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4" r:id="rId2"/>
    <p:sldId id="293" r:id="rId3"/>
    <p:sldId id="294" r:id="rId4"/>
    <p:sldId id="314" r:id="rId5"/>
    <p:sldId id="315" r:id="rId6"/>
    <p:sldId id="323" r:id="rId7"/>
    <p:sldId id="298" r:id="rId8"/>
    <p:sldId id="301" r:id="rId9"/>
    <p:sldId id="302" r:id="rId10"/>
    <p:sldId id="303" r:id="rId11"/>
    <p:sldId id="304" r:id="rId12"/>
    <p:sldId id="282" r:id="rId13"/>
    <p:sldId id="297" r:id="rId14"/>
    <p:sldId id="309" r:id="rId15"/>
    <p:sldId id="312" r:id="rId16"/>
    <p:sldId id="313" r:id="rId17"/>
    <p:sldId id="324" r:id="rId18"/>
    <p:sldId id="325" r:id="rId19"/>
    <p:sldId id="316" r:id="rId20"/>
    <p:sldId id="317" r:id="rId21"/>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9EF"/>
    <a:srgbClr val="EC6599"/>
    <a:srgbClr val="F4FBFE"/>
    <a:srgbClr val="B8E3F6"/>
    <a:srgbClr val="32B0E6"/>
    <a:srgbClr val="8E1456"/>
    <a:srgbClr val="A4C841"/>
    <a:srgbClr val="126D5C"/>
    <a:srgbClr val="355792"/>
    <a:srgbClr val="00A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78518" autoAdjust="0"/>
  </p:normalViewPr>
  <p:slideViewPr>
    <p:cSldViewPr snapToGrid="0">
      <p:cViewPr varScale="1">
        <p:scale>
          <a:sx n="64" d="100"/>
          <a:sy n="64" d="100"/>
        </p:scale>
        <p:origin x="19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F23C3FB-A12B-4BBB-8A01-B317BE61FE35}" type="datetimeFigureOut">
              <a:rPr lang="en-GB" smtClean="0"/>
              <a:t>28/06/2021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0E7A800-59B0-4B9A-9AA6-4437779AFB33}" type="slidenum">
              <a:rPr lang="en-GB" smtClean="0"/>
              <a:t>‹#›</a:t>
            </a:fld>
            <a:endParaRPr lang="en-GB"/>
          </a:p>
        </p:txBody>
      </p:sp>
    </p:spTree>
    <p:extLst>
      <p:ext uri="{BB962C8B-B14F-4D97-AF65-F5344CB8AC3E}">
        <p14:creationId xmlns:p14="http://schemas.microsoft.com/office/powerpoint/2010/main" val="146892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erkshireopportunities.co.uk/advice/explore-job-sectors/job-sectors/all-sectors/sector-details/educa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41539" indent="-241539" defTabSz="966155">
              <a:buFontTx/>
              <a:buAutoNum type="arabicParenR"/>
              <a:defRPr/>
            </a:pPr>
            <a:r>
              <a:rPr lang="en-GB" b="0" dirty="0"/>
              <a:t>https://www.berkshireopportunities.co.uk/</a:t>
            </a:r>
          </a:p>
          <a:p>
            <a:pPr marL="241539" indent="-241539" defTabSz="966155">
              <a:buFontTx/>
              <a:buAutoNum type="arabicParenR"/>
              <a:defRPr/>
            </a:pPr>
            <a:r>
              <a:rPr lang="en-GB" b="0" dirty="0"/>
              <a:t>http://www.thamesvalleyberkshire.co.uk/careers-hub</a:t>
            </a:r>
          </a:p>
          <a:p>
            <a:pPr marL="241539" indent="-241539" defTabSz="966155">
              <a:buFontTx/>
              <a:buAutoNum type="arabicParenR"/>
              <a:defRPr/>
            </a:pPr>
            <a:r>
              <a:rPr lang="en-GB" b="0" dirty="0"/>
              <a:t>https://www.careersandenterprise.co.uk/</a:t>
            </a:r>
          </a:p>
          <a:p>
            <a:pPr marL="241539" indent="-241539" defTabSz="966155">
              <a:buFontTx/>
              <a:buAutoNum type="arabicParenR"/>
              <a:defRP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1</a:t>
            </a:fld>
            <a:endParaRPr lang="en-GB"/>
          </a:p>
        </p:txBody>
      </p:sp>
    </p:spTree>
    <p:extLst>
      <p:ext uri="{BB962C8B-B14F-4D97-AF65-F5344CB8AC3E}">
        <p14:creationId xmlns:p14="http://schemas.microsoft.com/office/powerpoint/2010/main" val="7859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dirty="0"/>
              <a:t>1) Icons8</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10</a:t>
            </a:fld>
            <a:endParaRPr lang="en-GB"/>
          </a:p>
        </p:txBody>
      </p:sp>
    </p:spTree>
    <p:extLst>
      <p:ext uri="{BB962C8B-B14F-4D97-AF65-F5344CB8AC3E}">
        <p14:creationId xmlns:p14="http://schemas.microsoft.com/office/powerpoint/2010/main" val="1204044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References:</a:t>
            </a:r>
          </a:p>
          <a:p>
            <a:pPr marL="241539" indent="-241539">
              <a:buAutoNum type="arabicParenR"/>
            </a:pPr>
            <a:r>
              <a:rPr lang="en-GB" b="0" dirty="0"/>
              <a:t>https://www.tlevels.gov.uk/students</a:t>
            </a:r>
          </a:p>
          <a:p>
            <a:pPr marL="241539" indent="-241539">
              <a:buAutoNum type="arabicParenR"/>
            </a:pPr>
            <a:r>
              <a:rPr lang="en-GB" b="0" dirty="0"/>
              <a:t>https://www.gov.uk/government/publications/introduction-of-t-levels/introduction-of-t-levels</a:t>
            </a:r>
          </a:p>
          <a:p>
            <a:pPr marL="241539" indent="-241539">
              <a:buAutoNum type="arabicParenR"/>
            </a:pPr>
            <a:r>
              <a:rPr lang="en-GB" b="0" dirty="0"/>
              <a:t>https://www.gov.uk/government/publications/providers-selected-to-deliver-t-levels - List of T level providers.  </a:t>
            </a:r>
          </a:p>
          <a:p>
            <a:endParaRPr lang="en-GB" dirty="0"/>
          </a:p>
          <a:p>
            <a:r>
              <a:rPr lang="en-GB" dirty="0"/>
              <a:t>Images:</a:t>
            </a:r>
          </a:p>
          <a:p>
            <a:r>
              <a:rPr lang="en-GB" dirty="0"/>
              <a:t>1) Starting Out Brochure</a:t>
            </a:r>
          </a:p>
        </p:txBody>
      </p:sp>
      <p:sp>
        <p:nvSpPr>
          <p:cNvPr id="4" name="Slide Number Placeholder 3"/>
          <p:cNvSpPr>
            <a:spLocks noGrp="1"/>
          </p:cNvSpPr>
          <p:nvPr>
            <p:ph type="sldNum" sz="quarter" idx="5"/>
          </p:nvPr>
        </p:nvSpPr>
        <p:spPr/>
        <p:txBody>
          <a:bodyPr/>
          <a:lstStyle/>
          <a:p>
            <a:fld id="{30E7A800-59B0-4B9A-9AA6-4437779AFB33}" type="slidenum">
              <a:rPr lang="en-GB" smtClean="0"/>
              <a:t>11</a:t>
            </a:fld>
            <a:endParaRPr lang="en-GB"/>
          </a:p>
        </p:txBody>
      </p:sp>
    </p:spTree>
    <p:extLst>
      <p:ext uri="{BB962C8B-B14F-4D97-AF65-F5344CB8AC3E}">
        <p14:creationId xmlns:p14="http://schemas.microsoft.com/office/powerpoint/2010/main" val="1404045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1) https://www.berkshireopportunities.co.uk/</a:t>
            </a:r>
          </a:p>
          <a:p>
            <a:pPr marL="241539" indent="-241539">
              <a:buAutoNum type="arabicParenR"/>
            </a:pPr>
            <a:endParaRPr lang="en-GB" dirty="0"/>
          </a:p>
          <a:p>
            <a:r>
              <a:rPr lang="en-GB" b="1" dirty="0"/>
              <a:t>Images: </a:t>
            </a:r>
          </a:p>
          <a:p>
            <a:pPr marL="241539" indent="-241539" defTabSz="966155">
              <a:buFontTx/>
              <a:buAutoNum type="arabicParenR"/>
              <a:defRPr/>
            </a:pPr>
            <a:r>
              <a:rPr lang="en-GB" b="0" dirty="0"/>
              <a:t>Icons8</a:t>
            </a:r>
          </a:p>
          <a:p>
            <a:pPr marL="241539" indent="-241539">
              <a:buAutoNum type="arabicParenR"/>
            </a:pPr>
            <a:endParaRPr lang="en-GB" b="0" dirty="0"/>
          </a:p>
          <a:p>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12</a:t>
            </a:fld>
            <a:endParaRPr lang="en-GB"/>
          </a:p>
        </p:txBody>
      </p:sp>
    </p:spTree>
    <p:extLst>
      <p:ext uri="{BB962C8B-B14F-4D97-AF65-F5344CB8AC3E}">
        <p14:creationId xmlns:p14="http://schemas.microsoft.com/office/powerpoint/2010/main" val="321470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b="0" dirty="0"/>
              <a:t>https://www.berkshireopportunities.co.uk/</a:t>
            </a:r>
          </a:p>
          <a:p>
            <a:pPr marL="241539" indent="-241539">
              <a:buAutoNum type="arabicParenR"/>
            </a:pPr>
            <a:r>
              <a:rPr lang="en-GB" dirty="0"/>
              <a:t>https://www.tvbintelligence.co.uk/</a:t>
            </a:r>
          </a:p>
          <a:p>
            <a:pPr marL="241539" indent="-241539">
              <a:buAutoNum type="arabicParenR"/>
            </a:pPr>
            <a:r>
              <a:rPr lang="en-GB" dirty="0"/>
              <a:t>http://www.thamesvalleyberkshire.co.uk/getfile/TVBLEP%20Skills%20Priority%20Statement%20Executive%20Summary.pdf</a:t>
            </a:r>
          </a:p>
          <a:p>
            <a:pPr marL="241539" indent="-241539">
              <a:buAutoNum type="arabicParenR"/>
            </a:pPr>
            <a:r>
              <a:rPr lang="en-GB" dirty="0"/>
              <a:t>http://www.thamesvalleyberkshire.co.uk/getfile/Starting%20Out%20-%20The%20Berkshire%20Careers%20Guide.pdf</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13</a:t>
            </a:fld>
            <a:endParaRPr lang="en-GB"/>
          </a:p>
        </p:txBody>
      </p:sp>
    </p:spTree>
    <p:extLst>
      <p:ext uri="{BB962C8B-B14F-4D97-AF65-F5344CB8AC3E}">
        <p14:creationId xmlns:p14="http://schemas.microsoft.com/office/powerpoint/2010/main" val="2974044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https://www.ngbailey.com/</a:t>
            </a:r>
          </a:p>
          <a:p>
            <a:pPr marL="241539" indent="-241539">
              <a:buAutoNum type="arabicParenR"/>
            </a:pPr>
            <a:r>
              <a:rPr lang="en-GB" dirty="0"/>
              <a:t>https://www.kier.co.uk/</a:t>
            </a:r>
          </a:p>
          <a:p>
            <a:pPr marL="241539" indent="-241539">
              <a:buAutoNum type="arabicParenR"/>
            </a:pPr>
            <a:r>
              <a:rPr lang="en-GB" dirty="0"/>
              <a:t>https://www.persimmonhomes.com/</a:t>
            </a:r>
          </a:p>
          <a:p>
            <a:pPr marL="241539" indent="-241539">
              <a:buAutoNum type="arabicParenR"/>
            </a:pPr>
            <a:r>
              <a:rPr lang="en-GB" dirty="0"/>
              <a:t>https://www.woodplc.com/</a:t>
            </a:r>
          </a:p>
          <a:p>
            <a:pPr marL="241539" indent="-241539">
              <a:buAutoNum type="arabicParenR"/>
            </a:pPr>
            <a:r>
              <a:rPr lang="en-GB" dirty="0"/>
              <a:t>https://www.francisconstruction.co.uk/</a:t>
            </a:r>
          </a:p>
          <a:p>
            <a:pPr marL="241539" indent="-241539">
              <a:buAutoNum type="arabicParenR"/>
            </a:pPr>
            <a:r>
              <a:rPr lang="en-GB" dirty="0"/>
              <a:t>https://www.costain.com/</a:t>
            </a:r>
          </a:p>
          <a:p>
            <a:pPr marL="241539" indent="-241539">
              <a:buAutoNum type="arabicParenR"/>
            </a:pPr>
            <a:r>
              <a:rPr lang="en-GB" dirty="0"/>
              <a:t>https://www.crestnicholson.com/towns-counties-new-homes/Berkshire</a:t>
            </a:r>
          </a:p>
          <a:p>
            <a:pPr marL="241539" indent="-241539">
              <a:buAutoNum type="arabicParenR"/>
            </a:pPr>
            <a:r>
              <a:rPr lang="en-GB" dirty="0"/>
              <a:t>https://www.bsria.com/uk/</a:t>
            </a:r>
          </a:p>
          <a:p>
            <a:pPr marL="241539" indent="-241539">
              <a:buAutoNum type="arabicParenR"/>
            </a:pPr>
            <a:r>
              <a:rPr lang="en-GB" dirty="0"/>
              <a:t>https://www.balfourbeatty.com/</a:t>
            </a:r>
          </a:p>
          <a:p>
            <a:pPr marL="241539" indent="-241539">
              <a:buAutoNum type="arabicParenR"/>
            </a:pPr>
            <a:r>
              <a:rPr lang="en-GB" dirty="0"/>
              <a:t>https://www.jacobs.com/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15</a:t>
            </a:fld>
            <a:endParaRPr lang="en-GB"/>
          </a:p>
        </p:txBody>
      </p:sp>
    </p:spTree>
    <p:extLst>
      <p:ext uri="{BB962C8B-B14F-4D97-AF65-F5344CB8AC3E}">
        <p14:creationId xmlns:p14="http://schemas.microsoft.com/office/powerpoint/2010/main" val="356535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https://careers.microsoft.com</a:t>
            </a:r>
          </a:p>
          <a:p>
            <a:pPr marL="241539" indent="-241539">
              <a:buAutoNum type="arabicParenR"/>
            </a:pPr>
            <a:r>
              <a:rPr lang="en-GB" dirty="0"/>
              <a:t>https://mapr.com/try-mapr/</a:t>
            </a:r>
          </a:p>
          <a:p>
            <a:pPr marL="241539" indent="-241539">
              <a:buAutoNum type="arabicParenR"/>
            </a:pPr>
            <a:r>
              <a:rPr lang="en-GB" dirty="0"/>
              <a:t>https://www.oneadvanced.com/</a:t>
            </a:r>
          </a:p>
          <a:p>
            <a:pPr marL="241539" indent="-241539">
              <a:buAutoNum type="arabicParenR"/>
            </a:pPr>
            <a:r>
              <a:rPr lang="en-GB" dirty="0"/>
              <a:t>https://www.broadcom.com/</a:t>
            </a:r>
          </a:p>
          <a:p>
            <a:pPr marL="241539" indent="-241539">
              <a:buAutoNum type="arabicParenR"/>
            </a:pPr>
            <a:r>
              <a:rPr lang="en-GB" dirty="0"/>
              <a:t>https://www.blackswan.com/</a:t>
            </a:r>
          </a:p>
          <a:p>
            <a:pPr marL="241539" indent="-241539">
              <a:buAutoNum type="arabicParenR"/>
            </a:pPr>
            <a:r>
              <a:rPr lang="en-GB" dirty="0"/>
              <a:t>https://www.visa.co.uk/</a:t>
            </a:r>
          </a:p>
          <a:p>
            <a:pPr marL="241539" indent="-241539">
              <a:buAutoNum type="arabicParenR"/>
            </a:pPr>
            <a:r>
              <a:rPr lang="en-GB" dirty="0"/>
              <a:t>https://www.blackducksoftware.com/</a:t>
            </a:r>
          </a:p>
          <a:p>
            <a:pPr marL="241539" indent="-241539">
              <a:buAutoNum type="arabicParenR"/>
            </a:pPr>
            <a:r>
              <a:rPr lang="en-GB" dirty="0"/>
              <a:t>https://www.vodafone.co.uk/</a:t>
            </a:r>
          </a:p>
          <a:p>
            <a:pPr marL="241539" indent="-241539">
              <a:buAutoNum type="arabicParenR"/>
            </a:pPr>
            <a:r>
              <a:rPr lang="en-GB" dirty="0"/>
              <a:t>https://www.o2.co.uk/</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dirty="0"/>
              <a:t>https://www.heathcareers.nhs.uk/</a:t>
            </a:r>
          </a:p>
          <a:p>
            <a:pPr marL="241539" indent="-241539">
              <a:buAutoNum type="arabicParenR"/>
            </a:pPr>
            <a:r>
              <a:rPr lang="en-GB" dirty="0"/>
              <a:t>https://userreplay.com/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16</a:t>
            </a:fld>
            <a:endParaRPr lang="en-GB"/>
          </a:p>
        </p:txBody>
      </p:sp>
    </p:spTree>
    <p:extLst>
      <p:ext uri="{BB962C8B-B14F-4D97-AF65-F5344CB8AC3E}">
        <p14:creationId xmlns:p14="http://schemas.microsoft.com/office/powerpoint/2010/main" val="1118796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r>
              <a:rPr lang="en-GB" b="0" i="1" dirty="0">
                <a:solidFill>
                  <a:srgbClr val="222222"/>
                </a:solidFill>
                <a:effectLst/>
                <a:latin typeface="Arial" panose="020B0604020202020204" pitchFamily="34" charset="0"/>
              </a:rPr>
              <a:t>Here is the link to education sectors showing vacancies in Berkshire (on </a:t>
            </a:r>
            <a:r>
              <a:rPr lang="en-GB" b="0" i="1" dirty="0" err="1">
                <a:solidFill>
                  <a:srgbClr val="222222"/>
                </a:solidFill>
                <a:effectLst/>
                <a:latin typeface="Arial" panose="020B0604020202020204" pitchFamily="34" charset="0"/>
              </a:rPr>
              <a:t>BoP</a:t>
            </a:r>
            <a:r>
              <a:rPr lang="en-GB" b="0" i="1" dirty="0">
                <a:solidFill>
                  <a:srgbClr val="222222"/>
                </a:solidFill>
                <a:effectLst/>
                <a:latin typeface="Arial" panose="020B0604020202020204" pitchFamily="34" charset="0"/>
              </a:rPr>
              <a:t>) which may be better as for a classroom discussion piece </a:t>
            </a:r>
            <a:r>
              <a:rPr lang="en-GB" b="0" i="1" dirty="0">
                <a:solidFill>
                  <a:srgbClr val="1155CC"/>
                </a:solidFill>
                <a:effectLst/>
                <a:latin typeface="Arial" panose="020B0604020202020204" pitchFamily="34" charset="0"/>
                <a:hlinkClick r:id="rId3"/>
              </a:rPr>
              <a:t>https://www.berkshireopportunities.co.uk/advice/explore-job-sectors/job-sectors/all-sectors/sector-details/education/</a:t>
            </a:r>
            <a:endParaRPr lang="en-GB" b="0" i="1" dirty="0">
              <a:solidFill>
                <a:srgbClr val="1155CC"/>
              </a:solidFill>
              <a:effectLst/>
              <a:latin typeface="Arial" panose="020B0604020202020204" pitchFamily="34" charset="0"/>
            </a:endParaRPr>
          </a:p>
          <a:p>
            <a:pPr algn="l"/>
            <a:endParaRPr lang="en-GB" b="0" i="1"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Berkshire offers a range of careers in education, from schools to further education colleges and higher education institutions.</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In recent years, schools and colleges in particular have struggled to recruit teachers and lecturers, particularly to teach STEM subjects.  This is not confined to Berkshire, but high living costs are perceived to have been an added barrier.</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Nationally, secondary education teachers in the subjects of maths, physics, science (where an element of physics will be taught), computer science and Mandarin are on the Home Office’s national Shortage Occupation national Shortage Occupation List.</a:t>
            </a:r>
            <a:endParaRPr lang="en-GB" b="0" i="0" dirty="0">
              <a:solidFill>
                <a:srgbClr val="222222"/>
              </a:solidFill>
              <a:effectLst/>
              <a:latin typeface="Arial" panose="020B0604020202020204" pitchFamily="34" charset="0"/>
            </a:endParaRPr>
          </a:p>
          <a:p>
            <a:endParaRPr lang="en-GB" b="1" dirty="0"/>
          </a:p>
          <a:p>
            <a:pPr marL="241539" indent="-241539">
              <a:buAutoNum type="arabicParenR"/>
            </a:pPr>
            <a:r>
              <a:rPr lang="en-GB" dirty="0"/>
              <a:t>https://www.tvbintelligence.co.uk/people</a:t>
            </a:r>
          </a:p>
          <a:p>
            <a:pPr marL="241539" indent="-241539">
              <a:buAutoNum type="arabicParenR"/>
            </a:pPr>
            <a:r>
              <a:rPr lang="en-GB" dirty="0"/>
              <a:t>https://www.windsor-forest.ac.uk/</a:t>
            </a:r>
          </a:p>
          <a:p>
            <a:pPr marL="241539" indent="-241539">
              <a:buAutoNum type="arabicParenR"/>
            </a:pPr>
            <a:r>
              <a:rPr lang="en-GB" dirty="0"/>
              <a:t>https://www.reading.ac.uk/</a:t>
            </a:r>
          </a:p>
          <a:p>
            <a:pPr marL="241539" indent="-241539">
              <a:buAutoNum type="arabicParenR"/>
            </a:pPr>
            <a:r>
              <a:rPr lang="en-GB" dirty="0"/>
              <a:t>https://bracknell.activatelearning.ac.uk/</a:t>
            </a:r>
          </a:p>
          <a:p>
            <a:pPr marL="241539" indent="-241539">
              <a:buAutoNum type="arabicParenR"/>
            </a:pPr>
            <a:r>
              <a:rPr lang="en-GB" dirty="0"/>
              <a:t>http://www.coxgreen.com/</a:t>
            </a:r>
          </a:p>
          <a:p>
            <a:pPr marL="241539" indent="-241539">
              <a:buAutoNum type="arabicParenR"/>
            </a:pPr>
            <a:r>
              <a:rPr lang="en-GB" dirty="0"/>
              <a:t>https://www.bca.ac.uk/</a:t>
            </a:r>
          </a:p>
          <a:p>
            <a:pPr marL="241539" indent="-241539">
              <a:buAutoNum type="arabicParenR"/>
            </a:pPr>
            <a:r>
              <a:rPr lang="en-GB" dirty="0"/>
              <a:t>https://newbury-college.ac.uk/</a:t>
            </a:r>
          </a:p>
          <a:p>
            <a:pPr marL="241539" indent="-241539">
              <a:buAutoNum type="arabicParenR"/>
            </a:pPr>
            <a:r>
              <a:rPr lang="en-GB" dirty="0"/>
              <a:t>https://ranelagh.bonitas.org.uk/</a:t>
            </a:r>
          </a:p>
          <a:p>
            <a:pPr marL="241539" indent="-241539">
              <a:buAutoNum type="arabicParenR"/>
            </a:pPr>
            <a:r>
              <a:rPr lang="en-GB" dirty="0"/>
              <a:t>https://www.utcreading.co.uk/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17</a:t>
            </a:fld>
            <a:endParaRPr lang="en-GB"/>
          </a:p>
        </p:txBody>
      </p:sp>
    </p:spTree>
    <p:extLst>
      <p:ext uri="{BB962C8B-B14F-4D97-AF65-F5344CB8AC3E}">
        <p14:creationId xmlns:p14="http://schemas.microsoft.com/office/powerpoint/2010/main" val="349945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https://www.xtrac.com/</a:t>
            </a:r>
          </a:p>
          <a:p>
            <a:pPr marL="241539" indent="-241539">
              <a:buAutoNum type="arabicParenR"/>
            </a:pPr>
            <a:r>
              <a:rPr lang="en-GB" dirty="0"/>
              <a:t>https://www.morganadvancedmaterials.com/</a:t>
            </a:r>
          </a:p>
          <a:p>
            <a:pPr marL="241539" indent="-241539">
              <a:buAutoNum type="arabicParenR"/>
            </a:pPr>
            <a:r>
              <a:rPr lang="en-GB" dirty="0"/>
              <a:t>https://www.ucb.com/</a:t>
            </a:r>
          </a:p>
          <a:p>
            <a:pPr marL="241539" indent="-241539">
              <a:buAutoNum type="arabicParenR"/>
            </a:pPr>
            <a:r>
              <a:rPr lang="en-GB" dirty="0"/>
              <a:t>https://www.3m.com/</a:t>
            </a:r>
          </a:p>
          <a:p>
            <a:pPr marL="241539" indent="-241539">
              <a:buAutoNum type="arabicParenR"/>
            </a:pPr>
            <a:r>
              <a:rPr lang="en-GB" dirty="0"/>
              <a:t>https://www.gsk.com/en-gb/home/</a:t>
            </a:r>
          </a:p>
          <a:p>
            <a:pPr marL="241539" indent="-241539">
              <a:buAutoNum type="arabicParenR"/>
            </a:pPr>
            <a:r>
              <a:rPr lang="en-GB" dirty="0"/>
              <a:t>https://www.covance.com/</a:t>
            </a:r>
          </a:p>
          <a:p>
            <a:pPr marL="241539" indent="-241539">
              <a:buAutoNum type="arabicParenR"/>
            </a:pPr>
            <a:r>
              <a:rPr lang="en-GB" dirty="0"/>
              <a:t>https://www.lonza.com/</a:t>
            </a:r>
          </a:p>
          <a:p>
            <a:pPr marL="241539" indent="-241539">
              <a:buAutoNum type="arabicParenR"/>
            </a:pPr>
            <a:r>
              <a:rPr lang="en-GB" dirty="0"/>
              <a:t>https://www.awe.co.uk/</a:t>
            </a:r>
          </a:p>
          <a:p>
            <a:pPr marL="241539" indent="-241539">
              <a:buAutoNum type="arabicParenR"/>
            </a:pPr>
            <a:r>
              <a:rPr lang="en-GB" dirty="0"/>
              <a:t>https://www.stantec.com/uk</a:t>
            </a:r>
          </a:p>
          <a:p>
            <a:pPr marL="241539" indent="-241539">
              <a:buAutoNum type="arabicParenR"/>
            </a:pPr>
            <a:r>
              <a:rPr lang="en-GB" dirty="0"/>
              <a:t>https://www.stryker.com/</a:t>
            </a:r>
          </a:p>
          <a:p>
            <a:pPr marL="241539" indent="-241539">
              <a:buAutoNum type="arabicParenR"/>
            </a:pPr>
            <a:r>
              <a:rPr lang="en-GB" dirty="0"/>
              <a:t>https://www.thalesgroup.com/en</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18</a:t>
            </a:fld>
            <a:endParaRPr lang="en-GB"/>
          </a:p>
        </p:txBody>
      </p:sp>
    </p:spTree>
    <p:extLst>
      <p:ext uri="{BB962C8B-B14F-4D97-AF65-F5344CB8AC3E}">
        <p14:creationId xmlns:p14="http://schemas.microsoft.com/office/powerpoint/2010/main" val="2922086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https://www.heathcareers.nhs.uk/</a:t>
            </a:r>
          </a:p>
          <a:p>
            <a:pPr marL="241539" indent="-241539">
              <a:buAutoNum type="arabicParenR"/>
            </a:pPr>
            <a:r>
              <a:rPr lang="en-GB" dirty="0"/>
              <a:t>https://www.berkshirehealthcare.nhs.uk/</a:t>
            </a:r>
          </a:p>
          <a:p>
            <a:pPr marL="241539" indent="-241539">
              <a:buAutoNum type="arabicParenR"/>
            </a:pPr>
            <a:r>
              <a:rPr lang="en-GB" dirty="0"/>
              <a:t>https://www.bmihealthcare.co.uk/</a:t>
            </a:r>
          </a:p>
          <a:p>
            <a:pPr marL="241539" indent="-241539">
              <a:buAutoNum type="arabicParenR"/>
            </a:pPr>
            <a:r>
              <a:rPr lang="en-GB" dirty="0"/>
              <a:t>https://www.voyagecare.com/</a:t>
            </a:r>
          </a:p>
          <a:p>
            <a:pPr marL="241539" indent="-241539">
              <a:buAutoNum type="arabicParenR"/>
            </a:pPr>
            <a:r>
              <a:rPr lang="en-GB" dirty="0"/>
              <a:t>https://www.newcrosshealthcare.com/</a:t>
            </a:r>
          </a:p>
          <a:p>
            <a:pPr marL="241539" indent="-241539">
              <a:buAutoNum type="arabicParenR"/>
            </a:pPr>
            <a:r>
              <a:rPr lang="en-GB" dirty="0"/>
              <a:t>https://www.slough.gov.uk/</a:t>
            </a:r>
          </a:p>
          <a:p>
            <a:pPr marL="241539" indent="-241539">
              <a:buAutoNum type="arabicParenR"/>
            </a:pPr>
            <a:r>
              <a:rPr lang="en-GB" dirty="0"/>
              <a:t>https://www.sunrise-care.co.uk/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19</a:t>
            </a:fld>
            <a:endParaRPr lang="en-GB"/>
          </a:p>
        </p:txBody>
      </p:sp>
    </p:spTree>
    <p:extLst>
      <p:ext uri="{BB962C8B-B14F-4D97-AF65-F5344CB8AC3E}">
        <p14:creationId xmlns:p14="http://schemas.microsoft.com/office/powerpoint/2010/main" val="3203588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https://saints.co.uk/</a:t>
            </a:r>
          </a:p>
          <a:p>
            <a:pPr marL="241539" indent="-241539">
              <a:buAutoNum type="arabicParenR"/>
            </a:pPr>
            <a:r>
              <a:rPr lang="en-GB" dirty="0"/>
              <a:t>https://www.ups.com/gb/en/Home.page</a:t>
            </a:r>
          </a:p>
          <a:p>
            <a:pPr marL="241539" indent="-241539">
              <a:buAutoNum type="arabicParenR"/>
            </a:pPr>
            <a:r>
              <a:rPr lang="en-GB" dirty="0"/>
              <a:t>https://www.waitrose.com/</a:t>
            </a:r>
          </a:p>
          <a:p>
            <a:pPr marL="241539" indent="-241539">
              <a:buAutoNum type="arabicParenR"/>
            </a:pPr>
            <a:r>
              <a:rPr lang="en-GB" dirty="0"/>
              <a:t>https://home.kuehne-nagel.com/</a:t>
            </a:r>
          </a:p>
          <a:p>
            <a:pPr marL="241539" indent="-241539">
              <a:buAutoNum type="arabicParenR"/>
            </a:pPr>
            <a:r>
              <a:rPr lang="en-GB" dirty="0"/>
              <a:t>https://www.royalmail.com/</a:t>
            </a:r>
          </a:p>
          <a:p>
            <a:pPr marL="241539" indent="-241539">
              <a:buAutoNum type="arabicParenR"/>
            </a:pPr>
            <a:r>
              <a:rPr lang="en-GB" dirty="0"/>
              <a:t>https://www.amazon.co.uk/</a:t>
            </a:r>
          </a:p>
          <a:p>
            <a:pPr marL="241539" indent="-241539">
              <a:buAutoNum type="arabicParenR"/>
            </a:pPr>
            <a:r>
              <a:rPr lang="en-GB" dirty="0"/>
              <a:t>https://www.bidfood.co.uk/</a:t>
            </a:r>
          </a:p>
          <a:p>
            <a:pPr marL="241539" indent="-241539">
              <a:buAutoNum type="arabicParenR"/>
            </a:pPr>
            <a:r>
              <a:rPr lang="en-GB" dirty="0"/>
              <a:t>https://www.argos.co.uk/</a:t>
            </a:r>
          </a:p>
          <a:p>
            <a:pPr marL="241539" indent="-241539">
              <a:buAutoNum type="arabicParenR"/>
            </a:pPr>
            <a:r>
              <a:rPr lang="en-GB" dirty="0"/>
              <a:t>https://www.brake.co.uk/</a:t>
            </a:r>
          </a:p>
          <a:p>
            <a:pPr marL="241539" indent="-241539">
              <a:buAutoNum type="arabicParenR"/>
            </a:pPr>
            <a:r>
              <a:rPr lang="en-GB" dirty="0"/>
              <a:t>https://www.dhl.com/en/express.html</a:t>
            </a:r>
          </a:p>
          <a:p>
            <a:pPr marL="241539" indent="-241539">
              <a:buAutoNum type="arabicParenR"/>
            </a:pPr>
            <a:r>
              <a:rPr lang="en-GB" dirty="0"/>
              <a:t>https://www.westcoast.co.uk/</a:t>
            </a:r>
          </a:p>
          <a:p>
            <a:pPr marL="241539" indent="-241539">
              <a:buAutoNum type="arabicParenR"/>
            </a:pPr>
            <a:r>
              <a:rPr lang="en-GB" dirty="0"/>
              <a:t>https://www.harrods.com/en-gb/</a:t>
            </a:r>
          </a:p>
          <a:p>
            <a:pPr marL="241539" indent="-241539">
              <a:buAutoNum type="arabicParenR"/>
            </a:pPr>
            <a:r>
              <a:rPr lang="en-GB" dirty="0"/>
              <a:t>https://www.ricogroup.global/</a:t>
            </a:r>
          </a:p>
          <a:p>
            <a:pPr marL="241539" indent="-241539">
              <a:buAutoNum type="arabicParenR"/>
            </a:pPr>
            <a:r>
              <a:rPr lang="en-GB" dirty="0"/>
              <a:t>https://www.tesco.com/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20</a:t>
            </a:fld>
            <a:endParaRPr lang="en-GB"/>
          </a:p>
        </p:txBody>
      </p:sp>
    </p:spTree>
    <p:extLst>
      <p:ext uri="{BB962C8B-B14F-4D97-AF65-F5344CB8AC3E}">
        <p14:creationId xmlns:p14="http://schemas.microsoft.com/office/powerpoint/2010/main" val="5598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r>
              <a:rPr lang="en-GB" dirty="0"/>
              <a:t>https://www.thecdi.net/New-Career-Development-Framework</a:t>
            </a:r>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5210" indent="-255210">
              <a:buAutoNum type="arabicParenR"/>
            </a:pPr>
            <a:r>
              <a:rPr lang="en-GB" b="0" dirty="0"/>
              <a:t>https://www.berkshireopportunities.co.uk/</a:t>
            </a:r>
          </a:p>
          <a:p>
            <a:pPr marL="255210" indent="-255210">
              <a:buAutoNum type="arabicParenR"/>
            </a:pPr>
            <a:r>
              <a:rPr lang="en-GB" b="0" dirty="0"/>
              <a:t>https://dictionary.cambridge.org/dictionary/english/sector</a:t>
            </a:r>
          </a:p>
          <a:p>
            <a:pPr marL="255210" indent="-255210">
              <a:buAutoNum type="arabicParenR"/>
            </a:pPr>
            <a:r>
              <a:rPr lang="en-GB" b="0" dirty="0"/>
              <a:t>https://dictionary.cambridge.org/dictionary/english/employability</a:t>
            </a:r>
          </a:p>
          <a:p>
            <a:pPr marL="255210" indent="-255210">
              <a:buAutoNum type="arabicParenR"/>
            </a:pPr>
            <a:r>
              <a:rPr lang="en-GB" dirty="0"/>
              <a:t>https://dictionary.cambridge.org/dictionary/english/career</a:t>
            </a:r>
          </a:p>
          <a:p>
            <a:pPr marL="255210" indent="-255210">
              <a:buAutoNum type="arabicParenR"/>
            </a:pPr>
            <a:r>
              <a:rPr lang="en-GB" dirty="0"/>
              <a:t>https://dictionary.cambridge.org/dictionary/english/labour-market</a:t>
            </a:r>
          </a:p>
          <a:p>
            <a:pPr marL="255210" indent="-255210">
              <a:buAutoNum type="arabicParenR"/>
            </a:pPr>
            <a:r>
              <a:rPr lang="en-GB"/>
              <a:t>https://dictionary.cambridge.org/dictionary/english/work-life-balance</a:t>
            </a:r>
            <a:endParaRPr lang="en-GB" dirty="0"/>
          </a:p>
          <a:p>
            <a:pPr marL="255210" indent="-255210">
              <a:buAutoNum type="arabicParenR"/>
            </a:pPr>
            <a:endParaRPr lang="en-GB" dirty="0"/>
          </a:p>
          <a:p>
            <a:pPr marL="255210" indent="-25521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3</a:t>
            </a:fld>
            <a:endParaRPr lang="en-GB"/>
          </a:p>
        </p:txBody>
      </p:sp>
    </p:spTree>
    <p:extLst>
      <p:ext uri="{BB962C8B-B14F-4D97-AF65-F5344CB8AC3E}">
        <p14:creationId xmlns:p14="http://schemas.microsoft.com/office/powerpoint/2010/main" val="289799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69655" indent="-269655">
              <a:buAutoNum type="arabicParenR"/>
            </a:pPr>
            <a:r>
              <a:rPr lang="en-GB" b="0" dirty="0"/>
              <a:t>https://www.berkshireopportunities.co.uk/</a:t>
            </a:r>
          </a:p>
          <a:p>
            <a:pPr marL="269655" indent="-269655">
              <a:buAutoNum type="arabicParenR"/>
            </a:pPr>
            <a:r>
              <a:rPr lang="en-GB" b="0" dirty="0"/>
              <a:t>https://www.tvbintelligence.co.uk/people </a:t>
            </a:r>
            <a:r>
              <a:rPr lang="en-GB" b="1" dirty="0"/>
              <a:t> </a:t>
            </a:r>
          </a:p>
          <a:p>
            <a:pPr marL="269655" indent="-269655">
              <a:buAutoNum type="arabicParenR"/>
            </a:pPr>
            <a:r>
              <a:rPr lang="en-GB" b="0" dirty="0"/>
              <a:t>http://www.thamesvalleyberkshire.co.uk/schools</a:t>
            </a:r>
          </a:p>
          <a:p>
            <a:pPr marL="269655" indent="-269655">
              <a:buAutoNum type="arabicParenR"/>
            </a:pPr>
            <a:endParaRPr lang="en-GB" b="1" dirty="0"/>
          </a:p>
          <a:p>
            <a:pPr marL="269655" indent="-269655">
              <a:buAutoNum type="arabicParenR"/>
            </a:pPr>
            <a:endParaRPr lang="en-GB" b="1" dirty="0"/>
          </a:p>
          <a:p>
            <a:pPr marL="269655" indent="-269655">
              <a:buAutoNum type="arabicParen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4</a:t>
            </a:fld>
            <a:endParaRPr lang="en-GB"/>
          </a:p>
        </p:txBody>
      </p:sp>
    </p:spTree>
    <p:extLst>
      <p:ext uri="{BB962C8B-B14F-4D97-AF65-F5344CB8AC3E}">
        <p14:creationId xmlns:p14="http://schemas.microsoft.com/office/powerpoint/2010/main" val="4586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 </a:t>
            </a:r>
            <a:r>
              <a:rPr lang="en-GB" dirty="0"/>
              <a:t>Click on the pink images to link to explore the sectors on a recruitment drive. </a:t>
            </a:r>
          </a:p>
          <a:p>
            <a:endParaRPr lang="en-GB" dirty="0"/>
          </a:p>
          <a:p>
            <a:r>
              <a:rPr lang="en-GB" b="1" dirty="0"/>
              <a:t>References:</a:t>
            </a:r>
          </a:p>
          <a:p>
            <a:pPr marL="269655" indent="-269655">
              <a:buAutoNum type="arabicParenR"/>
            </a:pPr>
            <a:r>
              <a:rPr lang="en-GB" dirty="0"/>
              <a:t>https://www.berkshireopportunities.co.uk/advice/explore-job-sectors/job-sectors/sectors-recruiting-now/priority-sectors/digital-technology/</a:t>
            </a:r>
          </a:p>
          <a:p>
            <a:pPr marL="269655" indent="-269655">
              <a:buAutoNum type="arabicParenR"/>
            </a:pPr>
            <a:r>
              <a:rPr lang="en-GB" dirty="0"/>
              <a:t>https://www.berkshireopportunities.co.uk/advice/explore-job-sectors/job-sectors/sectors-recruiting-now/priority-sectors/health-and-care/</a:t>
            </a:r>
          </a:p>
          <a:p>
            <a:pPr marL="269655" indent="-269655">
              <a:buAutoNum type="arabicParenR"/>
            </a:pPr>
            <a:r>
              <a:rPr lang="en-GB" dirty="0"/>
              <a:t>https://www.berkshireopportunities.co.uk/advice/explore-job-sectors/job-sectors/sectors-recruiting-now/priority-sectors/life-sciences/</a:t>
            </a:r>
          </a:p>
          <a:p>
            <a:pPr marL="269655" indent="-269655">
              <a:buAutoNum type="arabicParenR"/>
            </a:pPr>
            <a:r>
              <a:rPr lang="en-GB" dirty="0"/>
              <a:t>https://www.berkshireopportunities.co.uk/advice/explore-job-sectors/job-sectors/sectors-recruiting-now/priority-sectors/business-and-finance/</a:t>
            </a:r>
          </a:p>
        </p:txBody>
      </p:sp>
      <p:sp>
        <p:nvSpPr>
          <p:cNvPr id="4" name="Slide Number Placeholder 3"/>
          <p:cNvSpPr>
            <a:spLocks noGrp="1"/>
          </p:cNvSpPr>
          <p:nvPr>
            <p:ph type="sldNum" sz="quarter" idx="5"/>
          </p:nvPr>
        </p:nvSpPr>
        <p:spPr/>
        <p:txBody>
          <a:bodyPr/>
          <a:lstStyle/>
          <a:p>
            <a:fld id="{30E7A800-59B0-4B9A-9AA6-4437779AFB33}" type="slidenum">
              <a:rPr lang="en-GB" smtClean="0"/>
              <a:t>5</a:t>
            </a:fld>
            <a:endParaRPr lang="en-GB"/>
          </a:p>
        </p:txBody>
      </p:sp>
    </p:spTree>
    <p:extLst>
      <p:ext uri="{BB962C8B-B14F-4D97-AF65-F5344CB8AC3E}">
        <p14:creationId xmlns:p14="http://schemas.microsoft.com/office/powerpoint/2010/main" val="248912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Starting out – The Berkshire Careers Guide</a:t>
            </a:r>
          </a:p>
          <a:p>
            <a:pPr marL="228600" indent="-228600">
              <a:buAutoNum type="arabicParenR"/>
            </a:pPr>
            <a:endParaRPr lang="en-GB" dirty="0"/>
          </a:p>
          <a:p>
            <a:pPr marL="0" indent="0">
              <a:buNone/>
            </a:pPr>
            <a:r>
              <a:rPr lang="en-GB" b="1" dirty="0"/>
              <a:t>Images:</a:t>
            </a:r>
          </a:p>
          <a:p>
            <a:pPr marL="228600" indent="-228600">
              <a:buAutoNum type="arabicParenR"/>
            </a:pPr>
            <a:r>
              <a:rPr lang="en-GB" dirty="0"/>
              <a:t>Starting out – The Berkshire Careers Guide </a:t>
            </a:r>
          </a:p>
          <a:p>
            <a:pPr marL="228600" indent="-228600">
              <a:buAutoNum type="arabicParenR"/>
            </a:pPr>
            <a:r>
              <a:rPr lang="en-GB" dirty="0"/>
              <a:t>Icons8</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6</a:t>
            </a:fld>
            <a:endParaRPr lang="en-GB"/>
          </a:p>
        </p:txBody>
      </p:sp>
    </p:spTree>
    <p:extLst>
      <p:ext uri="{BB962C8B-B14F-4D97-AF65-F5344CB8AC3E}">
        <p14:creationId xmlns:p14="http://schemas.microsoft.com/office/powerpoint/2010/main" val="2101299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dirty="0"/>
              <a:t>1)  </a:t>
            </a:r>
          </a:p>
          <a:p>
            <a:endParaRPr lang="en-GB" dirty="0"/>
          </a:p>
          <a:p>
            <a:r>
              <a:rPr lang="en-GB" b="1" dirty="0"/>
              <a:t>Images:</a:t>
            </a:r>
          </a:p>
          <a:p>
            <a:r>
              <a:rPr lang="en-GB" dirty="0"/>
              <a:t>1) Icons8</a:t>
            </a:r>
          </a:p>
        </p:txBody>
      </p:sp>
      <p:sp>
        <p:nvSpPr>
          <p:cNvPr id="4" name="Slide Number Placeholder 3"/>
          <p:cNvSpPr>
            <a:spLocks noGrp="1"/>
          </p:cNvSpPr>
          <p:nvPr>
            <p:ph type="sldNum" sz="quarter" idx="5"/>
          </p:nvPr>
        </p:nvSpPr>
        <p:spPr/>
        <p:txBody>
          <a:bodyPr/>
          <a:lstStyle/>
          <a:p>
            <a:fld id="{30E7A800-59B0-4B9A-9AA6-4437779AFB33}" type="slidenum">
              <a:rPr lang="en-GB" smtClean="0"/>
              <a:t>7</a:t>
            </a:fld>
            <a:endParaRPr lang="en-GB"/>
          </a:p>
        </p:txBody>
      </p:sp>
    </p:spTree>
    <p:extLst>
      <p:ext uri="{BB962C8B-B14F-4D97-AF65-F5344CB8AC3E}">
        <p14:creationId xmlns:p14="http://schemas.microsoft.com/office/powerpoint/2010/main" val="1686084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https://www.mentalhealth.org.uk/campaigns/mental-health-awareness-week/tips</a:t>
            </a:r>
          </a:p>
          <a:p>
            <a:pPr marL="228600" indent="-228600">
              <a:buAutoNum type="arabicParenR"/>
            </a:pPr>
            <a:endParaRPr lang="en-GB" dirty="0"/>
          </a:p>
          <a:p>
            <a:r>
              <a:rPr lang="en-GB" b="1" dirty="0"/>
              <a:t>Images:</a:t>
            </a:r>
          </a:p>
          <a:p>
            <a:r>
              <a:rPr lang="en-GB" dirty="0"/>
              <a:t>1) Icons8</a:t>
            </a:r>
          </a:p>
          <a:p>
            <a:pPr marL="0" indent="0">
              <a:buNone/>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8</a:t>
            </a:fld>
            <a:endParaRPr lang="en-GB"/>
          </a:p>
        </p:txBody>
      </p:sp>
    </p:spTree>
    <p:extLst>
      <p:ext uri="{BB962C8B-B14F-4D97-AF65-F5344CB8AC3E}">
        <p14:creationId xmlns:p14="http://schemas.microsoft.com/office/powerpoint/2010/main" val="121087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dirty="0"/>
              <a:t>1) Icons8</a:t>
            </a:r>
          </a:p>
        </p:txBody>
      </p:sp>
      <p:sp>
        <p:nvSpPr>
          <p:cNvPr id="4" name="Slide Number Placeholder 3"/>
          <p:cNvSpPr>
            <a:spLocks noGrp="1"/>
          </p:cNvSpPr>
          <p:nvPr>
            <p:ph type="sldNum" sz="quarter" idx="5"/>
          </p:nvPr>
        </p:nvSpPr>
        <p:spPr/>
        <p:txBody>
          <a:bodyPr/>
          <a:lstStyle/>
          <a:p>
            <a:fld id="{30E7A800-59B0-4B9A-9AA6-4437779AFB33}" type="slidenum">
              <a:rPr lang="en-GB" smtClean="0"/>
              <a:t>9</a:t>
            </a:fld>
            <a:endParaRPr lang="en-GB"/>
          </a:p>
        </p:txBody>
      </p:sp>
    </p:spTree>
    <p:extLst>
      <p:ext uri="{BB962C8B-B14F-4D97-AF65-F5344CB8AC3E}">
        <p14:creationId xmlns:p14="http://schemas.microsoft.com/office/powerpoint/2010/main" val="79529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34315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7003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81765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65833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34771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4173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31D5A-9BDD-4AA7-9943-260070415E67}"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69287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31D5A-9BDD-4AA7-9943-260070415E67}"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57829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31D5A-9BDD-4AA7-9943-260070415E67}"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4004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77179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96883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55792">
                <a:alpha val="6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31D5A-9BDD-4AA7-9943-260070415E67}" type="datetimeFigureOut">
              <a:rPr lang="en-GB" smtClean="0"/>
              <a:t>28/06/2021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0E2B6-506B-43FC-969D-842867C05886}" type="slidenum">
              <a:rPr lang="en-GB" smtClean="0"/>
              <a:t>‹#›</a:t>
            </a:fld>
            <a:endParaRPr lang="en-GB"/>
          </a:p>
        </p:txBody>
      </p:sp>
    </p:spTree>
    <p:extLst>
      <p:ext uri="{BB962C8B-B14F-4D97-AF65-F5344CB8AC3E}">
        <p14:creationId xmlns:p14="http://schemas.microsoft.com/office/powerpoint/2010/main" val="2248520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2.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svg"/><Relationship Id="rId9" Type="http://schemas.openxmlformats.org/officeDocument/2006/relationships/image" Target="../media/image71.png"/></Relationships>
</file>

<file path=ppt/slides/_rels/slide11.x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image" Target="../media/image35.png"/><Relationship Id="rId7" Type="http://schemas.openxmlformats.org/officeDocument/2006/relationships/image" Target="../media/image75.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6.sv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hyperlink" Target="https://www.berkshireopportunities.co.u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0.svg"/><Relationship Id="rId11" Type="http://schemas.openxmlformats.org/officeDocument/2006/relationships/image" Target="../media/image83.png"/><Relationship Id="rId5" Type="http://schemas.openxmlformats.org/officeDocument/2006/relationships/image" Target="../media/image79.png"/><Relationship Id="rId10" Type="http://schemas.openxmlformats.org/officeDocument/2006/relationships/image" Target="../media/image2.png"/><Relationship Id="rId4" Type="http://schemas.openxmlformats.org/officeDocument/2006/relationships/image" Target="../media/image78.svg"/><Relationship Id="rId9" Type="http://schemas.openxmlformats.org/officeDocument/2006/relationships/image" Target="../media/image8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7.png"/><Relationship Id="rId7" Type="http://schemas.openxmlformats.org/officeDocument/2006/relationships/hyperlink" Target="https://www.berkshireopportunities.co.u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svg"/><Relationship Id="rId9" Type="http://schemas.openxmlformats.org/officeDocument/2006/relationships/hyperlink" Target="http://www.thamesvalleyberkshire.co.uk/getfile/Starting%20Out%20-%20The%20Berkshire%20Careers%20Guid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0.svg"/><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hyperlink" Target="https://www.jacobs.com/" TargetMode="External"/><Relationship Id="rId18" Type="http://schemas.openxmlformats.org/officeDocument/2006/relationships/image" Target="../media/image90.png"/><Relationship Id="rId26" Type="http://schemas.openxmlformats.org/officeDocument/2006/relationships/image" Target="../media/image94.png"/><Relationship Id="rId3" Type="http://schemas.openxmlformats.org/officeDocument/2006/relationships/image" Target="../media/image77.png"/><Relationship Id="rId21" Type="http://schemas.openxmlformats.org/officeDocument/2006/relationships/hyperlink" Target="https://www.ngbailey.com/" TargetMode="External"/><Relationship Id="rId7" Type="http://schemas.openxmlformats.org/officeDocument/2006/relationships/hyperlink" Target="https://www.woodplc.com/" TargetMode="External"/><Relationship Id="rId12" Type="http://schemas.openxmlformats.org/officeDocument/2006/relationships/image" Target="../media/image87.png"/><Relationship Id="rId17" Type="http://schemas.openxmlformats.org/officeDocument/2006/relationships/hyperlink" Target="https://www.kier.co.uk/" TargetMode="External"/><Relationship Id="rId25" Type="http://schemas.openxmlformats.org/officeDocument/2006/relationships/hyperlink" Target="https://www.bsria.com/uk/" TargetMode="External"/><Relationship Id="rId2" Type="http://schemas.openxmlformats.org/officeDocument/2006/relationships/notesSlide" Target="../notesSlides/notesSlide14.xml"/><Relationship Id="rId16" Type="http://schemas.openxmlformats.org/officeDocument/2006/relationships/image" Target="../media/image89.png"/><Relationship Id="rId20"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image" Target="../media/image80.svg"/><Relationship Id="rId11" Type="http://schemas.openxmlformats.org/officeDocument/2006/relationships/hyperlink" Target="https://www.balfourbeatty.com/" TargetMode="External"/><Relationship Id="rId24" Type="http://schemas.openxmlformats.org/officeDocument/2006/relationships/image" Target="../media/image93.png"/><Relationship Id="rId5" Type="http://schemas.openxmlformats.org/officeDocument/2006/relationships/image" Target="../media/image79.png"/><Relationship Id="rId15" Type="http://schemas.openxmlformats.org/officeDocument/2006/relationships/hyperlink" Target="https://www.crestnicholson.com/" TargetMode="External"/><Relationship Id="rId23" Type="http://schemas.openxmlformats.org/officeDocument/2006/relationships/hyperlink" Target="https://www.francisconstruction.co.uk/" TargetMode="External"/><Relationship Id="rId10" Type="http://schemas.openxmlformats.org/officeDocument/2006/relationships/image" Target="../media/image86.png"/><Relationship Id="rId19" Type="http://schemas.openxmlformats.org/officeDocument/2006/relationships/hyperlink" Target="https://www.persimmonhomes.com/" TargetMode="External"/><Relationship Id="rId4" Type="http://schemas.openxmlformats.org/officeDocument/2006/relationships/image" Target="../media/image78.svg"/><Relationship Id="rId9" Type="http://schemas.openxmlformats.org/officeDocument/2006/relationships/hyperlink" Target="https://www.costain.com/" TargetMode="External"/><Relationship Id="rId14" Type="http://schemas.openxmlformats.org/officeDocument/2006/relationships/image" Target="../media/image88.png"/><Relationship Id="rId22" Type="http://schemas.openxmlformats.org/officeDocument/2006/relationships/image" Target="../media/image92.png"/><Relationship Id="rId27"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hyperlink" Target="https://careers.microsoft.com/professionals/us/en/l-reading" TargetMode="External"/><Relationship Id="rId18" Type="http://schemas.openxmlformats.org/officeDocument/2006/relationships/image" Target="../media/image100.png"/><Relationship Id="rId26" Type="http://schemas.openxmlformats.org/officeDocument/2006/relationships/image" Target="../media/image104.png"/><Relationship Id="rId3" Type="http://schemas.openxmlformats.org/officeDocument/2006/relationships/image" Target="../media/image77.png"/><Relationship Id="rId21" Type="http://schemas.openxmlformats.org/officeDocument/2006/relationships/hyperlink" Target="https://www.blackducksoftware.com/" TargetMode="External"/><Relationship Id="rId7" Type="http://schemas.openxmlformats.org/officeDocument/2006/relationships/hyperlink" Target="https://www.broadcom.com/" TargetMode="External"/><Relationship Id="rId12" Type="http://schemas.openxmlformats.org/officeDocument/2006/relationships/image" Target="../media/image97.png"/><Relationship Id="rId17" Type="http://schemas.openxmlformats.org/officeDocument/2006/relationships/hyperlink" Target="https://mapr.com/try-mapr/" TargetMode="External"/><Relationship Id="rId25" Type="http://schemas.openxmlformats.org/officeDocument/2006/relationships/hyperlink" Target="https://www.visa.co.uk/" TargetMode="External"/><Relationship Id="rId2" Type="http://schemas.openxmlformats.org/officeDocument/2006/relationships/notesSlide" Target="../notesSlides/notesSlide15.xml"/><Relationship Id="rId16" Type="http://schemas.openxmlformats.org/officeDocument/2006/relationships/image" Target="../media/image99.png"/><Relationship Id="rId20" Type="http://schemas.openxmlformats.org/officeDocument/2006/relationships/image" Target="../media/image101.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0.svg"/><Relationship Id="rId11" Type="http://schemas.openxmlformats.org/officeDocument/2006/relationships/hyperlink" Target="https://userreplay.com/" TargetMode="External"/><Relationship Id="rId24" Type="http://schemas.openxmlformats.org/officeDocument/2006/relationships/image" Target="../media/image103.png"/><Relationship Id="rId5" Type="http://schemas.openxmlformats.org/officeDocument/2006/relationships/image" Target="../media/image79.png"/><Relationship Id="rId15" Type="http://schemas.openxmlformats.org/officeDocument/2006/relationships/hyperlink" Target="https://www.blackswan.com/" TargetMode="External"/><Relationship Id="rId23" Type="http://schemas.openxmlformats.org/officeDocument/2006/relationships/hyperlink" Target="https://www.heathcareers.nhs.uk/" TargetMode="External"/><Relationship Id="rId28" Type="http://schemas.openxmlformats.org/officeDocument/2006/relationships/image" Target="../media/image105.png"/><Relationship Id="rId10" Type="http://schemas.openxmlformats.org/officeDocument/2006/relationships/image" Target="../media/image96.png"/><Relationship Id="rId19" Type="http://schemas.openxmlformats.org/officeDocument/2006/relationships/hyperlink" Target="https://www.oneadvanced.com/" TargetMode="External"/><Relationship Id="rId4" Type="http://schemas.openxmlformats.org/officeDocument/2006/relationships/image" Target="../media/image78.svg"/><Relationship Id="rId9" Type="http://schemas.openxmlformats.org/officeDocument/2006/relationships/hyperlink" Target="https://www.vodafone.co.uk/" TargetMode="External"/><Relationship Id="rId14" Type="http://schemas.openxmlformats.org/officeDocument/2006/relationships/image" Target="../media/image98.png"/><Relationship Id="rId22" Type="http://schemas.openxmlformats.org/officeDocument/2006/relationships/image" Target="../media/image102.png"/><Relationship Id="rId27" Type="http://schemas.openxmlformats.org/officeDocument/2006/relationships/hyperlink" Target="https://www.o2.co.u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hyperlink" Target="https://www.bca.ac.uk/" TargetMode="External"/><Relationship Id="rId18" Type="http://schemas.openxmlformats.org/officeDocument/2006/relationships/hyperlink" Target="http://www.coxgreen.com/" TargetMode="External"/><Relationship Id="rId3" Type="http://schemas.openxmlformats.org/officeDocument/2006/relationships/image" Target="../media/image77.png"/><Relationship Id="rId21" Type="http://schemas.openxmlformats.org/officeDocument/2006/relationships/hyperlink" Target="https://www.utcreading.co.uk/" TargetMode="External"/><Relationship Id="rId7" Type="http://schemas.openxmlformats.org/officeDocument/2006/relationships/hyperlink" Target="https://www.reading.ac.uk/" TargetMode="External"/><Relationship Id="rId12" Type="http://schemas.openxmlformats.org/officeDocument/2006/relationships/image" Target="../media/image108.png"/><Relationship Id="rId17" Type="http://schemas.openxmlformats.org/officeDocument/2006/relationships/image" Target="../media/image111.png"/><Relationship Id="rId25" Type="http://schemas.openxmlformats.org/officeDocument/2006/relationships/image" Target="../media/image2.png"/><Relationship Id="rId2" Type="http://schemas.openxmlformats.org/officeDocument/2006/relationships/notesSlide" Target="../notesSlides/notesSlide16.xml"/><Relationship Id="rId16" Type="http://schemas.openxmlformats.org/officeDocument/2006/relationships/hyperlink" Target="https://www.windsor-forest.ac.uk/" TargetMode="External"/><Relationship Id="rId20" Type="http://schemas.openxmlformats.org/officeDocument/2006/relationships/image" Target="../media/image113.png"/><Relationship Id="rId1" Type="http://schemas.openxmlformats.org/officeDocument/2006/relationships/slideLayout" Target="../slideLayouts/slideLayout1.xml"/><Relationship Id="rId6" Type="http://schemas.openxmlformats.org/officeDocument/2006/relationships/image" Target="../media/image80.svg"/><Relationship Id="rId11" Type="http://schemas.openxmlformats.org/officeDocument/2006/relationships/hyperlink" Target="https://newbury-college.ac.uk/" TargetMode="External"/><Relationship Id="rId24" Type="http://schemas.openxmlformats.org/officeDocument/2006/relationships/image" Target="../media/image115.png"/><Relationship Id="rId5" Type="http://schemas.openxmlformats.org/officeDocument/2006/relationships/image" Target="../media/image79.png"/><Relationship Id="rId15" Type="http://schemas.openxmlformats.org/officeDocument/2006/relationships/image" Target="../media/image110.png"/><Relationship Id="rId23" Type="http://schemas.openxmlformats.org/officeDocument/2006/relationships/hyperlink" Target="https://ranelagh.bonitas.org.uk/" TargetMode="External"/><Relationship Id="rId10" Type="http://schemas.openxmlformats.org/officeDocument/2006/relationships/image" Target="../media/image107.png"/><Relationship Id="rId19" Type="http://schemas.openxmlformats.org/officeDocument/2006/relationships/image" Target="../media/image112.png"/><Relationship Id="rId4" Type="http://schemas.openxmlformats.org/officeDocument/2006/relationships/image" Target="../media/image78.svg"/><Relationship Id="rId9" Type="http://schemas.openxmlformats.org/officeDocument/2006/relationships/hyperlink" Target="https://bracknell.activatelearning.ac.uk/" TargetMode="External"/><Relationship Id="rId14" Type="http://schemas.openxmlformats.org/officeDocument/2006/relationships/image" Target="../media/image109.png"/><Relationship Id="rId22" Type="http://schemas.openxmlformats.org/officeDocument/2006/relationships/image" Target="../media/image114.png"/></Relationships>
</file>

<file path=ppt/slides/_rels/slide18.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hyperlink" Target="https://www.gsk.com/en-gb/home/" TargetMode="External"/><Relationship Id="rId18" Type="http://schemas.openxmlformats.org/officeDocument/2006/relationships/image" Target="../media/image121.png"/><Relationship Id="rId26" Type="http://schemas.openxmlformats.org/officeDocument/2006/relationships/image" Target="../media/image125.png"/><Relationship Id="rId3" Type="http://schemas.openxmlformats.org/officeDocument/2006/relationships/image" Target="../media/image77.png"/><Relationship Id="rId21" Type="http://schemas.openxmlformats.org/officeDocument/2006/relationships/hyperlink" Target="https://www.lonza.com/" TargetMode="External"/><Relationship Id="rId7" Type="http://schemas.openxmlformats.org/officeDocument/2006/relationships/hyperlink" Target="https://www.xtrac.com/" TargetMode="External"/><Relationship Id="rId12" Type="http://schemas.openxmlformats.org/officeDocument/2006/relationships/image" Target="../media/image118.png"/><Relationship Id="rId17" Type="http://schemas.openxmlformats.org/officeDocument/2006/relationships/hyperlink" Target="https://www.awe.co.uk/" TargetMode="External"/><Relationship Id="rId25" Type="http://schemas.openxmlformats.org/officeDocument/2006/relationships/hyperlink" Target="https://www.thalesgroup.com/en" TargetMode="External"/><Relationship Id="rId2" Type="http://schemas.openxmlformats.org/officeDocument/2006/relationships/notesSlide" Target="../notesSlides/notesSlide17.xml"/><Relationship Id="rId16" Type="http://schemas.openxmlformats.org/officeDocument/2006/relationships/image" Target="../media/image120.png"/><Relationship Id="rId20" Type="http://schemas.openxmlformats.org/officeDocument/2006/relationships/image" Target="../media/image122.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0.svg"/><Relationship Id="rId11" Type="http://schemas.openxmlformats.org/officeDocument/2006/relationships/hyperlink" Target="https://www.morganadvancedmaterials.com/" TargetMode="External"/><Relationship Id="rId24" Type="http://schemas.openxmlformats.org/officeDocument/2006/relationships/image" Target="../media/image124.png"/><Relationship Id="rId5" Type="http://schemas.openxmlformats.org/officeDocument/2006/relationships/image" Target="../media/image79.png"/><Relationship Id="rId15" Type="http://schemas.openxmlformats.org/officeDocument/2006/relationships/hyperlink" Target="https://www.covance.com/" TargetMode="External"/><Relationship Id="rId23" Type="http://schemas.openxmlformats.org/officeDocument/2006/relationships/hyperlink" Target="https://www.3m.com/" TargetMode="External"/><Relationship Id="rId28" Type="http://schemas.openxmlformats.org/officeDocument/2006/relationships/image" Target="../media/image126.png"/><Relationship Id="rId10" Type="http://schemas.openxmlformats.org/officeDocument/2006/relationships/image" Target="../media/image117.png"/><Relationship Id="rId19" Type="http://schemas.openxmlformats.org/officeDocument/2006/relationships/hyperlink" Target="https://www.ucb.com/" TargetMode="External"/><Relationship Id="rId4" Type="http://schemas.openxmlformats.org/officeDocument/2006/relationships/image" Target="../media/image78.svg"/><Relationship Id="rId9" Type="http://schemas.openxmlformats.org/officeDocument/2006/relationships/hyperlink" Target="https://www.stryker.com/" TargetMode="External"/><Relationship Id="rId14" Type="http://schemas.openxmlformats.org/officeDocument/2006/relationships/image" Target="../media/image119.png"/><Relationship Id="rId22" Type="http://schemas.openxmlformats.org/officeDocument/2006/relationships/image" Target="../media/image123.png"/><Relationship Id="rId27" Type="http://schemas.openxmlformats.org/officeDocument/2006/relationships/hyperlink" Target="https://www.stantec.com/u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hyperlink" Target="https://www.newcrosshealthcare.com/" TargetMode="External"/><Relationship Id="rId18" Type="http://schemas.openxmlformats.org/officeDocument/2006/relationships/image" Target="../media/image132.png"/><Relationship Id="rId3" Type="http://schemas.openxmlformats.org/officeDocument/2006/relationships/image" Target="../media/image77.png"/><Relationship Id="rId7" Type="http://schemas.openxmlformats.org/officeDocument/2006/relationships/hyperlink" Target="https://www.heathcareers.nhs.uk/" TargetMode="External"/><Relationship Id="rId12" Type="http://schemas.openxmlformats.org/officeDocument/2006/relationships/image" Target="../media/image129.png"/><Relationship Id="rId17" Type="http://schemas.openxmlformats.org/officeDocument/2006/relationships/hyperlink" Target="https://www.slough.gov.uk/" TargetMode="External"/><Relationship Id="rId2" Type="http://schemas.openxmlformats.org/officeDocument/2006/relationships/notesSlide" Target="../notesSlides/notesSlide18.xml"/><Relationship Id="rId16" Type="http://schemas.openxmlformats.org/officeDocument/2006/relationships/image" Target="../media/image131.png"/><Relationship Id="rId20" Type="http://schemas.openxmlformats.org/officeDocument/2006/relationships/image" Target="../media/image133.png"/><Relationship Id="rId1" Type="http://schemas.openxmlformats.org/officeDocument/2006/relationships/slideLayout" Target="../slideLayouts/slideLayout1.xml"/><Relationship Id="rId6" Type="http://schemas.openxmlformats.org/officeDocument/2006/relationships/image" Target="../media/image80.svg"/><Relationship Id="rId11" Type="http://schemas.openxmlformats.org/officeDocument/2006/relationships/hyperlink" Target="https://www.bmihealthcare.co.uk/" TargetMode="External"/><Relationship Id="rId5" Type="http://schemas.openxmlformats.org/officeDocument/2006/relationships/image" Target="../media/image79.png"/><Relationship Id="rId15" Type="http://schemas.openxmlformats.org/officeDocument/2006/relationships/hyperlink" Target="https://www.sunrise-care.co.uk/" TargetMode="External"/><Relationship Id="rId10" Type="http://schemas.openxmlformats.org/officeDocument/2006/relationships/image" Target="../media/image128.png"/><Relationship Id="rId19" Type="http://schemas.openxmlformats.org/officeDocument/2006/relationships/image" Target="../media/image2.png"/><Relationship Id="rId4" Type="http://schemas.openxmlformats.org/officeDocument/2006/relationships/image" Target="../media/image78.svg"/><Relationship Id="rId9" Type="http://schemas.openxmlformats.org/officeDocument/2006/relationships/hyperlink" Target="https://www.voyagecare.com/" TargetMode="External"/><Relationship Id="rId14" Type="http://schemas.openxmlformats.org/officeDocument/2006/relationships/image" Target="../media/image13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hyperlink" Target="https://www.bidfood.co.uk/" TargetMode="External"/><Relationship Id="rId18" Type="http://schemas.openxmlformats.org/officeDocument/2006/relationships/hyperlink" Target="https://www.ups.com/gb/en/Home.page" TargetMode="External"/><Relationship Id="rId26" Type="http://schemas.openxmlformats.org/officeDocument/2006/relationships/hyperlink" Target="https://www.harrods.com/en-gb/" TargetMode="External"/><Relationship Id="rId3" Type="http://schemas.openxmlformats.org/officeDocument/2006/relationships/image" Target="../media/image77.png"/><Relationship Id="rId21" Type="http://schemas.openxmlformats.org/officeDocument/2006/relationships/image" Target="../media/image141.png"/><Relationship Id="rId34" Type="http://schemas.openxmlformats.org/officeDocument/2006/relationships/hyperlink" Target="https://www.amazon.co.uk/" TargetMode="External"/><Relationship Id="rId7" Type="http://schemas.openxmlformats.org/officeDocument/2006/relationships/hyperlink" Target="https://www.royalmail.com/" TargetMode="External"/><Relationship Id="rId12" Type="http://schemas.openxmlformats.org/officeDocument/2006/relationships/image" Target="../media/image136.png"/><Relationship Id="rId17" Type="http://schemas.openxmlformats.org/officeDocument/2006/relationships/image" Target="../media/image139.png"/><Relationship Id="rId25" Type="http://schemas.openxmlformats.org/officeDocument/2006/relationships/image" Target="../media/image143.png"/><Relationship Id="rId33" Type="http://schemas.openxmlformats.org/officeDocument/2006/relationships/image" Target="../media/image147.png"/><Relationship Id="rId2" Type="http://schemas.openxmlformats.org/officeDocument/2006/relationships/notesSlide" Target="../notesSlides/notesSlide19.xml"/><Relationship Id="rId16" Type="http://schemas.openxmlformats.org/officeDocument/2006/relationships/hyperlink" Target="https://www.ricogroup.global/" TargetMode="External"/><Relationship Id="rId20" Type="http://schemas.openxmlformats.org/officeDocument/2006/relationships/hyperlink" Target="https://saints.co.uk/" TargetMode="External"/><Relationship Id="rId29" Type="http://schemas.openxmlformats.org/officeDocument/2006/relationships/image" Target="../media/image145.png"/><Relationship Id="rId1" Type="http://schemas.openxmlformats.org/officeDocument/2006/relationships/slideLayout" Target="../slideLayouts/slideLayout1.xml"/><Relationship Id="rId6" Type="http://schemas.openxmlformats.org/officeDocument/2006/relationships/image" Target="../media/image80.svg"/><Relationship Id="rId11" Type="http://schemas.openxmlformats.org/officeDocument/2006/relationships/hyperlink" Target="https://www.tesco.com/" TargetMode="External"/><Relationship Id="rId24" Type="http://schemas.openxmlformats.org/officeDocument/2006/relationships/hyperlink" Target="https://www.argos.co.uk/" TargetMode="External"/><Relationship Id="rId32" Type="http://schemas.openxmlformats.org/officeDocument/2006/relationships/hyperlink" Target="https://www.westcoast.co.uk/" TargetMode="External"/><Relationship Id="rId5" Type="http://schemas.openxmlformats.org/officeDocument/2006/relationships/image" Target="../media/image79.png"/><Relationship Id="rId15" Type="http://schemas.openxmlformats.org/officeDocument/2006/relationships/image" Target="../media/image138.png"/><Relationship Id="rId23" Type="http://schemas.openxmlformats.org/officeDocument/2006/relationships/image" Target="../media/image142.png"/><Relationship Id="rId28" Type="http://schemas.openxmlformats.org/officeDocument/2006/relationships/hyperlink" Target="https://www.waitrose.com/" TargetMode="External"/><Relationship Id="rId36" Type="http://schemas.openxmlformats.org/officeDocument/2006/relationships/image" Target="../media/image2.png"/><Relationship Id="rId10" Type="http://schemas.openxmlformats.org/officeDocument/2006/relationships/image" Target="../media/image135.png"/><Relationship Id="rId19" Type="http://schemas.openxmlformats.org/officeDocument/2006/relationships/image" Target="../media/image140.png"/><Relationship Id="rId31" Type="http://schemas.openxmlformats.org/officeDocument/2006/relationships/image" Target="../media/image146.png"/><Relationship Id="rId4" Type="http://schemas.openxmlformats.org/officeDocument/2006/relationships/image" Target="../media/image78.svg"/><Relationship Id="rId9" Type="http://schemas.openxmlformats.org/officeDocument/2006/relationships/hyperlink" Target="https://www.dhl.com/en/express.html" TargetMode="External"/><Relationship Id="rId14" Type="http://schemas.openxmlformats.org/officeDocument/2006/relationships/image" Target="../media/image137.png"/><Relationship Id="rId22" Type="http://schemas.openxmlformats.org/officeDocument/2006/relationships/hyperlink" Target="https://home.kuehne-nagel.com/" TargetMode="External"/><Relationship Id="rId27" Type="http://schemas.openxmlformats.org/officeDocument/2006/relationships/image" Target="../media/image144.png"/><Relationship Id="rId30" Type="http://schemas.openxmlformats.org/officeDocument/2006/relationships/hyperlink" Target="https://www.brake.co.uk/" TargetMode="External"/><Relationship Id="rId35" Type="http://schemas.openxmlformats.org/officeDocument/2006/relationships/image" Target="../media/image14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www.berkshireopportunities.co.uk/advice/explore-job-sectors/job-sectors/sectors-recruiting-now/priority-sectors/life-sciences/" TargetMode="External"/><Relationship Id="rId3" Type="http://schemas.openxmlformats.org/officeDocument/2006/relationships/image" Target="../media/image21.png"/><Relationship Id="rId7" Type="http://schemas.openxmlformats.org/officeDocument/2006/relationships/hyperlink" Target="https://www.berkshireopportunities.co.uk/advice/explore-job-sectors/job-sectors/sectors-recruiting-now/priority-sectors/health-and-care/" TargetMode="External"/><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svg"/><Relationship Id="rId11" Type="http://schemas.openxmlformats.org/officeDocument/2006/relationships/hyperlink" Target="https://www.berkshireopportunities.co.uk/advice/explore-job-sectors/job-sectors/sectors-recruiting-now/priority-sectors/business-and-finance/" TargetMode="External"/><Relationship Id="rId5" Type="http://schemas.openxmlformats.org/officeDocument/2006/relationships/image" Target="../media/image23.png"/><Relationship Id="rId1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22.svg"/><Relationship Id="rId9" Type="http://schemas.openxmlformats.org/officeDocument/2006/relationships/hyperlink" Target="https://www.berkshireopportunities.co.uk/advice/explore-job-sectors/job-sectors/sectors-recruiting-now/priority-sectors/digital-technology/" TargetMode="External"/><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1.emf"/><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19.png"/><Relationship Id="rId4" Type="http://schemas.openxmlformats.org/officeDocument/2006/relationships/image" Target="../media/image36.sv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40.png"/><Relationship Id="rId7" Type="http://schemas.openxmlformats.org/officeDocument/2006/relationships/image" Target="../media/image2.png"/><Relationship Id="rId12" Type="http://schemas.openxmlformats.org/officeDocument/2006/relationships/image" Target="../media/image48.png"/><Relationship Id="rId2" Type="http://schemas.openxmlformats.org/officeDocument/2006/relationships/notesSlide" Target="../notesSlides/notesSlide8.xml"/><Relationship Id="rId16"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43.svg"/><Relationship Id="rId11" Type="http://schemas.openxmlformats.org/officeDocument/2006/relationships/image" Target="../media/image47.png"/><Relationship Id="rId5" Type="http://schemas.openxmlformats.org/officeDocument/2006/relationships/image" Target="../media/image42.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1.svg"/><Relationship Id="rId9" Type="http://schemas.openxmlformats.org/officeDocument/2006/relationships/image" Target="../media/image45.png"/><Relationship Id="rId1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4.png"/><Relationship Id="rId10" Type="http://schemas.openxmlformats.org/officeDocument/2006/relationships/image" Target="../media/image60.pn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5DCC5C-5EE2-4565-B10B-FFF7B03D19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6987" y="5523721"/>
            <a:ext cx="2633747" cy="1068233"/>
          </a:xfrm>
          <a:prstGeom prst="rect">
            <a:avLst/>
          </a:prstGeom>
        </p:spPr>
      </p:pic>
      <p:sp>
        <p:nvSpPr>
          <p:cNvPr id="17" name="Title 1">
            <a:extLst>
              <a:ext uri="{FF2B5EF4-FFF2-40B4-BE49-F238E27FC236}">
                <a16:creationId xmlns:a16="http://schemas.microsoft.com/office/drawing/2014/main" id="{E5BFF442-03F1-4B69-AE86-EF313D03BA77}"/>
              </a:ext>
            </a:extLst>
          </p:cNvPr>
          <p:cNvSpPr txBox="1">
            <a:spLocks/>
          </p:cNvSpPr>
          <p:nvPr/>
        </p:nvSpPr>
        <p:spPr>
          <a:xfrm>
            <a:off x="594852" y="2365592"/>
            <a:ext cx="7954296" cy="106340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latin typeface="Century Gothic" panose="020B0502020202020204" pitchFamily="34" charset="0"/>
              </a:rPr>
              <a:t>Success starts here – Berkshire Careers </a:t>
            </a:r>
          </a:p>
          <a:p>
            <a:r>
              <a:rPr lang="en-GB" sz="3600" dirty="0">
                <a:latin typeface="Century Gothic" panose="020B0502020202020204" pitchFamily="34" charset="0"/>
              </a:rPr>
              <a:t>Y11 Lesson:</a:t>
            </a:r>
          </a:p>
        </p:txBody>
      </p:sp>
      <p:sp>
        <p:nvSpPr>
          <p:cNvPr id="18" name="Title 1">
            <a:extLst>
              <a:ext uri="{FF2B5EF4-FFF2-40B4-BE49-F238E27FC236}">
                <a16:creationId xmlns:a16="http://schemas.microsoft.com/office/drawing/2014/main" id="{E4875949-FF70-40DF-B8A8-A7328CCECF31}"/>
              </a:ext>
            </a:extLst>
          </p:cNvPr>
          <p:cNvSpPr txBox="1">
            <a:spLocks/>
          </p:cNvSpPr>
          <p:nvPr/>
        </p:nvSpPr>
        <p:spPr>
          <a:xfrm>
            <a:off x="594852" y="3440450"/>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pic>
        <p:nvPicPr>
          <p:cNvPr id="1026" name="Picture 2" descr="Berkshire Opportunities logo">
            <a:extLst>
              <a:ext uri="{FF2B5EF4-FFF2-40B4-BE49-F238E27FC236}">
                <a16:creationId xmlns:a16="http://schemas.microsoft.com/office/drawing/2014/main" id="{CAD59E47-5D21-4844-B151-7ABC7F908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33" y="289513"/>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come">
            <a:extLst>
              <a:ext uri="{FF2B5EF4-FFF2-40B4-BE49-F238E27FC236}">
                <a16:creationId xmlns:a16="http://schemas.microsoft.com/office/drawing/2014/main" id="{78329C1B-D55F-4577-8C24-3B9E5DD3D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87" y="5517928"/>
            <a:ext cx="2088013" cy="1074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ers Hub launched in Berkshire to improve opportunities for young people">
            <a:extLst>
              <a:ext uri="{FF2B5EF4-FFF2-40B4-BE49-F238E27FC236}">
                <a16:creationId xmlns:a16="http://schemas.microsoft.com/office/drawing/2014/main" id="{C14819BE-42A7-429A-AE84-0BE25E8BBDF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1350" y="5523721"/>
            <a:ext cx="1066800"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7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Document outline">
            <a:extLst>
              <a:ext uri="{FF2B5EF4-FFF2-40B4-BE49-F238E27FC236}">
                <a16:creationId xmlns:a16="http://schemas.microsoft.com/office/drawing/2014/main" id="{7E5E0AB6-B135-4E58-85F7-06461DEF49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9596" y="812665"/>
            <a:ext cx="4876799" cy="4876799"/>
          </a:xfrm>
          <a:prstGeom prst="rect">
            <a:avLst/>
          </a:prstGeom>
        </p:spPr>
      </p:pic>
      <p:pic>
        <p:nvPicPr>
          <p:cNvPr id="5" name="Graphic 4" descr="Meeting outline">
            <a:extLst>
              <a:ext uri="{FF2B5EF4-FFF2-40B4-BE49-F238E27FC236}">
                <a16:creationId xmlns:a16="http://schemas.microsoft.com/office/drawing/2014/main" id="{218C9EFE-0E76-4A0D-A41E-0A98FB7685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58" y="2215056"/>
            <a:ext cx="4876799" cy="4876799"/>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265254" y="1725108"/>
            <a:ext cx="5744651" cy="1333690"/>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discussion (3-5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Spend 2 minutes discussing with a partner what your Top 3 Tips for interview success would be, based on your experience and knowledge. Then click to see if any of your suggestions are listed!</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2" name="Rectangle: Rounded Corners 11">
            <a:extLst>
              <a:ext uri="{FF2B5EF4-FFF2-40B4-BE49-F238E27FC236}">
                <a16:creationId xmlns:a16="http://schemas.microsoft.com/office/drawing/2014/main" id="{3B2A2F0B-5C13-4AC3-9F7C-50A36F4AA2BF}"/>
              </a:ext>
            </a:extLst>
          </p:cNvPr>
          <p:cNvSpPr/>
          <p:nvPr/>
        </p:nvSpPr>
        <p:spPr>
          <a:xfrm>
            <a:off x="1205830" y="5892460"/>
            <a:ext cx="3240000" cy="756000"/>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Concentrate:</a:t>
            </a:r>
            <a:r>
              <a:rPr lang="en-GB" sz="1400" dirty="0">
                <a:solidFill>
                  <a:schemeClr val="tx1"/>
                </a:solidFill>
                <a:latin typeface="Century Gothic" panose="020B0502020202020204" pitchFamily="34" charset="0"/>
                <a:cs typeface="Arial" panose="020B0604020202020204" pitchFamily="34" charset="0"/>
              </a:rPr>
              <a:t> Talk slowly and clearly, and stop to think about your answers.</a:t>
            </a:r>
          </a:p>
        </p:txBody>
      </p:sp>
      <p:sp>
        <p:nvSpPr>
          <p:cNvPr id="15" name="Rectangle: Rounded Corners 14">
            <a:extLst>
              <a:ext uri="{FF2B5EF4-FFF2-40B4-BE49-F238E27FC236}">
                <a16:creationId xmlns:a16="http://schemas.microsoft.com/office/drawing/2014/main" id="{D534703F-839F-454B-8DBC-15EB45930E4D}"/>
              </a:ext>
            </a:extLst>
          </p:cNvPr>
          <p:cNvSpPr/>
          <p:nvPr/>
        </p:nvSpPr>
        <p:spPr>
          <a:xfrm>
            <a:off x="5584110" y="4099217"/>
            <a:ext cx="3240000" cy="756000"/>
          </a:xfrm>
          <a:prstGeom prst="roundRect">
            <a:avLst/>
          </a:prstGeom>
          <a:solidFill>
            <a:srgbClr val="32B0E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Look after yourself: </a:t>
            </a:r>
            <a:r>
              <a:rPr lang="en-GB" sz="1400" dirty="0">
                <a:solidFill>
                  <a:schemeClr val="tx1"/>
                </a:solidFill>
                <a:latin typeface="Century Gothic" panose="020B0502020202020204" pitchFamily="34" charset="0"/>
                <a:cs typeface="Arial" panose="020B0604020202020204" pitchFamily="34" charset="0"/>
              </a:rPr>
              <a:t>Before your interview, try to keep hydrated, eat well and stay calm. </a:t>
            </a:r>
          </a:p>
        </p:txBody>
      </p:sp>
      <p:sp>
        <p:nvSpPr>
          <p:cNvPr id="16" name="Rectangle: Rounded Corners 15">
            <a:extLst>
              <a:ext uri="{FF2B5EF4-FFF2-40B4-BE49-F238E27FC236}">
                <a16:creationId xmlns:a16="http://schemas.microsoft.com/office/drawing/2014/main" id="{145919C3-3BE7-46EE-B73A-ED6CF296C33D}"/>
              </a:ext>
            </a:extLst>
          </p:cNvPr>
          <p:cNvSpPr/>
          <p:nvPr/>
        </p:nvSpPr>
        <p:spPr>
          <a:xfrm>
            <a:off x="5584110" y="5892460"/>
            <a:ext cx="3240000" cy="756000"/>
          </a:xfrm>
          <a:prstGeom prst="roundRect">
            <a:avLst/>
          </a:prstGeom>
          <a:solidFill>
            <a:srgbClr val="32B0E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Be honest: </a:t>
            </a:r>
            <a:r>
              <a:rPr lang="en-GB" sz="1400" dirty="0">
                <a:solidFill>
                  <a:schemeClr val="tx1"/>
                </a:solidFill>
                <a:latin typeface="Century Gothic" panose="020B0502020202020204" pitchFamily="34" charset="0"/>
                <a:cs typeface="Arial" panose="020B0604020202020204" pitchFamily="34" charset="0"/>
              </a:rPr>
              <a:t>Answer questions truthfully and don’t be afraid to ask questions of your own.  </a:t>
            </a:r>
          </a:p>
        </p:txBody>
      </p:sp>
      <p:sp>
        <p:nvSpPr>
          <p:cNvPr id="18" name="Rectangle: Rounded Corners 17">
            <a:extLst>
              <a:ext uri="{FF2B5EF4-FFF2-40B4-BE49-F238E27FC236}">
                <a16:creationId xmlns:a16="http://schemas.microsoft.com/office/drawing/2014/main" id="{C18F844F-C0A6-4295-9A7B-E347C447ED42}"/>
              </a:ext>
            </a:extLst>
          </p:cNvPr>
          <p:cNvSpPr/>
          <p:nvPr/>
        </p:nvSpPr>
        <p:spPr>
          <a:xfrm>
            <a:off x="5584110" y="4995839"/>
            <a:ext cx="3240000" cy="756000"/>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Listen carefully: </a:t>
            </a:r>
            <a:r>
              <a:rPr lang="en-GB" sz="1400" dirty="0">
                <a:solidFill>
                  <a:schemeClr val="tx1"/>
                </a:solidFill>
                <a:latin typeface="Century Gothic" panose="020B0502020202020204" pitchFamily="34" charset="0"/>
                <a:cs typeface="Arial" panose="020B0604020202020204" pitchFamily="34" charset="0"/>
              </a:rPr>
              <a:t>ask them to clarify if you don't understand the question. </a:t>
            </a:r>
          </a:p>
        </p:txBody>
      </p:sp>
      <p:sp>
        <p:nvSpPr>
          <p:cNvPr id="19" name="Rectangle: Rounded Corners 18">
            <a:extLst>
              <a:ext uri="{FF2B5EF4-FFF2-40B4-BE49-F238E27FC236}">
                <a16:creationId xmlns:a16="http://schemas.microsoft.com/office/drawing/2014/main" id="{968E6AD0-149E-4077-8824-012D3224B408}"/>
              </a:ext>
            </a:extLst>
          </p:cNvPr>
          <p:cNvSpPr/>
          <p:nvPr/>
        </p:nvSpPr>
        <p:spPr>
          <a:xfrm>
            <a:off x="1205830" y="4995839"/>
            <a:ext cx="3240000" cy="756000"/>
          </a:xfrm>
          <a:prstGeom prst="roundRect">
            <a:avLst/>
          </a:prstGeom>
          <a:solidFill>
            <a:srgbClr val="32B0E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First impressions count: </a:t>
            </a:r>
            <a:r>
              <a:rPr lang="en-GB" sz="1400" dirty="0">
                <a:solidFill>
                  <a:schemeClr val="tx1"/>
                </a:solidFill>
                <a:latin typeface="Century Gothic" panose="020B0502020202020204" pitchFamily="34" charset="0"/>
                <a:cs typeface="Arial" panose="020B0604020202020204" pitchFamily="34" charset="0"/>
              </a:rPr>
              <a:t>Make yours a good one by dressing smartly. </a:t>
            </a:r>
          </a:p>
        </p:txBody>
      </p:sp>
      <p:sp>
        <p:nvSpPr>
          <p:cNvPr id="20" name="Rectangle: Rounded Corners 19">
            <a:extLst>
              <a:ext uri="{FF2B5EF4-FFF2-40B4-BE49-F238E27FC236}">
                <a16:creationId xmlns:a16="http://schemas.microsoft.com/office/drawing/2014/main" id="{094E810F-F07C-4984-AEA2-EE3BEA8B9806}"/>
              </a:ext>
            </a:extLst>
          </p:cNvPr>
          <p:cNvSpPr/>
          <p:nvPr/>
        </p:nvSpPr>
        <p:spPr>
          <a:xfrm>
            <a:off x="1205830" y="4099217"/>
            <a:ext cx="3240000" cy="756000"/>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Be prepared: </a:t>
            </a:r>
            <a:r>
              <a:rPr lang="en-GB" sz="1400" dirty="0">
                <a:solidFill>
                  <a:schemeClr val="tx1"/>
                </a:solidFill>
                <a:latin typeface="Century Gothic" panose="020B0502020202020204" pitchFamily="34" charset="0"/>
                <a:cs typeface="Arial" panose="020B0604020202020204" pitchFamily="34" charset="0"/>
              </a:rPr>
              <a:t>Knowing your stuff and being ready for anything is vital for a successful interview.</a:t>
            </a:r>
          </a:p>
        </p:txBody>
      </p:sp>
      <p:sp>
        <p:nvSpPr>
          <p:cNvPr id="21" name="Rectangle: Rounded Corners 20">
            <a:extLst>
              <a:ext uri="{FF2B5EF4-FFF2-40B4-BE49-F238E27FC236}">
                <a16:creationId xmlns:a16="http://schemas.microsoft.com/office/drawing/2014/main" id="{AB8FC32C-91E7-4ADA-B1DA-4B731D2FCD81}"/>
              </a:ext>
            </a:extLst>
          </p:cNvPr>
          <p:cNvSpPr/>
          <p:nvPr/>
        </p:nvSpPr>
        <p:spPr>
          <a:xfrm>
            <a:off x="319890" y="4160417"/>
            <a:ext cx="633600" cy="633600"/>
          </a:xfrm>
          <a:prstGeom prst="roundRect">
            <a:avLst/>
          </a:prstGeom>
          <a:solidFill>
            <a:srgbClr val="EC65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panose="020B0502020202020204" pitchFamily="34" charset="0"/>
                <a:cs typeface="Arial" panose="020B0604020202020204" pitchFamily="34" charset="0"/>
              </a:rPr>
              <a:t>1</a:t>
            </a:r>
            <a:endParaRPr lang="en-GB" sz="2000" dirty="0">
              <a:solidFill>
                <a:schemeClr val="bg1"/>
              </a:solidFill>
              <a:latin typeface="Century Gothic" panose="020B0502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B4141601-AA14-469E-9052-B22243D1E914}"/>
              </a:ext>
            </a:extLst>
          </p:cNvPr>
          <p:cNvSpPr/>
          <p:nvPr/>
        </p:nvSpPr>
        <p:spPr>
          <a:xfrm>
            <a:off x="4698170" y="4160417"/>
            <a:ext cx="633600" cy="633600"/>
          </a:xfrm>
          <a:prstGeom prst="roundRect">
            <a:avLst/>
          </a:prstGeom>
          <a:solidFill>
            <a:srgbClr val="32B0E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panose="020B0502020202020204" pitchFamily="34" charset="0"/>
                <a:cs typeface="Arial" panose="020B0604020202020204" pitchFamily="34" charset="0"/>
              </a:rPr>
              <a:t>2</a:t>
            </a:r>
            <a:endParaRPr lang="en-GB" sz="2000" dirty="0">
              <a:solidFill>
                <a:schemeClr val="bg1"/>
              </a:solidFill>
              <a:latin typeface="Century Gothic" panose="020B0502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1C730F57-95F3-4AA5-B7D2-8E36A271BF04}"/>
              </a:ext>
            </a:extLst>
          </p:cNvPr>
          <p:cNvSpPr/>
          <p:nvPr/>
        </p:nvSpPr>
        <p:spPr>
          <a:xfrm>
            <a:off x="319890" y="5057039"/>
            <a:ext cx="633600" cy="633600"/>
          </a:xfrm>
          <a:prstGeom prst="roundRect">
            <a:avLst/>
          </a:prstGeom>
          <a:solidFill>
            <a:srgbClr val="32B0E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panose="020B0502020202020204" pitchFamily="34" charset="0"/>
                <a:cs typeface="Arial" panose="020B0604020202020204" pitchFamily="34" charset="0"/>
              </a:rPr>
              <a:t>3</a:t>
            </a:r>
            <a:endParaRPr lang="en-GB" sz="2000" dirty="0">
              <a:solidFill>
                <a:schemeClr val="bg1"/>
              </a:solidFill>
              <a:latin typeface="Century Gothic" panose="020B0502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207A950A-D675-4880-AAFF-11D5A7C30952}"/>
              </a:ext>
            </a:extLst>
          </p:cNvPr>
          <p:cNvSpPr/>
          <p:nvPr/>
        </p:nvSpPr>
        <p:spPr>
          <a:xfrm>
            <a:off x="4698170" y="5057039"/>
            <a:ext cx="633600" cy="633600"/>
          </a:xfrm>
          <a:prstGeom prst="roundRect">
            <a:avLst/>
          </a:prstGeom>
          <a:solidFill>
            <a:srgbClr val="EC65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panose="020B0502020202020204" pitchFamily="34" charset="0"/>
                <a:cs typeface="Arial" panose="020B0604020202020204" pitchFamily="34" charset="0"/>
              </a:rPr>
              <a:t>4</a:t>
            </a:r>
            <a:endParaRPr lang="en-GB" sz="2000" dirty="0">
              <a:solidFill>
                <a:schemeClr val="bg1"/>
              </a:solidFill>
              <a:latin typeface="Century Gothic" panose="020B0502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3143E2E7-FD4A-4C1D-95D1-1E9AEC84515F}"/>
              </a:ext>
            </a:extLst>
          </p:cNvPr>
          <p:cNvSpPr/>
          <p:nvPr/>
        </p:nvSpPr>
        <p:spPr>
          <a:xfrm>
            <a:off x="319890" y="5953660"/>
            <a:ext cx="633600" cy="633600"/>
          </a:xfrm>
          <a:prstGeom prst="roundRect">
            <a:avLst/>
          </a:prstGeom>
          <a:solidFill>
            <a:srgbClr val="EC65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panose="020B0502020202020204" pitchFamily="34" charset="0"/>
                <a:cs typeface="Arial" panose="020B0604020202020204" pitchFamily="34" charset="0"/>
              </a:rPr>
              <a:t>5</a:t>
            </a:r>
            <a:endParaRPr lang="en-GB" sz="2000" dirty="0">
              <a:solidFill>
                <a:schemeClr val="bg1"/>
              </a:solidFill>
              <a:latin typeface="Century Gothic" panose="020B0502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E49D970C-FC8F-4C5F-ADA2-4FF97B3C6EAD}"/>
              </a:ext>
            </a:extLst>
          </p:cNvPr>
          <p:cNvSpPr/>
          <p:nvPr/>
        </p:nvSpPr>
        <p:spPr>
          <a:xfrm>
            <a:off x="4698170" y="5953660"/>
            <a:ext cx="633600" cy="633600"/>
          </a:xfrm>
          <a:prstGeom prst="roundRect">
            <a:avLst/>
          </a:prstGeom>
          <a:solidFill>
            <a:srgbClr val="32B0E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panose="020B0502020202020204" pitchFamily="34" charset="0"/>
                <a:cs typeface="Arial" panose="020B0604020202020204" pitchFamily="34" charset="0"/>
              </a:rPr>
              <a:t>6</a:t>
            </a:r>
            <a:endParaRPr lang="en-GB" sz="2000" dirty="0">
              <a:solidFill>
                <a:schemeClr val="bg1"/>
              </a:solidFill>
              <a:latin typeface="Century Gothic" panose="020B0502020202020204" pitchFamily="34" charset="0"/>
              <a:cs typeface="Arial" panose="020B0604020202020204" pitchFamily="34" charset="0"/>
            </a:endParaRPr>
          </a:p>
        </p:txBody>
      </p:sp>
      <p:pic>
        <p:nvPicPr>
          <p:cNvPr id="28" name="Picture 6" descr="PC on Desk icon">
            <a:extLst>
              <a:ext uri="{FF2B5EF4-FFF2-40B4-BE49-F238E27FC236}">
                <a16:creationId xmlns:a16="http://schemas.microsoft.com/office/drawing/2014/main" id="{06D02531-A0AB-4C95-8982-26F7E5E77EC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9490" y="31541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Green Tea icon">
            <a:extLst>
              <a:ext uri="{FF2B5EF4-FFF2-40B4-BE49-F238E27FC236}">
                <a16:creationId xmlns:a16="http://schemas.microsoft.com/office/drawing/2014/main" id="{DC6DCEBE-CB12-4E1E-9EDD-C02C439CE34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717103" y="31541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anger icon">
            <a:extLst>
              <a:ext uri="{FF2B5EF4-FFF2-40B4-BE49-F238E27FC236}">
                <a16:creationId xmlns:a16="http://schemas.microsoft.com/office/drawing/2014/main" id="{F5325807-C6BE-462B-9BC0-5961463F23F0}"/>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254716" y="3200539"/>
            <a:ext cx="914400" cy="82171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Hearing icon">
            <a:extLst>
              <a:ext uri="{FF2B5EF4-FFF2-40B4-BE49-F238E27FC236}">
                <a16:creationId xmlns:a16="http://schemas.microsoft.com/office/drawing/2014/main" id="{8043EBC9-5970-4067-B18F-63A494572416}"/>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792329" y="31541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Critical Thinking icon">
            <a:extLst>
              <a:ext uri="{FF2B5EF4-FFF2-40B4-BE49-F238E27FC236}">
                <a16:creationId xmlns:a16="http://schemas.microsoft.com/office/drawing/2014/main" id="{3EA73F64-91FA-44F3-B4A7-789251AD7127}"/>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329942" y="31541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6" descr="Communication icon">
            <a:extLst>
              <a:ext uri="{FF2B5EF4-FFF2-40B4-BE49-F238E27FC236}">
                <a16:creationId xmlns:a16="http://schemas.microsoft.com/office/drawing/2014/main" id="{5AB13DB6-91BA-4C35-97CE-2CF6AE421044}"/>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867553" y="315419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Rounded Corners 34">
            <a:extLst>
              <a:ext uri="{FF2B5EF4-FFF2-40B4-BE49-F238E27FC236}">
                <a16:creationId xmlns:a16="http://schemas.microsoft.com/office/drawing/2014/main" id="{FCE45338-54EA-4EC8-A670-9C20F6E16E35}"/>
              </a:ext>
            </a:extLst>
          </p:cNvPr>
          <p:cNvSpPr/>
          <p:nvPr/>
        </p:nvSpPr>
        <p:spPr>
          <a:xfrm>
            <a:off x="265254" y="959315"/>
            <a:ext cx="8555943" cy="648184"/>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Interviews form an important part of any application process</a:t>
            </a:r>
            <a:r>
              <a:rPr lang="en-GB" sz="1600" dirty="0">
                <a:solidFill>
                  <a:schemeClr val="tx1"/>
                </a:solidFill>
                <a:latin typeface="Century Gothic" panose="020B0502020202020204" pitchFamily="34" charset="0"/>
                <a:cs typeface="Arial" panose="020B0604020202020204" pitchFamily="34" charset="0"/>
              </a:rPr>
              <a:t>, no matter what your chosen sector or career. So </a:t>
            </a:r>
            <a:r>
              <a:rPr lang="en-GB" sz="1600" b="1" dirty="0">
                <a:solidFill>
                  <a:schemeClr val="tx1"/>
                </a:solidFill>
                <a:latin typeface="Century Gothic" panose="020B0502020202020204" pitchFamily="34" charset="0"/>
                <a:cs typeface="Arial" panose="020B0604020202020204" pitchFamily="34" charset="0"/>
              </a:rPr>
              <a:t>how</a:t>
            </a:r>
            <a:r>
              <a:rPr lang="en-GB" sz="1600" dirty="0">
                <a:solidFill>
                  <a:schemeClr val="tx1"/>
                </a:solidFill>
                <a:latin typeface="Century Gothic" panose="020B0502020202020204" pitchFamily="34" charset="0"/>
                <a:cs typeface="Arial" panose="020B0604020202020204" pitchFamily="34" charset="0"/>
              </a:rPr>
              <a:t> </a:t>
            </a:r>
            <a:r>
              <a:rPr lang="en-GB" sz="1600" b="1" dirty="0">
                <a:solidFill>
                  <a:schemeClr val="tx1"/>
                </a:solidFill>
                <a:latin typeface="Century Gothic" panose="020B0502020202020204" pitchFamily="34" charset="0"/>
                <a:cs typeface="Arial" panose="020B0604020202020204" pitchFamily="34" charset="0"/>
              </a:rPr>
              <a:t>much do you know </a:t>
            </a:r>
            <a:r>
              <a:rPr lang="en-GB" sz="1600" dirty="0">
                <a:solidFill>
                  <a:schemeClr val="tx1"/>
                </a:solidFill>
                <a:latin typeface="Century Gothic" panose="020B0502020202020204" pitchFamily="34" charset="0"/>
                <a:cs typeface="Arial" panose="020B0604020202020204" pitchFamily="34" charset="0"/>
              </a:rPr>
              <a:t>about the </a:t>
            </a:r>
            <a:r>
              <a:rPr lang="en-GB" sz="1600" b="1" dirty="0">
                <a:solidFill>
                  <a:schemeClr val="tx1"/>
                </a:solidFill>
                <a:latin typeface="Century Gothic" panose="020B0502020202020204" pitchFamily="34" charset="0"/>
                <a:cs typeface="Arial" panose="020B0604020202020204" pitchFamily="34" charset="0"/>
              </a:rPr>
              <a:t>do’s and don’ts</a:t>
            </a:r>
            <a:r>
              <a:rPr lang="en-GB" sz="1600" dirty="0">
                <a:solidFill>
                  <a:schemeClr val="tx1"/>
                </a:solidFill>
                <a:latin typeface="Century Gothic" panose="020B0502020202020204" pitchFamily="34" charset="0"/>
                <a:cs typeface="Arial" panose="020B0604020202020204" pitchFamily="34" charset="0"/>
              </a:rPr>
              <a:t>? </a:t>
            </a:r>
            <a:endParaRPr lang="en-GB" sz="1600" b="1" dirty="0">
              <a:solidFill>
                <a:schemeClr val="tx1"/>
              </a:solidFill>
              <a:latin typeface="Century Gothic" panose="020B0502020202020204" pitchFamily="34" charset="0"/>
              <a:cs typeface="Arial" panose="020B0604020202020204" pitchFamily="34" charset="0"/>
            </a:endParaRPr>
          </a:p>
        </p:txBody>
      </p:sp>
      <p:sp>
        <p:nvSpPr>
          <p:cNvPr id="39" name="Rectangle: Rounded Corners 38">
            <a:extLst>
              <a:ext uri="{FF2B5EF4-FFF2-40B4-BE49-F238E27FC236}">
                <a16:creationId xmlns:a16="http://schemas.microsoft.com/office/drawing/2014/main" id="{CDC1F5AB-F21B-46C9-8698-D7AAD2C1A6AB}"/>
              </a:ext>
            </a:extLst>
          </p:cNvPr>
          <p:cNvSpPr/>
          <p:nvPr/>
        </p:nvSpPr>
        <p:spPr>
          <a:xfrm>
            <a:off x="6260901" y="1788654"/>
            <a:ext cx="2560296" cy="1333690"/>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ea typeface="Microsoft YaHei UI Light" panose="020B0502040204020203" pitchFamily="34" charset="-122"/>
                <a:cs typeface="Calibri" panose="020F0502020204030204" pitchFamily="34" charset="0"/>
              </a:rPr>
              <a:t>C</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hallenge:</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Choose one of these pieces of advice. How can you work on this for yourself? </a:t>
            </a:r>
            <a:r>
              <a:rPr lang="en-GB" sz="1600" b="1" dirty="0">
                <a:solidFill>
                  <a:schemeClr val="bg1"/>
                </a:solidFill>
                <a:latin typeface="Century Gothic" panose="020B0502020202020204" pitchFamily="34" charset="0"/>
                <a:ea typeface="Microsoft YaHei UI Light" panose="020B0502040204020203" pitchFamily="34" charset="-122"/>
                <a:cs typeface="Calibri" panose="020F0502020204030204" pitchFamily="34" charset="0"/>
              </a:rPr>
              <a:t> </a:t>
            </a:r>
            <a:endParaRPr lang="en-GB" sz="1600" dirty="0">
              <a:solidFill>
                <a:schemeClr val="bg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40" name="Pentagon 20">
            <a:extLst>
              <a:ext uri="{FF2B5EF4-FFF2-40B4-BE49-F238E27FC236}">
                <a16:creationId xmlns:a16="http://schemas.microsoft.com/office/drawing/2014/main" id="{F8FA002A-7F52-42DF-B770-09C945F760AB}"/>
              </a:ext>
            </a:extLst>
          </p:cNvPr>
          <p:cNvSpPr/>
          <p:nvPr/>
        </p:nvSpPr>
        <p:spPr>
          <a:xfrm>
            <a:off x="5017" y="199516"/>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pic>
        <p:nvPicPr>
          <p:cNvPr id="41" name="Picture 40" descr="Berkshire Opportunities logo">
            <a:extLst>
              <a:ext uri="{FF2B5EF4-FFF2-40B4-BE49-F238E27FC236}">
                <a16:creationId xmlns:a16="http://schemas.microsoft.com/office/drawing/2014/main" id="{DF419216-CB9D-4AE8-994F-972A32A6507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42" name="Shape 114">
            <a:extLst>
              <a:ext uri="{FF2B5EF4-FFF2-40B4-BE49-F238E27FC236}">
                <a16:creationId xmlns:a16="http://schemas.microsoft.com/office/drawing/2014/main" id="{18BDF2F4-E6F2-4983-A5CD-ED34A35E3FAF}"/>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Planning your future: Successful interviews</a:t>
            </a:r>
          </a:p>
        </p:txBody>
      </p:sp>
    </p:spTree>
    <p:extLst>
      <p:ext uri="{BB962C8B-B14F-4D97-AF65-F5344CB8AC3E}">
        <p14:creationId xmlns:p14="http://schemas.microsoft.com/office/powerpoint/2010/main" val="209075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7"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Teacher outline">
            <a:extLst>
              <a:ext uri="{FF2B5EF4-FFF2-40B4-BE49-F238E27FC236}">
                <a16:creationId xmlns:a16="http://schemas.microsoft.com/office/drawing/2014/main" id="{ADCD7B01-920E-4FC9-B82C-3856C3F166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262183" y="69366"/>
            <a:ext cx="4876800" cy="4876800"/>
          </a:xfrm>
          <a:prstGeom prst="rect">
            <a:avLst/>
          </a:prstGeom>
        </p:spPr>
      </p:pic>
      <p:pic>
        <p:nvPicPr>
          <p:cNvPr id="22" name="Graphic 21" descr="Work from home desk outline">
            <a:extLst>
              <a:ext uri="{FF2B5EF4-FFF2-40B4-BE49-F238E27FC236}">
                <a16:creationId xmlns:a16="http://schemas.microsoft.com/office/drawing/2014/main" id="{A2D93C0C-8CCA-4DA3-BECF-6AC56E47FA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20" y="2543374"/>
            <a:ext cx="4876800" cy="4876800"/>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2872494" y="2742261"/>
            <a:ext cx="3399012" cy="2278453"/>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(2-3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Talk to a partner about your future plans. Are you thinking about further education, or would you prefer a practical way to learn the skills you need? What opportunities are there in Berkshire?</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8" name="Rectangle: Rounded Corners 37">
            <a:extLst>
              <a:ext uri="{FF2B5EF4-FFF2-40B4-BE49-F238E27FC236}">
                <a16:creationId xmlns:a16="http://schemas.microsoft.com/office/drawing/2014/main" id="{C8400A9E-ED25-4EE4-A54D-C32FF9F7ECA7}"/>
              </a:ext>
            </a:extLst>
          </p:cNvPr>
          <p:cNvSpPr/>
          <p:nvPr/>
        </p:nvSpPr>
        <p:spPr>
          <a:xfrm>
            <a:off x="272329" y="962165"/>
            <a:ext cx="5247526" cy="1307818"/>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u="none" strike="noStrike" baseline="0" dirty="0">
                <a:solidFill>
                  <a:schemeClr val="tx1"/>
                </a:solidFill>
                <a:latin typeface="Century Gothic" panose="020B0502020202020204" pitchFamily="34" charset="0"/>
              </a:rPr>
              <a:t>Vocational study </a:t>
            </a:r>
            <a:r>
              <a:rPr lang="en-GB" sz="1600" b="0" i="0" u="none" strike="noStrike" baseline="0" dirty="0">
                <a:solidFill>
                  <a:schemeClr val="tx1"/>
                </a:solidFill>
                <a:latin typeface="Century Gothic" panose="020B0502020202020204" pitchFamily="34" charset="0"/>
              </a:rPr>
              <a:t>focuses on work-related subjects and can even include some work experience. They suit those who want a </a:t>
            </a:r>
            <a:r>
              <a:rPr lang="en-GB" sz="1600" b="1" i="0" u="none" strike="noStrike" baseline="0" dirty="0">
                <a:solidFill>
                  <a:schemeClr val="tx1"/>
                </a:solidFill>
                <a:latin typeface="Century Gothic" panose="020B0502020202020204" pitchFamily="34" charset="0"/>
              </a:rPr>
              <a:t>more practical focus </a:t>
            </a:r>
            <a:r>
              <a:rPr lang="en-GB" sz="1600" b="0" i="0" u="none" strike="noStrike" baseline="0" dirty="0">
                <a:solidFill>
                  <a:schemeClr val="tx1"/>
                </a:solidFill>
                <a:latin typeface="Century Gothic" panose="020B0502020202020204" pitchFamily="34" charset="0"/>
              </a:rPr>
              <a:t>or have a good idea of the job they want.</a:t>
            </a:r>
            <a:endParaRPr lang="en-GB" sz="14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41" name="Rectangle: Rounded Corners 40">
            <a:extLst>
              <a:ext uri="{FF2B5EF4-FFF2-40B4-BE49-F238E27FC236}">
                <a16:creationId xmlns:a16="http://schemas.microsoft.com/office/drawing/2014/main" id="{EEC76F71-7769-4D4F-A29E-096E1580BA91}"/>
              </a:ext>
            </a:extLst>
          </p:cNvPr>
          <p:cNvSpPr/>
          <p:nvPr/>
        </p:nvSpPr>
        <p:spPr>
          <a:xfrm>
            <a:off x="272328" y="5605161"/>
            <a:ext cx="8593402" cy="954881"/>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T levels are an </a:t>
            </a:r>
            <a:r>
              <a:rPr lang="en-GB" sz="1600" b="1" dirty="0">
                <a:solidFill>
                  <a:schemeClr val="tx1"/>
                </a:solidFill>
                <a:latin typeface="Century Gothic" panose="020B0502020202020204" pitchFamily="34" charset="0"/>
                <a:cs typeface="Arial" panose="020B0604020202020204" pitchFamily="34" charset="0"/>
              </a:rPr>
              <a:t>option you may not have considered when it comes to planning your future</a:t>
            </a:r>
            <a:r>
              <a:rPr lang="en-GB" sz="1600" dirty="0">
                <a:solidFill>
                  <a:schemeClr val="tx1"/>
                </a:solidFill>
                <a:latin typeface="Century Gothic" panose="020B0502020202020204" pitchFamily="34" charset="0"/>
                <a:cs typeface="Arial" panose="020B0604020202020204" pitchFamily="34" charset="0"/>
              </a:rPr>
              <a:t>. They combine </a:t>
            </a:r>
            <a:r>
              <a:rPr lang="en-GB" sz="1600" b="1" dirty="0">
                <a:solidFill>
                  <a:schemeClr val="tx1"/>
                </a:solidFill>
                <a:latin typeface="Century Gothic" panose="020B0502020202020204" pitchFamily="34" charset="0"/>
                <a:cs typeface="Arial" panose="020B0604020202020204" pitchFamily="34" charset="0"/>
              </a:rPr>
              <a:t>classroom learning </a:t>
            </a:r>
            <a:r>
              <a:rPr lang="en-GB" sz="1600" dirty="0">
                <a:solidFill>
                  <a:schemeClr val="tx1"/>
                </a:solidFill>
                <a:latin typeface="Century Gothic" panose="020B0502020202020204" pitchFamily="34" charset="0"/>
                <a:cs typeface="Arial" panose="020B0604020202020204" pitchFamily="34" charset="0"/>
              </a:rPr>
              <a:t>with </a:t>
            </a:r>
            <a:r>
              <a:rPr lang="en-GB" sz="1600" b="1" dirty="0">
                <a:solidFill>
                  <a:schemeClr val="tx1"/>
                </a:solidFill>
                <a:latin typeface="Century Gothic" panose="020B0502020202020204" pitchFamily="34" charset="0"/>
                <a:cs typeface="Arial" panose="020B0604020202020204" pitchFamily="34" charset="0"/>
              </a:rPr>
              <a:t>industry experience </a:t>
            </a:r>
            <a:r>
              <a:rPr lang="en-GB" sz="1600" dirty="0">
                <a:solidFill>
                  <a:schemeClr val="tx1"/>
                </a:solidFill>
                <a:latin typeface="Century Gothic" panose="020B0502020202020204" pitchFamily="34" charset="0"/>
                <a:cs typeface="Arial" panose="020B0604020202020204" pitchFamily="34" charset="0"/>
              </a:rPr>
              <a:t>specifically designed for a </a:t>
            </a:r>
            <a:r>
              <a:rPr lang="en-GB" sz="1600" b="1" dirty="0">
                <a:solidFill>
                  <a:schemeClr val="tx1"/>
                </a:solidFill>
                <a:latin typeface="Century Gothic" panose="020B0502020202020204" pitchFamily="34" charset="0"/>
                <a:cs typeface="Arial" panose="020B0604020202020204" pitchFamily="34" charset="0"/>
              </a:rPr>
              <a:t>certain sector or employer.  </a:t>
            </a:r>
          </a:p>
        </p:txBody>
      </p:sp>
      <p:sp>
        <p:nvSpPr>
          <p:cNvPr id="16" name="Rectangle: Rounded Corners 15">
            <a:extLst>
              <a:ext uri="{FF2B5EF4-FFF2-40B4-BE49-F238E27FC236}">
                <a16:creationId xmlns:a16="http://schemas.microsoft.com/office/drawing/2014/main" id="{1A01EF58-3F9F-48FC-ACD0-0591C4C1E823}"/>
              </a:ext>
            </a:extLst>
          </p:cNvPr>
          <p:cNvSpPr/>
          <p:nvPr/>
        </p:nvSpPr>
        <p:spPr>
          <a:xfrm>
            <a:off x="5698274" y="962165"/>
            <a:ext cx="3173398" cy="1307819"/>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T Levels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A 2-year qualification as an alternative to A levels, apprenticeships or other post-16 courses.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pic>
        <p:nvPicPr>
          <p:cNvPr id="3" name="Picture 2">
            <a:extLst>
              <a:ext uri="{FF2B5EF4-FFF2-40B4-BE49-F238E27FC236}">
                <a16:creationId xmlns:a16="http://schemas.microsoft.com/office/drawing/2014/main" id="{C0964F41-5628-4119-A588-FE53553B152A}"/>
              </a:ext>
            </a:extLst>
          </p:cNvPr>
          <p:cNvPicPr>
            <a:picLocks noChangeAspect="1"/>
          </p:cNvPicPr>
          <p:nvPr/>
        </p:nvPicPr>
        <p:blipFill rotWithShape="1">
          <a:blip r:embed="rId7"/>
          <a:srcRect t="8460"/>
          <a:stretch/>
        </p:blipFill>
        <p:spPr>
          <a:xfrm>
            <a:off x="278270" y="2443842"/>
            <a:ext cx="2381458" cy="2987459"/>
          </a:xfrm>
          <a:prstGeom prst="rect">
            <a:avLst/>
          </a:prstGeom>
        </p:spPr>
      </p:pic>
      <p:pic>
        <p:nvPicPr>
          <p:cNvPr id="5" name="Picture 4">
            <a:extLst>
              <a:ext uri="{FF2B5EF4-FFF2-40B4-BE49-F238E27FC236}">
                <a16:creationId xmlns:a16="http://schemas.microsoft.com/office/drawing/2014/main" id="{14B10727-7A7F-4943-BCF4-0FA1061587ED}"/>
              </a:ext>
            </a:extLst>
          </p:cNvPr>
          <p:cNvPicPr>
            <a:picLocks noChangeAspect="1"/>
          </p:cNvPicPr>
          <p:nvPr/>
        </p:nvPicPr>
        <p:blipFill rotWithShape="1">
          <a:blip r:embed="rId8"/>
          <a:srcRect t="16196" b="13692"/>
          <a:stretch/>
        </p:blipFill>
        <p:spPr>
          <a:xfrm>
            <a:off x="6484272" y="2443842"/>
            <a:ext cx="2381458" cy="2987459"/>
          </a:xfrm>
          <a:prstGeom prst="rect">
            <a:avLst/>
          </a:prstGeom>
        </p:spPr>
      </p:pic>
      <p:sp>
        <p:nvSpPr>
          <p:cNvPr id="15" name="Pentagon 20">
            <a:extLst>
              <a:ext uri="{FF2B5EF4-FFF2-40B4-BE49-F238E27FC236}">
                <a16:creationId xmlns:a16="http://schemas.microsoft.com/office/drawing/2014/main" id="{5BA98332-A9AE-4147-939D-D1021A07F3F4}"/>
              </a:ext>
            </a:extLst>
          </p:cNvPr>
          <p:cNvSpPr/>
          <p:nvPr/>
        </p:nvSpPr>
        <p:spPr>
          <a:xfrm>
            <a:off x="5017" y="199516"/>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pic>
        <p:nvPicPr>
          <p:cNvPr id="18" name="Picture 17" descr="Berkshire Opportunities logo">
            <a:extLst>
              <a:ext uri="{FF2B5EF4-FFF2-40B4-BE49-F238E27FC236}">
                <a16:creationId xmlns:a16="http://schemas.microsoft.com/office/drawing/2014/main" id="{0AEB7217-14F5-4F12-89ED-A7FE671627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19" name="Shape 114">
            <a:extLst>
              <a:ext uri="{FF2B5EF4-FFF2-40B4-BE49-F238E27FC236}">
                <a16:creationId xmlns:a16="http://schemas.microsoft.com/office/drawing/2014/main" id="{40E09A6E-FFE5-48B4-9AA4-FBCBE86BEA0D}"/>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Planning your future: Choices</a:t>
            </a:r>
          </a:p>
        </p:txBody>
      </p:sp>
    </p:spTree>
    <p:extLst>
      <p:ext uri="{BB962C8B-B14F-4D97-AF65-F5344CB8AC3E}">
        <p14:creationId xmlns:p14="http://schemas.microsoft.com/office/powerpoint/2010/main" val="92116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Signpost outline">
            <a:extLst>
              <a:ext uri="{FF2B5EF4-FFF2-40B4-BE49-F238E27FC236}">
                <a16:creationId xmlns:a16="http://schemas.microsoft.com/office/drawing/2014/main" id="{6AABCDF0-7E67-4DB5-9534-27CCC6A87D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5" name="Graphic 24" descr="Information outline">
            <a:extLst>
              <a:ext uri="{FF2B5EF4-FFF2-40B4-BE49-F238E27FC236}">
                <a16:creationId xmlns:a16="http://schemas.microsoft.com/office/drawing/2014/main" id="{24EB49D2-136F-4497-A0FF-947254B1E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9" name="Rectangle: Rounded Corners 8">
            <a:extLst>
              <a:ext uri="{FF2B5EF4-FFF2-40B4-BE49-F238E27FC236}">
                <a16:creationId xmlns:a16="http://schemas.microsoft.com/office/drawing/2014/main" id="{866221D6-5AA6-47E1-8B4C-C4C882B04660}"/>
              </a:ext>
            </a:extLst>
          </p:cNvPr>
          <p:cNvSpPr/>
          <p:nvPr/>
        </p:nvSpPr>
        <p:spPr>
          <a:xfrm>
            <a:off x="459297" y="1059367"/>
            <a:ext cx="4858661" cy="157829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If you need to find more help and information, </a:t>
            </a:r>
            <a:r>
              <a:rPr lang="en-GB" sz="1600" dirty="0">
                <a:solidFill>
                  <a:schemeClr val="bg1"/>
                </a:solidFill>
                <a:latin typeface="Century Gothic" panose="020B0502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Berkshire Opportunities </a:t>
            </a:r>
            <a:r>
              <a:rPr lang="en-GB" sz="1600" dirty="0">
                <a:solidFill>
                  <a:schemeClr val="bg1"/>
                </a:solidFill>
                <a:latin typeface="Century Gothic" panose="020B0502020202020204" pitchFamily="34" charset="0"/>
                <a:cs typeface="Arial" panose="020B0604020202020204" pitchFamily="34" charset="0"/>
              </a:rPr>
              <a:t>has everything you need on their website. Click the logo to check it out, or read more about them below.</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TextBox 15">
            <a:extLst>
              <a:ext uri="{FF2B5EF4-FFF2-40B4-BE49-F238E27FC236}">
                <a16:creationId xmlns:a16="http://schemas.microsoft.com/office/drawing/2014/main" id="{E10164DC-8CF1-47FA-8AE0-4D5A13884773}"/>
              </a:ext>
            </a:extLst>
          </p:cNvPr>
          <p:cNvSpPr txBox="1"/>
          <p:nvPr/>
        </p:nvSpPr>
        <p:spPr>
          <a:xfrm>
            <a:off x="1899844" y="3251745"/>
            <a:ext cx="7034550" cy="584775"/>
          </a:xfrm>
          <a:prstGeom prst="rect">
            <a:avLst/>
          </a:prstGeom>
          <a:noFill/>
        </p:spPr>
        <p:txBody>
          <a:bodyPr wrap="square">
            <a:spAutoFit/>
          </a:bodyPr>
          <a:lstStyle/>
          <a:p>
            <a:r>
              <a:rPr lang="en-GB" sz="1600" b="1" i="0" dirty="0">
                <a:effectLst/>
                <a:latin typeface="Century Gothic" panose="020B0502020202020204" pitchFamily="34" charset="0"/>
              </a:rPr>
              <a:t>Berkshire Opportunities </a:t>
            </a:r>
            <a:r>
              <a:rPr lang="en-GB" sz="1600" b="0" i="0" dirty="0">
                <a:effectLst/>
                <a:latin typeface="Century Gothic" panose="020B0502020202020204" pitchFamily="34" charset="0"/>
              </a:rPr>
              <a:t>is a one-stop-shop digital service for benefit of the Berkshire workforce.</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F403DB23-A994-4E85-8718-5CBD645B34DF}"/>
              </a:ext>
            </a:extLst>
          </p:cNvPr>
          <p:cNvSpPr txBox="1"/>
          <p:nvPr/>
        </p:nvSpPr>
        <p:spPr>
          <a:xfrm>
            <a:off x="303179" y="4081297"/>
            <a:ext cx="7034550" cy="1323439"/>
          </a:xfrm>
          <a:prstGeom prst="rect">
            <a:avLst/>
          </a:prstGeom>
          <a:noFill/>
        </p:spPr>
        <p:txBody>
          <a:bodyPr wrap="square">
            <a:spAutoFit/>
          </a:bodyPr>
          <a:lstStyle/>
          <a:p>
            <a:r>
              <a:rPr lang="en-GB" sz="1600" b="0" i="0" dirty="0">
                <a:effectLst/>
                <a:latin typeface="Century Gothic" panose="020B0502020202020204" pitchFamily="34" charset="0"/>
              </a:rPr>
              <a:t>Led by the </a:t>
            </a:r>
            <a:r>
              <a:rPr lang="en-GB" sz="1600" b="1" i="0" dirty="0">
                <a:effectLst/>
                <a:latin typeface="Century Gothic" panose="020B0502020202020204" pitchFamily="34" charset="0"/>
              </a:rPr>
              <a:t>Thames Valley Berkshire Local Enterprise Partnership</a:t>
            </a:r>
            <a:r>
              <a:rPr lang="en-GB" sz="1600" b="0" i="0" dirty="0">
                <a:effectLst/>
                <a:latin typeface="Century Gothic" panose="020B0502020202020204" pitchFamily="34" charset="0"/>
              </a:rPr>
              <a:t>, students, employers, schools, colleges and residents, wanting to upskill or find a career, are able to explore all the resources they require to understand the career opportunities and pathways available in the area</a:t>
            </a:r>
            <a:endParaRPr lang="en-GB" sz="1600" dirty="0">
              <a:latin typeface="Century Gothic" panose="020B0502020202020204" pitchFamily="34" charset="0"/>
            </a:endParaRPr>
          </a:p>
        </p:txBody>
      </p:sp>
      <p:sp>
        <p:nvSpPr>
          <p:cNvPr id="20" name="TextBox 19">
            <a:extLst>
              <a:ext uri="{FF2B5EF4-FFF2-40B4-BE49-F238E27FC236}">
                <a16:creationId xmlns:a16="http://schemas.microsoft.com/office/drawing/2014/main" id="{6AC2375E-26D8-486E-9791-42177FE5EC1A}"/>
              </a:ext>
            </a:extLst>
          </p:cNvPr>
          <p:cNvSpPr txBox="1"/>
          <p:nvPr/>
        </p:nvSpPr>
        <p:spPr>
          <a:xfrm>
            <a:off x="1650153" y="5663554"/>
            <a:ext cx="7034551" cy="830997"/>
          </a:xfrm>
          <a:prstGeom prst="rect">
            <a:avLst/>
          </a:prstGeom>
          <a:noFill/>
        </p:spPr>
        <p:txBody>
          <a:bodyPr wrap="square">
            <a:spAutoFit/>
          </a:bodyPr>
          <a:lstStyle/>
          <a:p>
            <a:r>
              <a:rPr lang="en-GB" sz="1600" b="0" i="0" dirty="0">
                <a:effectLst/>
                <a:latin typeface="Century Gothic" panose="020B0502020202020204" pitchFamily="34" charset="0"/>
              </a:rPr>
              <a:t>This platform aims to </a:t>
            </a:r>
            <a:r>
              <a:rPr lang="en-GB" sz="1600" b="1" i="0" dirty="0">
                <a:effectLst/>
                <a:latin typeface="Century Gothic" panose="020B0502020202020204" pitchFamily="34" charset="0"/>
              </a:rPr>
              <a:t>signpost you to useful resources</a:t>
            </a:r>
            <a:r>
              <a:rPr lang="en-GB" sz="1600" b="0" i="0" dirty="0">
                <a:effectLst/>
                <a:latin typeface="Century Gothic" panose="020B0502020202020204" pitchFamily="34" charset="0"/>
              </a:rPr>
              <a:t>, careers and employability advice and important information about Berkshire’s economy.</a:t>
            </a:r>
            <a:endParaRPr lang="en-GB" sz="1600" dirty="0">
              <a:latin typeface="Century Gothic" panose="020B0502020202020204" pitchFamily="34" charset="0"/>
            </a:endParaRPr>
          </a:p>
        </p:txBody>
      </p:sp>
      <p:pic>
        <p:nvPicPr>
          <p:cNvPr id="1030" name="Picture 6" descr="Leadership icon">
            <a:extLst>
              <a:ext uri="{FF2B5EF4-FFF2-40B4-BE49-F238E27FC236}">
                <a16:creationId xmlns:a16="http://schemas.microsoft.com/office/drawing/2014/main" id="{E2DE5FD1-328C-41AA-A89E-1C105C2F263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74920" y="4095971"/>
            <a:ext cx="1012141" cy="10121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 Passed icon">
            <a:extLst>
              <a:ext uri="{FF2B5EF4-FFF2-40B4-BE49-F238E27FC236}">
                <a16:creationId xmlns:a16="http://schemas.microsoft.com/office/drawing/2014/main" id="{D5DFFB2A-AA68-49E1-A0A7-335FA5ABCD2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9296" y="5557690"/>
            <a:ext cx="1012140" cy="10121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erkshire Opportunities logo">
            <a:hlinkClick r:id="rId7"/>
            <a:extLst>
              <a:ext uri="{FF2B5EF4-FFF2-40B4-BE49-F238E27FC236}">
                <a16:creationId xmlns:a16="http://schemas.microsoft.com/office/drawing/2014/main" id="{2C2D54F5-9EB8-4ED9-B9C3-DCE37AD116B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ptop icon">
            <a:extLst>
              <a:ext uri="{FF2B5EF4-FFF2-40B4-BE49-F238E27FC236}">
                <a16:creationId xmlns:a16="http://schemas.microsoft.com/office/drawing/2014/main" id="{EBBA45B7-E69D-47B5-B2B4-D5565FD4F10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8166" y="301716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14">
            <a:extLst>
              <a:ext uri="{FF2B5EF4-FFF2-40B4-BE49-F238E27FC236}">
                <a16:creationId xmlns:a16="http://schemas.microsoft.com/office/drawing/2014/main" id="{E3110253-A7A9-45D9-84A9-91CE5F0FA801}"/>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26433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Signpost outline">
            <a:extLst>
              <a:ext uri="{FF2B5EF4-FFF2-40B4-BE49-F238E27FC236}">
                <a16:creationId xmlns:a16="http://schemas.microsoft.com/office/drawing/2014/main" id="{DD90CDEE-5402-4039-AF91-342032F2AE0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15" name="Graphic 14" descr="Information outline">
            <a:extLst>
              <a:ext uri="{FF2B5EF4-FFF2-40B4-BE49-F238E27FC236}">
                <a16:creationId xmlns:a16="http://schemas.microsoft.com/office/drawing/2014/main" id="{122923DB-A80E-433F-8AE2-8C6D8FCA3C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6"/>
            <a:ext cx="4965143" cy="1101635"/>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Berkshire also have a booklet to support your search for your future.  </a:t>
            </a:r>
          </a:p>
        </p:txBody>
      </p:sp>
      <p:pic>
        <p:nvPicPr>
          <p:cNvPr id="10" name="Picture 2" descr="Berkshire Opportunities logo">
            <a:hlinkClick r:id="rId7"/>
            <a:extLst>
              <a:ext uri="{FF2B5EF4-FFF2-40B4-BE49-F238E27FC236}">
                <a16:creationId xmlns:a16="http://schemas.microsoft.com/office/drawing/2014/main" id="{B4619379-72D5-4DB4-B08B-5037821C056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9"/>
            <a:extLst>
              <a:ext uri="{FF2B5EF4-FFF2-40B4-BE49-F238E27FC236}">
                <a16:creationId xmlns:a16="http://schemas.microsoft.com/office/drawing/2014/main" id="{71EFC6DC-584F-4B3F-8E1C-BEA76D4E6BD0}"/>
              </a:ext>
            </a:extLst>
          </p:cNvPr>
          <p:cNvPicPr>
            <a:picLocks noChangeAspect="1"/>
          </p:cNvPicPr>
          <p:nvPr/>
        </p:nvPicPr>
        <p:blipFill>
          <a:blip r:embed="rId10"/>
          <a:stretch>
            <a:fillRect/>
          </a:stretch>
        </p:blipFill>
        <p:spPr>
          <a:xfrm>
            <a:off x="4205983" y="3194743"/>
            <a:ext cx="4728411" cy="2989488"/>
          </a:xfrm>
          <a:prstGeom prst="rect">
            <a:avLst/>
          </a:prstGeom>
        </p:spPr>
      </p:pic>
      <p:sp>
        <p:nvSpPr>
          <p:cNvPr id="16" name="Rectangle: Rounded Corners 15">
            <a:extLst>
              <a:ext uri="{FF2B5EF4-FFF2-40B4-BE49-F238E27FC236}">
                <a16:creationId xmlns:a16="http://schemas.microsoft.com/office/drawing/2014/main" id="{FC2D11AE-4AE5-4C86-9C82-6E1EAE878AD7}"/>
              </a:ext>
            </a:extLst>
          </p:cNvPr>
          <p:cNvSpPr/>
          <p:nvPr/>
        </p:nvSpPr>
        <p:spPr>
          <a:xfrm>
            <a:off x="303177" y="2392216"/>
            <a:ext cx="3631147" cy="1814517"/>
          </a:xfrm>
          <a:prstGeom prst="roundRect">
            <a:avLst/>
          </a:prstGeom>
          <a:solidFill>
            <a:srgbClr val="B8E3F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booklet contains a mix of </a:t>
            </a:r>
            <a:r>
              <a:rPr lang="en-GB" sz="1600" b="1" dirty="0">
                <a:solidFill>
                  <a:schemeClr val="tx1"/>
                </a:solidFill>
                <a:latin typeface="Century Gothic" panose="020B0502020202020204" pitchFamily="34" charset="0"/>
              </a:rPr>
              <a:t>useful information, data, tips and tasks</a:t>
            </a:r>
            <a:r>
              <a:rPr lang="en-GB" sz="1600" dirty="0">
                <a:solidFill>
                  <a:schemeClr val="tx1"/>
                </a:solidFill>
                <a:latin typeface="Century Gothic" panose="020B0502020202020204" pitchFamily="34" charset="0"/>
              </a:rPr>
              <a:t>. Work through the pages to get to grips with the world of work and use the links to find out more.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9" name="Rectangle: Rounded Corners 18">
            <a:extLst>
              <a:ext uri="{FF2B5EF4-FFF2-40B4-BE49-F238E27FC236}">
                <a16:creationId xmlns:a16="http://schemas.microsoft.com/office/drawing/2014/main" id="{DBC8493A-9D9B-4F16-B27F-95D2653FE011}"/>
              </a:ext>
            </a:extLst>
          </p:cNvPr>
          <p:cNvSpPr/>
          <p:nvPr/>
        </p:nvSpPr>
        <p:spPr>
          <a:xfrm>
            <a:off x="303177" y="4601708"/>
            <a:ext cx="3631147" cy="1477227"/>
          </a:xfrm>
          <a:prstGeom prst="roundRect">
            <a:avLst/>
          </a:prstGeom>
          <a:solidFill>
            <a:srgbClr val="32B0E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There are a mix of </a:t>
            </a:r>
            <a:r>
              <a:rPr lang="en-GB" sz="1600" b="1" dirty="0">
                <a:solidFill>
                  <a:schemeClr val="tx1"/>
                </a:solidFill>
                <a:latin typeface="Century Gothic" panose="020B0502020202020204" pitchFamily="34" charset="0"/>
              </a:rPr>
              <a:t>exercises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tips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information</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links</a:t>
            </a:r>
            <a:r>
              <a:rPr lang="en-GB" sz="1600" dirty="0">
                <a:solidFill>
                  <a:schemeClr val="tx1"/>
                </a:solidFill>
                <a:latin typeface="Century Gothic" panose="020B0502020202020204" pitchFamily="34" charset="0"/>
              </a:rPr>
              <a:t> to useful web pages. Click </a:t>
            </a:r>
            <a:r>
              <a:rPr lang="en-GB" sz="1600" b="1" dirty="0">
                <a:solidFill>
                  <a:schemeClr val="tx1"/>
                </a:solidFill>
                <a:latin typeface="Century Gothic" panose="020B0502020202020204" pitchFamily="34" charset="0"/>
                <a:hlinkClick r:id="rId9">
                  <a:extLst>
                    <a:ext uri="{A12FA001-AC4F-418D-AE19-62706E023703}">
                      <ahyp:hlinkClr xmlns:ahyp="http://schemas.microsoft.com/office/drawing/2018/hyperlinkcolor" val="tx"/>
                    </a:ext>
                  </a:extLst>
                </a:hlinkClick>
              </a:rPr>
              <a:t>here</a:t>
            </a:r>
            <a:r>
              <a:rPr lang="en-GB" sz="1600" dirty="0">
                <a:solidFill>
                  <a:schemeClr val="tx1"/>
                </a:solidFill>
                <a:latin typeface="Century Gothic" panose="020B0502020202020204" pitchFamily="34" charset="0"/>
              </a:rPr>
              <a:t> to find out more about it.</a:t>
            </a:r>
          </a:p>
        </p:txBody>
      </p:sp>
      <p:sp>
        <p:nvSpPr>
          <p:cNvPr id="12" name="Shape 114">
            <a:extLst>
              <a:ext uri="{FF2B5EF4-FFF2-40B4-BE49-F238E27FC236}">
                <a16:creationId xmlns:a16="http://schemas.microsoft.com/office/drawing/2014/main" id="{C0370329-A93B-4D6F-8657-6F3E9822D07E}"/>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5644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Signpost outline">
            <a:extLst>
              <a:ext uri="{FF2B5EF4-FFF2-40B4-BE49-F238E27FC236}">
                <a16:creationId xmlns:a16="http://schemas.microsoft.com/office/drawing/2014/main" id="{B1818FF2-D4AB-47AE-98EB-BFD82E38D9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4800" y="1520356"/>
            <a:ext cx="5229922" cy="5229922"/>
          </a:xfrm>
          <a:prstGeom prst="rect">
            <a:avLst/>
          </a:prstGeom>
        </p:spPr>
      </p:pic>
      <p:pic>
        <p:nvPicPr>
          <p:cNvPr id="4" name="Graphic 3" descr="Information outline">
            <a:extLst>
              <a:ext uri="{FF2B5EF4-FFF2-40B4-BE49-F238E27FC236}">
                <a16:creationId xmlns:a16="http://schemas.microsoft.com/office/drawing/2014/main" id="{52CFACEA-9FA8-4DDB-853A-E5AB0D855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Rectangle: Rounded Corners 5">
            <a:extLst>
              <a:ext uri="{FF2B5EF4-FFF2-40B4-BE49-F238E27FC236}">
                <a16:creationId xmlns:a16="http://schemas.microsoft.com/office/drawing/2014/main" id="{A492409C-3B85-481D-BE1F-2E40D109E03F}"/>
              </a:ext>
            </a:extLst>
          </p:cNvPr>
          <p:cNvSpPr/>
          <p:nvPr/>
        </p:nvSpPr>
        <p:spPr>
          <a:xfrm>
            <a:off x="2069102" y="2568376"/>
            <a:ext cx="5005795" cy="1721245"/>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Over the </a:t>
            </a:r>
            <a:r>
              <a:rPr lang="en-GB" sz="1600" b="1" dirty="0">
                <a:solidFill>
                  <a:schemeClr val="tx1"/>
                </a:solidFill>
                <a:latin typeface="Century Gothic" panose="020B0502020202020204" pitchFamily="34" charset="0"/>
              </a:rPr>
              <a:t>next few slides </a:t>
            </a:r>
            <a:r>
              <a:rPr lang="en-GB" sz="1600" dirty="0">
                <a:solidFill>
                  <a:schemeClr val="tx1"/>
                </a:solidFill>
                <a:latin typeface="Century Gothic" panose="020B0502020202020204" pitchFamily="34" charset="0"/>
              </a:rPr>
              <a:t>there are </a:t>
            </a:r>
            <a:r>
              <a:rPr lang="en-GB" sz="1600" b="1" dirty="0">
                <a:solidFill>
                  <a:schemeClr val="tx1"/>
                </a:solidFill>
                <a:latin typeface="Century Gothic" panose="020B0502020202020204" pitchFamily="34" charset="0"/>
              </a:rPr>
              <a:t>website links to some of the employers </a:t>
            </a:r>
            <a:r>
              <a:rPr lang="en-GB" sz="1600" dirty="0">
                <a:solidFill>
                  <a:schemeClr val="tx1"/>
                </a:solidFill>
                <a:latin typeface="Century Gothic" panose="020B0502020202020204" pitchFamily="34" charset="0"/>
              </a:rPr>
              <a:t>here in Berkshire and </a:t>
            </a:r>
            <a:r>
              <a:rPr lang="en-GB" sz="1600" b="1" dirty="0">
                <a:solidFill>
                  <a:schemeClr val="tx1"/>
                </a:solidFill>
                <a:latin typeface="Century Gothic" panose="020B0502020202020204" pitchFamily="34" charset="0"/>
              </a:rPr>
              <a:t>other agencies </a:t>
            </a:r>
            <a:r>
              <a:rPr lang="en-GB" sz="1600" dirty="0">
                <a:solidFill>
                  <a:schemeClr val="tx1"/>
                </a:solidFill>
                <a:latin typeface="Century Gothic" panose="020B0502020202020204" pitchFamily="34" charset="0"/>
              </a:rPr>
              <a:t>offering help and support.  </a:t>
            </a:r>
          </a:p>
        </p:txBody>
      </p:sp>
      <p:pic>
        <p:nvPicPr>
          <p:cNvPr id="7" name="Picture 6" descr="Berkshire Opportunities logo">
            <a:extLst>
              <a:ext uri="{FF2B5EF4-FFF2-40B4-BE49-F238E27FC236}">
                <a16:creationId xmlns:a16="http://schemas.microsoft.com/office/drawing/2014/main" id="{00C6366C-17DF-4510-B624-BE961C8E84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Signpost outline">
            <a:extLst>
              <a:ext uri="{FF2B5EF4-FFF2-40B4-BE49-F238E27FC236}">
                <a16:creationId xmlns:a16="http://schemas.microsoft.com/office/drawing/2014/main" id="{72885E48-5153-45AD-BD01-28319581482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8" name="Graphic 37" descr="Information outline">
            <a:extLst>
              <a:ext uri="{FF2B5EF4-FFF2-40B4-BE49-F238E27FC236}">
                <a16:creationId xmlns:a16="http://schemas.microsoft.com/office/drawing/2014/main" id="{63C563CB-B908-4599-B798-5D7E6A627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Construction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0" name="Picture 19">
            <a:hlinkClick r:id="rId7"/>
            <a:extLst>
              <a:ext uri="{FF2B5EF4-FFF2-40B4-BE49-F238E27FC236}">
                <a16:creationId xmlns:a16="http://schemas.microsoft.com/office/drawing/2014/main" id="{724C4CD2-1F9C-4554-9DC1-CEF726269729}"/>
              </a:ext>
            </a:extLst>
          </p:cNvPr>
          <p:cNvPicPr>
            <a:picLocks noChangeAspect="1"/>
          </p:cNvPicPr>
          <p:nvPr/>
        </p:nvPicPr>
        <p:blipFill>
          <a:blip r:embed="rId8"/>
          <a:stretch>
            <a:fillRect/>
          </a:stretch>
        </p:blipFill>
        <p:spPr>
          <a:xfrm rot="586529">
            <a:off x="2551608" y="2256938"/>
            <a:ext cx="1589514" cy="953708"/>
          </a:xfrm>
          <a:prstGeom prst="rect">
            <a:avLst/>
          </a:prstGeom>
          <a:effectLst>
            <a:outerShdw blurRad="50800" dist="38100" dir="2700000" algn="tl" rotWithShape="0">
              <a:prstClr val="black">
                <a:alpha val="40000"/>
              </a:prstClr>
            </a:outerShdw>
          </a:effectLst>
        </p:spPr>
      </p:pic>
      <p:pic>
        <p:nvPicPr>
          <p:cNvPr id="21" name="Picture 20">
            <a:hlinkClick r:id="rId9"/>
            <a:extLst>
              <a:ext uri="{FF2B5EF4-FFF2-40B4-BE49-F238E27FC236}">
                <a16:creationId xmlns:a16="http://schemas.microsoft.com/office/drawing/2014/main" id="{1E3821CD-B713-43B1-99C0-0709343FA27D}"/>
              </a:ext>
            </a:extLst>
          </p:cNvPr>
          <p:cNvPicPr>
            <a:picLocks noChangeAspect="1"/>
          </p:cNvPicPr>
          <p:nvPr/>
        </p:nvPicPr>
        <p:blipFill>
          <a:blip r:embed="rId10"/>
          <a:stretch>
            <a:fillRect/>
          </a:stretch>
        </p:blipFill>
        <p:spPr>
          <a:xfrm rot="21379993">
            <a:off x="610897" y="3623934"/>
            <a:ext cx="1564229" cy="1251383"/>
          </a:xfrm>
          <a:prstGeom prst="rect">
            <a:avLst/>
          </a:prstGeom>
          <a:effectLst>
            <a:outerShdw blurRad="50800" dist="38100" dir="2700000" algn="tl" rotWithShape="0">
              <a:prstClr val="black">
                <a:alpha val="40000"/>
              </a:prstClr>
            </a:outerShdw>
          </a:effectLst>
        </p:spPr>
      </p:pic>
      <p:pic>
        <p:nvPicPr>
          <p:cNvPr id="23" name="Picture 22">
            <a:hlinkClick r:id="rId11"/>
            <a:extLst>
              <a:ext uri="{FF2B5EF4-FFF2-40B4-BE49-F238E27FC236}">
                <a16:creationId xmlns:a16="http://schemas.microsoft.com/office/drawing/2014/main" id="{5767573F-C31A-42FA-BC25-14ACB8F08F6F}"/>
              </a:ext>
            </a:extLst>
          </p:cNvPr>
          <p:cNvPicPr>
            <a:picLocks noChangeAspect="1"/>
          </p:cNvPicPr>
          <p:nvPr/>
        </p:nvPicPr>
        <p:blipFill>
          <a:blip r:embed="rId12"/>
          <a:stretch>
            <a:fillRect/>
          </a:stretch>
        </p:blipFill>
        <p:spPr>
          <a:xfrm rot="21240508">
            <a:off x="6311578" y="3637474"/>
            <a:ext cx="2328362" cy="384539"/>
          </a:xfrm>
          <a:prstGeom prst="rect">
            <a:avLst/>
          </a:prstGeom>
          <a:effectLst>
            <a:outerShdw blurRad="50800" dist="38100" dir="2700000" algn="tl" rotWithShape="0">
              <a:prstClr val="black">
                <a:alpha val="40000"/>
              </a:prstClr>
            </a:outerShdw>
          </a:effectLst>
        </p:spPr>
      </p:pic>
      <p:pic>
        <p:nvPicPr>
          <p:cNvPr id="26" name="Picture 25">
            <a:hlinkClick r:id="rId13"/>
            <a:extLst>
              <a:ext uri="{FF2B5EF4-FFF2-40B4-BE49-F238E27FC236}">
                <a16:creationId xmlns:a16="http://schemas.microsoft.com/office/drawing/2014/main" id="{2049E4C3-321B-40A5-A9FD-712C4F6021C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335967">
            <a:off x="3643070" y="3730168"/>
            <a:ext cx="2354526" cy="361602"/>
          </a:xfrm>
          <a:prstGeom prst="rect">
            <a:avLst/>
          </a:prstGeom>
          <a:effectLst>
            <a:outerShdw blurRad="50800" dist="38100" dir="2700000" algn="tl" rotWithShape="0">
              <a:prstClr val="black">
                <a:alpha val="40000"/>
              </a:prstClr>
            </a:outerShdw>
          </a:effectLst>
        </p:spPr>
      </p:pic>
      <p:pic>
        <p:nvPicPr>
          <p:cNvPr id="28" name="Picture 27">
            <a:hlinkClick r:id="rId15"/>
            <a:extLst>
              <a:ext uri="{FF2B5EF4-FFF2-40B4-BE49-F238E27FC236}">
                <a16:creationId xmlns:a16="http://schemas.microsoft.com/office/drawing/2014/main" id="{843449A7-49D6-4358-AD83-293238651ACE}"/>
              </a:ext>
            </a:extLst>
          </p:cNvPr>
          <p:cNvPicPr>
            <a:picLocks noChangeAspect="1"/>
          </p:cNvPicPr>
          <p:nvPr/>
        </p:nvPicPr>
        <p:blipFill>
          <a:blip r:embed="rId16"/>
          <a:stretch>
            <a:fillRect/>
          </a:stretch>
        </p:blipFill>
        <p:spPr>
          <a:xfrm rot="194003">
            <a:off x="2490443" y="3668578"/>
            <a:ext cx="902468" cy="1209493"/>
          </a:xfrm>
          <a:prstGeom prst="rect">
            <a:avLst/>
          </a:prstGeom>
          <a:effectLst>
            <a:outerShdw blurRad="50800" dist="38100" dir="2700000" algn="tl" rotWithShape="0">
              <a:prstClr val="black">
                <a:alpha val="40000"/>
              </a:prstClr>
            </a:outerShdw>
          </a:effectLst>
        </p:spPr>
      </p:pic>
      <p:pic>
        <p:nvPicPr>
          <p:cNvPr id="29" name="Picture 28">
            <a:hlinkClick r:id="rId17"/>
            <a:extLst>
              <a:ext uri="{FF2B5EF4-FFF2-40B4-BE49-F238E27FC236}">
                <a16:creationId xmlns:a16="http://schemas.microsoft.com/office/drawing/2014/main" id="{45CEB6D4-DBF0-4185-A861-C5CBB50C0A29}"/>
              </a:ext>
            </a:extLst>
          </p:cNvPr>
          <p:cNvPicPr>
            <a:picLocks noChangeAspect="1"/>
          </p:cNvPicPr>
          <p:nvPr/>
        </p:nvPicPr>
        <p:blipFill>
          <a:blip r:embed="rId18"/>
          <a:stretch>
            <a:fillRect/>
          </a:stretch>
        </p:blipFill>
        <p:spPr>
          <a:xfrm rot="21248230">
            <a:off x="4768211" y="2388298"/>
            <a:ext cx="1600180" cy="953707"/>
          </a:xfrm>
          <a:prstGeom prst="rect">
            <a:avLst/>
          </a:prstGeom>
          <a:effectLst>
            <a:outerShdw blurRad="50800" dist="38100" dir="2700000" algn="tl" rotWithShape="0">
              <a:prstClr val="black">
                <a:alpha val="40000"/>
              </a:prstClr>
            </a:outerShdw>
          </a:effectLst>
        </p:spPr>
      </p:pic>
      <p:pic>
        <p:nvPicPr>
          <p:cNvPr id="30" name="Picture 29">
            <a:hlinkClick r:id="rId19"/>
            <a:extLst>
              <a:ext uri="{FF2B5EF4-FFF2-40B4-BE49-F238E27FC236}">
                <a16:creationId xmlns:a16="http://schemas.microsoft.com/office/drawing/2014/main" id="{09223E15-1D34-4EF9-B55E-940229079032}"/>
              </a:ext>
            </a:extLst>
          </p:cNvPr>
          <p:cNvPicPr>
            <a:picLocks noChangeAspect="1"/>
          </p:cNvPicPr>
          <p:nvPr/>
        </p:nvPicPr>
        <p:blipFill>
          <a:blip r:embed="rId20"/>
          <a:stretch>
            <a:fillRect/>
          </a:stretch>
        </p:blipFill>
        <p:spPr>
          <a:xfrm rot="243081">
            <a:off x="6628995" y="2380932"/>
            <a:ext cx="2091746" cy="766785"/>
          </a:xfrm>
          <a:prstGeom prst="rect">
            <a:avLst/>
          </a:prstGeom>
          <a:effectLst>
            <a:outerShdw blurRad="50800" dist="38100" dir="2700000" algn="tl" rotWithShape="0">
              <a:prstClr val="black">
                <a:alpha val="40000"/>
              </a:prstClr>
            </a:outerShdw>
          </a:effectLst>
        </p:spPr>
      </p:pic>
      <p:pic>
        <p:nvPicPr>
          <p:cNvPr id="31" name="Picture 30">
            <a:hlinkClick r:id="rId21"/>
            <a:extLst>
              <a:ext uri="{FF2B5EF4-FFF2-40B4-BE49-F238E27FC236}">
                <a16:creationId xmlns:a16="http://schemas.microsoft.com/office/drawing/2014/main" id="{5BEB485B-CFE9-4E52-89D1-B94BE192E72E}"/>
              </a:ext>
            </a:extLst>
          </p:cNvPr>
          <p:cNvPicPr>
            <a:picLocks noChangeAspect="1"/>
          </p:cNvPicPr>
          <p:nvPr/>
        </p:nvPicPr>
        <p:blipFill>
          <a:blip r:embed="rId22"/>
          <a:stretch>
            <a:fillRect/>
          </a:stretch>
        </p:blipFill>
        <p:spPr>
          <a:xfrm rot="21002257">
            <a:off x="414555" y="2215175"/>
            <a:ext cx="1725932" cy="899039"/>
          </a:xfrm>
          <a:prstGeom prst="rect">
            <a:avLst/>
          </a:prstGeom>
          <a:effectLst>
            <a:outerShdw blurRad="50800" dist="38100" dir="2700000" algn="tl" rotWithShape="0">
              <a:prstClr val="black">
                <a:alpha val="40000"/>
              </a:prstClr>
            </a:outerShdw>
          </a:effectLst>
        </p:spPr>
      </p:pic>
      <p:pic>
        <p:nvPicPr>
          <p:cNvPr id="32" name="Picture 31">
            <a:hlinkClick r:id="rId23"/>
            <a:extLst>
              <a:ext uri="{FF2B5EF4-FFF2-40B4-BE49-F238E27FC236}">
                <a16:creationId xmlns:a16="http://schemas.microsoft.com/office/drawing/2014/main" id="{39C71C41-44FE-4CB2-891C-FBF8C0A3F036}"/>
              </a:ext>
            </a:extLst>
          </p:cNvPr>
          <p:cNvPicPr>
            <a:picLocks noChangeAspect="1"/>
          </p:cNvPicPr>
          <p:nvPr/>
        </p:nvPicPr>
        <p:blipFill>
          <a:blip r:embed="rId24"/>
          <a:stretch>
            <a:fillRect/>
          </a:stretch>
        </p:blipFill>
        <p:spPr>
          <a:xfrm>
            <a:off x="6709730" y="4270046"/>
            <a:ext cx="1642440" cy="821220"/>
          </a:xfrm>
          <a:prstGeom prst="rect">
            <a:avLst/>
          </a:prstGeom>
          <a:effectLst>
            <a:outerShdw blurRad="50800" dist="38100" dir="2700000" algn="tl" rotWithShape="0">
              <a:prstClr val="black">
                <a:alpha val="40000"/>
              </a:prstClr>
            </a:outerShdw>
          </a:effectLst>
        </p:spPr>
      </p:pic>
      <p:pic>
        <p:nvPicPr>
          <p:cNvPr id="33" name="Picture 32">
            <a:hlinkClick r:id="rId25"/>
            <a:extLst>
              <a:ext uri="{FF2B5EF4-FFF2-40B4-BE49-F238E27FC236}">
                <a16:creationId xmlns:a16="http://schemas.microsoft.com/office/drawing/2014/main" id="{60950C71-EC61-4FCE-906B-8007EE2E91CF}"/>
              </a:ext>
            </a:extLst>
          </p:cNvPr>
          <p:cNvPicPr>
            <a:picLocks noChangeAspect="1"/>
          </p:cNvPicPr>
          <p:nvPr/>
        </p:nvPicPr>
        <p:blipFill>
          <a:blip r:embed="rId26"/>
          <a:stretch>
            <a:fillRect/>
          </a:stretch>
        </p:blipFill>
        <p:spPr>
          <a:xfrm>
            <a:off x="3985771" y="4405178"/>
            <a:ext cx="1896327" cy="645244"/>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CC7FE4AF-AFE7-4B37-BB9F-02809B38E868}"/>
              </a:ext>
            </a:extLst>
          </p:cNvPr>
          <p:cNvSpPr/>
          <p:nvPr/>
        </p:nvSpPr>
        <p:spPr>
          <a:xfrm>
            <a:off x="289595" y="5431844"/>
            <a:ext cx="8564809" cy="111217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a:t>
            </a:r>
            <a:r>
              <a:rPr lang="en-GB" sz="1600" b="1" dirty="0">
                <a:solidFill>
                  <a:schemeClr val="tx1"/>
                </a:solidFill>
                <a:latin typeface="Century Gothic" panose="020B0502020202020204" pitchFamily="34" charset="0"/>
              </a:rPr>
              <a:t>construction industry </a:t>
            </a:r>
            <a:r>
              <a:rPr lang="en-GB" sz="1600" dirty="0">
                <a:solidFill>
                  <a:schemeClr val="tx1"/>
                </a:solidFill>
                <a:latin typeface="Century Gothic" panose="020B0502020202020204" pitchFamily="34" charset="0"/>
              </a:rPr>
              <a:t>plays a </a:t>
            </a:r>
            <a:r>
              <a:rPr lang="en-GB" sz="1600" b="1" dirty="0">
                <a:solidFill>
                  <a:schemeClr val="tx1"/>
                </a:solidFill>
                <a:latin typeface="Century Gothic" panose="020B0502020202020204" pitchFamily="34" charset="0"/>
              </a:rPr>
              <a:t>leading role in delivering economic growth</a:t>
            </a:r>
            <a:r>
              <a:rPr lang="en-GB" sz="1600" dirty="0">
                <a:solidFill>
                  <a:schemeClr val="tx1"/>
                </a:solidFill>
                <a:latin typeface="Century Gothic" panose="020B0502020202020204" pitchFamily="34" charset="0"/>
              </a:rPr>
              <a:t>. The industry is </a:t>
            </a:r>
            <a:r>
              <a:rPr lang="en-GB" sz="1600" b="1" dirty="0">
                <a:solidFill>
                  <a:schemeClr val="tx1"/>
                </a:solidFill>
                <a:latin typeface="Century Gothic" panose="020B0502020202020204" pitchFamily="34" charset="0"/>
              </a:rPr>
              <a:t>essential</a:t>
            </a:r>
            <a:r>
              <a:rPr lang="en-GB" sz="1600" dirty="0">
                <a:solidFill>
                  <a:schemeClr val="tx1"/>
                </a:solidFill>
                <a:latin typeface="Century Gothic" panose="020B0502020202020204" pitchFamily="34" charset="0"/>
              </a:rPr>
              <a:t> in meeting the </a:t>
            </a:r>
            <a:r>
              <a:rPr lang="en-GB" sz="1600" b="1" dirty="0">
                <a:solidFill>
                  <a:schemeClr val="tx1"/>
                </a:solidFill>
                <a:latin typeface="Century Gothic" panose="020B0502020202020204" pitchFamily="34" charset="0"/>
              </a:rPr>
              <a:t>economic and social challenges </a:t>
            </a:r>
            <a:r>
              <a:rPr lang="en-GB" sz="1600" dirty="0">
                <a:solidFill>
                  <a:schemeClr val="tx1"/>
                </a:solidFill>
                <a:latin typeface="Century Gothic" panose="020B0502020202020204" pitchFamily="34" charset="0"/>
              </a:rPr>
              <a:t>that local areas face across the </a:t>
            </a:r>
            <a:r>
              <a:rPr lang="en-GB" sz="1600" b="1" dirty="0">
                <a:solidFill>
                  <a:schemeClr val="tx1"/>
                </a:solidFill>
                <a:latin typeface="Century Gothic" panose="020B0502020202020204" pitchFamily="34" charset="0"/>
              </a:rPr>
              <a:t>infrastructure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repair and maintenance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industrial</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commercial</a:t>
            </a:r>
            <a:r>
              <a:rPr lang="en-GB" sz="1600" dirty="0">
                <a:solidFill>
                  <a:schemeClr val="tx1"/>
                </a:solidFill>
                <a:latin typeface="Century Gothic" panose="020B0502020202020204" pitchFamily="34" charset="0"/>
              </a:rPr>
              <a:t> sectors. </a:t>
            </a:r>
            <a:endParaRPr lang="en-GB" sz="1600" dirty="0">
              <a:solidFill>
                <a:schemeClr val="tx1"/>
              </a:solidFill>
              <a:latin typeface="Century Gothic" panose="020B0502020202020204" pitchFamily="34" charset="0"/>
              <a:cs typeface="Calibri"/>
            </a:endParaRPr>
          </a:p>
        </p:txBody>
      </p:sp>
      <p:pic>
        <p:nvPicPr>
          <p:cNvPr id="37" name="Picture 2" descr="Berkshire Opportunities logo">
            <a:extLst>
              <a:ext uri="{FF2B5EF4-FFF2-40B4-BE49-F238E27FC236}">
                <a16:creationId xmlns:a16="http://schemas.microsoft.com/office/drawing/2014/main" id="{1BF398BE-A329-4F9B-820A-94407EFC3E05}"/>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14">
            <a:extLst>
              <a:ext uri="{FF2B5EF4-FFF2-40B4-BE49-F238E27FC236}">
                <a16:creationId xmlns:a16="http://schemas.microsoft.com/office/drawing/2014/main" id="{846147EE-832F-4081-9286-7B3E7B8C247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84792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Signpost outline">
            <a:extLst>
              <a:ext uri="{FF2B5EF4-FFF2-40B4-BE49-F238E27FC236}">
                <a16:creationId xmlns:a16="http://schemas.microsoft.com/office/drawing/2014/main" id="{0D55028E-354B-4448-860C-6B9048BB94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9" name="Graphic 38" descr="Information outline">
            <a:extLst>
              <a:ext uri="{FF2B5EF4-FFF2-40B4-BE49-F238E27FC236}">
                <a16:creationId xmlns:a16="http://schemas.microsoft.com/office/drawing/2014/main" id="{E4B998A7-C73E-42F3-B4E7-A74B33C4E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Digital Technologies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8" name="Rectangle: Rounded Corners 7">
            <a:extLst>
              <a:ext uri="{FF2B5EF4-FFF2-40B4-BE49-F238E27FC236}">
                <a16:creationId xmlns:a16="http://schemas.microsoft.com/office/drawing/2014/main" id="{4205EEF3-FFBF-4A48-B15E-6C3EAD945132}"/>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Major digital tech multinationals including Vodafone, Microsoft, Oracle and Cisco Systems </a:t>
            </a:r>
            <a:r>
              <a:rPr lang="en-GB" sz="1600" dirty="0">
                <a:solidFill>
                  <a:schemeClr val="tx1"/>
                </a:solidFill>
                <a:latin typeface="Century Gothic" panose="020B0502020202020204" pitchFamily="34" charset="0"/>
              </a:rPr>
              <a:t>have long understood the locational benefits of the Thames Valley. Many </a:t>
            </a:r>
            <a:r>
              <a:rPr lang="en-GB" sz="1600" b="1" dirty="0">
                <a:solidFill>
                  <a:schemeClr val="tx1"/>
                </a:solidFill>
                <a:latin typeface="Century Gothic" panose="020B0502020202020204" pitchFamily="34" charset="0"/>
              </a:rPr>
              <a:t>multinationals</a:t>
            </a:r>
            <a:r>
              <a:rPr lang="en-GB" sz="1600" dirty="0">
                <a:solidFill>
                  <a:schemeClr val="tx1"/>
                </a:solidFill>
                <a:latin typeface="Century Gothic" panose="020B0502020202020204" pitchFamily="34" charset="0"/>
              </a:rPr>
              <a:t> are based at Green Park, whilst the </a:t>
            </a:r>
            <a:r>
              <a:rPr lang="en-GB" sz="1600" b="1" dirty="0">
                <a:solidFill>
                  <a:schemeClr val="tx1"/>
                </a:solidFill>
                <a:latin typeface="Century Gothic" panose="020B0502020202020204" pitchFamily="34" charset="0"/>
              </a:rPr>
              <a:t>Thames Valley Science Park is home to 70 companies.</a:t>
            </a:r>
            <a:endParaRPr lang="en-GB" sz="1600" b="1" dirty="0">
              <a:solidFill>
                <a:schemeClr val="tx1"/>
              </a:solidFill>
              <a:latin typeface="Century Gothic" panose="020B0502020202020204" pitchFamily="34" charset="0"/>
              <a:cs typeface="Calibri"/>
            </a:endParaRPr>
          </a:p>
        </p:txBody>
      </p:sp>
      <p:pic>
        <p:nvPicPr>
          <p:cNvPr id="23" name="Picture 22">
            <a:hlinkClick r:id="rId7"/>
            <a:extLst>
              <a:ext uri="{FF2B5EF4-FFF2-40B4-BE49-F238E27FC236}">
                <a16:creationId xmlns:a16="http://schemas.microsoft.com/office/drawing/2014/main" id="{98481AF9-955B-4307-BA1D-A0173DA9D36D}"/>
              </a:ext>
            </a:extLst>
          </p:cNvPr>
          <p:cNvPicPr>
            <a:picLocks noChangeAspect="1"/>
          </p:cNvPicPr>
          <p:nvPr/>
        </p:nvPicPr>
        <p:blipFill>
          <a:blip r:embed="rId8"/>
          <a:stretch>
            <a:fillRect/>
          </a:stretch>
        </p:blipFill>
        <p:spPr>
          <a:xfrm rot="630541">
            <a:off x="7564477" y="2134865"/>
            <a:ext cx="1217665" cy="1084643"/>
          </a:xfrm>
          <a:prstGeom prst="rect">
            <a:avLst/>
          </a:prstGeom>
          <a:effectLst>
            <a:outerShdw blurRad="50800" dist="38100" dir="2700000" algn="tl" rotWithShape="0">
              <a:prstClr val="black">
                <a:alpha val="40000"/>
              </a:prstClr>
            </a:outerShdw>
          </a:effectLst>
        </p:spPr>
      </p:pic>
      <p:pic>
        <p:nvPicPr>
          <p:cNvPr id="26" name="Picture 25">
            <a:hlinkClick r:id="rId9"/>
            <a:extLst>
              <a:ext uri="{FF2B5EF4-FFF2-40B4-BE49-F238E27FC236}">
                <a16:creationId xmlns:a16="http://schemas.microsoft.com/office/drawing/2014/main" id="{70F95EE6-4057-4F81-8A84-2AEE585EF938}"/>
              </a:ext>
            </a:extLst>
          </p:cNvPr>
          <p:cNvPicPr>
            <a:picLocks noChangeAspect="1"/>
          </p:cNvPicPr>
          <p:nvPr/>
        </p:nvPicPr>
        <p:blipFill>
          <a:blip r:embed="rId10"/>
          <a:stretch>
            <a:fillRect/>
          </a:stretch>
        </p:blipFill>
        <p:spPr>
          <a:xfrm rot="21055974">
            <a:off x="463441" y="4334548"/>
            <a:ext cx="1220145" cy="871532"/>
          </a:xfrm>
          <a:prstGeom prst="rect">
            <a:avLst/>
          </a:prstGeom>
          <a:effectLst>
            <a:outerShdw blurRad="50800" dist="38100" dir="2700000" algn="tl" rotWithShape="0">
              <a:prstClr val="black">
                <a:alpha val="40000"/>
              </a:prstClr>
            </a:outerShdw>
          </a:effectLst>
        </p:spPr>
      </p:pic>
      <p:pic>
        <p:nvPicPr>
          <p:cNvPr id="28" name="Picture 27">
            <a:hlinkClick r:id="rId11"/>
            <a:extLst>
              <a:ext uri="{FF2B5EF4-FFF2-40B4-BE49-F238E27FC236}">
                <a16:creationId xmlns:a16="http://schemas.microsoft.com/office/drawing/2014/main" id="{3FC87FD3-8642-4650-B8C3-9FCD6B8C6A23}"/>
              </a:ext>
            </a:extLst>
          </p:cNvPr>
          <p:cNvPicPr>
            <a:picLocks noChangeAspect="1"/>
          </p:cNvPicPr>
          <p:nvPr/>
        </p:nvPicPr>
        <p:blipFill>
          <a:blip r:embed="rId12"/>
          <a:stretch>
            <a:fillRect/>
          </a:stretch>
        </p:blipFill>
        <p:spPr>
          <a:xfrm rot="21004902">
            <a:off x="7155157" y="4055015"/>
            <a:ext cx="1437670" cy="1126364"/>
          </a:xfrm>
          <a:prstGeom prst="rect">
            <a:avLst/>
          </a:prstGeom>
          <a:effectLst>
            <a:outerShdw blurRad="50800" dist="38100" dir="2700000" algn="tl" rotWithShape="0">
              <a:prstClr val="black">
                <a:alpha val="40000"/>
              </a:prstClr>
            </a:outerShdw>
          </a:effectLst>
        </p:spPr>
      </p:pic>
      <p:pic>
        <p:nvPicPr>
          <p:cNvPr id="29" name="Picture 28">
            <a:hlinkClick r:id="rId13"/>
            <a:extLst>
              <a:ext uri="{FF2B5EF4-FFF2-40B4-BE49-F238E27FC236}">
                <a16:creationId xmlns:a16="http://schemas.microsoft.com/office/drawing/2014/main" id="{706EFC2C-4883-47BE-A5F6-FF3FCA6CAE05}"/>
              </a:ext>
            </a:extLst>
          </p:cNvPr>
          <p:cNvPicPr>
            <a:picLocks noChangeAspect="1"/>
          </p:cNvPicPr>
          <p:nvPr/>
        </p:nvPicPr>
        <p:blipFill>
          <a:blip r:embed="rId14"/>
          <a:stretch>
            <a:fillRect/>
          </a:stretch>
        </p:blipFill>
        <p:spPr>
          <a:xfrm rot="20996622">
            <a:off x="371462" y="2138920"/>
            <a:ext cx="2058282" cy="756558"/>
          </a:xfrm>
          <a:prstGeom prst="rect">
            <a:avLst/>
          </a:prstGeom>
          <a:effectLst>
            <a:outerShdw blurRad="50800" dist="38100" dir="2700000" algn="tl" rotWithShape="0">
              <a:prstClr val="black">
                <a:alpha val="40000"/>
              </a:prstClr>
            </a:outerShdw>
          </a:effectLst>
        </p:spPr>
      </p:pic>
      <p:pic>
        <p:nvPicPr>
          <p:cNvPr id="30" name="Picture 29">
            <a:hlinkClick r:id="rId15"/>
            <a:extLst>
              <a:ext uri="{FF2B5EF4-FFF2-40B4-BE49-F238E27FC236}">
                <a16:creationId xmlns:a16="http://schemas.microsoft.com/office/drawing/2014/main" id="{DB6D0250-1697-4807-91F2-5193BC6DDE22}"/>
              </a:ext>
            </a:extLst>
          </p:cNvPr>
          <p:cNvPicPr>
            <a:picLocks noChangeAspect="1"/>
          </p:cNvPicPr>
          <p:nvPr/>
        </p:nvPicPr>
        <p:blipFill>
          <a:blip r:embed="rId16"/>
          <a:stretch>
            <a:fillRect/>
          </a:stretch>
        </p:blipFill>
        <p:spPr>
          <a:xfrm rot="436403">
            <a:off x="664666" y="3287796"/>
            <a:ext cx="2107127" cy="632138"/>
          </a:xfrm>
          <a:prstGeom prst="rect">
            <a:avLst/>
          </a:prstGeom>
          <a:effectLst>
            <a:outerShdw blurRad="50800" dist="38100" dir="2700000" algn="tl" rotWithShape="0">
              <a:prstClr val="black">
                <a:alpha val="40000"/>
              </a:prstClr>
            </a:outerShdw>
          </a:effectLst>
        </p:spPr>
      </p:pic>
      <p:pic>
        <p:nvPicPr>
          <p:cNvPr id="31" name="Picture 30">
            <a:hlinkClick r:id="rId17"/>
            <a:extLst>
              <a:ext uri="{FF2B5EF4-FFF2-40B4-BE49-F238E27FC236}">
                <a16:creationId xmlns:a16="http://schemas.microsoft.com/office/drawing/2014/main" id="{001E6E3D-39EF-4B60-9544-F9D637B25070}"/>
              </a:ext>
            </a:extLst>
          </p:cNvPr>
          <p:cNvPicPr>
            <a:picLocks noChangeAspect="1"/>
          </p:cNvPicPr>
          <p:nvPr/>
        </p:nvPicPr>
        <p:blipFill>
          <a:blip r:embed="rId18"/>
          <a:stretch>
            <a:fillRect/>
          </a:stretch>
        </p:blipFill>
        <p:spPr>
          <a:xfrm rot="723439">
            <a:off x="3263204" y="2312671"/>
            <a:ext cx="1867130" cy="635309"/>
          </a:xfrm>
          <a:prstGeom prst="rect">
            <a:avLst/>
          </a:prstGeom>
          <a:effectLst>
            <a:outerShdw blurRad="50800" dist="38100" dir="2700000" algn="tl" rotWithShape="0">
              <a:prstClr val="black">
                <a:alpha val="40000"/>
              </a:prstClr>
            </a:outerShdw>
          </a:effectLst>
        </p:spPr>
      </p:pic>
      <p:pic>
        <p:nvPicPr>
          <p:cNvPr id="32" name="Picture 31">
            <a:hlinkClick r:id="rId19"/>
            <a:extLst>
              <a:ext uri="{FF2B5EF4-FFF2-40B4-BE49-F238E27FC236}">
                <a16:creationId xmlns:a16="http://schemas.microsoft.com/office/drawing/2014/main" id="{87D8C669-035A-4B29-8B0D-0096B825AE69}"/>
              </a:ext>
            </a:extLst>
          </p:cNvPr>
          <p:cNvPicPr>
            <a:picLocks noChangeAspect="1"/>
          </p:cNvPicPr>
          <p:nvPr/>
        </p:nvPicPr>
        <p:blipFill>
          <a:blip r:embed="rId20"/>
          <a:stretch>
            <a:fillRect/>
          </a:stretch>
        </p:blipFill>
        <p:spPr>
          <a:xfrm rot="21021519">
            <a:off x="5944200" y="2157249"/>
            <a:ext cx="1283271" cy="760294"/>
          </a:xfrm>
          <a:prstGeom prst="rect">
            <a:avLst/>
          </a:prstGeom>
          <a:effectLst>
            <a:outerShdw blurRad="50800" dist="38100" dir="2700000" algn="tl" rotWithShape="0">
              <a:prstClr val="black">
                <a:alpha val="40000"/>
              </a:prstClr>
            </a:outerShdw>
          </a:effectLst>
        </p:spPr>
      </p:pic>
      <p:pic>
        <p:nvPicPr>
          <p:cNvPr id="33" name="Picture 32">
            <a:hlinkClick r:id="rId21"/>
            <a:extLst>
              <a:ext uri="{FF2B5EF4-FFF2-40B4-BE49-F238E27FC236}">
                <a16:creationId xmlns:a16="http://schemas.microsoft.com/office/drawing/2014/main" id="{51D324F4-A449-4C76-BE21-4FC3DA741520}"/>
              </a:ext>
            </a:extLst>
          </p:cNvPr>
          <p:cNvPicPr>
            <a:picLocks noChangeAspect="1"/>
          </p:cNvPicPr>
          <p:nvPr/>
        </p:nvPicPr>
        <p:blipFill>
          <a:blip r:embed="rId22"/>
          <a:stretch>
            <a:fillRect/>
          </a:stretch>
        </p:blipFill>
        <p:spPr>
          <a:xfrm rot="490524">
            <a:off x="5669315" y="3245405"/>
            <a:ext cx="1237049" cy="1072793"/>
          </a:xfrm>
          <a:prstGeom prst="rect">
            <a:avLst/>
          </a:prstGeom>
          <a:effectLst>
            <a:outerShdw blurRad="50800" dist="38100" dir="2700000" algn="tl" rotWithShape="0">
              <a:prstClr val="black">
                <a:alpha val="40000"/>
              </a:prstClr>
            </a:outerShdw>
          </a:effectLst>
        </p:spPr>
      </p:pic>
      <p:pic>
        <p:nvPicPr>
          <p:cNvPr id="34" name="Picture 33">
            <a:hlinkClick r:id="rId23"/>
            <a:extLst>
              <a:ext uri="{FF2B5EF4-FFF2-40B4-BE49-F238E27FC236}">
                <a16:creationId xmlns:a16="http://schemas.microsoft.com/office/drawing/2014/main" id="{A89340C2-D98E-4D29-AFD7-9B8B478ACCBD}"/>
              </a:ext>
            </a:extLst>
          </p:cNvPr>
          <p:cNvPicPr>
            <a:picLocks noChangeAspect="1"/>
          </p:cNvPicPr>
          <p:nvPr/>
        </p:nvPicPr>
        <p:blipFill>
          <a:blip r:embed="rId24"/>
          <a:stretch>
            <a:fillRect/>
          </a:stretch>
        </p:blipFill>
        <p:spPr>
          <a:xfrm rot="831278">
            <a:off x="4500153" y="4463319"/>
            <a:ext cx="1670797" cy="659894"/>
          </a:xfrm>
          <a:prstGeom prst="rect">
            <a:avLst/>
          </a:prstGeom>
          <a:effectLst>
            <a:outerShdw blurRad="50800" dist="38100" dir="2700000" algn="tl" rotWithShape="0">
              <a:prstClr val="black">
                <a:alpha val="40000"/>
              </a:prstClr>
            </a:outerShdw>
          </a:effectLst>
        </p:spPr>
      </p:pic>
      <p:pic>
        <p:nvPicPr>
          <p:cNvPr id="35" name="Picture 34">
            <a:hlinkClick r:id="rId25"/>
            <a:extLst>
              <a:ext uri="{FF2B5EF4-FFF2-40B4-BE49-F238E27FC236}">
                <a16:creationId xmlns:a16="http://schemas.microsoft.com/office/drawing/2014/main" id="{2A1D8DB3-08D8-4558-B79B-95C6AADC09A2}"/>
              </a:ext>
            </a:extLst>
          </p:cNvPr>
          <p:cNvPicPr>
            <a:picLocks noChangeAspect="1"/>
          </p:cNvPicPr>
          <p:nvPr/>
        </p:nvPicPr>
        <p:blipFill>
          <a:blip r:embed="rId26"/>
          <a:stretch>
            <a:fillRect/>
          </a:stretch>
        </p:blipFill>
        <p:spPr>
          <a:xfrm rot="21181454">
            <a:off x="3469939" y="3323429"/>
            <a:ext cx="1703586" cy="597829"/>
          </a:xfrm>
          <a:prstGeom prst="rect">
            <a:avLst/>
          </a:prstGeom>
          <a:effectLst>
            <a:outerShdw blurRad="50800" dist="38100" dir="2700000" algn="tl" rotWithShape="0">
              <a:prstClr val="black">
                <a:alpha val="40000"/>
              </a:prstClr>
            </a:outerShdw>
          </a:effectLst>
        </p:spPr>
      </p:pic>
      <p:pic>
        <p:nvPicPr>
          <p:cNvPr id="36" name="Picture 35">
            <a:hlinkClick r:id="rId27"/>
            <a:extLst>
              <a:ext uri="{FF2B5EF4-FFF2-40B4-BE49-F238E27FC236}">
                <a16:creationId xmlns:a16="http://schemas.microsoft.com/office/drawing/2014/main" id="{380762C5-7D56-4712-8834-CCC0EB2D5545}"/>
              </a:ext>
            </a:extLst>
          </p:cNvPr>
          <p:cNvPicPr>
            <a:picLocks noChangeAspect="1"/>
          </p:cNvPicPr>
          <p:nvPr/>
        </p:nvPicPr>
        <p:blipFill>
          <a:blip r:embed="rId28"/>
          <a:stretch>
            <a:fillRect/>
          </a:stretch>
        </p:blipFill>
        <p:spPr>
          <a:xfrm rot="21235173">
            <a:off x="2347137" y="4240590"/>
            <a:ext cx="1342136" cy="1001440"/>
          </a:xfrm>
          <a:prstGeom prst="rect">
            <a:avLst/>
          </a:prstGeom>
          <a:effectLst>
            <a:outerShdw blurRad="50800" dist="38100" dir="2700000" algn="tl" rotWithShape="0">
              <a:prstClr val="black">
                <a:alpha val="40000"/>
              </a:prstClr>
            </a:outerShdw>
          </a:effectLst>
        </p:spPr>
      </p:pic>
      <p:pic>
        <p:nvPicPr>
          <p:cNvPr id="37" name="Picture 2" descr="Berkshire Opportunities logo">
            <a:extLst>
              <a:ext uri="{FF2B5EF4-FFF2-40B4-BE49-F238E27FC236}">
                <a16:creationId xmlns:a16="http://schemas.microsoft.com/office/drawing/2014/main" id="{FCE86B15-4B4A-4657-AEEA-375BAE88D23C}"/>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Shape 114">
            <a:extLst>
              <a:ext uri="{FF2B5EF4-FFF2-40B4-BE49-F238E27FC236}">
                <a16:creationId xmlns:a16="http://schemas.microsoft.com/office/drawing/2014/main" id="{2470C32F-9EDF-478F-9232-98E6D89B07D0}"/>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218860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Signpost outline">
            <a:extLst>
              <a:ext uri="{FF2B5EF4-FFF2-40B4-BE49-F238E27FC236}">
                <a16:creationId xmlns:a16="http://schemas.microsoft.com/office/drawing/2014/main" id="{3734059E-0564-4577-806B-D9A27655EB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9" name="Graphic 28" descr="Information outline">
            <a:extLst>
              <a:ext uri="{FF2B5EF4-FFF2-40B4-BE49-F238E27FC236}">
                <a16:creationId xmlns:a16="http://schemas.microsoft.com/office/drawing/2014/main" id="{53737D4C-BB60-4890-A450-9D2524B90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Education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510DA7D6-8100-4147-B185-99965C170953}"/>
              </a:ext>
            </a:extLst>
          </p:cNvPr>
          <p:cNvPicPr>
            <a:picLocks noChangeAspect="1"/>
          </p:cNvPicPr>
          <p:nvPr/>
        </p:nvPicPr>
        <p:blipFill>
          <a:blip r:embed="rId8"/>
          <a:stretch>
            <a:fillRect/>
          </a:stretch>
        </p:blipFill>
        <p:spPr>
          <a:xfrm rot="550952">
            <a:off x="3992829" y="2164146"/>
            <a:ext cx="2042268" cy="71479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C571564F-63D8-4753-9C2B-0E61813C3C9D}"/>
              </a:ext>
            </a:extLst>
          </p:cNvPr>
          <p:cNvPicPr>
            <a:picLocks noChangeAspect="1"/>
          </p:cNvPicPr>
          <p:nvPr/>
        </p:nvPicPr>
        <p:blipFill>
          <a:blip r:embed="rId10"/>
          <a:stretch>
            <a:fillRect/>
          </a:stretch>
        </p:blipFill>
        <p:spPr>
          <a:xfrm rot="21196143">
            <a:off x="6574646" y="2237846"/>
            <a:ext cx="2054915" cy="119115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C1673B27-FD3E-44EC-BEDD-DA2F45780801}"/>
              </a:ext>
            </a:extLst>
          </p:cNvPr>
          <p:cNvPicPr>
            <a:picLocks noChangeAspect="1"/>
          </p:cNvPicPr>
          <p:nvPr/>
        </p:nvPicPr>
        <p:blipFill>
          <a:blip r:embed="rId12"/>
          <a:stretch>
            <a:fillRect/>
          </a:stretch>
        </p:blipFill>
        <p:spPr>
          <a:xfrm rot="21073607">
            <a:off x="2856746" y="4557532"/>
            <a:ext cx="1715253" cy="656805"/>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E76509A8-0FE2-40F8-8154-069A9475EEC7}"/>
              </a:ext>
            </a:extLst>
          </p:cNvPr>
          <p:cNvPicPr>
            <a:picLocks noChangeAspect="1"/>
          </p:cNvPicPr>
          <p:nvPr/>
        </p:nvPicPr>
        <p:blipFill>
          <a:blip r:embed="rId14"/>
          <a:stretch>
            <a:fillRect/>
          </a:stretch>
        </p:blipFill>
        <p:spPr>
          <a:xfrm rot="769586">
            <a:off x="1926265" y="3523170"/>
            <a:ext cx="1380541" cy="773102"/>
          </a:xfrm>
          <a:prstGeom prst="rect">
            <a:avLst/>
          </a:prstGeom>
          <a:effectLst>
            <a:outerShdw blurRad="50800" dist="38100" dir="2700000" algn="tl" rotWithShape="0">
              <a:prstClr val="black">
                <a:alpha val="40000"/>
              </a:prstClr>
            </a:outerShdw>
          </a:effectLst>
        </p:spPr>
      </p:pic>
      <p:pic>
        <p:nvPicPr>
          <p:cNvPr id="13" name="Picture 12">
            <a:hlinkClick r:id="rId9"/>
            <a:extLst>
              <a:ext uri="{FF2B5EF4-FFF2-40B4-BE49-F238E27FC236}">
                <a16:creationId xmlns:a16="http://schemas.microsoft.com/office/drawing/2014/main" id="{D6687877-F109-4B97-B045-414CAA78901D}"/>
              </a:ext>
            </a:extLst>
          </p:cNvPr>
          <p:cNvPicPr>
            <a:picLocks noChangeAspect="1"/>
          </p:cNvPicPr>
          <p:nvPr/>
        </p:nvPicPr>
        <p:blipFill>
          <a:blip r:embed="rId15"/>
          <a:stretch>
            <a:fillRect/>
          </a:stretch>
        </p:blipFill>
        <p:spPr>
          <a:xfrm rot="20977673">
            <a:off x="2081582" y="2281476"/>
            <a:ext cx="1648039" cy="719498"/>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98CB94DC-1B52-40A3-815A-E7F86278A775}"/>
              </a:ext>
            </a:extLst>
          </p:cNvPr>
          <p:cNvPicPr>
            <a:picLocks noChangeAspect="1"/>
          </p:cNvPicPr>
          <p:nvPr/>
        </p:nvPicPr>
        <p:blipFill>
          <a:blip r:embed="rId17"/>
          <a:stretch>
            <a:fillRect/>
          </a:stretch>
        </p:blipFill>
        <p:spPr>
          <a:xfrm rot="305951">
            <a:off x="303270" y="2126857"/>
            <a:ext cx="1275622" cy="1454209"/>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909D83FE-5A14-49FE-B7CF-39BCD766434D}"/>
              </a:ext>
            </a:extLst>
          </p:cNvPr>
          <p:cNvPicPr>
            <a:picLocks noChangeAspect="1"/>
          </p:cNvPicPr>
          <p:nvPr/>
        </p:nvPicPr>
        <p:blipFill>
          <a:blip r:embed="rId19"/>
          <a:stretch>
            <a:fillRect/>
          </a:stretch>
        </p:blipFill>
        <p:spPr>
          <a:xfrm rot="548215">
            <a:off x="447216" y="4197933"/>
            <a:ext cx="1378689" cy="957256"/>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0D16C76-38FF-4172-B809-E0E5A7FE17AC}"/>
              </a:ext>
            </a:extLst>
          </p:cNvPr>
          <p:cNvPicPr>
            <a:picLocks noChangeAspect="1"/>
          </p:cNvPicPr>
          <p:nvPr/>
        </p:nvPicPr>
        <p:blipFill>
          <a:blip r:embed="rId20"/>
          <a:stretch>
            <a:fillRect/>
          </a:stretch>
        </p:blipFill>
        <p:spPr>
          <a:xfrm rot="21119760">
            <a:off x="7617214" y="4149191"/>
            <a:ext cx="987869" cy="987869"/>
          </a:xfrm>
          <a:prstGeom prst="rect">
            <a:avLst/>
          </a:prstGeom>
        </p:spPr>
      </p:pic>
      <p:pic>
        <p:nvPicPr>
          <p:cNvPr id="19" name="Picture 18">
            <a:hlinkClick r:id="rId21"/>
            <a:extLst>
              <a:ext uri="{FF2B5EF4-FFF2-40B4-BE49-F238E27FC236}">
                <a16:creationId xmlns:a16="http://schemas.microsoft.com/office/drawing/2014/main" id="{66487CE2-9FFD-4085-86E4-FDE93B6FD89E}"/>
              </a:ext>
            </a:extLst>
          </p:cNvPr>
          <p:cNvPicPr>
            <a:picLocks noChangeAspect="1"/>
          </p:cNvPicPr>
          <p:nvPr/>
        </p:nvPicPr>
        <p:blipFill>
          <a:blip r:embed="rId22"/>
          <a:stretch>
            <a:fillRect/>
          </a:stretch>
        </p:blipFill>
        <p:spPr>
          <a:xfrm rot="678340">
            <a:off x="5836596" y="3801126"/>
            <a:ext cx="1381139" cy="933036"/>
          </a:xfrm>
          <a:prstGeom prst="rect">
            <a:avLst/>
          </a:prstGeom>
          <a:effectLst>
            <a:outerShdw blurRad="50800" dist="38100" dir="2700000" algn="tl" rotWithShape="0">
              <a:prstClr val="black">
                <a:alpha val="40000"/>
              </a:prstClr>
            </a:outerShdw>
          </a:effectLst>
        </p:spPr>
      </p:pic>
      <p:pic>
        <p:nvPicPr>
          <p:cNvPr id="20" name="Picture 19">
            <a:hlinkClick r:id="rId23"/>
            <a:extLst>
              <a:ext uri="{FF2B5EF4-FFF2-40B4-BE49-F238E27FC236}">
                <a16:creationId xmlns:a16="http://schemas.microsoft.com/office/drawing/2014/main" id="{6DCD8F31-986C-4339-B3CC-B45EF1C8AD16}"/>
              </a:ext>
            </a:extLst>
          </p:cNvPr>
          <p:cNvPicPr>
            <a:picLocks noChangeAspect="1"/>
          </p:cNvPicPr>
          <p:nvPr/>
        </p:nvPicPr>
        <p:blipFill>
          <a:blip r:embed="rId24"/>
          <a:stretch>
            <a:fillRect/>
          </a:stretch>
        </p:blipFill>
        <p:spPr>
          <a:xfrm rot="402140">
            <a:off x="4082240" y="3103236"/>
            <a:ext cx="1222255" cy="1222255"/>
          </a:xfrm>
          <a:prstGeom prst="rect">
            <a:avLst/>
          </a:prstGeom>
          <a:effectLst>
            <a:outerShdw blurRad="50800" dist="38100" dir="2700000" algn="tl" rotWithShape="0">
              <a:prstClr val="black">
                <a:alpha val="40000"/>
              </a:prstClr>
            </a:outerShdw>
          </a:effectLst>
        </p:spPr>
      </p:pic>
      <p:pic>
        <p:nvPicPr>
          <p:cNvPr id="26" name="Picture 2" descr="Berkshire Opportunities logo">
            <a:extLst>
              <a:ext uri="{FF2B5EF4-FFF2-40B4-BE49-F238E27FC236}">
                <a16:creationId xmlns:a16="http://schemas.microsoft.com/office/drawing/2014/main" id="{BDDCEF26-8265-4CCB-85FE-943E2AAEFA18}"/>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FE7E8461-42B1-491F-8474-03F098C22F78}"/>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offers </a:t>
            </a:r>
            <a:r>
              <a:rPr lang="en-GB" sz="1600" b="1" dirty="0">
                <a:solidFill>
                  <a:schemeClr val="tx1"/>
                </a:solidFill>
                <a:latin typeface="Century Gothic" panose="020B0502020202020204" pitchFamily="34" charset="0"/>
              </a:rPr>
              <a:t>a range of careers in education</a:t>
            </a:r>
            <a:r>
              <a:rPr lang="en-GB" sz="1600" dirty="0">
                <a:solidFill>
                  <a:schemeClr val="tx1"/>
                </a:solidFill>
                <a:latin typeface="Century Gothic" panose="020B0502020202020204" pitchFamily="34" charset="0"/>
              </a:rPr>
              <a:t>, from Primary schools to Further Education colleges and Higher Education institutions. </a:t>
            </a:r>
          </a:p>
        </p:txBody>
      </p:sp>
      <p:sp>
        <p:nvSpPr>
          <p:cNvPr id="23" name="Shape 114">
            <a:extLst>
              <a:ext uri="{FF2B5EF4-FFF2-40B4-BE49-F238E27FC236}">
                <a16:creationId xmlns:a16="http://schemas.microsoft.com/office/drawing/2014/main" id="{080A2FB1-5F1A-45EF-97F0-7BA3339ADBE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422466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Signpost outline">
            <a:extLst>
              <a:ext uri="{FF2B5EF4-FFF2-40B4-BE49-F238E27FC236}">
                <a16:creationId xmlns:a16="http://schemas.microsoft.com/office/drawing/2014/main" id="{1B60C373-B26C-4F53-BFE0-ABD1FA1AB3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40" name="Graphic 39" descr="Information outline">
            <a:extLst>
              <a:ext uri="{FF2B5EF4-FFF2-40B4-BE49-F238E27FC236}">
                <a16:creationId xmlns:a16="http://schemas.microsoft.com/office/drawing/2014/main" id="{F9A7FD73-34D5-4F5C-B4E9-08B63C4F95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Engineering and Science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1" name="Picture 20">
            <a:hlinkClick r:id="rId7"/>
            <a:extLst>
              <a:ext uri="{FF2B5EF4-FFF2-40B4-BE49-F238E27FC236}">
                <a16:creationId xmlns:a16="http://schemas.microsoft.com/office/drawing/2014/main" id="{33D91B02-5541-418F-932E-7FB3A03047F5}"/>
              </a:ext>
            </a:extLst>
          </p:cNvPr>
          <p:cNvPicPr>
            <a:picLocks noChangeAspect="1"/>
          </p:cNvPicPr>
          <p:nvPr/>
        </p:nvPicPr>
        <p:blipFill>
          <a:blip r:embed="rId8"/>
          <a:stretch>
            <a:fillRect/>
          </a:stretch>
        </p:blipFill>
        <p:spPr>
          <a:xfrm rot="21264843">
            <a:off x="361005" y="2217101"/>
            <a:ext cx="1600983" cy="617702"/>
          </a:xfrm>
          <a:prstGeom prst="rect">
            <a:avLst/>
          </a:prstGeom>
          <a:effectLst>
            <a:outerShdw blurRad="50800" dist="38100" dir="2700000" algn="tl" rotWithShape="0">
              <a:prstClr val="black">
                <a:alpha val="40000"/>
              </a:prstClr>
            </a:outerShdw>
          </a:effectLst>
        </p:spPr>
      </p:pic>
      <p:pic>
        <p:nvPicPr>
          <p:cNvPr id="23" name="Picture 22">
            <a:hlinkClick r:id="rId9"/>
            <a:extLst>
              <a:ext uri="{FF2B5EF4-FFF2-40B4-BE49-F238E27FC236}">
                <a16:creationId xmlns:a16="http://schemas.microsoft.com/office/drawing/2014/main" id="{2C8D8BCA-42C9-4397-8E59-5D53ACF3A3E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21059476">
            <a:off x="3437451" y="4345278"/>
            <a:ext cx="1380283" cy="769849"/>
          </a:xfrm>
          <a:prstGeom prst="rect">
            <a:avLst/>
          </a:prstGeom>
        </p:spPr>
      </p:pic>
      <p:pic>
        <p:nvPicPr>
          <p:cNvPr id="26" name="Picture 25">
            <a:hlinkClick r:id="rId11"/>
            <a:extLst>
              <a:ext uri="{FF2B5EF4-FFF2-40B4-BE49-F238E27FC236}">
                <a16:creationId xmlns:a16="http://schemas.microsoft.com/office/drawing/2014/main" id="{6A347AC2-E79B-4F40-A167-ADB285AA4F09}"/>
              </a:ext>
            </a:extLst>
          </p:cNvPr>
          <p:cNvPicPr>
            <a:picLocks noChangeAspect="1"/>
          </p:cNvPicPr>
          <p:nvPr/>
        </p:nvPicPr>
        <p:blipFill>
          <a:blip r:embed="rId12"/>
          <a:stretch>
            <a:fillRect/>
          </a:stretch>
        </p:blipFill>
        <p:spPr>
          <a:xfrm rot="558710">
            <a:off x="3184682" y="2160867"/>
            <a:ext cx="2029299" cy="599454"/>
          </a:xfrm>
          <a:prstGeom prst="rect">
            <a:avLst/>
          </a:prstGeom>
          <a:effectLst>
            <a:outerShdw blurRad="50800" dist="38100" dir="2700000" algn="tl" rotWithShape="0">
              <a:prstClr val="black">
                <a:alpha val="40000"/>
              </a:prstClr>
            </a:outerShdw>
          </a:effectLst>
        </p:spPr>
      </p:pic>
      <p:pic>
        <p:nvPicPr>
          <p:cNvPr id="28" name="Picture 27">
            <a:hlinkClick r:id="rId13"/>
            <a:extLst>
              <a:ext uri="{FF2B5EF4-FFF2-40B4-BE49-F238E27FC236}">
                <a16:creationId xmlns:a16="http://schemas.microsoft.com/office/drawing/2014/main" id="{886C5EEF-6C8B-43E7-A341-EA61DB2E434C}"/>
              </a:ext>
            </a:extLst>
          </p:cNvPr>
          <p:cNvPicPr>
            <a:picLocks noChangeAspect="1"/>
          </p:cNvPicPr>
          <p:nvPr/>
        </p:nvPicPr>
        <p:blipFill>
          <a:blip r:embed="rId14"/>
          <a:stretch>
            <a:fillRect/>
          </a:stretch>
        </p:blipFill>
        <p:spPr>
          <a:xfrm rot="21062604">
            <a:off x="1172102" y="2880333"/>
            <a:ext cx="1911738" cy="681311"/>
          </a:xfrm>
          <a:prstGeom prst="rect">
            <a:avLst/>
          </a:prstGeom>
          <a:effectLst>
            <a:outerShdw blurRad="50800" dist="38100" dir="2700000" algn="tl" rotWithShape="0">
              <a:prstClr val="black">
                <a:alpha val="40000"/>
              </a:prstClr>
            </a:outerShdw>
          </a:effectLst>
        </p:spPr>
      </p:pic>
      <p:pic>
        <p:nvPicPr>
          <p:cNvPr id="29" name="Picture 28">
            <a:hlinkClick r:id="rId15"/>
            <a:extLst>
              <a:ext uri="{FF2B5EF4-FFF2-40B4-BE49-F238E27FC236}">
                <a16:creationId xmlns:a16="http://schemas.microsoft.com/office/drawing/2014/main" id="{9DE908D4-91B5-4522-ABB2-F8637360D32F}"/>
              </a:ext>
            </a:extLst>
          </p:cNvPr>
          <p:cNvPicPr>
            <a:picLocks noChangeAspect="1"/>
          </p:cNvPicPr>
          <p:nvPr/>
        </p:nvPicPr>
        <p:blipFill>
          <a:blip r:embed="rId16"/>
          <a:stretch>
            <a:fillRect/>
          </a:stretch>
        </p:blipFill>
        <p:spPr>
          <a:xfrm rot="20619260">
            <a:off x="2994958" y="3362994"/>
            <a:ext cx="2517877" cy="368261"/>
          </a:xfrm>
          <a:prstGeom prst="rect">
            <a:avLst/>
          </a:prstGeom>
          <a:effectLst>
            <a:outerShdw blurRad="50800" dist="38100" dir="2700000" algn="tl" rotWithShape="0">
              <a:prstClr val="black">
                <a:alpha val="40000"/>
              </a:prstClr>
            </a:outerShdw>
          </a:effectLst>
        </p:spPr>
      </p:pic>
      <p:pic>
        <p:nvPicPr>
          <p:cNvPr id="30" name="Picture 29">
            <a:hlinkClick r:id="rId17"/>
            <a:extLst>
              <a:ext uri="{FF2B5EF4-FFF2-40B4-BE49-F238E27FC236}">
                <a16:creationId xmlns:a16="http://schemas.microsoft.com/office/drawing/2014/main" id="{3C6A990C-5D8A-4CDA-B0C9-1E3D71860394}"/>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rot="867934">
            <a:off x="5145189" y="3689317"/>
            <a:ext cx="1401977" cy="854134"/>
          </a:xfrm>
          <a:prstGeom prst="rect">
            <a:avLst/>
          </a:prstGeom>
          <a:effectLst>
            <a:outerShdw blurRad="50800" dist="38100" dir="2700000" algn="tl" rotWithShape="0">
              <a:prstClr val="black">
                <a:alpha val="40000"/>
              </a:prstClr>
            </a:outerShdw>
          </a:effectLst>
        </p:spPr>
      </p:pic>
      <p:pic>
        <p:nvPicPr>
          <p:cNvPr id="31" name="Picture 30">
            <a:hlinkClick r:id="rId19"/>
            <a:extLst>
              <a:ext uri="{FF2B5EF4-FFF2-40B4-BE49-F238E27FC236}">
                <a16:creationId xmlns:a16="http://schemas.microsoft.com/office/drawing/2014/main" id="{BFD7432C-59B6-4879-BFCF-17F403437C53}"/>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rot="504626">
            <a:off x="5931684" y="2427376"/>
            <a:ext cx="1004153" cy="854134"/>
          </a:xfrm>
          <a:prstGeom prst="rect">
            <a:avLst/>
          </a:prstGeom>
          <a:effectLst>
            <a:outerShdw blurRad="50800" dist="38100" dir="2700000" algn="tl" rotWithShape="0">
              <a:prstClr val="black">
                <a:alpha val="40000"/>
              </a:prstClr>
            </a:outerShdw>
          </a:effectLst>
        </p:spPr>
      </p:pic>
      <p:pic>
        <p:nvPicPr>
          <p:cNvPr id="32" name="Picture 31">
            <a:hlinkClick r:id="rId21"/>
            <a:extLst>
              <a:ext uri="{FF2B5EF4-FFF2-40B4-BE49-F238E27FC236}">
                <a16:creationId xmlns:a16="http://schemas.microsoft.com/office/drawing/2014/main" id="{67AB6386-1874-4280-88E4-B405AE425398}"/>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112052" y="3479122"/>
            <a:ext cx="1348561" cy="749420"/>
          </a:xfrm>
          <a:prstGeom prst="rect">
            <a:avLst/>
          </a:prstGeom>
          <a:effectLst>
            <a:outerShdw blurRad="50800" dist="38100" dir="2700000" algn="tl" rotWithShape="0">
              <a:prstClr val="black">
                <a:alpha val="40000"/>
              </a:prstClr>
            </a:outerShdw>
          </a:effectLst>
        </p:spPr>
      </p:pic>
      <p:pic>
        <p:nvPicPr>
          <p:cNvPr id="33" name="Picture 32">
            <a:hlinkClick r:id="rId23"/>
            <a:extLst>
              <a:ext uri="{FF2B5EF4-FFF2-40B4-BE49-F238E27FC236}">
                <a16:creationId xmlns:a16="http://schemas.microsoft.com/office/drawing/2014/main" id="{50E0AE53-03BD-49CD-AE1A-1806F0A1CDF4}"/>
              </a:ext>
            </a:extLst>
          </p:cNvPr>
          <p:cNvPicPr>
            <a:picLocks noChangeAspect="1"/>
          </p:cNvPicPr>
          <p:nvPr/>
        </p:nvPicPr>
        <p:blipFill>
          <a:blip r:embed="rId24"/>
          <a:stretch>
            <a:fillRect/>
          </a:stretch>
        </p:blipFill>
        <p:spPr>
          <a:xfrm rot="21039887">
            <a:off x="7299853" y="2224935"/>
            <a:ext cx="1348561" cy="720404"/>
          </a:xfrm>
          <a:prstGeom prst="rect">
            <a:avLst/>
          </a:prstGeom>
          <a:effectLst>
            <a:outerShdw blurRad="50800" dist="38100" dir="2700000" algn="tl" rotWithShape="0">
              <a:prstClr val="black">
                <a:alpha val="40000"/>
              </a:prstClr>
            </a:outerShdw>
          </a:effectLst>
        </p:spPr>
      </p:pic>
      <p:pic>
        <p:nvPicPr>
          <p:cNvPr id="34" name="Picture 33">
            <a:hlinkClick r:id="rId25"/>
            <a:extLst>
              <a:ext uri="{FF2B5EF4-FFF2-40B4-BE49-F238E27FC236}">
                <a16:creationId xmlns:a16="http://schemas.microsoft.com/office/drawing/2014/main" id="{7A9C6C95-BCF8-4339-A644-B264C846667F}"/>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rot="21264843">
            <a:off x="6843961" y="4533191"/>
            <a:ext cx="1687486" cy="515800"/>
          </a:xfrm>
          <a:prstGeom prst="rect">
            <a:avLst/>
          </a:prstGeom>
          <a:effectLst>
            <a:outerShdw blurRad="50800" dist="38100" dir="2700000" algn="tl" rotWithShape="0">
              <a:prstClr val="black">
                <a:alpha val="40000"/>
              </a:prstClr>
            </a:outerShdw>
          </a:effectLst>
        </p:spPr>
      </p:pic>
      <p:pic>
        <p:nvPicPr>
          <p:cNvPr id="35" name="Picture 2" descr="Jobs with Peter Brett Associates">
            <a:hlinkClick r:id="rId27"/>
            <a:extLst>
              <a:ext uri="{FF2B5EF4-FFF2-40B4-BE49-F238E27FC236}">
                <a16:creationId xmlns:a16="http://schemas.microsoft.com/office/drawing/2014/main" id="{2285A7DE-5D4D-4397-B53E-F6BEA0E1E971}"/>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rot="462217">
            <a:off x="465562" y="3914603"/>
            <a:ext cx="2474351" cy="1237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2" descr="Berkshire Opportunities logo">
            <a:extLst>
              <a:ext uri="{FF2B5EF4-FFF2-40B4-BE49-F238E27FC236}">
                <a16:creationId xmlns:a16="http://schemas.microsoft.com/office/drawing/2014/main" id="{3B5FCB22-B873-4E1F-AE65-F55249A924CF}"/>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F20FA319-EA78-4C3C-AB3A-183F0C06B5FC}"/>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nature of the Berkshire economy means there is </a:t>
            </a:r>
            <a:r>
              <a:rPr lang="en-GB" sz="1600" b="1" dirty="0">
                <a:solidFill>
                  <a:schemeClr val="tx1"/>
                </a:solidFill>
                <a:latin typeface="Century Gothic" panose="020B0502020202020204" pitchFamily="34" charset="0"/>
              </a:rPr>
              <a:t>high demand for engineering, maths and science skills. </a:t>
            </a:r>
            <a:r>
              <a:rPr lang="en-GB" sz="1600" dirty="0">
                <a:solidFill>
                  <a:schemeClr val="tx1"/>
                </a:solidFill>
                <a:latin typeface="Century Gothic" panose="020B0502020202020204" pitchFamily="34" charset="0"/>
              </a:rPr>
              <a:t>Engineering firms are </a:t>
            </a:r>
            <a:r>
              <a:rPr lang="en-GB" sz="1600" b="1" dirty="0">
                <a:solidFill>
                  <a:schemeClr val="tx1"/>
                </a:solidFill>
                <a:latin typeface="Century Gothic" panose="020B0502020202020204" pitchFamily="34" charset="0"/>
              </a:rPr>
              <a:t>more concentrated </a:t>
            </a:r>
            <a:r>
              <a:rPr lang="en-GB" sz="1600" dirty="0">
                <a:solidFill>
                  <a:schemeClr val="tx1"/>
                </a:solidFill>
                <a:latin typeface="Century Gothic" panose="020B0502020202020204" pitchFamily="34" charset="0"/>
              </a:rPr>
              <a:t>to the West of the sub-region and </a:t>
            </a:r>
            <a:r>
              <a:rPr lang="en-GB" sz="1600" b="1" dirty="0">
                <a:solidFill>
                  <a:schemeClr val="tx1"/>
                </a:solidFill>
                <a:latin typeface="Century Gothic" panose="020B0502020202020204" pitchFamily="34" charset="0"/>
              </a:rPr>
              <a:t>life sciences </a:t>
            </a:r>
            <a:r>
              <a:rPr lang="en-GB" sz="1600" dirty="0">
                <a:solidFill>
                  <a:schemeClr val="tx1"/>
                </a:solidFill>
                <a:latin typeface="Century Gothic" panose="020B0502020202020204" pitchFamily="34" charset="0"/>
              </a:rPr>
              <a:t>firms in central and Eastern Berkshire. </a:t>
            </a:r>
          </a:p>
        </p:txBody>
      </p:sp>
      <p:sp>
        <p:nvSpPr>
          <p:cNvPr id="38" name="Shape 114">
            <a:extLst>
              <a:ext uri="{FF2B5EF4-FFF2-40B4-BE49-F238E27FC236}">
                <a16:creationId xmlns:a16="http://schemas.microsoft.com/office/drawing/2014/main" id="{D8548258-475C-4278-9DF7-5C9DDDECCF76}"/>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64022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Signpost outline">
            <a:extLst>
              <a:ext uri="{FF2B5EF4-FFF2-40B4-BE49-F238E27FC236}">
                <a16:creationId xmlns:a16="http://schemas.microsoft.com/office/drawing/2014/main" id="{199EAE1C-5DEE-4AFE-990D-9C925DAE3A4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3" name="Graphic 22" descr="Information outline">
            <a:extLst>
              <a:ext uri="{FF2B5EF4-FFF2-40B4-BE49-F238E27FC236}">
                <a16:creationId xmlns:a16="http://schemas.microsoft.com/office/drawing/2014/main" id="{4218E47C-A89E-4761-A945-5614CC46ED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Health and Care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FE97D958-2799-47FB-997B-D2B751C63109}"/>
              </a:ext>
            </a:extLst>
          </p:cNvPr>
          <p:cNvPicPr>
            <a:picLocks noChangeAspect="1"/>
          </p:cNvPicPr>
          <p:nvPr/>
        </p:nvPicPr>
        <p:blipFill>
          <a:blip r:embed="rId8"/>
          <a:stretch>
            <a:fillRect/>
          </a:stretch>
        </p:blipFill>
        <p:spPr>
          <a:xfrm rot="21110165">
            <a:off x="3808624" y="2166651"/>
            <a:ext cx="1749770" cy="79106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5C0D1614-B220-49D8-B0A9-AE52CAB37B8B}"/>
              </a:ext>
            </a:extLst>
          </p:cNvPr>
          <p:cNvPicPr>
            <a:picLocks noChangeAspect="1"/>
          </p:cNvPicPr>
          <p:nvPr/>
        </p:nvPicPr>
        <p:blipFill>
          <a:blip r:embed="rId10"/>
          <a:stretch>
            <a:fillRect/>
          </a:stretch>
        </p:blipFill>
        <p:spPr>
          <a:xfrm rot="20696140">
            <a:off x="3729884" y="3274847"/>
            <a:ext cx="2382222" cy="514006"/>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80D12867-D314-4B1D-91F3-6E7ED69D742C}"/>
              </a:ext>
            </a:extLst>
          </p:cNvPr>
          <p:cNvPicPr>
            <a:picLocks noChangeAspect="1"/>
          </p:cNvPicPr>
          <p:nvPr/>
        </p:nvPicPr>
        <p:blipFill>
          <a:blip r:embed="rId12"/>
          <a:stretch>
            <a:fillRect/>
          </a:stretch>
        </p:blipFill>
        <p:spPr>
          <a:xfrm rot="653986">
            <a:off x="6256082" y="2290302"/>
            <a:ext cx="2519352" cy="970054"/>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42AF5257-DF1B-4CD9-B852-E0695CBFB623}"/>
              </a:ext>
            </a:extLst>
          </p:cNvPr>
          <p:cNvPicPr>
            <a:picLocks noChangeAspect="1"/>
          </p:cNvPicPr>
          <p:nvPr/>
        </p:nvPicPr>
        <p:blipFill>
          <a:blip r:embed="rId14"/>
          <a:stretch>
            <a:fillRect/>
          </a:stretch>
        </p:blipFill>
        <p:spPr>
          <a:xfrm rot="792876">
            <a:off x="3575079" y="4381151"/>
            <a:ext cx="1635414" cy="727760"/>
          </a:xfrm>
          <a:prstGeom prst="rect">
            <a:avLst/>
          </a:prstGeom>
          <a:effectLst>
            <a:outerShdw blurRad="50800" dist="38100" dir="2700000" algn="tl" rotWithShape="0">
              <a:prstClr val="black">
                <a:alpha val="40000"/>
              </a:prstClr>
            </a:outerShdw>
          </a:effectLst>
        </p:spPr>
      </p:pic>
      <p:pic>
        <p:nvPicPr>
          <p:cNvPr id="13" name="Picture 12">
            <a:hlinkClick r:id="rId15"/>
            <a:extLst>
              <a:ext uri="{FF2B5EF4-FFF2-40B4-BE49-F238E27FC236}">
                <a16:creationId xmlns:a16="http://schemas.microsoft.com/office/drawing/2014/main" id="{E293ADAC-211D-4CDC-9ECF-234E6401E118}"/>
              </a:ext>
            </a:extLst>
          </p:cNvPr>
          <p:cNvPicPr>
            <a:picLocks noChangeAspect="1"/>
          </p:cNvPicPr>
          <p:nvPr/>
        </p:nvPicPr>
        <p:blipFill>
          <a:blip r:embed="rId16"/>
          <a:stretch>
            <a:fillRect/>
          </a:stretch>
        </p:blipFill>
        <p:spPr>
          <a:xfrm rot="21110165">
            <a:off x="7055374" y="4207738"/>
            <a:ext cx="1693607" cy="957256"/>
          </a:xfrm>
          <a:prstGeom prst="rect">
            <a:avLst/>
          </a:prstGeom>
          <a:effectLst>
            <a:outerShdw blurRad="50800" dist="38100" dir="2700000" algn="tl" rotWithShape="0">
              <a:prstClr val="black">
                <a:alpha val="40000"/>
              </a:prstClr>
            </a:outerShdw>
          </a:effectLst>
        </p:spPr>
      </p:pic>
      <p:pic>
        <p:nvPicPr>
          <p:cNvPr id="15" name="Picture 14">
            <a:hlinkClick r:id="rId17"/>
            <a:extLst>
              <a:ext uri="{FF2B5EF4-FFF2-40B4-BE49-F238E27FC236}">
                <a16:creationId xmlns:a16="http://schemas.microsoft.com/office/drawing/2014/main" id="{24D030A3-7119-4767-B2D6-C609190593F8}"/>
              </a:ext>
            </a:extLst>
          </p:cNvPr>
          <p:cNvPicPr>
            <a:picLocks noChangeAspect="1"/>
          </p:cNvPicPr>
          <p:nvPr/>
        </p:nvPicPr>
        <p:blipFill>
          <a:blip r:embed="rId18"/>
          <a:stretch>
            <a:fillRect/>
          </a:stretch>
        </p:blipFill>
        <p:spPr>
          <a:xfrm rot="897654">
            <a:off x="5458728" y="3855031"/>
            <a:ext cx="1308290" cy="686853"/>
          </a:xfrm>
          <a:prstGeom prst="rect">
            <a:avLst/>
          </a:prstGeom>
          <a:effectLst>
            <a:outerShdw blurRad="50800" dist="38100" dir="2700000" algn="tl" rotWithShape="0">
              <a:prstClr val="black">
                <a:alpha val="40000"/>
              </a:prstClr>
            </a:outerShdw>
          </a:effectLst>
        </p:spPr>
      </p:pic>
      <p:pic>
        <p:nvPicPr>
          <p:cNvPr id="20" name="Picture 2" descr="Berkshire Opportunities logo">
            <a:extLst>
              <a:ext uri="{FF2B5EF4-FFF2-40B4-BE49-F238E27FC236}">
                <a16:creationId xmlns:a16="http://schemas.microsoft.com/office/drawing/2014/main" id="{66B332EE-33EA-43DA-B353-15EFCA83B392}"/>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2448A6A5-834C-4C08-85D1-B4111AB3A289}"/>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health and care sector workforce is </a:t>
            </a:r>
            <a:r>
              <a:rPr lang="en-GB" sz="1600" b="1" dirty="0">
                <a:solidFill>
                  <a:schemeClr val="tx1"/>
                </a:solidFill>
                <a:latin typeface="Century Gothic" panose="020B0502020202020204" pitchFamily="34" charset="0"/>
              </a:rPr>
              <a:t>stretched</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reaching a tipping point</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Demand for services is growing </a:t>
            </a:r>
            <a:r>
              <a:rPr lang="en-GB" sz="1600" dirty="0">
                <a:solidFill>
                  <a:schemeClr val="tx1"/>
                </a:solidFill>
                <a:latin typeface="Century Gothic" panose="020B0502020202020204" pitchFamily="34" charset="0"/>
              </a:rPr>
              <a:t>(mainly due to people living longer) but an ageing workforce and </a:t>
            </a:r>
            <a:r>
              <a:rPr lang="en-GB" sz="1600" b="1" dirty="0">
                <a:solidFill>
                  <a:schemeClr val="tx1"/>
                </a:solidFill>
                <a:latin typeface="Century Gothic" panose="020B0502020202020204" pitchFamily="34" charset="0"/>
              </a:rPr>
              <a:t>the impact of Brexit is likely to diminish the recruitment pool. </a:t>
            </a:r>
          </a:p>
        </p:txBody>
      </p:sp>
      <p:sp>
        <p:nvSpPr>
          <p:cNvPr id="19" name="Shape 114">
            <a:extLst>
              <a:ext uri="{FF2B5EF4-FFF2-40B4-BE49-F238E27FC236}">
                <a16:creationId xmlns:a16="http://schemas.microsoft.com/office/drawing/2014/main" id="{CDD58C7B-D1D4-4592-AB6F-4B133CABCDAC}"/>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
        <p:nvSpPr>
          <p:cNvPr id="26" name="Rectangle: Rounded Corners 25">
            <a:extLst>
              <a:ext uri="{FF2B5EF4-FFF2-40B4-BE49-F238E27FC236}">
                <a16:creationId xmlns:a16="http://schemas.microsoft.com/office/drawing/2014/main" id="{CE07A5E9-457B-4BC5-A1B8-CAD0ABD9ABE6}"/>
              </a:ext>
            </a:extLst>
          </p:cNvPr>
          <p:cNvSpPr/>
          <p:nvPr/>
        </p:nvSpPr>
        <p:spPr>
          <a:xfrm>
            <a:off x="289595" y="2090238"/>
            <a:ext cx="2939454" cy="3104230"/>
          </a:xfrm>
          <a:prstGeom prst="roundRect">
            <a:avLst/>
          </a:prstGeom>
          <a:solidFill>
            <a:srgbClr val="F4FBFE"/>
          </a:solidFill>
          <a:ln w="28575">
            <a:solidFill>
              <a:srgbClr val="2070C3"/>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20"/>
              </a:buBlip>
            </a:pPr>
            <a:r>
              <a:rPr lang="en-GB" sz="1600" dirty="0">
                <a:solidFill>
                  <a:schemeClr val="tx1"/>
                </a:solidFill>
                <a:latin typeface="Century Gothic" panose="020B0502020202020204" pitchFamily="34" charset="0"/>
              </a:rPr>
              <a:t>Royal Berkshire Hospital</a:t>
            </a:r>
          </a:p>
          <a:p>
            <a:pPr marL="285750" indent="-285750">
              <a:buBlip>
                <a:blip r:embed="rId20"/>
              </a:buBlip>
            </a:pPr>
            <a:r>
              <a:rPr lang="en-GB" sz="1600" dirty="0">
                <a:solidFill>
                  <a:schemeClr val="tx1"/>
                </a:solidFill>
                <a:latin typeface="Century Gothic" panose="020B0502020202020204" pitchFamily="34" charset="0"/>
              </a:rPr>
              <a:t>Berkshire Health Care</a:t>
            </a:r>
          </a:p>
          <a:p>
            <a:pPr marL="285750" indent="-285750">
              <a:buBlip>
                <a:blip r:embed="rId20"/>
              </a:buBlip>
            </a:pPr>
            <a:r>
              <a:rPr lang="en-GB" sz="1600" dirty="0" err="1">
                <a:solidFill>
                  <a:schemeClr val="tx1"/>
                </a:solidFill>
                <a:latin typeface="Century Gothic" panose="020B0502020202020204" pitchFamily="34" charset="0"/>
              </a:rPr>
              <a:t>Heatherwood</a:t>
            </a:r>
            <a:r>
              <a:rPr lang="en-GB" sz="1600" dirty="0">
                <a:solidFill>
                  <a:schemeClr val="tx1"/>
                </a:solidFill>
                <a:latin typeface="Century Gothic" panose="020B0502020202020204" pitchFamily="34" charset="0"/>
              </a:rPr>
              <a:t> Hospital </a:t>
            </a:r>
          </a:p>
          <a:p>
            <a:pPr marL="285750" indent="-285750">
              <a:buBlip>
                <a:blip r:embed="rId20"/>
              </a:buBlip>
            </a:pPr>
            <a:r>
              <a:rPr lang="en-GB" sz="1600" dirty="0">
                <a:solidFill>
                  <a:schemeClr val="tx1"/>
                </a:solidFill>
                <a:latin typeface="Century Gothic" panose="020B0502020202020204" pitchFamily="34" charset="0"/>
              </a:rPr>
              <a:t>Wexham Park Hospital</a:t>
            </a:r>
          </a:p>
          <a:p>
            <a:pPr marL="285750" indent="-285750">
              <a:buBlip>
                <a:blip r:embed="rId20"/>
              </a:buBlip>
            </a:pPr>
            <a:r>
              <a:rPr lang="en-GB" sz="1600" dirty="0">
                <a:solidFill>
                  <a:schemeClr val="tx1"/>
                </a:solidFill>
                <a:latin typeface="Century Gothic" panose="020B0502020202020204" pitchFamily="34" charset="0"/>
              </a:rPr>
              <a:t>Broadmoor Hospital </a:t>
            </a:r>
          </a:p>
          <a:p>
            <a:pPr marL="285750" indent="-285750">
              <a:buBlip>
                <a:blip r:embed="rId20"/>
              </a:buBlip>
            </a:pPr>
            <a:r>
              <a:rPr lang="en-GB" sz="1600" dirty="0">
                <a:solidFill>
                  <a:schemeClr val="tx1"/>
                </a:solidFill>
                <a:latin typeface="Century Gothic" panose="020B0502020202020204" pitchFamily="34" charset="0"/>
              </a:rPr>
              <a:t>Berkshire Independent Hospital</a:t>
            </a:r>
          </a:p>
          <a:p>
            <a:pPr marL="285750" indent="-285750">
              <a:buBlip>
                <a:blip r:embed="rId20"/>
              </a:buBlip>
            </a:pPr>
            <a:r>
              <a:rPr lang="en-GB" sz="1600" dirty="0">
                <a:solidFill>
                  <a:schemeClr val="tx1"/>
                </a:solidFill>
                <a:latin typeface="Century Gothic" panose="020B0502020202020204" pitchFamily="34" charset="0"/>
              </a:rPr>
              <a:t>Local authorities</a:t>
            </a:r>
          </a:p>
        </p:txBody>
      </p:sp>
    </p:spTree>
    <p:extLst>
      <p:ext uri="{BB962C8B-B14F-4D97-AF65-F5344CB8AC3E}">
        <p14:creationId xmlns:p14="http://schemas.microsoft.com/office/powerpoint/2010/main" val="222249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TextBox 26">
            <a:extLst>
              <a:ext uri="{FF2B5EF4-FFF2-40B4-BE49-F238E27FC236}">
                <a16:creationId xmlns:a16="http://schemas.microsoft.com/office/drawing/2014/main" id="{ADCB6C93-17BF-49C9-9ED8-52667F98F8C3}"/>
              </a:ext>
            </a:extLst>
          </p:cNvPr>
          <p:cNvSpPr txBox="1"/>
          <p:nvPr/>
        </p:nvSpPr>
        <p:spPr>
          <a:xfrm>
            <a:off x="1732546" y="1293402"/>
            <a:ext cx="6966283" cy="369332"/>
          </a:xfrm>
          <a:prstGeom prst="rect">
            <a:avLst/>
          </a:prstGeom>
          <a:noFill/>
        </p:spPr>
        <p:txBody>
          <a:bodyPr wrap="square" rtlCol="0">
            <a:spAutoFit/>
          </a:bodyPr>
          <a:lstStyle/>
          <a:p>
            <a:r>
              <a:rPr lang="en-GB" dirty="0">
                <a:latin typeface="Century Gothic" panose="020B0502020202020204" pitchFamily="34" charset="0"/>
              </a:rPr>
              <a:t>Considering what learning pathway they should pursue next.   </a:t>
            </a: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4" y="2000322"/>
            <a:ext cx="6804915" cy="923330"/>
          </a:xfrm>
          <a:prstGeom prst="rect">
            <a:avLst/>
          </a:prstGeom>
          <a:noFill/>
        </p:spPr>
        <p:txBody>
          <a:bodyPr wrap="square" rtlCol="0">
            <a:spAutoFit/>
          </a:bodyPr>
          <a:lstStyle/>
          <a:p>
            <a:r>
              <a:rPr lang="en-GB" dirty="0">
                <a:latin typeface="Century Gothic" panose="020B0502020202020204" pitchFamily="34" charset="0"/>
              </a:rPr>
              <a:t>Recognising the main learning pathways and considering which one they want to follow and how they will access and succeed in it.</a:t>
            </a: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5" y="3133370"/>
            <a:ext cx="6804915" cy="369332"/>
          </a:xfrm>
          <a:prstGeom prst="rect">
            <a:avLst/>
          </a:prstGeom>
          <a:noFill/>
        </p:spPr>
        <p:txBody>
          <a:bodyPr wrap="square" rtlCol="0">
            <a:spAutoFit/>
          </a:bodyPr>
          <a:lstStyle/>
          <a:p>
            <a:r>
              <a:rPr lang="en-GB" dirty="0">
                <a:latin typeface="Century Gothic" panose="020B0502020202020204" pitchFamily="34" charset="0"/>
              </a:rPr>
              <a:t>Making plans and developing a pathway into their future.</a:t>
            </a: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5" y="3916584"/>
            <a:ext cx="6804915" cy="646331"/>
          </a:xfrm>
          <a:prstGeom prst="rect">
            <a:avLst/>
          </a:prstGeom>
          <a:noFill/>
        </p:spPr>
        <p:txBody>
          <a:bodyPr wrap="square" rtlCol="0">
            <a:spAutoFit/>
          </a:bodyPr>
          <a:lstStyle/>
          <a:p>
            <a:r>
              <a:rPr lang="en-GB" dirty="0">
                <a:latin typeface="Century Gothic" panose="020B0502020202020204" pitchFamily="34" charset="0"/>
              </a:rPr>
              <a:t>Being able to reflect on and change their career ideas and the strategies that they are pursuing to achieve them.</a:t>
            </a: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5" y="4838571"/>
            <a:ext cx="6804915" cy="646331"/>
          </a:xfrm>
          <a:prstGeom prst="rect">
            <a:avLst/>
          </a:prstGeom>
          <a:noFill/>
        </p:spPr>
        <p:txBody>
          <a:bodyPr wrap="square" rtlCol="0">
            <a:spAutoFit/>
          </a:bodyPr>
          <a:lstStyle/>
          <a:p>
            <a:r>
              <a:rPr lang="en-GB" dirty="0">
                <a:latin typeface="Century Gothic" panose="020B0502020202020204" pitchFamily="34" charset="0"/>
              </a:rPr>
              <a:t>Reflecting on the different ways in which people balance their work and life.  </a:t>
            </a: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6" y="5899063"/>
            <a:ext cx="6804914" cy="369332"/>
          </a:xfrm>
          <a:prstGeom prst="rect">
            <a:avLst/>
          </a:prstGeom>
          <a:noFill/>
        </p:spPr>
        <p:txBody>
          <a:bodyPr wrap="square" rtlCol="0">
            <a:spAutoFit/>
          </a:bodyPr>
          <a:lstStyle/>
          <a:p>
            <a:r>
              <a:rPr lang="en-GB" dirty="0">
                <a:latin typeface="Century Gothic" panose="020B0502020202020204" pitchFamily="34" charset="0"/>
              </a:rPr>
              <a:t>Exploring local and national labour market trends.  </a:t>
            </a:r>
          </a:p>
        </p:txBody>
      </p:sp>
      <p:sp>
        <p:nvSpPr>
          <p:cNvPr id="19" name="Shape 114">
            <a:extLst>
              <a:ext uri="{FF2B5EF4-FFF2-40B4-BE49-F238E27FC236}">
                <a16:creationId xmlns:a16="http://schemas.microsoft.com/office/drawing/2014/main" id="{7D8AFF1C-263A-4A90-9474-35689041EDEB}"/>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Learning objectives for today</a:t>
            </a:r>
          </a:p>
        </p:txBody>
      </p:sp>
      <p:pic>
        <p:nvPicPr>
          <p:cNvPr id="20" name="Picture 19">
            <a:extLst>
              <a:ext uri="{FF2B5EF4-FFF2-40B4-BE49-F238E27FC236}">
                <a16:creationId xmlns:a16="http://schemas.microsoft.com/office/drawing/2014/main" id="{C0B1C3CF-79CC-419E-A694-0C18F261052C}"/>
              </a:ext>
            </a:extLst>
          </p:cNvPr>
          <p:cNvPicPr>
            <a:picLocks noChangeAspect="1"/>
          </p:cNvPicPr>
          <p:nvPr/>
        </p:nvPicPr>
        <p:blipFill>
          <a:blip r:embed="rId3"/>
          <a:stretch>
            <a:fillRect/>
          </a:stretch>
        </p:blipFill>
        <p:spPr>
          <a:xfrm>
            <a:off x="591650" y="1078608"/>
            <a:ext cx="779950" cy="792000"/>
          </a:xfrm>
          <a:prstGeom prst="rect">
            <a:avLst/>
          </a:prstGeom>
        </p:spPr>
      </p:pic>
      <p:pic>
        <p:nvPicPr>
          <p:cNvPr id="21" name="Picture 20">
            <a:extLst>
              <a:ext uri="{FF2B5EF4-FFF2-40B4-BE49-F238E27FC236}">
                <a16:creationId xmlns:a16="http://schemas.microsoft.com/office/drawing/2014/main" id="{5BC8AB22-43C6-4075-89C7-3B7219B7BE86}"/>
              </a:ext>
            </a:extLst>
          </p:cNvPr>
          <p:cNvPicPr>
            <a:picLocks noChangeAspect="1"/>
          </p:cNvPicPr>
          <p:nvPr/>
        </p:nvPicPr>
        <p:blipFill>
          <a:blip r:embed="rId4"/>
          <a:stretch>
            <a:fillRect/>
          </a:stretch>
        </p:blipFill>
        <p:spPr>
          <a:xfrm>
            <a:off x="588064" y="5687729"/>
            <a:ext cx="811074" cy="792000"/>
          </a:xfrm>
          <a:prstGeom prst="rect">
            <a:avLst/>
          </a:prstGeom>
        </p:spPr>
      </p:pic>
      <p:pic>
        <p:nvPicPr>
          <p:cNvPr id="22" name="Picture 21">
            <a:extLst>
              <a:ext uri="{FF2B5EF4-FFF2-40B4-BE49-F238E27FC236}">
                <a16:creationId xmlns:a16="http://schemas.microsoft.com/office/drawing/2014/main" id="{132E2AD0-5C42-46D1-9705-E42854467AD9}"/>
              </a:ext>
            </a:extLst>
          </p:cNvPr>
          <p:cNvPicPr>
            <a:picLocks noChangeAspect="1"/>
          </p:cNvPicPr>
          <p:nvPr/>
        </p:nvPicPr>
        <p:blipFill>
          <a:blip r:embed="rId5"/>
          <a:stretch>
            <a:fillRect/>
          </a:stretch>
        </p:blipFill>
        <p:spPr>
          <a:xfrm>
            <a:off x="600207" y="4765464"/>
            <a:ext cx="811073" cy="792549"/>
          </a:xfrm>
          <a:prstGeom prst="rect">
            <a:avLst/>
          </a:prstGeom>
        </p:spPr>
      </p:pic>
      <p:pic>
        <p:nvPicPr>
          <p:cNvPr id="23" name="Picture 22">
            <a:extLst>
              <a:ext uri="{FF2B5EF4-FFF2-40B4-BE49-F238E27FC236}">
                <a16:creationId xmlns:a16="http://schemas.microsoft.com/office/drawing/2014/main" id="{751AA109-4A79-46E5-9026-77AA926D2889}"/>
              </a:ext>
            </a:extLst>
          </p:cNvPr>
          <p:cNvPicPr>
            <a:picLocks noChangeAspect="1"/>
          </p:cNvPicPr>
          <p:nvPr/>
        </p:nvPicPr>
        <p:blipFill>
          <a:blip r:embed="rId6"/>
          <a:stretch>
            <a:fillRect/>
          </a:stretch>
        </p:blipFill>
        <p:spPr>
          <a:xfrm>
            <a:off x="600207" y="3843750"/>
            <a:ext cx="807488" cy="792000"/>
          </a:xfrm>
          <a:prstGeom prst="rect">
            <a:avLst/>
          </a:prstGeom>
        </p:spPr>
      </p:pic>
      <p:pic>
        <p:nvPicPr>
          <p:cNvPr id="24" name="Picture 23">
            <a:extLst>
              <a:ext uri="{FF2B5EF4-FFF2-40B4-BE49-F238E27FC236}">
                <a16:creationId xmlns:a16="http://schemas.microsoft.com/office/drawing/2014/main" id="{7D71CF44-ABBF-4DBF-9051-A898E666CE84}"/>
              </a:ext>
            </a:extLst>
          </p:cNvPr>
          <p:cNvPicPr>
            <a:picLocks noChangeAspect="1"/>
          </p:cNvPicPr>
          <p:nvPr/>
        </p:nvPicPr>
        <p:blipFill>
          <a:blip r:embed="rId7"/>
          <a:stretch>
            <a:fillRect/>
          </a:stretch>
        </p:blipFill>
        <p:spPr>
          <a:xfrm>
            <a:off x="589547" y="2922036"/>
            <a:ext cx="809591" cy="792000"/>
          </a:xfrm>
          <a:prstGeom prst="rect">
            <a:avLst/>
          </a:prstGeom>
        </p:spPr>
      </p:pic>
      <p:pic>
        <p:nvPicPr>
          <p:cNvPr id="25" name="Picture 24">
            <a:extLst>
              <a:ext uri="{FF2B5EF4-FFF2-40B4-BE49-F238E27FC236}">
                <a16:creationId xmlns:a16="http://schemas.microsoft.com/office/drawing/2014/main" id="{FF5C44FF-8022-403F-B2BC-8C9A43AB3999}"/>
              </a:ext>
            </a:extLst>
          </p:cNvPr>
          <p:cNvPicPr>
            <a:picLocks noChangeAspect="1"/>
          </p:cNvPicPr>
          <p:nvPr/>
        </p:nvPicPr>
        <p:blipFill rotWithShape="1">
          <a:blip r:embed="rId8"/>
          <a:srcRect l="1672" r="7293"/>
          <a:stretch/>
        </p:blipFill>
        <p:spPr>
          <a:xfrm>
            <a:off x="606538" y="2000322"/>
            <a:ext cx="765062" cy="792000"/>
          </a:xfrm>
          <a:prstGeom prst="rect">
            <a:avLst/>
          </a:prstGeom>
        </p:spPr>
      </p:pic>
      <p:pic>
        <p:nvPicPr>
          <p:cNvPr id="26" name="Picture 25" descr="Berkshire Opportunities logo">
            <a:extLst>
              <a:ext uri="{FF2B5EF4-FFF2-40B4-BE49-F238E27FC236}">
                <a16:creationId xmlns:a16="http://schemas.microsoft.com/office/drawing/2014/main" id="{683E43A1-EAC0-4008-B023-4C40E0440D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71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Signpost outline">
            <a:extLst>
              <a:ext uri="{FF2B5EF4-FFF2-40B4-BE49-F238E27FC236}">
                <a16:creationId xmlns:a16="http://schemas.microsoft.com/office/drawing/2014/main" id="{DF67C73B-E9BE-4FFF-BE86-1BA8C739F53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2" name="Graphic 31" descr="Information outline">
            <a:extLst>
              <a:ext uri="{FF2B5EF4-FFF2-40B4-BE49-F238E27FC236}">
                <a16:creationId xmlns:a16="http://schemas.microsoft.com/office/drawing/2014/main" id="{C3C50C7F-CAB5-48A7-AB0B-187886420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34" name="Rectangle: Rounded Corners 33">
            <a:extLst>
              <a:ext uri="{FF2B5EF4-FFF2-40B4-BE49-F238E27FC236}">
                <a16:creationId xmlns:a16="http://schemas.microsoft.com/office/drawing/2014/main" id="{D52AA15B-7A99-4A2E-8252-205CC4B4A075}"/>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Warehouse and Distribution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9" name="Picture 8">
            <a:hlinkClick r:id="rId7"/>
            <a:extLst>
              <a:ext uri="{FF2B5EF4-FFF2-40B4-BE49-F238E27FC236}">
                <a16:creationId xmlns:a16="http://schemas.microsoft.com/office/drawing/2014/main" id="{291EA50A-4189-4CA1-9631-1DE959923ACB}"/>
              </a:ext>
            </a:extLst>
          </p:cNvPr>
          <p:cNvPicPr>
            <a:picLocks noChangeAspect="1"/>
          </p:cNvPicPr>
          <p:nvPr/>
        </p:nvPicPr>
        <p:blipFill>
          <a:blip r:embed="rId8"/>
          <a:stretch>
            <a:fillRect/>
          </a:stretch>
        </p:blipFill>
        <p:spPr>
          <a:xfrm rot="21281569">
            <a:off x="7240491" y="2094264"/>
            <a:ext cx="1571154" cy="1126489"/>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1F1E2076-B036-4093-B981-D204A3A485C6}"/>
              </a:ext>
            </a:extLst>
          </p:cNvPr>
          <p:cNvPicPr>
            <a:picLocks noChangeAspect="1"/>
          </p:cNvPicPr>
          <p:nvPr/>
        </p:nvPicPr>
        <p:blipFill>
          <a:blip r:embed="rId10"/>
          <a:stretch>
            <a:fillRect/>
          </a:stretch>
        </p:blipFill>
        <p:spPr>
          <a:xfrm rot="228475">
            <a:off x="6943317" y="3573477"/>
            <a:ext cx="1885289" cy="57722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B857B97F-9FBD-43AD-B008-664AE517FBA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21402274">
            <a:off x="7053413" y="4552895"/>
            <a:ext cx="1660578" cy="442821"/>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98B0DF23-32CB-47E3-A228-CD85F331AE00}"/>
              </a:ext>
            </a:extLst>
          </p:cNvPr>
          <p:cNvPicPr>
            <a:picLocks noChangeAspect="1"/>
          </p:cNvPicPr>
          <p:nvPr/>
        </p:nvPicPr>
        <p:blipFill>
          <a:blip r:embed="rId14"/>
          <a:stretch>
            <a:fillRect/>
          </a:stretch>
        </p:blipFill>
        <p:spPr>
          <a:xfrm rot="360887">
            <a:off x="347441" y="3648891"/>
            <a:ext cx="1660167" cy="83008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584D075-4CAA-4021-8640-9F123F180CAC}"/>
              </a:ext>
            </a:extLst>
          </p:cNvPr>
          <p:cNvPicPr>
            <a:picLocks noChangeAspect="1"/>
          </p:cNvPicPr>
          <p:nvPr/>
        </p:nvPicPr>
        <p:blipFill>
          <a:blip r:embed="rId15"/>
          <a:stretch>
            <a:fillRect/>
          </a:stretch>
        </p:blipFill>
        <p:spPr>
          <a:xfrm rot="21364147">
            <a:off x="3860394" y="3482583"/>
            <a:ext cx="1143366" cy="825287"/>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4BA2C88E-928F-4E8B-A887-083CA92545D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21097846">
            <a:off x="5558905" y="4297895"/>
            <a:ext cx="1008623" cy="1008623"/>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B977DB57-08B7-4F17-8568-A3BF7D6A014D}"/>
              </a:ext>
            </a:extLst>
          </p:cNvPr>
          <p:cNvPicPr>
            <a:picLocks noChangeAspect="1"/>
          </p:cNvPicPr>
          <p:nvPr/>
        </p:nvPicPr>
        <p:blipFill>
          <a:blip r:embed="rId19"/>
          <a:stretch>
            <a:fillRect/>
          </a:stretch>
        </p:blipFill>
        <p:spPr>
          <a:xfrm rot="439747">
            <a:off x="2105402" y="2116022"/>
            <a:ext cx="1367538" cy="841562"/>
          </a:xfrm>
          <a:prstGeom prst="rect">
            <a:avLst/>
          </a:prstGeom>
          <a:effectLst>
            <a:outerShdw blurRad="50800" dist="38100" dir="2700000" algn="tl" rotWithShape="0">
              <a:prstClr val="black">
                <a:alpha val="40000"/>
              </a:prstClr>
            </a:outerShdw>
          </a:effectLst>
        </p:spPr>
      </p:pic>
      <p:pic>
        <p:nvPicPr>
          <p:cNvPr id="18" name="Picture 17">
            <a:hlinkClick r:id="rId20"/>
            <a:extLst>
              <a:ext uri="{FF2B5EF4-FFF2-40B4-BE49-F238E27FC236}">
                <a16:creationId xmlns:a16="http://schemas.microsoft.com/office/drawing/2014/main" id="{EADC2F1E-59D7-4E9E-961B-8B24C4618DC6}"/>
              </a:ext>
            </a:extLst>
          </p:cNvPr>
          <p:cNvPicPr>
            <a:picLocks noChangeAspect="1"/>
          </p:cNvPicPr>
          <p:nvPr/>
        </p:nvPicPr>
        <p:blipFill>
          <a:blip r:embed="rId21"/>
          <a:stretch>
            <a:fillRect/>
          </a:stretch>
        </p:blipFill>
        <p:spPr>
          <a:xfrm rot="21191789">
            <a:off x="367859" y="2105234"/>
            <a:ext cx="1442026" cy="1066326"/>
          </a:xfrm>
          <a:prstGeom prst="rect">
            <a:avLst/>
          </a:prstGeom>
          <a:effectLst>
            <a:outerShdw blurRad="50800" dist="38100" dir="2700000" algn="tl" rotWithShape="0">
              <a:prstClr val="black">
                <a:alpha val="40000"/>
              </a:prstClr>
            </a:outerShdw>
          </a:effectLst>
        </p:spPr>
      </p:pic>
      <p:pic>
        <p:nvPicPr>
          <p:cNvPr id="19" name="Picture 18">
            <a:hlinkClick r:id="rId22"/>
            <a:extLst>
              <a:ext uri="{FF2B5EF4-FFF2-40B4-BE49-F238E27FC236}">
                <a16:creationId xmlns:a16="http://schemas.microsoft.com/office/drawing/2014/main" id="{BA32BC17-CE2B-4E00-9926-D7C58A7EE6AE}"/>
              </a:ext>
            </a:extLst>
          </p:cNvPr>
          <p:cNvPicPr>
            <a:picLocks noChangeAspect="1"/>
          </p:cNvPicPr>
          <p:nvPr/>
        </p:nvPicPr>
        <p:blipFill>
          <a:blip r:embed="rId23"/>
          <a:stretch>
            <a:fillRect/>
          </a:stretch>
        </p:blipFill>
        <p:spPr>
          <a:xfrm rot="158024">
            <a:off x="5484826" y="2144048"/>
            <a:ext cx="1460149" cy="777482"/>
          </a:xfrm>
          <a:prstGeom prst="rect">
            <a:avLst/>
          </a:prstGeom>
          <a:effectLst>
            <a:outerShdw blurRad="50800" dist="38100" dir="2700000" algn="tl" rotWithShape="0">
              <a:prstClr val="black">
                <a:alpha val="40000"/>
              </a:prstClr>
            </a:outerShdw>
          </a:effectLst>
        </p:spPr>
      </p:pic>
      <p:pic>
        <p:nvPicPr>
          <p:cNvPr id="20" name="Picture 19">
            <a:hlinkClick r:id="rId24"/>
            <a:extLst>
              <a:ext uri="{FF2B5EF4-FFF2-40B4-BE49-F238E27FC236}">
                <a16:creationId xmlns:a16="http://schemas.microsoft.com/office/drawing/2014/main" id="{2723BD02-DF3D-4AE1-A27D-F7FFB2523AFC}"/>
              </a:ext>
            </a:extLst>
          </p:cNvPr>
          <p:cNvPicPr>
            <a:picLocks noChangeAspect="1"/>
          </p:cNvPicPr>
          <p:nvPr/>
        </p:nvPicPr>
        <p:blipFill>
          <a:blip r:embed="rId25"/>
          <a:stretch>
            <a:fillRect/>
          </a:stretch>
        </p:blipFill>
        <p:spPr>
          <a:xfrm rot="296133">
            <a:off x="2318125" y="3862278"/>
            <a:ext cx="1164433" cy="786571"/>
          </a:xfrm>
          <a:prstGeom prst="rect">
            <a:avLst/>
          </a:prstGeom>
          <a:effectLst>
            <a:outerShdw blurRad="50800" dist="38100" dir="2700000" algn="tl" rotWithShape="0">
              <a:prstClr val="black">
                <a:alpha val="40000"/>
              </a:prstClr>
            </a:outerShdw>
          </a:effectLst>
        </p:spPr>
      </p:pic>
      <p:pic>
        <p:nvPicPr>
          <p:cNvPr id="21" name="Picture 20">
            <a:hlinkClick r:id="rId26"/>
            <a:extLst>
              <a:ext uri="{FF2B5EF4-FFF2-40B4-BE49-F238E27FC236}">
                <a16:creationId xmlns:a16="http://schemas.microsoft.com/office/drawing/2014/main" id="{151506AD-E814-4172-969A-47E19ECD2799}"/>
              </a:ext>
            </a:extLst>
          </p:cNvPr>
          <p:cNvPicPr>
            <a:picLocks noChangeAspect="1"/>
          </p:cNvPicPr>
          <p:nvPr/>
        </p:nvPicPr>
        <p:blipFill>
          <a:blip r:embed="rId27"/>
          <a:stretch>
            <a:fillRect/>
          </a:stretch>
        </p:blipFill>
        <p:spPr>
          <a:xfrm rot="171518">
            <a:off x="3544915" y="4572653"/>
            <a:ext cx="1634930" cy="724819"/>
          </a:xfrm>
          <a:prstGeom prst="rect">
            <a:avLst/>
          </a:prstGeom>
          <a:effectLst>
            <a:outerShdw blurRad="50800" dist="38100" dir="2700000" algn="tl" rotWithShape="0">
              <a:prstClr val="black">
                <a:alpha val="40000"/>
              </a:prstClr>
            </a:outerShdw>
          </a:effectLst>
        </p:spPr>
      </p:pic>
      <p:pic>
        <p:nvPicPr>
          <p:cNvPr id="23" name="Picture 22">
            <a:hlinkClick r:id="rId28"/>
            <a:extLst>
              <a:ext uri="{FF2B5EF4-FFF2-40B4-BE49-F238E27FC236}">
                <a16:creationId xmlns:a16="http://schemas.microsoft.com/office/drawing/2014/main" id="{C3CA042B-FD74-420A-A108-2C988F957595}"/>
              </a:ext>
            </a:extLst>
          </p:cNvPr>
          <p:cNvPicPr>
            <a:picLocks noChangeAspect="1"/>
          </p:cNvPicPr>
          <p:nvPr/>
        </p:nvPicPr>
        <p:blipFill>
          <a:blip r:embed="rId29"/>
          <a:stretch>
            <a:fillRect/>
          </a:stretch>
        </p:blipFill>
        <p:spPr>
          <a:xfrm rot="21182824">
            <a:off x="3768457" y="2074300"/>
            <a:ext cx="1420852" cy="959782"/>
          </a:xfrm>
          <a:prstGeom prst="rect">
            <a:avLst/>
          </a:prstGeom>
          <a:effectLst>
            <a:outerShdw blurRad="50800" dist="38100" dir="2700000" algn="tl" rotWithShape="0">
              <a:prstClr val="black">
                <a:alpha val="40000"/>
              </a:prstClr>
            </a:outerShdw>
          </a:effectLst>
        </p:spPr>
      </p:pic>
      <p:pic>
        <p:nvPicPr>
          <p:cNvPr id="26" name="Picture 25">
            <a:hlinkClick r:id="rId30"/>
            <a:extLst>
              <a:ext uri="{FF2B5EF4-FFF2-40B4-BE49-F238E27FC236}">
                <a16:creationId xmlns:a16="http://schemas.microsoft.com/office/drawing/2014/main" id="{A24190FA-121C-4F51-8D51-0866B4775AB7}"/>
              </a:ext>
            </a:extLst>
          </p:cNvPr>
          <p:cNvPicPr>
            <a:picLocks noChangeAspect="1"/>
          </p:cNvPicPr>
          <p:nvPr/>
        </p:nvPicPr>
        <p:blipFill>
          <a:blip r:embed="rId31"/>
          <a:stretch>
            <a:fillRect/>
          </a:stretch>
        </p:blipFill>
        <p:spPr>
          <a:xfrm>
            <a:off x="5176452" y="3276446"/>
            <a:ext cx="1634931" cy="779570"/>
          </a:xfrm>
          <a:prstGeom prst="rect">
            <a:avLst/>
          </a:prstGeom>
          <a:effectLst>
            <a:outerShdw blurRad="50800" dist="38100" dir="2700000" algn="tl" rotWithShape="0">
              <a:prstClr val="black">
                <a:alpha val="40000"/>
              </a:prstClr>
            </a:outerShdw>
          </a:effectLst>
        </p:spPr>
      </p:pic>
      <p:pic>
        <p:nvPicPr>
          <p:cNvPr id="28" name="Picture 2" descr="Image result for westcoast">
            <a:hlinkClick r:id="rId32"/>
            <a:extLst>
              <a:ext uri="{FF2B5EF4-FFF2-40B4-BE49-F238E27FC236}">
                <a16:creationId xmlns:a16="http://schemas.microsoft.com/office/drawing/2014/main" id="{CC91AF03-AB81-44CA-8C68-8B3F9CD4BF9B}"/>
              </a:ext>
            </a:extLst>
          </p:cNvPr>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t="20465" b="23822"/>
          <a:stretch/>
        </p:blipFill>
        <p:spPr bwMode="auto">
          <a:xfrm rot="186680">
            <a:off x="356460" y="4624870"/>
            <a:ext cx="2169013" cy="628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4" descr="Image result for amazon">
            <a:hlinkClick r:id="rId34"/>
            <a:extLst>
              <a:ext uri="{FF2B5EF4-FFF2-40B4-BE49-F238E27FC236}">
                <a16:creationId xmlns:a16="http://schemas.microsoft.com/office/drawing/2014/main" id="{5C779F2B-33C9-4621-B74B-DA50407851DF}"/>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rot="21381311">
            <a:off x="2098307" y="3157616"/>
            <a:ext cx="1494265" cy="547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2" descr="Berkshire Opportunities logo">
            <a:extLst>
              <a:ext uri="{FF2B5EF4-FFF2-40B4-BE49-F238E27FC236}">
                <a16:creationId xmlns:a16="http://schemas.microsoft.com/office/drawing/2014/main" id="{56ADF8F4-7BD5-41EA-BB92-3C2D91C788DA}"/>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4A61D78-8F90-45B6-B495-C9409CA7BCF7}"/>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has a </a:t>
            </a:r>
            <a:r>
              <a:rPr lang="en-GB" sz="1600" b="1" dirty="0">
                <a:solidFill>
                  <a:schemeClr val="tx1"/>
                </a:solidFill>
                <a:latin typeface="Century Gothic" panose="020B0502020202020204" pitchFamily="34" charset="0"/>
              </a:rPr>
              <a:t>well-established and growing logistics sector</a:t>
            </a:r>
            <a:r>
              <a:rPr lang="en-GB" sz="1600" dirty="0">
                <a:solidFill>
                  <a:schemeClr val="tx1"/>
                </a:solidFill>
                <a:latin typeface="Century Gothic" panose="020B0502020202020204" pitchFamily="34" charset="0"/>
              </a:rPr>
              <a:t>, with many </a:t>
            </a:r>
            <a:r>
              <a:rPr lang="en-GB" sz="1600" b="1" dirty="0">
                <a:solidFill>
                  <a:schemeClr val="tx1"/>
                </a:solidFill>
                <a:latin typeface="Century Gothic" panose="020B0502020202020204" pitchFamily="34" charset="0"/>
              </a:rPr>
              <a:t>large firms </a:t>
            </a:r>
            <a:r>
              <a:rPr lang="en-GB" sz="1600" dirty="0">
                <a:solidFill>
                  <a:schemeClr val="tx1"/>
                </a:solidFill>
                <a:latin typeface="Century Gothic" panose="020B0502020202020204" pitchFamily="34" charset="0"/>
              </a:rPr>
              <a:t>choosing to establish </a:t>
            </a:r>
            <a:r>
              <a:rPr lang="en-GB" sz="1600" b="1" dirty="0">
                <a:solidFill>
                  <a:schemeClr val="tx1"/>
                </a:solidFill>
                <a:latin typeface="Century Gothic" panose="020B0502020202020204" pitchFamily="34" charset="0"/>
              </a:rPr>
              <a:t>warehousing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operations</a:t>
            </a:r>
            <a:r>
              <a:rPr lang="en-GB" sz="1600" dirty="0">
                <a:solidFill>
                  <a:schemeClr val="tx1"/>
                </a:solidFill>
                <a:latin typeface="Century Gothic" panose="020B0502020202020204" pitchFamily="34" charset="0"/>
              </a:rPr>
              <a:t> in the sub-region (particularly in and around </a:t>
            </a:r>
            <a:r>
              <a:rPr lang="en-GB" sz="1600" b="1" dirty="0">
                <a:solidFill>
                  <a:schemeClr val="tx1"/>
                </a:solidFill>
                <a:latin typeface="Century Gothic" panose="020B0502020202020204" pitchFamily="34" charset="0"/>
              </a:rPr>
              <a:t>Slough</a:t>
            </a:r>
            <a:r>
              <a:rPr lang="en-GB" sz="1600" dirty="0">
                <a:solidFill>
                  <a:schemeClr val="tx1"/>
                </a:solidFill>
                <a:latin typeface="Century Gothic" panose="020B0502020202020204" pitchFamily="34" charset="0"/>
              </a:rPr>
              <a:t>, and to a lesser extent </a:t>
            </a:r>
            <a:r>
              <a:rPr lang="en-GB" sz="1600" b="1" dirty="0">
                <a:solidFill>
                  <a:schemeClr val="tx1"/>
                </a:solidFill>
                <a:latin typeface="Century Gothic" panose="020B0502020202020204" pitchFamily="34" charset="0"/>
              </a:rPr>
              <a:t>Thatcham</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Theale</a:t>
            </a:r>
            <a:r>
              <a:rPr lang="en-GB" sz="1600" dirty="0">
                <a:solidFill>
                  <a:schemeClr val="tx1"/>
                </a:solidFill>
                <a:latin typeface="Century Gothic" panose="020B0502020202020204" pitchFamily="34" charset="0"/>
              </a:rPr>
              <a:t> in West Berkshire). </a:t>
            </a:r>
          </a:p>
        </p:txBody>
      </p:sp>
      <p:sp>
        <p:nvSpPr>
          <p:cNvPr id="30" name="Shape 114">
            <a:extLst>
              <a:ext uri="{FF2B5EF4-FFF2-40B4-BE49-F238E27FC236}">
                <a16:creationId xmlns:a16="http://schemas.microsoft.com/office/drawing/2014/main" id="{ED721714-1579-407B-A40D-E8C2037F880D}"/>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01251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Shape 114">
            <a:extLst>
              <a:ext uri="{FF2B5EF4-FFF2-40B4-BE49-F238E27FC236}">
                <a16:creationId xmlns:a16="http://schemas.microsoft.com/office/drawing/2014/main" id="{033FFE41-369B-4992-803F-A8EB07E9538A}"/>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
        <p:nvSpPr>
          <p:cNvPr id="7" name="Shape 113">
            <a:extLst>
              <a:ext uri="{FF2B5EF4-FFF2-40B4-BE49-F238E27FC236}">
                <a16:creationId xmlns:a16="http://schemas.microsoft.com/office/drawing/2014/main" id="{4D8D49E5-3030-4F9A-A774-28AD50FA35EC}"/>
              </a:ext>
            </a:extLst>
          </p:cNvPr>
          <p:cNvSpPr/>
          <p:nvPr/>
        </p:nvSpPr>
        <p:spPr>
          <a:xfrm>
            <a:off x="472484" y="1295471"/>
            <a:ext cx="8199031" cy="4342353"/>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sz="1600"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US" sz="1600"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sz="1600"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Work-life balance: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amount of time you spend doing your job compared with the amount of time you spend with your family and doing things you enjoy.</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a:buClr>
                <a:srgbClr val="BA1A1A"/>
              </a:buClr>
              <a:buSzPct val="100000"/>
            </a:pPr>
            <a:endParaRPr lang="en-GB" sz="1600"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pic>
        <p:nvPicPr>
          <p:cNvPr id="5" name="Picture 4" descr="Berkshire Opportunities logo">
            <a:extLst>
              <a:ext uri="{FF2B5EF4-FFF2-40B4-BE49-F238E27FC236}">
                <a16:creationId xmlns:a16="http://schemas.microsoft.com/office/drawing/2014/main" id="{CA32696B-B046-4961-9328-C6DD4C681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996" y="102652"/>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4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Work from home desk outline">
            <a:extLst>
              <a:ext uri="{FF2B5EF4-FFF2-40B4-BE49-F238E27FC236}">
                <a16:creationId xmlns:a16="http://schemas.microsoft.com/office/drawing/2014/main" id="{A32B4FDD-0FE7-4726-838C-ED1006678F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8813" y="4727247"/>
            <a:ext cx="3550895" cy="3550895"/>
          </a:xfrm>
          <a:prstGeom prst="rect">
            <a:avLst/>
          </a:prstGeom>
        </p:spPr>
      </p:pic>
      <p:sp>
        <p:nvSpPr>
          <p:cNvPr id="14" name="Shape 114">
            <a:extLst>
              <a:ext uri="{FF2B5EF4-FFF2-40B4-BE49-F238E27FC236}">
                <a16:creationId xmlns:a16="http://schemas.microsoft.com/office/drawing/2014/main" id="{CA941993-74D7-4F13-AE66-D6A6152943DA}"/>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Labour Market Information (LMI)?</a:t>
            </a:r>
          </a:p>
        </p:txBody>
      </p:sp>
      <p:sp>
        <p:nvSpPr>
          <p:cNvPr id="15" name="Pentagon 20">
            <a:extLst>
              <a:ext uri="{FF2B5EF4-FFF2-40B4-BE49-F238E27FC236}">
                <a16:creationId xmlns:a16="http://schemas.microsoft.com/office/drawing/2014/main" id="{4CEB433D-3044-4048-A06E-D5E6482A2887}"/>
              </a:ext>
            </a:extLst>
          </p:cNvPr>
          <p:cNvSpPr/>
          <p:nvPr/>
        </p:nvSpPr>
        <p:spPr>
          <a:xfrm>
            <a:off x="5017" y="199516"/>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pic>
        <p:nvPicPr>
          <p:cNvPr id="22" name="Graphic 21" descr="Marker outline">
            <a:extLst>
              <a:ext uri="{FF2B5EF4-FFF2-40B4-BE49-F238E27FC236}">
                <a16:creationId xmlns:a16="http://schemas.microsoft.com/office/drawing/2014/main" id="{D60F80FA-5D60-4F38-BBA9-40D2ED612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1310" y="2288847"/>
            <a:ext cx="4876800" cy="4876800"/>
          </a:xfrm>
          <a:prstGeom prst="rect">
            <a:avLst/>
          </a:prstGeom>
        </p:spPr>
      </p:pic>
      <p:pic>
        <p:nvPicPr>
          <p:cNvPr id="23" name="Graphic 22" descr="Remote work outline">
            <a:extLst>
              <a:ext uri="{FF2B5EF4-FFF2-40B4-BE49-F238E27FC236}">
                <a16:creationId xmlns:a16="http://schemas.microsoft.com/office/drawing/2014/main" id="{FAE0182F-41DF-4894-B4EF-9987970C451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0863" y="699783"/>
            <a:ext cx="4876800" cy="4876800"/>
          </a:xfrm>
          <a:prstGeom prst="rect">
            <a:avLst/>
          </a:prstGeom>
        </p:spPr>
      </p:pic>
      <p:sp>
        <p:nvSpPr>
          <p:cNvPr id="24" name="Rectangle: Rounded Corners 23">
            <a:extLst>
              <a:ext uri="{FF2B5EF4-FFF2-40B4-BE49-F238E27FC236}">
                <a16:creationId xmlns:a16="http://schemas.microsoft.com/office/drawing/2014/main" id="{07168E87-A83A-4474-B0A2-18146F6CDB68}"/>
              </a:ext>
            </a:extLst>
          </p:cNvPr>
          <p:cNvSpPr/>
          <p:nvPr/>
        </p:nvSpPr>
        <p:spPr>
          <a:xfrm>
            <a:off x="5303350" y="978191"/>
            <a:ext cx="3537366" cy="235945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is </a:t>
            </a:r>
            <a:r>
              <a:rPr lang="en-GB" sz="1600" b="1" dirty="0">
                <a:solidFill>
                  <a:schemeClr val="tx1"/>
                </a:solidFill>
                <a:latin typeface="Century Gothic" panose="020B0502020202020204" pitchFamily="34" charset="0"/>
              </a:rPr>
              <a:t>important for social mobility</a:t>
            </a:r>
            <a:r>
              <a:rPr lang="en-GB" sz="1600" dirty="0">
                <a:solidFill>
                  <a:schemeClr val="tx1"/>
                </a:solidFill>
                <a:latin typeface="Century Gothic" panose="020B0502020202020204" pitchFamily="34" charset="0"/>
              </a:rPr>
              <a:t>, allowing young people to be </a:t>
            </a:r>
            <a:r>
              <a:rPr lang="en-GB" sz="1600" b="1" dirty="0">
                <a:solidFill>
                  <a:schemeClr val="tx1"/>
                </a:solidFill>
                <a:latin typeface="Century Gothic" panose="020B0502020202020204" pitchFamily="34" charset="0"/>
              </a:rPr>
              <a:t>more equipped </a:t>
            </a:r>
            <a:r>
              <a:rPr lang="en-GB" sz="1600" dirty="0">
                <a:solidFill>
                  <a:schemeClr val="tx1"/>
                </a:solidFill>
                <a:latin typeface="Century Gothic" panose="020B0502020202020204" pitchFamily="34" charset="0"/>
              </a:rPr>
              <a:t>to </a:t>
            </a:r>
            <a:r>
              <a:rPr lang="en-GB" sz="1600" b="1" dirty="0">
                <a:solidFill>
                  <a:schemeClr val="tx1"/>
                </a:solidFill>
                <a:latin typeface="Century Gothic" panose="020B0502020202020204" pitchFamily="34" charset="0"/>
              </a:rPr>
              <a:t>understand</a:t>
            </a:r>
            <a:r>
              <a:rPr lang="en-GB" sz="1600" dirty="0">
                <a:solidFill>
                  <a:schemeClr val="tx1"/>
                </a:solidFill>
                <a:latin typeface="Century Gothic" panose="020B0502020202020204" pitchFamily="34" charset="0"/>
              </a:rPr>
              <a:t> what is on offer in their region and </a:t>
            </a:r>
            <a:r>
              <a:rPr lang="en-GB" sz="1600" b="1" dirty="0">
                <a:solidFill>
                  <a:schemeClr val="tx1"/>
                </a:solidFill>
                <a:latin typeface="Century Gothic" panose="020B0502020202020204" pitchFamily="34" charset="0"/>
              </a:rPr>
              <a:t>how to get there </a:t>
            </a:r>
            <a:r>
              <a:rPr lang="en-GB" sz="1600" dirty="0">
                <a:solidFill>
                  <a:schemeClr val="tx1"/>
                </a:solidFill>
                <a:latin typeface="Century Gothic" panose="020B0502020202020204" pitchFamily="34" charset="0"/>
              </a:rPr>
              <a:t>by making informed decisions about their </a:t>
            </a:r>
            <a:r>
              <a:rPr lang="en-GB" sz="1600" b="1" dirty="0">
                <a:solidFill>
                  <a:schemeClr val="tx1"/>
                </a:solidFill>
                <a:latin typeface="Century Gothic" panose="020B0502020202020204" pitchFamily="34" charset="0"/>
              </a:rPr>
              <a:t>future career choices</a:t>
            </a:r>
            <a:r>
              <a:rPr lang="en-GB" sz="1600" dirty="0">
                <a:solidFill>
                  <a:schemeClr val="tx1"/>
                </a:solidFill>
                <a:latin typeface="Century Gothic" panose="020B0502020202020204" pitchFamily="34" charset="0"/>
              </a:rPr>
              <a:t>.</a:t>
            </a:r>
          </a:p>
        </p:txBody>
      </p:sp>
      <p:sp>
        <p:nvSpPr>
          <p:cNvPr id="25" name="Rectangle: Rounded Corners 24">
            <a:extLst>
              <a:ext uri="{FF2B5EF4-FFF2-40B4-BE49-F238E27FC236}">
                <a16:creationId xmlns:a16="http://schemas.microsoft.com/office/drawing/2014/main" id="{DF4EB298-ED53-4C63-8457-BCB2C3CDE1FA}"/>
              </a:ext>
            </a:extLst>
          </p:cNvPr>
          <p:cNvSpPr/>
          <p:nvPr/>
        </p:nvSpPr>
        <p:spPr>
          <a:xfrm>
            <a:off x="303283" y="2245490"/>
            <a:ext cx="4725917" cy="1092152"/>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Discuss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How do you think the LMI could help you find a job? Have you started to look at opportunities that interest you?</a:t>
            </a:r>
          </a:p>
        </p:txBody>
      </p:sp>
      <p:sp>
        <p:nvSpPr>
          <p:cNvPr id="26" name="Shape 114">
            <a:extLst>
              <a:ext uri="{FF2B5EF4-FFF2-40B4-BE49-F238E27FC236}">
                <a16:creationId xmlns:a16="http://schemas.microsoft.com/office/drawing/2014/main" id="{9D0462AB-8028-4916-BDAD-554051F74C73}"/>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Labour Market Information (LMI)?</a:t>
            </a:r>
          </a:p>
        </p:txBody>
      </p:sp>
      <p:sp>
        <p:nvSpPr>
          <p:cNvPr id="27" name="Pentagon 20">
            <a:extLst>
              <a:ext uri="{FF2B5EF4-FFF2-40B4-BE49-F238E27FC236}">
                <a16:creationId xmlns:a16="http://schemas.microsoft.com/office/drawing/2014/main" id="{BCA65F49-18DD-479C-AE60-02EBD6E4702E}"/>
              </a:ext>
            </a:extLst>
          </p:cNvPr>
          <p:cNvSpPr/>
          <p:nvPr/>
        </p:nvSpPr>
        <p:spPr>
          <a:xfrm>
            <a:off x="5017" y="199516"/>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pic>
        <p:nvPicPr>
          <p:cNvPr id="28" name="Picture 2" descr="City Guide icon">
            <a:extLst>
              <a:ext uri="{FF2B5EF4-FFF2-40B4-BE49-F238E27FC236}">
                <a16:creationId xmlns:a16="http://schemas.microsoft.com/office/drawing/2014/main" id="{217D0755-9E07-40E7-B82F-0BADB910F5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7572" y="38599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Learning icon">
            <a:extLst>
              <a:ext uri="{FF2B5EF4-FFF2-40B4-BE49-F238E27FC236}">
                <a16:creationId xmlns:a16="http://schemas.microsoft.com/office/drawing/2014/main" id="{C92C2564-7A51-48C6-BC4A-37ADBB5AE9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283" y="38599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ard Working icon">
            <a:extLst>
              <a:ext uri="{FF2B5EF4-FFF2-40B4-BE49-F238E27FC236}">
                <a16:creationId xmlns:a16="http://schemas.microsoft.com/office/drawing/2014/main" id="{0CAFB186-8714-4C1C-A316-20A621DBE5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5427" y="385996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28BF15A6-5895-41E1-8C4D-3F319ADDF7F2}"/>
              </a:ext>
            </a:extLst>
          </p:cNvPr>
          <p:cNvSpPr/>
          <p:nvPr/>
        </p:nvSpPr>
        <p:spPr>
          <a:xfrm>
            <a:off x="303284" y="978191"/>
            <a:ext cx="4725916" cy="1027231"/>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Labour Market Information (LMI)</a:t>
            </a:r>
          </a:p>
          <a:p>
            <a:pPr algn="ctr"/>
            <a:r>
              <a:rPr lang="en-GB" sz="1600" dirty="0">
                <a:solidFill>
                  <a:schemeClr val="tx1"/>
                </a:solidFill>
                <a:latin typeface="Century Gothic" panose="020B0502020202020204" pitchFamily="34" charset="0"/>
              </a:rPr>
              <a:t>is region specific and it tells you about the current work and job environments. </a:t>
            </a:r>
          </a:p>
        </p:txBody>
      </p:sp>
      <p:sp>
        <p:nvSpPr>
          <p:cNvPr id="32" name="Rectangle: Rounded Corners 31">
            <a:extLst>
              <a:ext uri="{FF2B5EF4-FFF2-40B4-BE49-F238E27FC236}">
                <a16:creationId xmlns:a16="http://schemas.microsoft.com/office/drawing/2014/main" id="{50AECB7E-2AF0-4001-A973-FB99F9DAEFA0}"/>
              </a:ext>
            </a:extLst>
          </p:cNvPr>
          <p:cNvSpPr/>
          <p:nvPr/>
        </p:nvSpPr>
        <p:spPr>
          <a:xfrm>
            <a:off x="3963916" y="3580889"/>
            <a:ext cx="4876801" cy="80384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highlights the </a:t>
            </a:r>
            <a:r>
              <a:rPr lang="en-GB" sz="1600" b="1" dirty="0">
                <a:solidFill>
                  <a:schemeClr val="tx1"/>
                </a:solidFill>
                <a:latin typeface="Century Gothic" panose="020B0502020202020204" pitchFamily="34" charset="0"/>
              </a:rPr>
              <a:t>fantastic career opportunities </a:t>
            </a:r>
            <a:r>
              <a:rPr lang="en-GB" sz="1600" dirty="0">
                <a:solidFill>
                  <a:schemeClr val="tx1"/>
                </a:solidFill>
                <a:latin typeface="Century Gothic" panose="020B0502020202020204" pitchFamily="34" charset="0"/>
              </a:rPr>
              <a:t>available across the county. </a:t>
            </a:r>
          </a:p>
        </p:txBody>
      </p:sp>
      <p:sp>
        <p:nvSpPr>
          <p:cNvPr id="33" name="Rectangle: Rounded Corners 32">
            <a:extLst>
              <a:ext uri="{FF2B5EF4-FFF2-40B4-BE49-F238E27FC236}">
                <a16:creationId xmlns:a16="http://schemas.microsoft.com/office/drawing/2014/main" id="{06B26B95-8CCC-419A-8755-B98160980C77}"/>
              </a:ext>
            </a:extLst>
          </p:cNvPr>
          <p:cNvSpPr/>
          <p:nvPr/>
        </p:nvSpPr>
        <p:spPr>
          <a:xfrm>
            <a:off x="303283" y="5133751"/>
            <a:ext cx="3398689" cy="1043907"/>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It helps </a:t>
            </a:r>
            <a:r>
              <a:rPr lang="en-GB" sz="1600" b="1" dirty="0">
                <a:solidFill>
                  <a:schemeClr val="tx1"/>
                </a:solidFill>
                <a:latin typeface="Century Gothic" panose="020B0502020202020204" pitchFamily="34" charset="0"/>
              </a:rPr>
              <a:t>decode the world of work</a:t>
            </a:r>
            <a:r>
              <a:rPr lang="en-GB" sz="1600" dirty="0">
                <a:solidFill>
                  <a:schemeClr val="tx1"/>
                </a:solidFill>
                <a:latin typeface="Century Gothic" panose="020B0502020202020204" pitchFamily="34" charset="0"/>
              </a:rPr>
              <a:t> by breaking it down into </a:t>
            </a:r>
            <a:r>
              <a:rPr lang="en-GB" sz="1600" b="1" dirty="0">
                <a:solidFill>
                  <a:schemeClr val="tx1"/>
                </a:solidFill>
                <a:latin typeface="Century Gothic" panose="020B0502020202020204" pitchFamily="34" charset="0"/>
              </a:rPr>
              <a:t>digestible chunks</a:t>
            </a:r>
            <a:r>
              <a:rPr lang="en-GB" sz="1600" dirty="0">
                <a:solidFill>
                  <a:schemeClr val="tx1"/>
                </a:solidFill>
                <a:latin typeface="Century Gothic" panose="020B0502020202020204" pitchFamily="34" charset="0"/>
              </a:rPr>
              <a:t>.</a:t>
            </a:r>
          </a:p>
        </p:txBody>
      </p:sp>
      <p:pic>
        <p:nvPicPr>
          <p:cNvPr id="34" name="Picture 33" descr="Schools">
            <a:extLst>
              <a:ext uri="{FF2B5EF4-FFF2-40B4-BE49-F238E27FC236}">
                <a16:creationId xmlns:a16="http://schemas.microsoft.com/office/drawing/2014/main" id="{F8864156-CBC9-4853-B989-B914660A20A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3916" y="4576458"/>
            <a:ext cx="48768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Berkshire Opportunities logo">
            <a:extLst>
              <a:ext uri="{FF2B5EF4-FFF2-40B4-BE49-F238E27FC236}">
                <a16:creationId xmlns:a16="http://schemas.microsoft.com/office/drawing/2014/main" id="{4DD23DB8-F2E7-40A6-8905-3E1A445CE2A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5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23" name="Graphic 22" descr="Map with pin outline">
            <a:extLst>
              <a:ext uri="{FF2B5EF4-FFF2-40B4-BE49-F238E27FC236}">
                <a16:creationId xmlns:a16="http://schemas.microsoft.com/office/drawing/2014/main" id="{60A0804C-F9CE-49B0-A6EE-0B0AC45EAB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5518" y="6717"/>
            <a:ext cx="4876800" cy="4876800"/>
          </a:xfrm>
          <a:prstGeom prst="rect">
            <a:avLst/>
          </a:prstGeom>
        </p:spPr>
      </p:pic>
      <p:pic>
        <p:nvPicPr>
          <p:cNvPr id="24" name="Graphic 23" descr="Left Brain outline">
            <a:extLst>
              <a:ext uri="{FF2B5EF4-FFF2-40B4-BE49-F238E27FC236}">
                <a16:creationId xmlns:a16="http://schemas.microsoft.com/office/drawing/2014/main" id="{9E658B01-0C6D-413B-B534-DBB302E118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717" y="2034760"/>
            <a:ext cx="4876800" cy="4876800"/>
          </a:xfrm>
          <a:prstGeom prst="rect">
            <a:avLst/>
          </a:prstGeom>
        </p:spPr>
      </p:pic>
      <p:sp>
        <p:nvSpPr>
          <p:cNvPr id="25" name="Rectangle: Rounded Corners 24">
            <a:extLst>
              <a:ext uri="{FF2B5EF4-FFF2-40B4-BE49-F238E27FC236}">
                <a16:creationId xmlns:a16="http://schemas.microsoft.com/office/drawing/2014/main" id="{5BA22C85-6E38-45DE-A0AD-3F9C0483BE4A}"/>
              </a:ext>
            </a:extLst>
          </p:cNvPr>
          <p:cNvSpPr/>
          <p:nvPr/>
        </p:nvSpPr>
        <p:spPr>
          <a:xfrm>
            <a:off x="255515" y="899378"/>
            <a:ext cx="5492141" cy="1264335"/>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Discuss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Talk to a partner about what opportunities you know of in your local area. Then, click to find out more about which sectors have roles on offer in Berkshire.</a:t>
            </a:r>
          </a:p>
        </p:txBody>
      </p:sp>
      <p:sp>
        <p:nvSpPr>
          <p:cNvPr id="27" name="TextBox 13">
            <a:extLst>
              <a:ext uri="{FF2B5EF4-FFF2-40B4-BE49-F238E27FC236}">
                <a16:creationId xmlns:a16="http://schemas.microsoft.com/office/drawing/2014/main" id="{FC53DE2D-6DB3-4BB7-BFAB-06779FB84B5C}"/>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9" name="Rectangle: Rounded Corners 28">
            <a:extLst>
              <a:ext uri="{FF2B5EF4-FFF2-40B4-BE49-F238E27FC236}">
                <a16:creationId xmlns:a16="http://schemas.microsoft.com/office/drawing/2014/main" id="{F44A55B3-E130-4978-952A-F44796E0A2EB}"/>
              </a:ext>
            </a:extLst>
          </p:cNvPr>
          <p:cNvSpPr/>
          <p:nvPr/>
        </p:nvSpPr>
        <p:spPr>
          <a:xfrm>
            <a:off x="3791389" y="3563517"/>
            <a:ext cx="1565472" cy="961805"/>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Education</a:t>
            </a:r>
          </a:p>
        </p:txBody>
      </p:sp>
      <p:sp>
        <p:nvSpPr>
          <p:cNvPr id="30" name="Rectangle: Rounded Corners 29">
            <a:extLst>
              <a:ext uri="{FF2B5EF4-FFF2-40B4-BE49-F238E27FC236}">
                <a16:creationId xmlns:a16="http://schemas.microsoft.com/office/drawing/2014/main" id="{517166F1-322E-491F-A97A-762C81318ED2}"/>
              </a:ext>
            </a:extLst>
          </p:cNvPr>
          <p:cNvSpPr/>
          <p:nvPr/>
        </p:nvSpPr>
        <p:spPr>
          <a:xfrm>
            <a:off x="2131199" y="4823215"/>
            <a:ext cx="230336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Transport and Distribution</a:t>
            </a:r>
          </a:p>
        </p:txBody>
      </p:sp>
      <p:sp>
        <p:nvSpPr>
          <p:cNvPr id="32" name="Rectangle: Rounded Corners 31">
            <a:extLst>
              <a:ext uri="{FF2B5EF4-FFF2-40B4-BE49-F238E27FC236}">
                <a16:creationId xmlns:a16="http://schemas.microsoft.com/office/drawing/2014/main" id="{6F1901FA-915B-47A4-86BA-A93FDAAE2395}"/>
              </a:ext>
            </a:extLst>
          </p:cNvPr>
          <p:cNvSpPr/>
          <p:nvPr/>
        </p:nvSpPr>
        <p:spPr>
          <a:xfrm>
            <a:off x="3783632" y="2483512"/>
            <a:ext cx="156547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Construction</a:t>
            </a:r>
          </a:p>
        </p:txBody>
      </p:sp>
      <p:sp>
        <p:nvSpPr>
          <p:cNvPr id="33" name="Rectangle: Rounded Corners 32">
            <a:extLst>
              <a:ext uri="{FF2B5EF4-FFF2-40B4-BE49-F238E27FC236}">
                <a16:creationId xmlns:a16="http://schemas.microsoft.com/office/drawing/2014/main" id="{CF087F89-3EE1-4BE5-87B7-281A3280F69D}"/>
              </a:ext>
            </a:extLst>
          </p:cNvPr>
          <p:cNvSpPr/>
          <p:nvPr/>
        </p:nvSpPr>
        <p:spPr>
          <a:xfrm>
            <a:off x="5660574" y="3564171"/>
            <a:ext cx="2146151" cy="961805"/>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Business and Finance</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CEA772F6-B50D-47C4-8B56-7DEE07ED8B0E}"/>
              </a:ext>
            </a:extLst>
          </p:cNvPr>
          <p:cNvSpPr/>
          <p:nvPr/>
        </p:nvSpPr>
        <p:spPr>
          <a:xfrm>
            <a:off x="273933" y="4823215"/>
            <a:ext cx="1565472"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Hospitality</a:t>
            </a:r>
          </a:p>
        </p:txBody>
      </p:sp>
      <p:sp>
        <p:nvSpPr>
          <p:cNvPr id="36" name="Rectangle: Rounded Corners 35">
            <a:extLst>
              <a:ext uri="{FF2B5EF4-FFF2-40B4-BE49-F238E27FC236}">
                <a16:creationId xmlns:a16="http://schemas.microsoft.com/office/drawing/2014/main" id="{8A7711DA-69CE-4832-B991-27B6C9154B5A}"/>
              </a:ext>
            </a:extLst>
          </p:cNvPr>
          <p:cNvSpPr/>
          <p:nvPr/>
        </p:nvSpPr>
        <p:spPr>
          <a:xfrm>
            <a:off x="1409382" y="3563517"/>
            <a:ext cx="2078294" cy="961805"/>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Health, Care and Welfare </a:t>
            </a:r>
          </a:p>
        </p:txBody>
      </p:sp>
      <p:sp>
        <p:nvSpPr>
          <p:cNvPr id="37" name="Rectangle: Rounded Corners 36">
            <a:extLst>
              <a:ext uri="{FF2B5EF4-FFF2-40B4-BE49-F238E27FC236}">
                <a16:creationId xmlns:a16="http://schemas.microsoft.com/office/drawing/2014/main" id="{1567F2BD-A9F4-4D13-B828-D762F5540258}"/>
              </a:ext>
            </a:extLst>
          </p:cNvPr>
          <p:cNvSpPr/>
          <p:nvPr/>
        </p:nvSpPr>
        <p:spPr>
          <a:xfrm>
            <a:off x="1397746" y="2483512"/>
            <a:ext cx="2078294"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Digital Technology</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B7D7F98A-5673-4EB5-BF1B-0BD3D223A3C4}"/>
              </a:ext>
            </a:extLst>
          </p:cNvPr>
          <p:cNvSpPr/>
          <p:nvPr/>
        </p:nvSpPr>
        <p:spPr>
          <a:xfrm>
            <a:off x="5656696" y="2483512"/>
            <a:ext cx="2146151"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Engineering and Science</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39" name="Rectangle: Rounded Corners 38">
            <a:extLst>
              <a:ext uri="{FF2B5EF4-FFF2-40B4-BE49-F238E27FC236}">
                <a16:creationId xmlns:a16="http://schemas.microsoft.com/office/drawing/2014/main" id="{9FF097FE-9DCA-46C5-8059-C4FC9F5E2057}"/>
              </a:ext>
            </a:extLst>
          </p:cNvPr>
          <p:cNvSpPr/>
          <p:nvPr/>
        </p:nvSpPr>
        <p:spPr>
          <a:xfrm>
            <a:off x="4726355" y="4823215"/>
            <a:ext cx="2303362"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Sales and Customer Service</a:t>
            </a:r>
          </a:p>
        </p:txBody>
      </p:sp>
      <p:sp>
        <p:nvSpPr>
          <p:cNvPr id="40" name="Rectangle: Rounded Corners 39">
            <a:extLst>
              <a:ext uri="{FF2B5EF4-FFF2-40B4-BE49-F238E27FC236}">
                <a16:creationId xmlns:a16="http://schemas.microsoft.com/office/drawing/2014/main" id="{69C850DE-DDDC-43A9-B651-4925E61E5D76}"/>
              </a:ext>
            </a:extLst>
          </p:cNvPr>
          <p:cNvSpPr/>
          <p:nvPr/>
        </p:nvSpPr>
        <p:spPr>
          <a:xfrm>
            <a:off x="272530" y="5901431"/>
            <a:ext cx="8614454" cy="681568"/>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Find out which GCSEs you would need for your chosen sector.</a:t>
            </a:r>
          </a:p>
        </p:txBody>
      </p:sp>
      <p:sp>
        <p:nvSpPr>
          <p:cNvPr id="41" name="Pentagon 20">
            <a:extLst>
              <a:ext uri="{FF2B5EF4-FFF2-40B4-BE49-F238E27FC236}">
                <a16:creationId xmlns:a16="http://schemas.microsoft.com/office/drawing/2014/main" id="{DDA53E66-C893-4BDB-A703-AE4A12B4AA3D}"/>
              </a:ext>
            </a:extLst>
          </p:cNvPr>
          <p:cNvSpPr/>
          <p:nvPr/>
        </p:nvSpPr>
        <p:spPr>
          <a:xfrm>
            <a:off x="5017" y="199516"/>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42" name="Rectangle: Rounded Corners 41">
            <a:extLst>
              <a:ext uri="{FF2B5EF4-FFF2-40B4-BE49-F238E27FC236}">
                <a16:creationId xmlns:a16="http://schemas.microsoft.com/office/drawing/2014/main" id="{8C3CDA40-A97C-487D-8238-8D9C19F47B4A}"/>
              </a:ext>
            </a:extLst>
          </p:cNvPr>
          <p:cNvSpPr/>
          <p:nvPr/>
        </p:nvSpPr>
        <p:spPr>
          <a:xfrm>
            <a:off x="5901586" y="901263"/>
            <a:ext cx="2986898" cy="1261070"/>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Sector</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 area of work and production that makes money for an area or country. </a:t>
            </a:r>
          </a:p>
        </p:txBody>
      </p:sp>
      <p:sp>
        <p:nvSpPr>
          <p:cNvPr id="43" name="Rectangle: Rounded Corners 42">
            <a:extLst>
              <a:ext uri="{FF2B5EF4-FFF2-40B4-BE49-F238E27FC236}">
                <a16:creationId xmlns:a16="http://schemas.microsoft.com/office/drawing/2014/main" id="{61E276F3-BB75-452E-9FB9-5BAB1842773F}"/>
              </a:ext>
            </a:extLst>
          </p:cNvPr>
          <p:cNvSpPr/>
          <p:nvPr/>
        </p:nvSpPr>
        <p:spPr>
          <a:xfrm>
            <a:off x="7321512" y="4823215"/>
            <a:ext cx="156547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Creative</a:t>
            </a:r>
          </a:p>
        </p:txBody>
      </p:sp>
      <p:pic>
        <p:nvPicPr>
          <p:cNvPr id="44" name="Picture 43">
            <a:hlinkClick r:id="rId7"/>
            <a:extLst>
              <a:ext uri="{FF2B5EF4-FFF2-40B4-BE49-F238E27FC236}">
                <a16:creationId xmlns:a16="http://schemas.microsoft.com/office/drawing/2014/main" id="{EDD1AE5B-2038-4E8C-A48A-C4DD236D7C4B}"/>
              </a:ext>
            </a:extLst>
          </p:cNvPr>
          <p:cNvPicPr>
            <a:picLocks noChangeAspect="1"/>
          </p:cNvPicPr>
          <p:nvPr/>
        </p:nvPicPr>
        <p:blipFill>
          <a:blip r:embed="rId8"/>
          <a:stretch>
            <a:fillRect/>
          </a:stretch>
        </p:blipFill>
        <p:spPr>
          <a:xfrm>
            <a:off x="272530" y="3563517"/>
            <a:ext cx="833139" cy="972000"/>
          </a:xfrm>
          <a:prstGeom prst="rect">
            <a:avLst/>
          </a:prstGeom>
        </p:spPr>
      </p:pic>
      <p:pic>
        <p:nvPicPr>
          <p:cNvPr id="45" name="Picture 44">
            <a:hlinkClick r:id="rId9"/>
            <a:extLst>
              <a:ext uri="{FF2B5EF4-FFF2-40B4-BE49-F238E27FC236}">
                <a16:creationId xmlns:a16="http://schemas.microsoft.com/office/drawing/2014/main" id="{F373CE4D-ED01-492A-9BB1-35AF6F42F543}"/>
              </a:ext>
            </a:extLst>
          </p:cNvPr>
          <p:cNvPicPr>
            <a:picLocks noChangeAspect="1"/>
          </p:cNvPicPr>
          <p:nvPr/>
        </p:nvPicPr>
        <p:blipFill>
          <a:blip r:embed="rId10"/>
          <a:stretch>
            <a:fillRect/>
          </a:stretch>
        </p:blipFill>
        <p:spPr>
          <a:xfrm>
            <a:off x="257015" y="2408312"/>
            <a:ext cx="833139" cy="972000"/>
          </a:xfrm>
          <a:prstGeom prst="rect">
            <a:avLst/>
          </a:prstGeom>
        </p:spPr>
      </p:pic>
      <p:pic>
        <p:nvPicPr>
          <p:cNvPr id="46" name="Picture 45">
            <a:hlinkClick r:id="rId11"/>
            <a:extLst>
              <a:ext uri="{FF2B5EF4-FFF2-40B4-BE49-F238E27FC236}">
                <a16:creationId xmlns:a16="http://schemas.microsoft.com/office/drawing/2014/main" id="{9C9C6539-9AC7-4E51-B777-61A79228FA9F}"/>
              </a:ext>
            </a:extLst>
          </p:cNvPr>
          <p:cNvPicPr>
            <a:picLocks noChangeAspect="1"/>
          </p:cNvPicPr>
          <p:nvPr/>
        </p:nvPicPr>
        <p:blipFill>
          <a:blip r:embed="rId12"/>
          <a:stretch>
            <a:fillRect/>
          </a:stretch>
        </p:blipFill>
        <p:spPr>
          <a:xfrm>
            <a:off x="8110437" y="3557498"/>
            <a:ext cx="776547" cy="972000"/>
          </a:xfrm>
          <a:prstGeom prst="rect">
            <a:avLst/>
          </a:prstGeom>
        </p:spPr>
      </p:pic>
      <p:pic>
        <p:nvPicPr>
          <p:cNvPr id="47" name="Picture 46">
            <a:hlinkClick r:id="rId13"/>
            <a:extLst>
              <a:ext uri="{FF2B5EF4-FFF2-40B4-BE49-F238E27FC236}">
                <a16:creationId xmlns:a16="http://schemas.microsoft.com/office/drawing/2014/main" id="{DD9F30BE-6131-4488-BA83-6B879B8944DB}"/>
              </a:ext>
            </a:extLst>
          </p:cNvPr>
          <p:cNvPicPr>
            <a:picLocks noChangeAspect="1"/>
          </p:cNvPicPr>
          <p:nvPr/>
        </p:nvPicPr>
        <p:blipFill>
          <a:blip r:embed="rId14"/>
          <a:stretch>
            <a:fillRect/>
          </a:stretch>
        </p:blipFill>
        <p:spPr>
          <a:xfrm>
            <a:off x="8110438" y="2408312"/>
            <a:ext cx="776547" cy="972000"/>
          </a:xfrm>
          <a:prstGeom prst="rect">
            <a:avLst/>
          </a:prstGeom>
        </p:spPr>
      </p:pic>
      <p:pic>
        <p:nvPicPr>
          <p:cNvPr id="48" name="Picture 47" descr="Berkshire Opportunities logo">
            <a:extLst>
              <a:ext uri="{FF2B5EF4-FFF2-40B4-BE49-F238E27FC236}">
                <a16:creationId xmlns:a16="http://schemas.microsoft.com/office/drawing/2014/main" id="{C60FD8B3-BE74-4A69-80B5-8937319228F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49" name="Shape 114">
            <a:extLst>
              <a:ext uri="{FF2B5EF4-FFF2-40B4-BE49-F238E27FC236}">
                <a16:creationId xmlns:a16="http://schemas.microsoft.com/office/drawing/2014/main" id="{FD9AA148-D6FD-4FDF-89F8-9084A4792860}"/>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the LMI in Berkshire?</a:t>
            </a:r>
          </a:p>
        </p:txBody>
      </p:sp>
    </p:spTree>
    <p:extLst>
      <p:ext uri="{BB962C8B-B14F-4D97-AF65-F5344CB8AC3E}">
        <p14:creationId xmlns:p14="http://schemas.microsoft.com/office/powerpoint/2010/main" val="336783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animBg="1"/>
      <p:bldP spid="33" grpId="0" animBg="1"/>
      <p:bldP spid="35" grpId="0" animBg="1"/>
      <p:bldP spid="36" grpId="0" animBg="1"/>
      <p:bldP spid="37" grpId="0" animBg="1"/>
      <p:bldP spid="38" grpId="0" animBg="1"/>
      <p:bldP spid="39" grpId="0" animBg="1"/>
      <p:bldP spid="40"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3" name="Pentagon 20">
            <a:extLst>
              <a:ext uri="{FF2B5EF4-FFF2-40B4-BE49-F238E27FC236}">
                <a16:creationId xmlns:a16="http://schemas.microsoft.com/office/drawing/2014/main" id="{287281B7-A7DB-478A-9B4A-3BE5B9591241}"/>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28" name="Rectangle: Rounded Corners 27">
            <a:extLst>
              <a:ext uri="{FF2B5EF4-FFF2-40B4-BE49-F238E27FC236}">
                <a16:creationId xmlns:a16="http://schemas.microsoft.com/office/drawing/2014/main" id="{A9924A62-2F22-4172-B800-E3E9E89D570E}"/>
              </a:ext>
            </a:extLst>
          </p:cNvPr>
          <p:cNvSpPr/>
          <p:nvPr/>
        </p:nvSpPr>
        <p:spPr>
          <a:xfrm>
            <a:off x="249338" y="963417"/>
            <a:ext cx="8645326" cy="594254"/>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Berkshire has fantastic opportunities in many sectors including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Sales and Customer Service.</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31" name="Picture 30" descr="Berkshire Opportunities logo">
            <a:extLst>
              <a:ext uri="{FF2B5EF4-FFF2-40B4-BE49-F238E27FC236}">
                <a16:creationId xmlns:a16="http://schemas.microsoft.com/office/drawing/2014/main" id="{748BD29F-F0D2-4DC4-958D-499942174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32" name="Shape 114">
            <a:extLst>
              <a:ext uri="{FF2B5EF4-FFF2-40B4-BE49-F238E27FC236}">
                <a16:creationId xmlns:a16="http://schemas.microsoft.com/office/drawing/2014/main" id="{4083D66B-1428-4D32-A936-70A2EA172B7E}"/>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Your Berkshire opportunities</a:t>
            </a:r>
          </a:p>
        </p:txBody>
      </p:sp>
      <p:pic>
        <p:nvPicPr>
          <p:cNvPr id="41" name="Graphic 40" descr="Chat outline">
            <a:extLst>
              <a:ext uri="{FF2B5EF4-FFF2-40B4-BE49-F238E27FC236}">
                <a16:creationId xmlns:a16="http://schemas.microsoft.com/office/drawing/2014/main" id="{89FDAA90-3551-4F34-A59D-E10DCAF76C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493" y="1615063"/>
            <a:ext cx="4876799" cy="4876799"/>
          </a:xfrm>
          <a:prstGeom prst="rect">
            <a:avLst/>
          </a:prstGeom>
        </p:spPr>
      </p:pic>
      <p:sp>
        <p:nvSpPr>
          <p:cNvPr id="42" name="Rectangle: Rounded Corners 41">
            <a:extLst>
              <a:ext uri="{FF2B5EF4-FFF2-40B4-BE49-F238E27FC236}">
                <a16:creationId xmlns:a16="http://schemas.microsoft.com/office/drawing/2014/main" id="{F6FA7FE7-8C41-4FFD-9D7A-16580A68BBB9}"/>
              </a:ext>
            </a:extLst>
          </p:cNvPr>
          <p:cNvSpPr/>
          <p:nvPr/>
        </p:nvSpPr>
        <p:spPr>
          <a:xfrm>
            <a:off x="240878" y="2873130"/>
            <a:ext cx="4322664" cy="1326571"/>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E2E2E"/>
                </a:solidFill>
                <a:latin typeface="Century Gothic" panose="020B0502020202020204" pitchFamily="34" charset="0"/>
              </a:rPr>
              <a:t>In Berkshire, as in the rest if the UK, </a:t>
            </a:r>
            <a:r>
              <a:rPr lang="en-GB" sz="1600" b="1" dirty="0">
                <a:solidFill>
                  <a:srgbClr val="2E2E2E"/>
                </a:solidFill>
                <a:latin typeface="Century Gothic" panose="020B0502020202020204" pitchFamily="34" charset="0"/>
              </a:rPr>
              <a:t>these are in high demand</a:t>
            </a:r>
            <a:r>
              <a:rPr lang="en-GB" sz="1600" dirty="0">
                <a:solidFill>
                  <a:srgbClr val="2E2E2E"/>
                </a:solidFill>
                <a:latin typeface="Century Gothic" panose="020B0502020202020204" pitchFamily="34" charset="0"/>
              </a:rPr>
              <a:t>. In Berkshire, sales and customer support are two of the </a:t>
            </a:r>
            <a:r>
              <a:rPr lang="en-GB" sz="1600" b="1" dirty="0">
                <a:solidFill>
                  <a:srgbClr val="2E2E2E"/>
                </a:solidFill>
                <a:latin typeface="Century Gothic" panose="020B0502020202020204" pitchFamily="34" charset="0"/>
              </a:rPr>
              <a:t>most in-demand specialist skills.</a:t>
            </a:r>
            <a:endParaRPr lang="en-GB" sz="9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43" name="Rectangle: Rounded Corners 42">
            <a:extLst>
              <a:ext uri="{FF2B5EF4-FFF2-40B4-BE49-F238E27FC236}">
                <a16:creationId xmlns:a16="http://schemas.microsoft.com/office/drawing/2014/main" id="{26DC5ED8-1037-4A53-85F2-91634C8F1B2F}"/>
              </a:ext>
            </a:extLst>
          </p:cNvPr>
          <p:cNvSpPr/>
          <p:nvPr/>
        </p:nvSpPr>
        <p:spPr>
          <a:xfrm>
            <a:off x="252029" y="1713306"/>
            <a:ext cx="4311512" cy="1007129"/>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E2E2E"/>
                </a:solidFill>
                <a:latin typeface="Century Gothic" panose="020B0502020202020204" pitchFamily="34" charset="0"/>
              </a:rPr>
              <a:t>Every organisation needs people with the </a:t>
            </a:r>
            <a:r>
              <a:rPr lang="en-GB" sz="1600" b="1" dirty="0">
                <a:solidFill>
                  <a:srgbClr val="2E2E2E"/>
                </a:solidFill>
                <a:latin typeface="Century Gothic" panose="020B0502020202020204" pitchFamily="34" charset="0"/>
              </a:rPr>
              <a:t>skills to promote and sell </a:t>
            </a:r>
            <a:r>
              <a:rPr lang="en-GB" sz="1600" dirty="0">
                <a:solidFill>
                  <a:srgbClr val="2E2E2E"/>
                </a:solidFill>
                <a:latin typeface="Century Gothic" panose="020B0502020202020204" pitchFamily="34" charset="0"/>
              </a:rPr>
              <a:t>its products or services.</a:t>
            </a:r>
            <a:endParaRPr lang="en-GB" sz="9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44" name="Picture 43">
            <a:extLst>
              <a:ext uri="{FF2B5EF4-FFF2-40B4-BE49-F238E27FC236}">
                <a16:creationId xmlns:a16="http://schemas.microsoft.com/office/drawing/2014/main" id="{29A9EB81-BE7D-4478-ACFC-D6AD9C4A87D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10560"/>
          <a:stretch/>
        </p:blipFill>
        <p:spPr>
          <a:xfrm>
            <a:off x="4819433" y="1713306"/>
            <a:ext cx="4076418" cy="4876799"/>
          </a:xfrm>
          <a:prstGeom prst="rect">
            <a:avLst/>
          </a:prstGeom>
        </p:spPr>
      </p:pic>
      <p:pic>
        <p:nvPicPr>
          <p:cNvPr id="45" name="Picture 2" descr="Total Sales icon">
            <a:extLst>
              <a:ext uri="{FF2B5EF4-FFF2-40B4-BE49-F238E27FC236}">
                <a16:creationId xmlns:a16="http://schemas.microsoft.com/office/drawing/2014/main" id="{B6960525-A21B-485C-BEA2-E7F5CEBFF0D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68245" y="43523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Customer icon">
            <a:extLst>
              <a:ext uri="{FF2B5EF4-FFF2-40B4-BE49-F238E27FC236}">
                <a16:creationId xmlns:a16="http://schemas.microsoft.com/office/drawing/2014/main" id="{722D704A-F9F7-45FE-9148-16D236790C3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008693" y="43523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Connected People icon">
            <a:extLst>
              <a:ext uri="{FF2B5EF4-FFF2-40B4-BE49-F238E27FC236}">
                <a16:creationId xmlns:a16="http://schemas.microsoft.com/office/drawing/2014/main" id="{1F0D31DC-F11F-4FE3-8CAF-390303CB6E8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657600" y="4346667"/>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Rounded Corners 47">
            <a:extLst>
              <a:ext uri="{FF2B5EF4-FFF2-40B4-BE49-F238E27FC236}">
                <a16:creationId xmlns:a16="http://schemas.microsoft.com/office/drawing/2014/main" id="{49DC3BFB-3885-4A08-BA3F-F400F38A04C6}"/>
              </a:ext>
            </a:extLst>
          </p:cNvPr>
          <p:cNvSpPr/>
          <p:nvPr/>
        </p:nvSpPr>
        <p:spPr>
          <a:xfrm>
            <a:off x="240878" y="5419490"/>
            <a:ext cx="4322663" cy="1170617"/>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2E2E2E"/>
                </a:solidFill>
                <a:latin typeface="Century Gothic" panose="020B0502020202020204" pitchFamily="34" charset="0"/>
              </a:rPr>
              <a:t>Consider this sector if… </a:t>
            </a:r>
            <a:r>
              <a:rPr lang="en-GB" sz="1600" dirty="0">
                <a:solidFill>
                  <a:srgbClr val="2E2E2E"/>
                </a:solidFill>
                <a:latin typeface="Century Gothic" panose="020B0502020202020204" pitchFamily="34" charset="0"/>
              </a:rPr>
              <a:t>you enjoy communicating with others and get a kick from </a:t>
            </a:r>
            <a:r>
              <a:rPr lang="en-GB" sz="1600" b="1" dirty="0">
                <a:solidFill>
                  <a:srgbClr val="2E2E2E"/>
                </a:solidFill>
                <a:latin typeface="Century Gothic" panose="020B0502020202020204" pitchFamily="34" charset="0"/>
              </a:rPr>
              <a:t>influencing</a:t>
            </a:r>
            <a:r>
              <a:rPr lang="en-GB" sz="1600" dirty="0">
                <a:solidFill>
                  <a:srgbClr val="2E2E2E"/>
                </a:solidFill>
                <a:latin typeface="Century Gothic" panose="020B0502020202020204" pitchFamily="34" charset="0"/>
              </a:rPr>
              <a:t> opinion and behaviour.</a:t>
            </a:r>
            <a:endParaRPr lang="en-GB" sz="9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Tree>
    <p:extLst>
      <p:ext uri="{BB962C8B-B14F-4D97-AF65-F5344CB8AC3E}">
        <p14:creationId xmlns:p14="http://schemas.microsoft.com/office/powerpoint/2010/main" val="341800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phic 33" descr="Teacher outline">
            <a:extLst>
              <a:ext uri="{FF2B5EF4-FFF2-40B4-BE49-F238E27FC236}">
                <a16:creationId xmlns:a16="http://schemas.microsoft.com/office/drawing/2014/main" id="{CB3D054E-4EE4-48C2-BFA6-16D1378790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262183" y="69366"/>
            <a:ext cx="4876800" cy="4876800"/>
          </a:xfrm>
          <a:prstGeom prst="rect">
            <a:avLst/>
          </a:prstGeom>
        </p:spPr>
      </p:pic>
      <p:pic>
        <p:nvPicPr>
          <p:cNvPr id="35" name="Graphic 34" descr="Work from home desk outline">
            <a:extLst>
              <a:ext uri="{FF2B5EF4-FFF2-40B4-BE49-F238E27FC236}">
                <a16:creationId xmlns:a16="http://schemas.microsoft.com/office/drawing/2014/main" id="{2CF8BB5D-B96B-4A2C-9292-7E31AC7AA4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20" y="2543374"/>
            <a:ext cx="4876800" cy="4876800"/>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271138" y="963463"/>
            <a:ext cx="8621881" cy="1236661"/>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(4-5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Talk to a partner about what you want your future to look like. Be really aspirational, and think about as many aspects of your future as you can. Click for some ideas and questions to help you. </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6" name="Rectangle: Rounded Corners 25">
            <a:extLst>
              <a:ext uri="{FF2B5EF4-FFF2-40B4-BE49-F238E27FC236}">
                <a16:creationId xmlns:a16="http://schemas.microsoft.com/office/drawing/2014/main" id="{27A5423A-9071-42BC-9B37-FE6FC12AC571}"/>
              </a:ext>
            </a:extLst>
          </p:cNvPr>
          <p:cNvSpPr/>
          <p:nvPr/>
        </p:nvSpPr>
        <p:spPr>
          <a:xfrm>
            <a:off x="2421391" y="5760729"/>
            <a:ext cx="4398855" cy="836193"/>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Reflection (1-2 mins)</a:t>
            </a:r>
          </a:p>
          <a:p>
            <a:pPr algn="ctr"/>
            <a:r>
              <a:rPr lang="en-GB" sz="1600" dirty="0">
                <a:solidFill>
                  <a:schemeClr val="tx1"/>
                </a:solidFill>
                <a:latin typeface="Century Gothic" panose="020B0502020202020204" pitchFamily="34" charset="0"/>
                <a:cs typeface="Arial" panose="020B0604020202020204" pitchFamily="34" charset="0"/>
              </a:rPr>
              <a:t>Are you excited by your future? It is in your hands! </a:t>
            </a:r>
            <a:endParaRPr lang="en-GB" sz="1600"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C8400A9E-ED25-4EE4-A54D-C32FF9F7ECA7}"/>
              </a:ext>
            </a:extLst>
          </p:cNvPr>
          <p:cNvSpPr/>
          <p:nvPr/>
        </p:nvSpPr>
        <p:spPr>
          <a:xfrm>
            <a:off x="3409068" y="2404999"/>
            <a:ext cx="2364058" cy="702362"/>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Where do you want to live?</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41" name="Rectangle: Rounded Corners 40">
            <a:extLst>
              <a:ext uri="{FF2B5EF4-FFF2-40B4-BE49-F238E27FC236}">
                <a16:creationId xmlns:a16="http://schemas.microsoft.com/office/drawing/2014/main" id="{EEC76F71-7769-4D4F-A29E-096E1580BA91}"/>
              </a:ext>
            </a:extLst>
          </p:cNvPr>
          <p:cNvSpPr/>
          <p:nvPr/>
        </p:nvSpPr>
        <p:spPr>
          <a:xfrm>
            <a:off x="6508805" y="2404999"/>
            <a:ext cx="2364058" cy="702362"/>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How much would you like to earn?</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42" name="Rectangle: Rounded Corners 41">
            <a:extLst>
              <a:ext uri="{FF2B5EF4-FFF2-40B4-BE49-F238E27FC236}">
                <a16:creationId xmlns:a16="http://schemas.microsoft.com/office/drawing/2014/main" id="{7E20BDB2-BE96-4216-B8E5-7683976E25A7}"/>
              </a:ext>
            </a:extLst>
          </p:cNvPr>
          <p:cNvSpPr/>
          <p:nvPr/>
        </p:nvSpPr>
        <p:spPr>
          <a:xfrm>
            <a:off x="271137" y="2405000"/>
            <a:ext cx="2364059" cy="702362"/>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Where do you want to be?</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2" name="Rectangle: Rounded Corners 11">
            <a:extLst>
              <a:ext uri="{FF2B5EF4-FFF2-40B4-BE49-F238E27FC236}">
                <a16:creationId xmlns:a16="http://schemas.microsoft.com/office/drawing/2014/main" id="{6C3D98A4-41EB-4273-B09A-819AD680536B}"/>
              </a:ext>
            </a:extLst>
          </p:cNvPr>
          <p:cNvSpPr/>
          <p:nvPr/>
        </p:nvSpPr>
        <p:spPr>
          <a:xfrm>
            <a:off x="3409068" y="4039413"/>
            <a:ext cx="2364058" cy="702362"/>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How do you want to study?</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5" name="Rectangle: Rounded Corners 14">
            <a:extLst>
              <a:ext uri="{FF2B5EF4-FFF2-40B4-BE49-F238E27FC236}">
                <a16:creationId xmlns:a16="http://schemas.microsoft.com/office/drawing/2014/main" id="{4550AAD4-F9FF-4F4D-9FD8-4B59493CF673}"/>
              </a:ext>
            </a:extLst>
          </p:cNvPr>
          <p:cNvSpPr/>
          <p:nvPr/>
        </p:nvSpPr>
        <p:spPr>
          <a:xfrm>
            <a:off x="6508805" y="4039413"/>
            <a:ext cx="2364058" cy="702362"/>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Where do you see yourself in ten years?</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6" name="Rectangle: Rounded Corners 15">
            <a:extLst>
              <a:ext uri="{FF2B5EF4-FFF2-40B4-BE49-F238E27FC236}">
                <a16:creationId xmlns:a16="http://schemas.microsoft.com/office/drawing/2014/main" id="{62BCFFFF-D7F3-4289-B5CA-04A24D52D4C4}"/>
              </a:ext>
            </a:extLst>
          </p:cNvPr>
          <p:cNvSpPr/>
          <p:nvPr/>
        </p:nvSpPr>
        <p:spPr>
          <a:xfrm>
            <a:off x="271137" y="4039412"/>
            <a:ext cx="2364059" cy="702362"/>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How much would you like to work?</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8" name="Rectangle: Rounded Corners 17">
            <a:extLst>
              <a:ext uri="{FF2B5EF4-FFF2-40B4-BE49-F238E27FC236}">
                <a16:creationId xmlns:a16="http://schemas.microsoft.com/office/drawing/2014/main" id="{6E2905C8-A41D-4272-95D4-C7DEE8FBF307}"/>
              </a:ext>
            </a:extLst>
          </p:cNvPr>
          <p:cNvSpPr/>
          <p:nvPr/>
        </p:nvSpPr>
        <p:spPr>
          <a:xfrm>
            <a:off x="3389972" y="3222206"/>
            <a:ext cx="2402250" cy="702362"/>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home, with friends, independently?</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9" name="Rectangle: Rounded Corners 18">
            <a:extLst>
              <a:ext uri="{FF2B5EF4-FFF2-40B4-BE49-F238E27FC236}">
                <a16:creationId xmlns:a16="http://schemas.microsoft.com/office/drawing/2014/main" id="{CDA34F7F-219F-4EAA-84B1-6084A9A55CC6}"/>
              </a:ext>
            </a:extLst>
          </p:cNvPr>
          <p:cNvSpPr/>
          <p:nvPr/>
        </p:nvSpPr>
        <p:spPr>
          <a:xfrm>
            <a:off x="6508805" y="3222206"/>
            <a:ext cx="2364058" cy="702362"/>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£20,000, £30,000, or more?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0" name="Rectangle: Rounded Corners 19">
            <a:extLst>
              <a:ext uri="{FF2B5EF4-FFF2-40B4-BE49-F238E27FC236}">
                <a16:creationId xmlns:a16="http://schemas.microsoft.com/office/drawing/2014/main" id="{699EA687-E1A1-41B0-B38F-0E0E4CD54B5B}"/>
              </a:ext>
            </a:extLst>
          </p:cNvPr>
          <p:cNvSpPr/>
          <p:nvPr/>
        </p:nvSpPr>
        <p:spPr>
          <a:xfrm>
            <a:off x="271137" y="3222206"/>
            <a:ext cx="2364059" cy="702362"/>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Home or abroad?</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1" name="Rectangle: Rounded Corners 20">
            <a:extLst>
              <a:ext uri="{FF2B5EF4-FFF2-40B4-BE49-F238E27FC236}">
                <a16:creationId xmlns:a16="http://schemas.microsoft.com/office/drawing/2014/main" id="{472F1456-16C6-42E8-8586-A1DA63301F79}"/>
              </a:ext>
            </a:extLst>
          </p:cNvPr>
          <p:cNvSpPr/>
          <p:nvPr/>
        </p:nvSpPr>
        <p:spPr>
          <a:xfrm>
            <a:off x="3409068" y="4856619"/>
            <a:ext cx="2364058" cy="702362"/>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While at work, college, university?</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2" name="Rectangle: Rounded Corners 21">
            <a:extLst>
              <a:ext uri="{FF2B5EF4-FFF2-40B4-BE49-F238E27FC236}">
                <a16:creationId xmlns:a16="http://schemas.microsoft.com/office/drawing/2014/main" id="{81FECBE6-D895-40B4-9F98-9D27F7179601}"/>
              </a:ext>
            </a:extLst>
          </p:cNvPr>
          <p:cNvSpPr/>
          <p:nvPr/>
        </p:nvSpPr>
        <p:spPr>
          <a:xfrm>
            <a:off x="6508805" y="4856619"/>
            <a:ext cx="2364058" cy="702362"/>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Studying, working, running your own business?</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3" name="Rectangle: Rounded Corners 22">
            <a:extLst>
              <a:ext uri="{FF2B5EF4-FFF2-40B4-BE49-F238E27FC236}">
                <a16:creationId xmlns:a16="http://schemas.microsoft.com/office/drawing/2014/main" id="{6F9EE59F-D153-4E26-AD0F-0B08E7BF7227}"/>
              </a:ext>
            </a:extLst>
          </p:cNvPr>
          <p:cNvSpPr/>
          <p:nvPr/>
        </p:nvSpPr>
        <p:spPr>
          <a:xfrm>
            <a:off x="271137" y="4856619"/>
            <a:ext cx="2364059" cy="702362"/>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Part time, full time, flexible time?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1026" name="Picture 2" descr="Job icon">
            <a:extLst>
              <a:ext uri="{FF2B5EF4-FFF2-40B4-BE49-F238E27FC236}">
                <a16:creationId xmlns:a16="http://schemas.microsoft.com/office/drawing/2014/main" id="{6B14632C-FB5E-4BD9-A2EA-10F3EAAD7C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137" y="57216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Job icon">
            <a:extLst>
              <a:ext uri="{FF2B5EF4-FFF2-40B4-BE49-F238E27FC236}">
                <a16:creationId xmlns:a16="http://schemas.microsoft.com/office/drawing/2014/main" id="{4EA5321B-96FA-49C5-9FE2-DE63815D68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264" y="57216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sk icon">
            <a:extLst>
              <a:ext uri="{FF2B5EF4-FFF2-40B4-BE49-F238E27FC236}">
                <a16:creationId xmlns:a16="http://schemas.microsoft.com/office/drawing/2014/main" id="{7F2E5ECA-D1B0-4BDF-909A-D26D8F345E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0973" y="57216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rd Working icon">
            <a:extLst>
              <a:ext uri="{FF2B5EF4-FFF2-40B4-BE49-F238E27FC236}">
                <a16:creationId xmlns:a16="http://schemas.microsoft.com/office/drawing/2014/main" id="{CD0749B0-4D02-43AF-9A2D-BCF565647D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56100" y="572162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0" name="Pentagon 20">
            <a:extLst>
              <a:ext uri="{FF2B5EF4-FFF2-40B4-BE49-F238E27FC236}">
                <a16:creationId xmlns:a16="http://schemas.microsoft.com/office/drawing/2014/main" id="{06E806F2-6039-4DC0-99ED-0759B0F64ADC}"/>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pic>
        <p:nvPicPr>
          <p:cNvPr id="31" name="Picture 30" descr="Berkshire Opportunities logo">
            <a:extLst>
              <a:ext uri="{FF2B5EF4-FFF2-40B4-BE49-F238E27FC236}">
                <a16:creationId xmlns:a16="http://schemas.microsoft.com/office/drawing/2014/main" id="{3DBBAA1A-A3DD-491F-8D47-0C22E7ABA5B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32" name="Shape 114">
            <a:extLst>
              <a:ext uri="{FF2B5EF4-FFF2-40B4-BE49-F238E27FC236}">
                <a16:creationId xmlns:a16="http://schemas.microsoft.com/office/drawing/2014/main" id="{A0EC0A24-1B02-40CF-BC0D-60ED756DF43E}"/>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does your future hold? </a:t>
            </a:r>
          </a:p>
        </p:txBody>
      </p:sp>
    </p:spTree>
    <p:extLst>
      <p:ext uri="{BB962C8B-B14F-4D97-AF65-F5344CB8AC3E}">
        <p14:creationId xmlns:p14="http://schemas.microsoft.com/office/powerpoint/2010/main" val="422528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8" grpId="0" animBg="1"/>
      <p:bldP spid="41" grpId="0" animBg="1"/>
      <p:bldP spid="42" grpId="0" animBg="1"/>
      <p:bldP spid="12" grpId="0" animBg="1"/>
      <p:bldP spid="15" grpId="0" animBg="1"/>
      <p:bldP spid="16"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Graphic 45" descr="Spinning Plates outline">
            <a:extLst>
              <a:ext uri="{FF2B5EF4-FFF2-40B4-BE49-F238E27FC236}">
                <a16:creationId xmlns:a16="http://schemas.microsoft.com/office/drawing/2014/main" id="{449717A9-D9EC-4ED4-8218-01674AE5C0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4670" y="1679627"/>
            <a:ext cx="4880680" cy="4880680"/>
          </a:xfrm>
          <a:prstGeom prst="rect">
            <a:avLst/>
          </a:prstGeom>
        </p:spPr>
      </p:pic>
      <p:pic>
        <p:nvPicPr>
          <p:cNvPr id="27" name="Graphic 26" descr="Scales of justice outline">
            <a:extLst>
              <a:ext uri="{FF2B5EF4-FFF2-40B4-BE49-F238E27FC236}">
                <a16:creationId xmlns:a16="http://schemas.microsoft.com/office/drawing/2014/main" id="{35ECA034-FEAE-467D-885C-49D687A8B4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539" y="1188827"/>
            <a:ext cx="4880680" cy="4880680"/>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271139" y="963464"/>
            <a:ext cx="5990536" cy="1802038"/>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discussion (4-5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An important aspect of working is to balance your time at work with your time at home, relaxing and spending time with hobbies and friends.  Talk to your partner about why balance is important for your physical and mental health. Click for some ideas to discuss.</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6" name="Rectangle: Rounded Corners 25">
            <a:extLst>
              <a:ext uri="{FF2B5EF4-FFF2-40B4-BE49-F238E27FC236}">
                <a16:creationId xmlns:a16="http://schemas.microsoft.com/office/drawing/2014/main" id="{27A5423A-9071-42BC-9B37-FE6FC12AC571}"/>
              </a:ext>
            </a:extLst>
          </p:cNvPr>
          <p:cNvSpPr/>
          <p:nvPr/>
        </p:nvSpPr>
        <p:spPr>
          <a:xfrm>
            <a:off x="6468342" y="957252"/>
            <a:ext cx="2404519" cy="1802038"/>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Reflection (1-2 mins)</a:t>
            </a:r>
          </a:p>
          <a:p>
            <a:pPr algn="ctr"/>
            <a:r>
              <a:rPr lang="en-GB" sz="1600" dirty="0">
                <a:solidFill>
                  <a:schemeClr val="bg1"/>
                </a:solidFill>
                <a:latin typeface="Century Gothic" panose="020B0502020202020204" pitchFamily="34" charset="0"/>
                <a:cs typeface="Arial" panose="020B0604020202020204" pitchFamily="34" charset="0"/>
              </a:rPr>
              <a:t>How is your mental health?  Do you know where to get help and support? </a:t>
            </a:r>
          </a:p>
        </p:txBody>
      </p:sp>
      <p:sp>
        <p:nvSpPr>
          <p:cNvPr id="21" name="Pentagon 20">
            <a:extLst>
              <a:ext uri="{FF2B5EF4-FFF2-40B4-BE49-F238E27FC236}">
                <a16:creationId xmlns:a16="http://schemas.microsoft.com/office/drawing/2014/main" id="{763E8B4E-91F9-4AB6-8B13-4410386550CC}"/>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pic>
        <p:nvPicPr>
          <p:cNvPr id="22" name="Picture 21" descr="Berkshire Opportunities logo">
            <a:extLst>
              <a:ext uri="{FF2B5EF4-FFF2-40B4-BE49-F238E27FC236}">
                <a16:creationId xmlns:a16="http://schemas.microsoft.com/office/drawing/2014/main" id="{83F8B8F6-F665-4BB2-BC7E-F6A51BC9B9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3" name="Shape 114">
            <a:extLst>
              <a:ext uri="{FF2B5EF4-FFF2-40B4-BE49-F238E27FC236}">
                <a16:creationId xmlns:a16="http://schemas.microsoft.com/office/drawing/2014/main" id="{9E78E742-5CAB-41D2-BFED-B44282E17365}"/>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Can you balance your life and work?</a:t>
            </a:r>
          </a:p>
        </p:txBody>
      </p:sp>
      <p:grpSp>
        <p:nvGrpSpPr>
          <p:cNvPr id="4" name="Group 3">
            <a:extLst>
              <a:ext uri="{FF2B5EF4-FFF2-40B4-BE49-F238E27FC236}">
                <a16:creationId xmlns:a16="http://schemas.microsoft.com/office/drawing/2014/main" id="{2B3A211E-AE47-4D36-A98B-E15BE068818D}"/>
              </a:ext>
            </a:extLst>
          </p:cNvPr>
          <p:cNvGrpSpPr/>
          <p:nvPr/>
        </p:nvGrpSpPr>
        <p:grpSpPr>
          <a:xfrm>
            <a:off x="249335" y="3054146"/>
            <a:ext cx="8645327" cy="914400"/>
            <a:chOff x="249335" y="3054146"/>
            <a:chExt cx="8645327" cy="914400"/>
          </a:xfrm>
        </p:grpSpPr>
        <p:sp>
          <p:nvSpPr>
            <p:cNvPr id="30" name="Rectangle: Rounded Corners 29">
              <a:extLst>
                <a:ext uri="{FF2B5EF4-FFF2-40B4-BE49-F238E27FC236}">
                  <a16:creationId xmlns:a16="http://schemas.microsoft.com/office/drawing/2014/main" id="{CF1D37A2-7AE5-40B0-B906-76637CC44038}"/>
                </a:ext>
              </a:extLst>
            </p:cNvPr>
            <p:cNvSpPr/>
            <p:nvPr/>
          </p:nvSpPr>
          <p:spPr>
            <a:xfrm>
              <a:off x="249335" y="3099879"/>
              <a:ext cx="5210853" cy="812317"/>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There is a lot of research that says spending time in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nature is good for our mental health.  </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31" name="Picture 2" descr="Afternoon icon">
              <a:extLst>
                <a:ext uri="{FF2B5EF4-FFF2-40B4-BE49-F238E27FC236}">
                  <a16:creationId xmlns:a16="http://schemas.microsoft.com/office/drawing/2014/main" id="{914E239B-F11F-42BC-8505-F96D1CA609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0613" y="305414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Evening icon">
              <a:extLst>
                <a:ext uri="{FF2B5EF4-FFF2-40B4-BE49-F238E27FC236}">
                  <a16:creationId xmlns:a16="http://schemas.microsoft.com/office/drawing/2014/main" id="{3B0B9292-EC96-43CD-A745-1CEEA71AC1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438" y="305414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Sky icon">
              <a:extLst>
                <a:ext uri="{FF2B5EF4-FFF2-40B4-BE49-F238E27FC236}">
                  <a16:creationId xmlns:a16="http://schemas.microsoft.com/office/drawing/2014/main" id="{4205D709-1AFF-49D4-8165-45D7C99112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80262" y="3054146"/>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35596676-7E43-4F40-A96F-93BEF7977C4B}"/>
              </a:ext>
            </a:extLst>
          </p:cNvPr>
          <p:cNvGrpSpPr/>
          <p:nvPr/>
        </p:nvGrpSpPr>
        <p:grpSpPr>
          <a:xfrm>
            <a:off x="249335" y="4276550"/>
            <a:ext cx="8645327" cy="926888"/>
            <a:chOff x="249335" y="4145302"/>
            <a:chExt cx="8645327" cy="926888"/>
          </a:xfrm>
        </p:grpSpPr>
        <p:sp>
          <p:nvSpPr>
            <p:cNvPr id="28" name="Rectangle: Rounded Corners 27">
              <a:extLst>
                <a:ext uri="{FF2B5EF4-FFF2-40B4-BE49-F238E27FC236}">
                  <a16:creationId xmlns:a16="http://schemas.microsoft.com/office/drawing/2014/main" id="{78988121-E7AB-473D-A7CE-7A9482FE42B7}"/>
                </a:ext>
              </a:extLst>
            </p:cNvPr>
            <p:cNvSpPr/>
            <p:nvPr/>
          </p:nvSpPr>
          <p:spPr>
            <a:xfrm>
              <a:off x="3683809" y="4226983"/>
              <a:ext cx="5210853" cy="817159"/>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If you can’t spend time in nature, can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spend time with friends and family</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35" name="Picture 8" descr="Family Two Women Skin Type 5 icon">
              <a:extLst>
                <a:ext uri="{FF2B5EF4-FFF2-40B4-BE49-F238E27FC236}">
                  <a16:creationId xmlns:a16="http://schemas.microsoft.com/office/drawing/2014/main" id="{A400D865-CE62-474D-896A-86918BE0F5F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335" y="414530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Family Two Women Skin Type 2 icon">
              <a:extLst>
                <a:ext uri="{FF2B5EF4-FFF2-40B4-BE49-F238E27FC236}">
                  <a16:creationId xmlns:a16="http://schemas.microsoft.com/office/drawing/2014/main" id="{75E7DB5B-5CF9-42AA-B036-FDC98F3DCF8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93979" y="415779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Friends icon">
              <a:extLst>
                <a:ext uri="{FF2B5EF4-FFF2-40B4-BE49-F238E27FC236}">
                  <a16:creationId xmlns:a16="http://schemas.microsoft.com/office/drawing/2014/main" id="{A6F39930-949C-43A6-BB4C-41E8D4FC54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1657" y="4157790"/>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600028E2-D202-4061-ADC8-86ACCD717692}"/>
              </a:ext>
            </a:extLst>
          </p:cNvPr>
          <p:cNvGrpSpPr/>
          <p:nvPr/>
        </p:nvGrpSpPr>
        <p:grpSpPr>
          <a:xfrm>
            <a:off x="249335" y="5511441"/>
            <a:ext cx="8622939" cy="921686"/>
            <a:chOff x="271138" y="5298011"/>
            <a:chExt cx="8622939" cy="921686"/>
          </a:xfrm>
        </p:grpSpPr>
        <p:sp>
          <p:nvSpPr>
            <p:cNvPr id="29" name="Rectangle: Rounded Corners 28">
              <a:extLst>
                <a:ext uri="{FF2B5EF4-FFF2-40B4-BE49-F238E27FC236}">
                  <a16:creationId xmlns:a16="http://schemas.microsoft.com/office/drawing/2014/main" id="{38A6D989-5FF9-4103-8811-47A7C7D56B78}"/>
                </a:ext>
              </a:extLst>
            </p:cNvPr>
            <p:cNvSpPr/>
            <p:nvPr/>
          </p:nvSpPr>
          <p:spPr>
            <a:xfrm>
              <a:off x="271138" y="5305297"/>
              <a:ext cx="5189050" cy="901566"/>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Maybe you have a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creative side</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Could you relax and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spend time being creative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with words, art, photography or another medium?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43" name="Picture 14" descr="Poem icon">
              <a:extLst>
                <a:ext uri="{FF2B5EF4-FFF2-40B4-BE49-F238E27FC236}">
                  <a16:creationId xmlns:a16="http://schemas.microsoft.com/office/drawing/2014/main" id="{91919A24-E86D-4C67-A131-1096AE37ABB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90418" y="530529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6" descr="Paint Palette With Brush icon">
              <a:extLst>
                <a:ext uri="{FF2B5EF4-FFF2-40B4-BE49-F238E27FC236}">
                  <a16:creationId xmlns:a16="http://schemas.microsoft.com/office/drawing/2014/main" id="{5A687744-CACE-461C-925E-C9D04195C1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35048" y="529801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8" descr="Camera icon">
              <a:extLst>
                <a:ext uri="{FF2B5EF4-FFF2-40B4-BE49-F238E27FC236}">
                  <a16:creationId xmlns:a16="http://schemas.microsoft.com/office/drawing/2014/main" id="{36946FDE-926D-4E4E-B185-A6D5E4C5C48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79677" y="5305297"/>
              <a:ext cx="914400" cy="914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78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Graphic 42" descr="Aspiration outline">
            <a:extLst>
              <a:ext uri="{FF2B5EF4-FFF2-40B4-BE49-F238E27FC236}">
                <a16:creationId xmlns:a16="http://schemas.microsoft.com/office/drawing/2014/main" id="{CC573207-92A4-42E0-8526-1EA435B0B2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0706" y="1873478"/>
            <a:ext cx="4876800" cy="4876800"/>
          </a:xfrm>
          <a:prstGeom prst="rect">
            <a:avLst/>
          </a:prstGeom>
        </p:spPr>
      </p:pic>
      <p:pic>
        <p:nvPicPr>
          <p:cNvPr id="44" name="Graphic 43" descr="Blueprint outline">
            <a:extLst>
              <a:ext uri="{FF2B5EF4-FFF2-40B4-BE49-F238E27FC236}">
                <a16:creationId xmlns:a16="http://schemas.microsoft.com/office/drawing/2014/main" id="{9F0254BF-E823-46B1-B722-C6C00ECC69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1027" y="985025"/>
            <a:ext cx="4876799" cy="4876799"/>
          </a:xfrm>
          <a:prstGeom prst="rect">
            <a:avLst/>
          </a:prstGeom>
        </p:spPr>
      </p:pic>
      <p:sp>
        <p:nvSpPr>
          <p:cNvPr id="35" name="Rectangle: Rounded Corners 34">
            <a:extLst>
              <a:ext uri="{FF2B5EF4-FFF2-40B4-BE49-F238E27FC236}">
                <a16:creationId xmlns:a16="http://schemas.microsoft.com/office/drawing/2014/main" id="{7EC0E5D2-BE36-4C7F-A65C-E77B146B575F}"/>
              </a:ext>
            </a:extLst>
          </p:cNvPr>
          <p:cNvSpPr/>
          <p:nvPr/>
        </p:nvSpPr>
        <p:spPr>
          <a:xfrm>
            <a:off x="271139" y="963464"/>
            <a:ext cx="4115072" cy="1469423"/>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discussion (1-2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What do you think is the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best way </a:t>
            </a:r>
            <a:r>
              <a:rPr lang="en-GB" sz="1600" dirty="0">
                <a:solidFill>
                  <a:schemeClr val="tx1">
                    <a:lumMod val="95000"/>
                    <a:lumOff val="5000"/>
                  </a:schemeClr>
                </a:solidFill>
                <a:latin typeface="Century Gothic" panose="020B0502020202020204" pitchFamily="34" charset="0"/>
                <a:cs typeface="Arial" panose="020B0604020202020204" pitchFamily="34" charset="0"/>
              </a:rPr>
              <a:t>to plan for your future career? How can you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maximise</a:t>
            </a:r>
            <a:r>
              <a:rPr lang="en-GB" sz="1600" dirty="0">
                <a:solidFill>
                  <a:schemeClr val="tx1">
                    <a:lumMod val="95000"/>
                    <a:lumOff val="5000"/>
                  </a:schemeClr>
                </a:solidFill>
                <a:latin typeface="Century Gothic" panose="020B0502020202020204" pitchFamily="34" charset="0"/>
                <a:cs typeface="Arial" panose="020B0604020202020204" pitchFamily="34" charset="0"/>
              </a:rPr>
              <a:t> your achievements?</a:t>
            </a:r>
          </a:p>
        </p:txBody>
      </p:sp>
      <p:sp>
        <p:nvSpPr>
          <p:cNvPr id="39" name="Rectangle: Rounded Corners 38">
            <a:extLst>
              <a:ext uri="{FF2B5EF4-FFF2-40B4-BE49-F238E27FC236}">
                <a16:creationId xmlns:a16="http://schemas.microsoft.com/office/drawing/2014/main" id="{3B52522A-6151-497B-AD0F-F4AA199FFECF}"/>
              </a:ext>
            </a:extLst>
          </p:cNvPr>
          <p:cNvSpPr/>
          <p:nvPr/>
        </p:nvSpPr>
        <p:spPr>
          <a:xfrm>
            <a:off x="4757790" y="964635"/>
            <a:ext cx="4116023" cy="1469423"/>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discussion (3-5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Work through the following questions with a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partner</a:t>
            </a:r>
            <a:r>
              <a:rPr lang="en-GB" sz="1600" dirty="0">
                <a:solidFill>
                  <a:schemeClr val="tx1">
                    <a:lumMod val="95000"/>
                    <a:lumOff val="5000"/>
                  </a:schemeClr>
                </a:solidFill>
                <a:latin typeface="Century Gothic" panose="020B0502020202020204" pitchFamily="34" charset="0"/>
                <a:cs typeface="Arial" panose="020B0604020202020204" pitchFamily="34" charset="0"/>
              </a:rPr>
              <a:t> to help form some ideas for your plan.  </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8" name="Rectangle: Rounded Corners 37">
            <a:extLst>
              <a:ext uri="{FF2B5EF4-FFF2-40B4-BE49-F238E27FC236}">
                <a16:creationId xmlns:a16="http://schemas.microsoft.com/office/drawing/2014/main" id="{C8400A9E-ED25-4EE4-A54D-C32FF9F7ECA7}"/>
              </a:ext>
            </a:extLst>
          </p:cNvPr>
          <p:cNvSpPr/>
          <p:nvPr/>
        </p:nvSpPr>
        <p:spPr>
          <a:xfrm>
            <a:off x="271137" y="2615272"/>
            <a:ext cx="8602676" cy="64176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Have you got </a:t>
            </a:r>
            <a:r>
              <a:rPr lang="en-GB" sz="1600" b="1" dirty="0">
                <a:solidFill>
                  <a:schemeClr val="tx1"/>
                </a:solidFill>
                <a:latin typeface="Century Gothic" panose="020B0502020202020204" pitchFamily="34" charset="0"/>
                <a:cs typeface="Arial" panose="020B0604020202020204" pitchFamily="34" charset="0"/>
              </a:rPr>
              <a:t>clear ideas about what you want to do</a:t>
            </a:r>
            <a:r>
              <a:rPr lang="en-GB" sz="1600" dirty="0">
                <a:solidFill>
                  <a:schemeClr val="tx1"/>
                </a:solidFill>
                <a:latin typeface="Century Gothic" panose="020B0502020202020204" pitchFamily="34" charset="0"/>
                <a:cs typeface="Arial" panose="020B0604020202020204" pitchFamily="34" charset="0"/>
              </a:rPr>
              <a:t>, or do you need some </a:t>
            </a:r>
            <a:r>
              <a:rPr lang="en-GB" sz="1600" b="1" dirty="0">
                <a:solidFill>
                  <a:schemeClr val="tx1"/>
                </a:solidFill>
                <a:latin typeface="Century Gothic" panose="020B0502020202020204" pitchFamily="34" charset="0"/>
                <a:cs typeface="Arial" panose="020B0604020202020204" pitchFamily="34" charset="0"/>
              </a:rPr>
              <a:t>help deciding</a:t>
            </a:r>
            <a:r>
              <a:rPr lang="en-GB" sz="1600" dirty="0">
                <a:solidFill>
                  <a:schemeClr val="tx1"/>
                </a:solidFill>
                <a:latin typeface="Century Gothic" panose="020B0502020202020204" pitchFamily="34" charset="0"/>
                <a:cs typeface="Arial" panose="020B0604020202020204" pitchFamily="34" charset="0"/>
              </a:rPr>
              <a:t>?</a:t>
            </a:r>
          </a:p>
        </p:txBody>
      </p:sp>
      <p:sp>
        <p:nvSpPr>
          <p:cNvPr id="12" name="Rectangle: Rounded Corners 11">
            <a:extLst>
              <a:ext uri="{FF2B5EF4-FFF2-40B4-BE49-F238E27FC236}">
                <a16:creationId xmlns:a16="http://schemas.microsoft.com/office/drawing/2014/main" id="{188D2DCA-8445-4BAD-961C-C6172EACA9F9}"/>
              </a:ext>
            </a:extLst>
          </p:cNvPr>
          <p:cNvSpPr/>
          <p:nvPr/>
        </p:nvSpPr>
        <p:spPr>
          <a:xfrm>
            <a:off x="1299837" y="3438247"/>
            <a:ext cx="3122913" cy="604790"/>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are your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interests</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5" name="Rectangle: Rounded Corners 14">
            <a:extLst>
              <a:ext uri="{FF2B5EF4-FFF2-40B4-BE49-F238E27FC236}">
                <a16:creationId xmlns:a16="http://schemas.microsoft.com/office/drawing/2014/main" id="{58DA629F-97C5-4496-877C-6DF8421F8D0E}"/>
              </a:ext>
            </a:extLst>
          </p:cNvPr>
          <p:cNvSpPr/>
          <p:nvPr/>
        </p:nvSpPr>
        <p:spPr>
          <a:xfrm>
            <a:off x="5750900" y="3438247"/>
            <a:ext cx="3122913" cy="604790"/>
          </a:xfrm>
          <a:prstGeom prst="roundRect">
            <a:avLst/>
          </a:prstGeom>
          <a:solidFill>
            <a:srgbClr val="F4FBFE"/>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are you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good at</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6" name="Rectangle: Rounded Corners 15">
            <a:extLst>
              <a:ext uri="{FF2B5EF4-FFF2-40B4-BE49-F238E27FC236}">
                <a16:creationId xmlns:a16="http://schemas.microsoft.com/office/drawing/2014/main" id="{D44488C2-7C25-4166-85C2-4E6E73ADBFBB}"/>
              </a:ext>
            </a:extLst>
          </p:cNvPr>
          <p:cNvSpPr/>
          <p:nvPr/>
        </p:nvSpPr>
        <p:spPr>
          <a:xfrm>
            <a:off x="271137" y="4272592"/>
            <a:ext cx="3122913" cy="604790"/>
          </a:xfrm>
          <a:prstGeom prst="roundRect">
            <a:avLst/>
          </a:prstGeom>
          <a:solidFill>
            <a:srgbClr val="F4FBFE"/>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 what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environment</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would you like to work?</a:t>
            </a:r>
          </a:p>
        </p:txBody>
      </p:sp>
      <p:sp>
        <p:nvSpPr>
          <p:cNvPr id="18" name="Rectangle: Rounded Corners 17">
            <a:extLst>
              <a:ext uri="{FF2B5EF4-FFF2-40B4-BE49-F238E27FC236}">
                <a16:creationId xmlns:a16="http://schemas.microsoft.com/office/drawing/2014/main" id="{9FED791A-9BDD-4489-8316-C2D73437B9DC}"/>
              </a:ext>
            </a:extLst>
          </p:cNvPr>
          <p:cNvSpPr/>
          <p:nvPr/>
        </p:nvSpPr>
        <p:spPr>
          <a:xfrm>
            <a:off x="5716262" y="5108623"/>
            <a:ext cx="3122913" cy="604790"/>
          </a:xfrm>
          <a:prstGeom prst="roundRect">
            <a:avLst/>
          </a:prstGeom>
          <a:solidFill>
            <a:srgbClr val="F4FBFE"/>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Would you mind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working shifts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(i.e. less regular hours)?</a:t>
            </a:r>
          </a:p>
        </p:txBody>
      </p:sp>
      <p:sp>
        <p:nvSpPr>
          <p:cNvPr id="19" name="Rectangle: Rounded Corners 18">
            <a:extLst>
              <a:ext uri="{FF2B5EF4-FFF2-40B4-BE49-F238E27FC236}">
                <a16:creationId xmlns:a16="http://schemas.microsoft.com/office/drawing/2014/main" id="{AD42808E-B140-4D72-A4D6-E2171866D7F1}"/>
              </a:ext>
            </a:extLst>
          </p:cNvPr>
          <p:cNvSpPr/>
          <p:nvPr/>
        </p:nvSpPr>
        <p:spPr>
          <a:xfrm>
            <a:off x="4687562" y="4273435"/>
            <a:ext cx="3122913" cy="604790"/>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Do you want to work as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part of a team</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or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on your own</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20" name="Rectangle: Rounded Corners 19">
            <a:extLst>
              <a:ext uri="{FF2B5EF4-FFF2-40B4-BE49-F238E27FC236}">
                <a16:creationId xmlns:a16="http://schemas.microsoft.com/office/drawing/2014/main" id="{212A3CB9-736E-4F81-979D-DDA5291BE420}"/>
              </a:ext>
            </a:extLst>
          </p:cNvPr>
          <p:cNvSpPr/>
          <p:nvPr/>
        </p:nvSpPr>
        <p:spPr>
          <a:xfrm>
            <a:off x="1299837" y="5106937"/>
            <a:ext cx="3122913" cy="604790"/>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Ideally, much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money</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would you like to earn?</a:t>
            </a:r>
          </a:p>
        </p:txBody>
      </p:sp>
      <p:sp>
        <p:nvSpPr>
          <p:cNvPr id="21" name="Rectangle: Rounded Corners 20">
            <a:extLst>
              <a:ext uri="{FF2B5EF4-FFF2-40B4-BE49-F238E27FC236}">
                <a16:creationId xmlns:a16="http://schemas.microsoft.com/office/drawing/2014/main" id="{635D754C-DD93-403F-B129-A79D01316180}"/>
              </a:ext>
            </a:extLst>
          </p:cNvPr>
          <p:cNvSpPr/>
          <p:nvPr/>
        </p:nvSpPr>
        <p:spPr>
          <a:xfrm>
            <a:off x="271137" y="5941281"/>
            <a:ext cx="3122913" cy="604790"/>
          </a:xfrm>
          <a:prstGeom prst="roundRect">
            <a:avLst/>
          </a:prstGeom>
          <a:solidFill>
            <a:srgbClr val="F4FBFE"/>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Do you see yourself working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locally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somewhere new</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22" name="Rectangle: Rounded Corners 21">
            <a:extLst>
              <a:ext uri="{FF2B5EF4-FFF2-40B4-BE49-F238E27FC236}">
                <a16:creationId xmlns:a16="http://schemas.microsoft.com/office/drawing/2014/main" id="{B1ED1D2C-FA8B-43F5-9F2E-1320642245F1}"/>
              </a:ext>
            </a:extLst>
          </p:cNvPr>
          <p:cNvSpPr/>
          <p:nvPr/>
        </p:nvSpPr>
        <p:spPr>
          <a:xfrm>
            <a:off x="4687561" y="5943810"/>
            <a:ext cx="3122913" cy="604790"/>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makes you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happy</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3" name="Picture 2" descr="Happy Eyes icon">
            <a:extLst>
              <a:ext uri="{FF2B5EF4-FFF2-40B4-BE49-F238E27FC236}">
                <a16:creationId xmlns:a16="http://schemas.microsoft.com/office/drawing/2014/main" id="{A5F36100-A7CE-45E6-9D8F-3DA7EA5776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775" y="5880743"/>
            <a:ext cx="914400" cy="7464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Planner icon">
            <a:extLst>
              <a:ext uri="{FF2B5EF4-FFF2-40B4-BE49-F238E27FC236}">
                <a16:creationId xmlns:a16="http://schemas.microsoft.com/office/drawing/2014/main" id="{59D0477B-C8FA-43AC-B035-AE205F5F4D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1464" y="501494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Group Task icon">
            <a:extLst>
              <a:ext uri="{FF2B5EF4-FFF2-40B4-BE49-F238E27FC236}">
                <a16:creationId xmlns:a16="http://schemas.microsoft.com/office/drawing/2014/main" id="{D469DBF2-64ED-4D01-8E62-5D0147F7C0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8219" y="414915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tar icon">
            <a:extLst>
              <a:ext uri="{FF2B5EF4-FFF2-40B4-BE49-F238E27FC236}">
                <a16:creationId xmlns:a16="http://schemas.microsoft.com/office/drawing/2014/main" id="{CADC97A2-01A3-4EC9-A2B0-8F2A95AE71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06436" y="32833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Innovation icon">
            <a:extLst>
              <a:ext uri="{FF2B5EF4-FFF2-40B4-BE49-F238E27FC236}">
                <a16:creationId xmlns:a16="http://schemas.microsoft.com/office/drawing/2014/main" id="{C17E52B7-0802-49AF-858D-82FBBEEF5B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0011" y="330995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Office icon">
            <a:extLst>
              <a:ext uri="{FF2B5EF4-FFF2-40B4-BE49-F238E27FC236}">
                <a16:creationId xmlns:a16="http://schemas.microsoft.com/office/drawing/2014/main" id="{B403B8CA-795A-4068-8BC3-5739B2BFF9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80681" y="413715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Money Pound icon">
            <a:extLst>
              <a:ext uri="{FF2B5EF4-FFF2-40B4-BE49-F238E27FC236}">
                <a16:creationId xmlns:a16="http://schemas.microsoft.com/office/drawing/2014/main" id="{9F7AEAF9-FD5C-4D75-BFA5-1C75CFF185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0011" y="496435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1" name="Pentagon 20">
            <a:extLst>
              <a:ext uri="{FF2B5EF4-FFF2-40B4-BE49-F238E27FC236}">
                <a16:creationId xmlns:a16="http://schemas.microsoft.com/office/drawing/2014/main" id="{C6D7947A-2FB8-4F54-BE79-663B26A0DE33}"/>
              </a:ext>
            </a:extLst>
          </p:cNvPr>
          <p:cNvSpPr/>
          <p:nvPr/>
        </p:nvSpPr>
        <p:spPr>
          <a:xfrm>
            <a:off x="5017" y="199516"/>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pic>
        <p:nvPicPr>
          <p:cNvPr id="32" name="Picture 31" descr="Berkshire Opportunities logo">
            <a:extLst>
              <a:ext uri="{FF2B5EF4-FFF2-40B4-BE49-F238E27FC236}">
                <a16:creationId xmlns:a16="http://schemas.microsoft.com/office/drawing/2014/main" id="{CE856BEE-3E0D-4708-AA28-B5D249EAF89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34" name="Shape 114">
            <a:extLst>
              <a:ext uri="{FF2B5EF4-FFF2-40B4-BE49-F238E27FC236}">
                <a16:creationId xmlns:a16="http://schemas.microsoft.com/office/drawing/2014/main" id="{9BD4F87E-519A-47C6-AB49-B14DF4601946}"/>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Planning your future: Achieving</a:t>
            </a:r>
          </a:p>
        </p:txBody>
      </p:sp>
      <p:pic>
        <p:nvPicPr>
          <p:cNvPr id="40" name="Picture 4" descr="Waypoint Map icon">
            <a:extLst>
              <a:ext uri="{FF2B5EF4-FFF2-40B4-BE49-F238E27FC236}">
                <a16:creationId xmlns:a16="http://schemas.microsoft.com/office/drawing/2014/main" id="{231C6487-14D9-4E1C-965A-C99EC77A59FA}"/>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480681" y="5791557"/>
            <a:ext cx="958721" cy="95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63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4500"/>
                            </p:stCondLst>
                            <p:childTnLst>
                              <p:par>
                                <p:cTn id="62" presetID="10"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12" grpId="0" animBg="1"/>
      <p:bldP spid="15" grpId="0" animBg="1"/>
      <p:bldP spid="16" grpId="0" animBg="1"/>
      <p:bldP spid="18" grpId="0" animBg="1"/>
      <p:bldP spid="19" grpId="0" animBg="1"/>
      <p:bldP spid="20" grpId="0" animBg="1"/>
      <p:bldP spid="21" grpId="0" animBg="1"/>
      <p:bldP spid="2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2480</TotalTime>
  <Words>3449</Words>
  <Application>Microsoft Office PowerPoint</Application>
  <PresentationFormat>On-screen Show (4:3)</PresentationFormat>
  <Paragraphs>385</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174</cp:revision>
  <cp:lastPrinted>2021-06-09T10:21:28Z</cp:lastPrinted>
  <dcterms:created xsi:type="dcterms:W3CDTF">2021-02-15T13:09:11Z</dcterms:created>
  <dcterms:modified xsi:type="dcterms:W3CDTF">2021-06-28T15:23:59Z</dcterms:modified>
</cp:coreProperties>
</file>