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57"/>
  </p:handoutMasterIdLst>
  <p:sldIdLst>
    <p:sldId id="256" r:id="rId6"/>
    <p:sldId id="322" r:id="rId7"/>
    <p:sldId id="259" r:id="rId8"/>
    <p:sldId id="258" r:id="rId9"/>
    <p:sldId id="308" r:id="rId10"/>
    <p:sldId id="309" r:id="rId11"/>
    <p:sldId id="325" r:id="rId12"/>
    <p:sldId id="326" r:id="rId13"/>
    <p:sldId id="327" r:id="rId14"/>
    <p:sldId id="305" r:id="rId15"/>
    <p:sldId id="261" r:id="rId16"/>
    <p:sldId id="262" r:id="rId17"/>
    <p:sldId id="263" r:id="rId18"/>
    <p:sldId id="279" r:id="rId19"/>
    <p:sldId id="324" r:id="rId20"/>
    <p:sldId id="306" r:id="rId21"/>
    <p:sldId id="281" r:id="rId22"/>
    <p:sldId id="264" r:id="rId23"/>
    <p:sldId id="283" r:id="rId24"/>
    <p:sldId id="266" r:id="rId25"/>
    <p:sldId id="267" r:id="rId26"/>
    <p:sldId id="273" r:id="rId27"/>
    <p:sldId id="299" r:id="rId28"/>
    <p:sldId id="286" r:id="rId29"/>
    <p:sldId id="311" r:id="rId30"/>
    <p:sldId id="268" r:id="rId31"/>
    <p:sldId id="274" r:id="rId32"/>
    <p:sldId id="300" r:id="rId33"/>
    <p:sldId id="292" r:id="rId34"/>
    <p:sldId id="312" r:id="rId35"/>
    <p:sldId id="269" r:id="rId36"/>
    <p:sldId id="275" r:id="rId37"/>
    <p:sldId id="301" r:id="rId38"/>
    <p:sldId id="293" r:id="rId39"/>
    <p:sldId id="313" r:id="rId40"/>
    <p:sldId id="270" r:id="rId41"/>
    <p:sldId id="276" r:id="rId42"/>
    <p:sldId id="302" r:id="rId43"/>
    <p:sldId id="294" r:id="rId44"/>
    <p:sldId id="314" r:id="rId45"/>
    <p:sldId id="271" r:id="rId46"/>
    <p:sldId id="277" r:id="rId47"/>
    <p:sldId id="303" r:id="rId48"/>
    <p:sldId id="295" r:id="rId49"/>
    <p:sldId id="315" r:id="rId50"/>
    <p:sldId id="272" r:id="rId51"/>
    <p:sldId id="278" r:id="rId52"/>
    <p:sldId id="304" r:id="rId53"/>
    <p:sldId id="296" r:id="rId54"/>
    <p:sldId id="316" r:id="rId55"/>
    <p:sldId id="30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FEF8A-DC51-4BF1-A534-653FA08D83CD}" v="45" dt="2022-01-13T15:17:24.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showGuides="1">
      <p:cViewPr varScale="1">
        <p:scale>
          <a:sx n="63" d="100"/>
          <a:sy n="63" d="100"/>
        </p:scale>
        <p:origin x="676" y="56"/>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xter Levick" userId="cfead303-d38c-40a9-9e05-c9b454a5ec9d" providerId="ADAL" clId="{EC7FEF8A-DC51-4BF1-A534-653FA08D83CD}"/>
    <pc:docChg chg="undo redo custSel addSld delSld modSld">
      <pc:chgData name="Dexter Levick" userId="cfead303-d38c-40a9-9e05-c9b454a5ec9d" providerId="ADAL" clId="{EC7FEF8A-DC51-4BF1-A534-653FA08D83CD}" dt="2022-01-13T15:23:08.511" v="2119" actId="20577"/>
      <pc:docMkLst>
        <pc:docMk/>
      </pc:docMkLst>
      <pc:sldChg chg="modSp mod">
        <pc:chgData name="Dexter Levick" userId="cfead303-d38c-40a9-9e05-c9b454a5ec9d" providerId="ADAL" clId="{EC7FEF8A-DC51-4BF1-A534-653FA08D83CD}" dt="2022-01-13T15:20:20.555" v="2065" actId="27636"/>
        <pc:sldMkLst>
          <pc:docMk/>
          <pc:sldMk cId="4122218767" sldId="258"/>
        </pc:sldMkLst>
        <pc:spChg chg="mod">
          <ac:chgData name="Dexter Levick" userId="cfead303-d38c-40a9-9e05-c9b454a5ec9d" providerId="ADAL" clId="{EC7FEF8A-DC51-4BF1-A534-653FA08D83CD}" dt="2022-01-13T15:20:20.555" v="2065" actId="27636"/>
          <ac:spMkLst>
            <pc:docMk/>
            <pc:sldMk cId="4122218767" sldId="258"/>
            <ac:spMk id="5" creationId="{4155AF48-89AA-4413-87CD-4865A9A592CB}"/>
          </ac:spMkLst>
        </pc:spChg>
      </pc:sldChg>
      <pc:sldChg chg="modSp mod">
        <pc:chgData name="Dexter Levick" userId="cfead303-d38c-40a9-9e05-c9b454a5ec9d" providerId="ADAL" clId="{EC7FEF8A-DC51-4BF1-A534-653FA08D83CD}" dt="2022-01-11T10:33:57.510" v="64" actId="20577"/>
        <pc:sldMkLst>
          <pc:docMk/>
          <pc:sldMk cId="1378038785" sldId="261"/>
        </pc:sldMkLst>
        <pc:spChg chg="mod">
          <ac:chgData name="Dexter Levick" userId="cfead303-d38c-40a9-9e05-c9b454a5ec9d" providerId="ADAL" clId="{EC7FEF8A-DC51-4BF1-A534-653FA08D83CD}" dt="2022-01-11T10:33:57.510" v="64" actId="20577"/>
          <ac:spMkLst>
            <pc:docMk/>
            <pc:sldMk cId="1378038785" sldId="261"/>
            <ac:spMk id="2" creationId="{084DE1B5-6D10-4B5A-AADA-2464410CB4FE}"/>
          </ac:spMkLst>
        </pc:spChg>
      </pc:sldChg>
      <pc:sldChg chg="modSp mod">
        <pc:chgData name="Dexter Levick" userId="cfead303-d38c-40a9-9e05-c9b454a5ec9d" providerId="ADAL" clId="{EC7FEF8A-DC51-4BF1-A534-653FA08D83CD}" dt="2022-01-11T14:51:51.183" v="104" actId="20577"/>
        <pc:sldMkLst>
          <pc:docMk/>
          <pc:sldMk cId="2075443953" sldId="262"/>
        </pc:sldMkLst>
        <pc:spChg chg="mod">
          <ac:chgData name="Dexter Levick" userId="cfead303-d38c-40a9-9e05-c9b454a5ec9d" providerId="ADAL" clId="{EC7FEF8A-DC51-4BF1-A534-653FA08D83CD}" dt="2022-01-11T14:50:52.083" v="102" actId="20577"/>
          <ac:spMkLst>
            <pc:docMk/>
            <pc:sldMk cId="2075443953" sldId="262"/>
            <ac:spMk id="2" creationId="{BFF312B9-353D-41D1-B9FA-8C6CDB6BBFC9}"/>
          </ac:spMkLst>
        </pc:spChg>
        <pc:spChg chg="mod">
          <ac:chgData name="Dexter Levick" userId="cfead303-d38c-40a9-9e05-c9b454a5ec9d" providerId="ADAL" clId="{EC7FEF8A-DC51-4BF1-A534-653FA08D83CD}" dt="2022-01-11T14:51:51.183" v="104" actId="20577"/>
          <ac:spMkLst>
            <pc:docMk/>
            <pc:sldMk cId="2075443953" sldId="262"/>
            <ac:spMk id="3" creationId="{69BDC4B3-0C46-4E2D-B082-6515CB7F6674}"/>
          </ac:spMkLst>
        </pc:spChg>
      </pc:sldChg>
      <pc:sldChg chg="modSp mod">
        <pc:chgData name="Dexter Levick" userId="cfead303-d38c-40a9-9e05-c9b454a5ec9d" providerId="ADAL" clId="{EC7FEF8A-DC51-4BF1-A534-653FA08D83CD}" dt="2022-01-13T15:10:35.959" v="2010" actId="404"/>
        <pc:sldMkLst>
          <pc:docMk/>
          <pc:sldMk cId="2963334391" sldId="273"/>
        </pc:sldMkLst>
        <pc:spChg chg="mod">
          <ac:chgData name="Dexter Levick" userId="cfead303-d38c-40a9-9e05-c9b454a5ec9d" providerId="ADAL" clId="{EC7FEF8A-DC51-4BF1-A534-653FA08D83CD}" dt="2022-01-11T14:58:17.763" v="130" actId="20577"/>
          <ac:spMkLst>
            <pc:docMk/>
            <pc:sldMk cId="2963334391" sldId="273"/>
            <ac:spMk id="2" creationId="{C4ACEAB2-3BE6-4ECE-882E-D28872F00D27}"/>
          </ac:spMkLst>
        </pc:spChg>
        <pc:spChg chg="mod">
          <ac:chgData name="Dexter Levick" userId="cfead303-d38c-40a9-9e05-c9b454a5ec9d" providerId="ADAL" clId="{EC7FEF8A-DC51-4BF1-A534-653FA08D83CD}" dt="2022-01-13T15:10:35.959" v="2010" actId="404"/>
          <ac:spMkLst>
            <pc:docMk/>
            <pc:sldMk cId="2963334391" sldId="273"/>
            <ac:spMk id="3" creationId="{94864C9D-1187-4A4B-AB54-EC117231882E}"/>
          </ac:spMkLst>
        </pc:spChg>
      </pc:sldChg>
      <pc:sldChg chg="modSp mod">
        <pc:chgData name="Dexter Levick" userId="cfead303-d38c-40a9-9e05-c9b454a5ec9d" providerId="ADAL" clId="{EC7FEF8A-DC51-4BF1-A534-653FA08D83CD}" dt="2022-01-13T15:17:19.667" v="2015" actId="20577"/>
        <pc:sldMkLst>
          <pc:docMk/>
          <pc:sldMk cId="4140400971" sldId="274"/>
        </pc:sldMkLst>
        <pc:spChg chg="mod">
          <ac:chgData name="Dexter Levick" userId="cfead303-d38c-40a9-9e05-c9b454a5ec9d" providerId="ADAL" clId="{EC7FEF8A-DC51-4BF1-A534-653FA08D83CD}" dt="2022-01-11T15:01:33.363" v="220" actId="20577"/>
          <ac:spMkLst>
            <pc:docMk/>
            <pc:sldMk cId="4140400971" sldId="274"/>
            <ac:spMk id="2" creationId="{C4ACEAB2-3BE6-4ECE-882E-D28872F00D27}"/>
          </ac:spMkLst>
        </pc:spChg>
        <pc:spChg chg="mod">
          <ac:chgData name="Dexter Levick" userId="cfead303-d38c-40a9-9e05-c9b454a5ec9d" providerId="ADAL" clId="{EC7FEF8A-DC51-4BF1-A534-653FA08D83CD}" dt="2022-01-13T15:17:19.667" v="2015" actId="20577"/>
          <ac:spMkLst>
            <pc:docMk/>
            <pc:sldMk cId="4140400971" sldId="274"/>
            <ac:spMk id="3" creationId="{94864C9D-1187-4A4B-AB54-EC117231882E}"/>
          </ac:spMkLst>
        </pc:spChg>
      </pc:sldChg>
      <pc:sldChg chg="modSp mod">
        <pc:chgData name="Dexter Levick" userId="cfead303-d38c-40a9-9e05-c9b454a5ec9d" providerId="ADAL" clId="{EC7FEF8A-DC51-4BF1-A534-653FA08D83CD}" dt="2022-01-13T15:18:19.163" v="2028" actId="2"/>
        <pc:sldMkLst>
          <pc:docMk/>
          <pc:sldMk cId="2369565718" sldId="275"/>
        </pc:sldMkLst>
        <pc:spChg chg="mod">
          <ac:chgData name="Dexter Levick" userId="cfead303-d38c-40a9-9e05-c9b454a5ec9d" providerId="ADAL" clId="{EC7FEF8A-DC51-4BF1-A534-653FA08D83CD}" dt="2022-01-11T15:04:20.746" v="289" actId="20577"/>
          <ac:spMkLst>
            <pc:docMk/>
            <pc:sldMk cId="2369565718" sldId="275"/>
            <ac:spMk id="2" creationId="{C4ACEAB2-3BE6-4ECE-882E-D28872F00D27}"/>
          </ac:spMkLst>
        </pc:spChg>
        <pc:spChg chg="mod">
          <ac:chgData name="Dexter Levick" userId="cfead303-d38c-40a9-9e05-c9b454a5ec9d" providerId="ADAL" clId="{EC7FEF8A-DC51-4BF1-A534-653FA08D83CD}" dt="2022-01-13T15:18:19.163" v="2028" actId="2"/>
          <ac:spMkLst>
            <pc:docMk/>
            <pc:sldMk cId="2369565718" sldId="275"/>
            <ac:spMk id="3" creationId="{94864C9D-1187-4A4B-AB54-EC117231882E}"/>
          </ac:spMkLst>
        </pc:spChg>
      </pc:sldChg>
      <pc:sldChg chg="modSp mod">
        <pc:chgData name="Dexter Levick" userId="cfead303-d38c-40a9-9e05-c9b454a5ec9d" providerId="ADAL" clId="{EC7FEF8A-DC51-4BF1-A534-653FA08D83CD}" dt="2022-01-13T15:18:20.234" v="2029" actId="2"/>
        <pc:sldMkLst>
          <pc:docMk/>
          <pc:sldMk cId="2021082296" sldId="276"/>
        </pc:sldMkLst>
        <pc:spChg chg="mod">
          <ac:chgData name="Dexter Levick" userId="cfead303-d38c-40a9-9e05-c9b454a5ec9d" providerId="ADAL" clId="{EC7FEF8A-DC51-4BF1-A534-653FA08D83CD}" dt="2022-01-11T15:28:45.435" v="377" actId="20577"/>
          <ac:spMkLst>
            <pc:docMk/>
            <pc:sldMk cId="2021082296" sldId="276"/>
            <ac:spMk id="2" creationId="{C4ACEAB2-3BE6-4ECE-882E-D28872F00D27}"/>
          </ac:spMkLst>
        </pc:spChg>
        <pc:spChg chg="mod">
          <ac:chgData name="Dexter Levick" userId="cfead303-d38c-40a9-9e05-c9b454a5ec9d" providerId="ADAL" clId="{EC7FEF8A-DC51-4BF1-A534-653FA08D83CD}" dt="2022-01-13T15:18:20.234" v="2029" actId="2"/>
          <ac:spMkLst>
            <pc:docMk/>
            <pc:sldMk cId="2021082296" sldId="276"/>
            <ac:spMk id="3" creationId="{94864C9D-1187-4A4B-AB54-EC117231882E}"/>
          </ac:spMkLst>
        </pc:spChg>
      </pc:sldChg>
      <pc:sldChg chg="modSp mod">
        <pc:chgData name="Dexter Levick" userId="cfead303-d38c-40a9-9e05-c9b454a5ec9d" providerId="ADAL" clId="{EC7FEF8A-DC51-4BF1-A534-653FA08D83CD}" dt="2022-01-13T15:07:25.069" v="1997" actId="20577"/>
        <pc:sldMkLst>
          <pc:docMk/>
          <pc:sldMk cId="384645124" sldId="277"/>
        </pc:sldMkLst>
        <pc:spChg chg="mod">
          <ac:chgData name="Dexter Levick" userId="cfead303-d38c-40a9-9e05-c9b454a5ec9d" providerId="ADAL" clId="{EC7FEF8A-DC51-4BF1-A534-653FA08D83CD}" dt="2022-01-11T15:43:53.110" v="500" actId="20577"/>
          <ac:spMkLst>
            <pc:docMk/>
            <pc:sldMk cId="384645124" sldId="277"/>
            <ac:spMk id="2" creationId="{C4ACEAB2-3BE6-4ECE-882E-D28872F00D27}"/>
          </ac:spMkLst>
        </pc:spChg>
        <pc:spChg chg="mod">
          <ac:chgData name="Dexter Levick" userId="cfead303-d38c-40a9-9e05-c9b454a5ec9d" providerId="ADAL" clId="{EC7FEF8A-DC51-4BF1-A534-653FA08D83CD}" dt="2022-01-13T15:07:25.069" v="1997" actId="20577"/>
          <ac:spMkLst>
            <pc:docMk/>
            <pc:sldMk cId="384645124" sldId="277"/>
            <ac:spMk id="3" creationId="{94864C9D-1187-4A4B-AB54-EC117231882E}"/>
          </ac:spMkLst>
        </pc:spChg>
      </pc:sldChg>
      <pc:sldChg chg="modSp mod">
        <pc:chgData name="Dexter Levick" userId="cfead303-d38c-40a9-9e05-c9b454a5ec9d" providerId="ADAL" clId="{EC7FEF8A-DC51-4BF1-A534-653FA08D83CD}" dt="2022-01-13T15:18:22.506" v="2031" actId="2"/>
        <pc:sldMkLst>
          <pc:docMk/>
          <pc:sldMk cId="1115866447" sldId="278"/>
        </pc:sldMkLst>
        <pc:spChg chg="mod">
          <ac:chgData name="Dexter Levick" userId="cfead303-d38c-40a9-9e05-c9b454a5ec9d" providerId="ADAL" clId="{EC7FEF8A-DC51-4BF1-A534-653FA08D83CD}" dt="2022-01-11T15:44:39.035" v="540" actId="20577"/>
          <ac:spMkLst>
            <pc:docMk/>
            <pc:sldMk cId="1115866447" sldId="278"/>
            <ac:spMk id="2" creationId="{C4ACEAB2-3BE6-4ECE-882E-D28872F00D27}"/>
          </ac:spMkLst>
        </pc:spChg>
        <pc:spChg chg="mod">
          <ac:chgData name="Dexter Levick" userId="cfead303-d38c-40a9-9e05-c9b454a5ec9d" providerId="ADAL" clId="{EC7FEF8A-DC51-4BF1-A534-653FA08D83CD}" dt="2022-01-13T15:18:22.506" v="2031" actId="2"/>
          <ac:spMkLst>
            <pc:docMk/>
            <pc:sldMk cId="1115866447" sldId="278"/>
            <ac:spMk id="3" creationId="{94864C9D-1187-4A4B-AB54-EC117231882E}"/>
          </ac:spMkLst>
        </pc:spChg>
      </pc:sldChg>
      <pc:sldChg chg="modSp mod">
        <pc:chgData name="Dexter Levick" userId="cfead303-d38c-40a9-9e05-c9b454a5ec9d" providerId="ADAL" clId="{EC7FEF8A-DC51-4BF1-A534-653FA08D83CD}" dt="2022-01-13T15:18:10.673" v="2021" actId="313"/>
        <pc:sldMkLst>
          <pc:docMk/>
          <pc:sldMk cId="679703342" sldId="279"/>
        </pc:sldMkLst>
        <pc:spChg chg="mod">
          <ac:chgData name="Dexter Levick" userId="cfead303-d38c-40a9-9e05-c9b454a5ec9d" providerId="ADAL" clId="{EC7FEF8A-DC51-4BF1-A534-653FA08D83CD}" dt="2022-01-13T15:18:10.673" v="2021" actId="313"/>
          <ac:spMkLst>
            <pc:docMk/>
            <pc:sldMk cId="679703342" sldId="279"/>
            <ac:spMk id="3" creationId="{5E3BC8CB-7298-4378-9C7B-259CD97B2A6D}"/>
          </ac:spMkLst>
        </pc:spChg>
      </pc:sldChg>
      <pc:sldChg chg="modSp mod">
        <pc:chgData name="Dexter Levick" userId="cfead303-d38c-40a9-9e05-c9b454a5ec9d" providerId="ADAL" clId="{EC7FEF8A-DC51-4BF1-A534-653FA08D83CD}" dt="2022-01-13T09:24:16.891" v="1310" actId="20577"/>
        <pc:sldMkLst>
          <pc:docMk/>
          <pc:sldMk cId="1338986231" sldId="281"/>
        </pc:sldMkLst>
        <pc:spChg chg="mod">
          <ac:chgData name="Dexter Levick" userId="cfead303-d38c-40a9-9e05-c9b454a5ec9d" providerId="ADAL" clId="{EC7FEF8A-DC51-4BF1-A534-653FA08D83CD}" dt="2022-01-13T09:24:16.891" v="1310" actId="20577"/>
          <ac:spMkLst>
            <pc:docMk/>
            <pc:sldMk cId="1338986231" sldId="281"/>
            <ac:spMk id="3" creationId="{F2AF794A-A653-4D58-9187-DF90CB19BDA8}"/>
          </ac:spMkLst>
        </pc:spChg>
      </pc:sldChg>
      <pc:sldChg chg="modSp mod">
        <pc:chgData name="Dexter Levick" userId="cfead303-d38c-40a9-9e05-c9b454a5ec9d" providerId="ADAL" clId="{EC7FEF8A-DC51-4BF1-A534-653FA08D83CD}" dt="2022-01-12T16:52:59.441" v="1292" actId="20577"/>
        <pc:sldMkLst>
          <pc:docMk/>
          <pc:sldMk cId="2803270683" sldId="283"/>
        </pc:sldMkLst>
        <pc:spChg chg="mod">
          <ac:chgData name="Dexter Levick" userId="cfead303-d38c-40a9-9e05-c9b454a5ec9d" providerId="ADAL" clId="{EC7FEF8A-DC51-4BF1-A534-653FA08D83CD}" dt="2022-01-12T16:52:59.441" v="1292" actId="20577"/>
          <ac:spMkLst>
            <pc:docMk/>
            <pc:sldMk cId="2803270683" sldId="283"/>
            <ac:spMk id="3" creationId="{8F147BDA-155D-464F-9CED-0D6A74A682F1}"/>
          </ac:spMkLst>
        </pc:spChg>
      </pc:sldChg>
      <pc:sldChg chg="addSp delSp modSp mod">
        <pc:chgData name="Dexter Levick" userId="cfead303-d38c-40a9-9e05-c9b454a5ec9d" providerId="ADAL" clId="{EC7FEF8A-DC51-4BF1-A534-653FA08D83CD}" dt="2022-01-11T09:56:05.579" v="31" actId="14100"/>
        <pc:sldMkLst>
          <pc:docMk/>
          <pc:sldMk cId="77861231" sldId="308"/>
        </pc:sldMkLst>
        <pc:picChg chg="add mod modCrop">
          <ac:chgData name="Dexter Levick" userId="cfead303-d38c-40a9-9e05-c9b454a5ec9d" providerId="ADAL" clId="{EC7FEF8A-DC51-4BF1-A534-653FA08D83CD}" dt="2022-01-11T09:46:54.887" v="9" actId="732"/>
          <ac:picMkLst>
            <pc:docMk/>
            <pc:sldMk cId="77861231" sldId="308"/>
            <ac:picMk id="4" creationId="{88886D39-670F-44C7-B4A9-6AA4753598E0}"/>
          </ac:picMkLst>
        </pc:picChg>
        <pc:picChg chg="del">
          <ac:chgData name="Dexter Levick" userId="cfead303-d38c-40a9-9e05-c9b454a5ec9d" providerId="ADAL" clId="{EC7FEF8A-DC51-4BF1-A534-653FA08D83CD}" dt="2022-01-11T09:45:53.404" v="0" actId="478"/>
          <ac:picMkLst>
            <pc:docMk/>
            <pc:sldMk cId="77861231" sldId="308"/>
            <ac:picMk id="5" creationId="{BC1E637D-076B-43BC-B7E7-2886C686E328}"/>
          </ac:picMkLst>
        </pc:picChg>
        <pc:picChg chg="add mod">
          <ac:chgData name="Dexter Levick" userId="cfead303-d38c-40a9-9e05-c9b454a5ec9d" providerId="ADAL" clId="{EC7FEF8A-DC51-4BF1-A534-653FA08D83CD}" dt="2022-01-11T09:47:24.280" v="16" actId="14100"/>
          <ac:picMkLst>
            <pc:docMk/>
            <pc:sldMk cId="77861231" sldId="308"/>
            <ac:picMk id="7" creationId="{1F71BCD6-DA7F-4762-B45F-8C320CAC86EF}"/>
          </ac:picMkLst>
        </pc:picChg>
        <pc:picChg chg="del">
          <ac:chgData name="Dexter Levick" userId="cfead303-d38c-40a9-9e05-c9b454a5ec9d" providerId="ADAL" clId="{EC7FEF8A-DC51-4BF1-A534-653FA08D83CD}" dt="2022-01-11T09:47:26.746" v="17" actId="478"/>
          <ac:picMkLst>
            <pc:docMk/>
            <pc:sldMk cId="77861231" sldId="308"/>
            <ac:picMk id="8" creationId="{172BDA1D-5831-44F8-B4DD-787876BA9AD1}"/>
          </ac:picMkLst>
        </pc:picChg>
        <pc:picChg chg="add mod modCrop">
          <ac:chgData name="Dexter Levick" userId="cfead303-d38c-40a9-9e05-c9b454a5ec9d" providerId="ADAL" clId="{EC7FEF8A-DC51-4BF1-A534-653FA08D83CD}" dt="2022-01-11T09:47:59.448" v="24" actId="732"/>
          <ac:picMkLst>
            <pc:docMk/>
            <pc:sldMk cId="77861231" sldId="308"/>
            <ac:picMk id="10" creationId="{2FB0401D-44F4-4204-B2CD-CB0E8D9DF761}"/>
          </ac:picMkLst>
        </pc:picChg>
        <pc:picChg chg="del">
          <ac:chgData name="Dexter Levick" userId="cfead303-d38c-40a9-9e05-c9b454a5ec9d" providerId="ADAL" clId="{EC7FEF8A-DC51-4BF1-A534-653FA08D83CD}" dt="2022-01-11T09:47:03.775" v="10" actId="478"/>
          <ac:picMkLst>
            <pc:docMk/>
            <pc:sldMk cId="77861231" sldId="308"/>
            <ac:picMk id="11" creationId="{3988523D-F332-4827-B04A-06B276115E84}"/>
          </ac:picMkLst>
        </pc:picChg>
        <pc:picChg chg="add mod">
          <ac:chgData name="Dexter Levick" userId="cfead303-d38c-40a9-9e05-c9b454a5ec9d" providerId="ADAL" clId="{EC7FEF8A-DC51-4BF1-A534-653FA08D83CD}" dt="2022-01-11T09:56:05.579" v="31" actId="14100"/>
          <ac:picMkLst>
            <pc:docMk/>
            <pc:sldMk cId="77861231" sldId="308"/>
            <ac:picMk id="13" creationId="{C57C0F91-0EB0-4542-864B-B1EA9175A872}"/>
          </ac:picMkLst>
        </pc:picChg>
        <pc:picChg chg="del">
          <ac:chgData name="Dexter Levick" userId="cfead303-d38c-40a9-9e05-c9b454a5ec9d" providerId="ADAL" clId="{EC7FEF8A-DC51-4BF1-A534-653FA08D83CD}" dt="2022-01-11T09:49:04.527" v="25" actId="478"/>
          <ac:picMkLst>
            <pc:docMk/>
            <pc:sldMk cId="77861231" sldId="308"/>
            <ac:picMk id="14" creationId="{9B517032-9DB2-4DF8-A7CF-E9ECFBBD1FF5}"/>
          </ac:picMkLst>
        </pc:picChg>
      </pc:sldChg>
      <pc:sldChg chg="addSp delSp modSp mod">
        <pc:chgData name="Dexter Levick" userId="cfead303-d38c-40a9-9e05-c9b454a5ec9d" providerId="ADAL" clId="{EC7FEF8A-DC51-4BF1-A534-653FA08D83CD}" dt="2022-01-13T15:20:45.406" v="2081" actId="20577"/>
        <pc:sldMkLst>
          <pc:docMk/>
          <pc:sldMk cId="20190053" sldId="309"/>
        </pc:sldMkLst>
        <pc:spChg chg="mod">
          <ac:chgData name="Dexter Levick" userId="cfead303-d38c-40a9-9e05-c9b454a5ec9d" providerId="ADAL" clId="{EC7FEF8A-DC51-4BF1-A534-653FA08D83CD}" dt="2022-01-13T15:20:45.406" v="2081" actId="20577"/>
          <ac:spMkLst>
            <pc:docMk/>
            <pc:sldMk cId="20190053" sldId="309"/>
            <ac:spMk id="11" creationId="{4CC410F8-7716-4522-8EC0-DBC15CE3F9F9}"/>
          </ac:spMkLst>
        </pc:spChg>
        <pc:picChg chg="add mod">
          <ac:chgData name="Dexter Levick" userId="cfead303-d38c-40a9-9e05-c9b454a5ec9d" providerId="ADAL" clId="{EC7FEF8A-DC51-4BF1-A534-653FA08D83CD}" dt="2022-01-11T09:57:27.883" v="37" actId="14100"/>
          <ac:picMkLst>
            <pc:docMk/>
            <pc:sldMk cId="20190053" sldId="309"/>
            <ac:picMk id="5" creationId="{2CE6D3AC-27CF-4032-8E8F-BC230FFF60EE}"/>
          </ac:picMkLst>
        </pc:picChg>
        <pc:picChg chg="del">
          <ac:chgData name="Dexter Levick" userId="cfead303-d38c-40a9-9e05-c9b454a5ec9d" providerId="ADAL" clId="{EC7FEF8A-DC51-4BF1-A534-653FA08D83CD}" dt="2022-01-11T09:56:14.065" v="32" actId="478"/>
          <ac:picMkLst>
            <pc:docMk/>
            <pc:sldMk cId="20190053" sldId="309"/>
            <ac:picMk id="6" creationId="{0C2C49FF-462A-4EB6-97CE-A14E2644896B}"/>
          </ac:picMkLst>
        </pc:picChg>
        <pc:picChg chg="add mod">
          <ac:chgData name="Dexter Levick" userId="cfead303-d38c-40a9-9e05-c9b454a5ec9d" providerId="ADAL" clId="{EC7FEF8A-DC51-4BF1-A534-653FA08D83CD}" dt="2022-01-11T09:57:52.768" v="43" actId="14100"/>
          <ac:picMkLst>
            <pc:docMk/>
            <pc:sldMk cId="20190053" sldId="309"/>
            <ac:picMk id="9" creationId="{04827A51-74C9-4E31-B633-1B7595D08D9C}"/>
          </ac:picMkLst>
        </pc:picChg>
        <pc:picChg chg="del">
          <ac:chgData name="Dexter Levick" userId="cfead303-d38c-40a9-9e05-c9b454a5ec9d" providerId="ADAL" clId="{EC7FEF8A-DC51-4BF1-A534-653FA08D83CD}" dt="2022-01-11T09:57:30.577" v="38" actId="478"/>
          <ac:picMkLst>
            <pc:docMk/>
            <pc:sldMk cId="20190053" sldId="309"/>
            <ac:picMk id="13" creationId="{C3418863-5CBB-4B5F-860F-C167D50EC44B}"/>
          </ac:picMkLst>
        </pc:picChg>
      </pc:sldChg>
      <pc:sldChg chg="addSp delSp modSp mod">
        <pc:chgData name="Dexter Levick" userId="cfead303-d38c-40a9-9e05-c9b454a5ec9d" providerId="ADAL" clId="{EC7FEF8A-DC51-4BF1-A534-653FA08D83CD}" dt="2022-01-12T09:43:11.391" v="733" actId="1076"/>
        <pc:sldMkLst>
          <pc:docMk/>
          <pc:sldMk cId="3606469185" sldId="311"/>
        </pc:sldMkLst>
        <pc:spChg chg="mod">
          <ac:chgData name="Dexter Levick" userId="cfead303-d38c-40a9-9e05-c9b454a5ec9d" providerId="ADAL" clId="{EC7FEF8A-DC51-4BF1-A534-653FA08D83CD}" dt="2022-01-12T09:38:04.507" v="686" actId="20577"/>
          <ac:spMkLst>
            <pc:docMk/>
            <pc:sldMk cId="3606469185" sldId="311"/>
            <ac:spMk id="2" creationId="{A85916BD-64BB-4030-B645-41732464BCB3}"/>
          </ac:spMkLst>
        </pc:spChg>
        <pc:spChg chg="mod">
          <ac:chgData name="Dexter Levick" userId="cfead303-d38c-40a9-9e05-c9b454a5ec9d" providerId="ADAL" clId="{EC7FEF8A-DC51-4BF1-A534-653FA08D83CD}" dt="2022-01-12T09:38:25.845" v="708" actId="20577"/>
          <ac:spMkLst>
            <pc:docMk/>
            <pc:sldMk cId="3606469185" sldId="311"/>
            <ac:spMk id="3" creationId="{2E943C07-0048-4041-A36D-BA273B7DCC03}"/>
          </ac:spMkLst>
        </pc:spChg>
        <pc:picChg chg="del">
          <ac:chgData name="Dexter Levick" userId="cfead303-d38c-40a9-9e05-c9b454a5ec9d" providerId="ADAL" clId="{EC7FEF8A-DC51-4BF1-A534-653FA08D83CD}" dt="2022-01-12T09:41:31.920" v="709" actId="478"/>
          <ac:picMkLst>
            <pc:docMk/>
            <pc:sldMk cId="3606469185" sldId="311"/>
            <ac:picMk id="5" creationId="{1072D266-FEEA-4DC2-8DE7-7424F70265A9}"/>
          </ac:picMkLst>
        </pc:picChg>
        <pc:picChg chg="add mod">
          <ac:chgData name="Dexter Levick" userId="cfead303-d38c-40a9-9e05-c9b454a5ec9d" providerId="ADAL" clId="{EC7FEF8A-DC51-4BF1-A534-653FA08D83CD}" dt="2022-01-12T09:42:45.785" v="727" actId="14100"/>
          <ac:picMkLst>
            <pc:docMk/>
            <pc:sldMk cId="3606469185" sldId="311"/>
            <ac:picMk id="6" creationId="{F5583DBC-FF54-4454-AC02-52F40075E95B}"/>
          </ac:picMkLst>
        </pc:picChg>
        <pc:picChg chg="del">
          <ac:chgData name="Dexter Levick" userId="cfead303-d38c-40a9-9e05-c9b454a5ec9d" providerId="ADAL" clId="{EC7FEF8A-DC51-4BF1-A534-653FA08D83CD}" dt="2022-01-12T09:41:51.636" v="715" actId="478"/>
          <ac:picMkLst>
            <pc:docMk/>
            <pc:sldMk cId="3606469185" sldId="311"/>
            <ac:picMk id="8" creationId="{F0F5228C-34A4-480C-A7F2-4AF01F76B690}"/>
          </ac:picMkLst>
        </pc:picChg>
        <pc:picChg chg="add mod">
          <ac:chgData name="Dexter Levick" userId="cfead303-d38c-40a9-9e05-c9b454a5ec9d" providerId="ADAL" clId="{EC7FEF8A-DC51-4BF1-A534-653FA08D83CD}" dt="2022-01-12T09:43:11.391" v="733" actId="1076"/>
          <ac:picMkLst>
            <pc:docMk/>
            <pc:sldMk cId="3606469185" sldId="311"/>
            <ac:picMk id="9" creationId="{15B49E37-8B8F-4D1A-9C75-6F845122B60D}"/>
          </ac:picMkLst>
        </pc:picChg>
        <pc:picChg chg="del">
          <ac:chgData name="Dexter Levick" userId="cfead303-d38c-40a9-9e05-c9b454a5ec9d" providerId="ADAL" clId="{EC7FEF8A-DC51-4BF1-A534-653FA08D83CD}" dt="2022-01-12T09:42:15.661" v="721" actId="478"/>
          <ac:picMkLst>
            <pc:docMk/>
            <pc:sldMk cId="3606469185" sldId="311"/>
            <ac:picMk id="11" creationId="{5BAE826A-A3EF-489D-B04E-7A98242FD06A}"/>
          </ac:picMkLst>
        </pc:picChg>
        <pc:picChg chg="add mod">
          <ac:chgData name="Dexter Levick" userId="cfead303-d38c-40a9-9e05-c9b454a5ec9d" providerId="ADAL" clId="{EC7FEF8A-DC51-4BF1-A534-653FA08D83CD}" dt="2022-01-12T09:43:01.383" v="730" actId="14100"/>
          <ac:picMkLst>
            <pc:docMk/>
            <pc:sldMk cId="3606469185" sldId="311"/>
            <ac:picMk id="12" creationId="{539BF834-33B9-44F2-8EDB-47EAEAF201D7}"/>
          </ac:picMkLst>
        </pc:picChg>
      </pc:sldChg>
      <pc:sldChg chg="addSp delSp modSp mod">
        <pc:chgData name="Dexter Levick" userId="cfead303-d38c-40a9-9e05-c9b454a5ec9d" providerId="ADAL" clId="{EC7FEF8A-DC51-4BF1-A534-653FA08D83CD}" dt="2022-01-12T10:22:35.865" v="809" actId="14100"/>
        <pc:sldMkLst>
          <pc:docMk/>
          <pc:sldMk cId="2378172067" sldId="312"/>
        </pc:sldMkLst>
        <pc:spChg chg="mod">
          <ac:chgData name="Dexter Levick" userId="cfead303-d38c-40a9-9e05-c9b454a5ec9d" providerId="ADAL" clId="{EC7FEF8A-DC51-4BF1-A534-653FA08D83CD}" dt="2022-01-12T09:53:53.964" v="749" actId="20577"/>
          <ac:spMkLst>
            <pc:docMk/>
            <pc:sldMk cId="2378172067" sldId="312"/>
            <ac:spMk id="2" creationId="{A85916BD-64BB-4030-B645-41732464BCB3}"/>
          </ac:spMkLst>
        </pc:spChg>
        <pc:spChg chg="mod">
          <ac:chgData name="Dexter Levick" userId="cfead303-d38c-40a9-9e05-c9b454a5ec9d" providerId="ADAL" clId="{EC7FEF8A-DC51-4BF1-A534-653FA08D83CD}" dt="2022-01-12T10:04:26.802" v="791" actId="20577"/>
          <ac:spMkLst>
            <pc:docMk/>
            <pc:sldMk cId="2378172067" sldId="312"/>
            <ac:spMk id="3" creationId="{2E943C07-0048-4041-A36D-BA273B7DCC03}"/>
          </ac:spMkLst>
        </pc:spChg>
        <pc:picChg chg="add mod">
          <ac:chgData name="Dexter Levick" userId="cfead303-d38c-40a9-9e05-c9b454a5ec9d" providerId="ADAL" clId="{EC7FEF8A-DC51-4BF1-A534-653FA08D83CD}" dt="2022-01-12T10:22:35.865" v="809" actId="14100"/>
          <ac:picMkLst>
            <pc:docMk/>
            <pc:sldMk cId="2378172067" sldId="312"/>
            <ac:picMk id="5" creationId="{02D9C5A5-D017-456A-8399-1A23CAE30BF7}"/>
          </ac:picMkLst>
        </pc:picChg>
        <pc:picChg chg="del">
          <ac:chgData name="Dexter Levick" userId="cfead303-d38c-40a9-9e05-c9b454a5ec9d" providerId="ADAL" clId="{EC7FEF8A-DC51-4BF1-A534-653FA08D83CD}" dt="2022-01-12T10:12:17.150" v="792" actId="478"/>
          <ac:picMkLst>
            <pc:docMk/>
            <pc:sldMk cId="2378172067" sldId="312"/>
            <ac:picMk id="6" creationId="{A8E57C73-57A0-4BAF-9672-DF5E20E665D4}"/>
          </ac:picMkLst>
        </pc:picChg>
        <pc:picChg chg="add mod">
          <ac:chgData name="Dexter Levick" userId="cfead303-d38c-40a9-9e05-c9b454a5ec9d" providerId="ADAL" clId="{EC7FEF8A-DC51-4BF1-A534-653FA08D83CD}" dt="2022-01-12T10:22:26.901" v="808" actId="1076"/>
          <ac:picMkLst>
            <pc:docMk/>
            <pc:sldMk cId="2378172067" sldId="312"/>
            <ac:picMk id="8" creationId="{20EBB24D-C05B-44C9-8625-D883993547F4}"/>
          </ac:picMkLst>
        </pc:picChg>
        <pc:picChg chg="del">
          <ac:chgData name="Dexter Levick" userId="cfead303-d38c-40a9-9e05-c9b454a5ec9d" providerId="ADAL" clId="{EC7FEF8A-DC51-4BF1-A534-653FA08D83CD}" dt="2022-01-12T10:17:07.571" v="799" actId="478"/>
          <ac:picMkLst>
            <pc:docMk/>
            <pc:sldMk cId="2378172067" sldId="312"/>
            <ac:picMk id="9" creationId="{C47F709D-582A-49C0-BB61-EF87562DB2BB}"/>
          </ac:picMkLst>
        </pc:picChg>
        <pc:picChg chg="mod">
          <ac:chgData name="Dexter Levick" userId="cfead303-d38c-40a9-9e05-c9b454a5ec9d" providerId="ADAL" clId="{EC7FEF8A-DC51-4BF1-A534-653FA08D83CD}" dt="2022-01-12T10:22:18.119" v="806" actId="14100"/>
          <ac:picMkLst>
            <pc:docMk/>
            <pc:sldMk cId="2378172067" sldId="312"/>
            <ac:picMk id="11" creationId="{37442F96-93C3-4C9A-A15D-1CEAF23C3C9E}"/>
          </ac:picMkLst>
        </pc:picChg>
      </pc:sldChg>
      <pc:sldChg chg="addSp delSp modSp mod">
        <pc:chgData name="Dexter Levick" userId="cfead303-d38c-40a9-9e05-c9b454a5ec9d" providerId="ADAL" clId="{EC7FEF8A-DC51-4BF1-A534-653FA08D83CD}" dt="2022-01-12T11:54:20.767" v="893" actId="14100"/>
        <pc:sldMkLst>
          <pc:docMk/>
          <pc:sldMk cId="2338533712" sldId="313"/>
        </pc:sldMkLst>
        <pc:spChg chg="mod">
          <ac:chgData name="Dexter Levick" userId="cfead303-d38c-40a9-9e05-c9b454a5ec9d" providerId="ADAL" clId="{EC7FEF8A-DC51-4BF1-A534-653FA08D83CD}" dt="2022-01-12T10:57:49.872" v="825" actId="20577"/>
          <ac:spMkLst>
            <pc:docMk/>
            <pc:sldMk cId="2338533712" sldId="313"/>
            <ac:spMk id="2" creationId="{A85916BD-64BB-4030-B645-41732464BCB3}"/>
          </ac:spMkLst>
        </pc:spChg>
        <pc:spChg chg="mod">
          <ac:chgData name="Dexter Levick" userId="cfead303-d38c-40a9-9e05-c9b454a5ec9d" providerId="ADAL" clId="{EC7FEF8A-DC51-4BF1-A534-653FA08D83CD}" dt="2022-01-12T11:49:31.024" v="869" actId="20577"/>
          <ac:spMkLst>
            <pc:docMk/>
            <pc:sldMk cId="2338533712" sldId="313"/>
            <ac:spMk id="3" creationId="{2E943C07-0048-4041-A36D-BA273B7DCC03}"/>
          </ac:spMkLst>
        </pc:spChg>
        <pc:grpChg chg="del">
          <ac:chgData name="Dexter Levick" userId="cfead303-d38c-40a9-9e05-c9b454a5ec9d" providerId="ADAL" clId="{EC7FEF8A-DC51-4BF1-A534-653FA08D83CD}" dt="2022-01-12T11:53:04.816" v="876" actId="478"/>
          <ac:grpSpMkLst>
            <pc:docMk/>
            <pc:sldMk cId="2338533712" sldId="313"/>
            <ac:grpSpMk id="15" creationId="{D3DE9431-59DF-43B0-B67F-2F7EC4973DB2}"/>
          </ac:grpSpMkLst>
        </pc:grpChg>
        <pc:picChg chg="del">
          <ac:chgData name="Dexter Levick" userId="cfead303-d38c-40a9-9e05-c9b454a5ec9d" providerId="ADAL" clId="{EC7FEF8A-DC51-4BF1-A534-653FA08D83CD}" dt="2022-01-12T11:49:37.072" v="870" actId="478"/>
          <ac:picMkLst>
            <pc:docMk/>
            <pc:sldMk cId="2338533712" sldId="313"/>
            <ac:picMk id="5" creationId="{656B4E57-9627-4512-8FD0-F415DFDC19B4}"/>
          </ac:picMkLst>
        </pc:picChg>
        <pc:picChg chg="add mod">
          <ac:chgData name="Dexter Levick" userId="cfead303-d38c-40a9-9e05-c9b454a5ec9d" providerId="ADAL" clId="{EC7FEF8A-DC51-4BF1-A534-653FA08D83CD}" dt="2022-01-12T11:54:20.767" v="893" actId="14100"/>
          <ac:picMkLst>
            <pc:docMk/>
            <pc:sldMk cId="2338533712" sldId="313"/>
            <ac:picMk id="6" creationId="{224D56BA-D21C-40C7-8AA1-CCF48F12A03F}"/>
          </ac:picMkLst>
        </pc:picChg>
        <pc:picChg chg="add mod">
          <ac:chgData name="Dexter Levick" userId="cfead303-d38c-40a9-9e05-c9b454a5ec9d" providerId="ADAL" clId="{EC7FEF8A-DC51-4BF1-A534-653FA08D83CD}" dt="2022-01-12T11:53:54.228" v="889" actId="14100"/>
          <ac:picMkLst>
            <pc:docMk/>
            <pc:sldMk cId="2338533712" sldId="313"/>
            <ac:picMk id="9" creationId="{98D6AAB1-A793-4BE2-92AE-2B2C81C00C18}"/>
          </ac:picMkLst>
        </pc:picChg>
        <pc:picChg chg="add mod">
          <ac:chgData name="Dexter Levick" userId="cfead303-d38c-40a9-9e05-c9b454a5ec9d" providerId="ADAL" clId="{EC7FEF8A-DC51-4BF1-A534-653FA08D83CD}" dt="2022-01-12T11:53:51.135" v="888" actId="14100"/>
          <ac:picMkLst>
            <pc:docMk/>
            <pc:sldMk cId="2338533712" sldId="313"/>
            <ac:picMk id="11" creationId="{EAB391AB-6B48-409B-807B-FD672A42CE1F}"/>
          </ac:picMkLst>
        </pc:picChg>
      </pc:sldChg>
      <pc:sldChg chg="addSp delSp modSp mod">
        <pc:chgData name="Dexter Levick" userId="cfead303-d38c-40a9-9e05-c9b454a5ec9d" providerId="ADAL" clId="{EC7FEF8A-DC51-4BF1-A534-653FA08D83CD}" dt="2022-01-12T12:05:47.751" v="957" actId="14100"/>
        <pc:sldMkLst>
          <pc:docMk/>
          <pc:sldMk cId="95619817" sldId="314"/>
        </pc:sldMkLst>
        <pc:spChg chg="mod">
          <ac:chgData name="Dexter Levick" userId="cfead303-d38c-40a9-9e05-c9b454a5ec9d" providerId="ADAL" clId="{EC7FEF8A-DC51-4BF1-A534-653FA08D83CD}" dt="2022-01-12T12:00:35.384" v="909" actId="20577"/>
          <ac:spMkLst>
            <pc:docMk/>
            <pc:sldMk cId="95619817" sldId="314"/>
            <ac:spMk id="2" creationId="{A85916BD-64BB-4030-B645-41732464BCB3}"/>
          </ac:spMkLst>
        </pc:spChg>
        <pc:spChg chg="mod">
          <ac:chgData name="Dexter Levick" userId="cfead303-d38c-40a9-9e05-c9b454a5ec9d" providerId="ADAL" clId="{EC7FEF8A-DC51-4BF1-A534-653FA08D83CD}" dt="2022-01-12T12:01:42.848" v="931" actId="20577"/>
          <ac:spMkLst>
            <pc:docMk/>
            <pc:sldMk cId="95619817" sldId="314"/>
            <ac:spMk id="3" creationId="{2E943C07-0048-4041-A36D-BA273B7DCC03}"/>
          </ac:spMkLst>
        </pc:spChg>
        <pc:picChg chg="del">
          <ac:chgData name="Dexter Levick" userId="cfead303-d38c-40a9-9e05-c9b454a5ec9d" providerId="ADAL" clId="{EC7FEF8A-DC51-4BF1-A534-653FA08D83CD}" dt="2022-01-12T12:03:51.169" v="932" actId="478"/>
          <ac:picMkLst>
            <pc:docMk/>
            <pc:sldMk cId="95619817" sldId="314"/>
            <ac:picMk id="5" creationId="{86A5C77C-429B-4B9A-861F-5023D4D15435}"/>
          </ac:picMkLst>
        </pc:picChg>
        <pc:picChg chg="add mod">
          <ac:chgData name="Dexter Levick" userId="cfead303-d38c-40a9-9e05-c9b454a5ec9d" providerId="ADAL" clId="{EC7FEF8A-DC51-4BF1-A534-653FA08D83CD}" dt="2022-01-12T12:05:47.751" v="957" actId="14100"/>
          <ac:picMkLst>
            <pc:docMk/>
            <pc:sldMk cId="95619817" sldId="314"/>
            <ac:picMk id="6" creationId="{0C5611D1-B9B1-4C7E-8390-5F9BD233836A}"/>
          </ac:picMkLst>
        </pc:picChg>
        <pc:picChg chg="del">
          <ac:chgData name="Dexter Levick" userId="cfead303-d38c-40a9-9e05-c9b454a5ec9d" providerId="ADAL" clId="{EC7FEF8A-DC51-4BF1-A534-653FA08D83CD}" dt="2022-01-12T12:04:18.003" v="939" actId="478"/>
          <ac:picMkLst>
            <pc:docMk/>
            <pc:sldMk cId="95619817" sldId="314"/>
            <ac:picMk id="8" creationId="{F1429980-BE84-4BF5-B0D2-3B852A83CB58}"/>
          </ac:picMkLst>
        </pc:picChg>
        <pc:picChg chg="add mod">
          <ac:chgData name="Dexter Levick" userId="cfead303-d38c-40a9-9e05-c9b454a5ec9d" providerId="ADAL" clId="{EC7FEF8A-DC51-4BF1-A534-653FA08D83CD}" dt="2022-01-12T12:05:20.510" v="954" actId="14100"/>
          <ac:picMkLst>
            <pc:docMk/>
            <pc:sldMk cId="95619817" sldId="314"/>
            <ac:picMk id="9" creationId="{9BF4D66B-1DE9-4724-BC72-AA5FC163675F}"/>
          </ac:picMkLst>
        </pc:picChg>
        <pc:picChg chg="del">
          <ac:chgData name="Dexter Levick" userId="cfead303-d38c-40a9-9e05-c9b454a5ec9d" providerId="ADAL" clId="{EC7FEF8A-DC51-4BF1-A534-653FA08D83CD}" dt="2022-01-12T12:04:57.348" v="948" actId="478"/>
          <ac:picMkLst>
            <pc:docMk/>
            <pc:sldMk cId="95619817" sldId="314"/>
            <ac:picMk id="11" creationId="{65A3082D-CB9A-4A99-B1CD-C97DCABA222B}"/>
          </ac:picMkLst>
        </pc:picChg>
        <pc:picChg chg="add mod">
          <ac:chgData name="Dexter Levick" userId="cfead303-d38c-40a9-9e05-c9b454a5ec9d" providerId="ADAL" clId="{EC7FEF8A-DC51-4BF1-A534-653FA08D83CD}" dt="2022-01-12T12:05:16.976" v="953" actId="14100"/>
          <ac:picMkLst>
            <pc:docMk/>
            <pc:sldMk cId="95619817" sldId="314"/>
            <ac:picMk id="12" creationId="{B0753534-7F38-4F12-87FA-A6B45E113FF2}"/>
          </ac:picMkLst>
        </pc:picChg>
      </pc:sldChg>
      <pc:sldChg chg="addSp delSp modSp mod">
        <pc:chgData name="Dexter Levick" userId="cfead303-d38c-40a9-9e05-c9b454a5ec9d" providerId="ADAL" clId="{EC7FEF8A-DC51-4BF1-A534-653FA08D83CD}" dt="2022-01-12T12:15:04.571" v="1040" actId="1076"/>
        <pc:sldMkLst>
          <pc:docMk/>
          <pc:sldMk cId="61801001" sldId="315"/>
        </pc:sldMkLst>
        <pc:spChg chg="mod">
          <ac:chgData name="Dexter Levick" userId="cfead303-d38c-40a9-9e05-c9b454a5ec9d" providerId="ADAL" clId="{EC7FEF8A-DC51-4BF1-A534-653FA08D83CD}" dt="2022-01-12T12:06:11.574" v="973" actId="20577"/>
          <ac:spMkLst>
            <pc:docMk/>
            <pc:sldMk cId="61801001" sldId="315"/>
            <ac:spMk id="2" creationId="{A85916BD-64BB-4030-B645-41732464BCB3}"/>
          </ac:spMkLst>
        </pc:spChg>
        <pc:spChg chg="mod">
          <ac:chgData name="Dexter Levick" userId="cfead303-d38c-40a9-9e05-c9b454a5ec9d" providerId="ADAL" clId="{EC7FEF8A-DC51-4BF1-A534-653FA08D83CD}" dt="2022-01-12T12:10:03.756" v="1018" actId="20577"/>
          <ac:spMkLst>
            <pc:docMk/>
            <pc:sldMk cId="61801001" sldId="315"/>
            <ac:spMk id="3" creationId="{2E943C07-0048-4041-A36D-BA273B7DCC03}"/>
          </ac:spMkLst>
        </pc:spChg>
        <pc:picChg chg="add mod">
          <ac:chgData name="Dexter Levick" userId="cfead303-d38c-40a9-9e05-c9b454a5ec9d" providerId="ADAL" clId="{EC7FEF8A-DC51-4BF1-A534-653FA08D83CD}" dt="2022-01-12T12:13:42.172" v="1027" actId="14100"/>
          <ac:picMkLst>
            <pc:docMk/>
            <pc:sldMk cId="61801001" sldId="315"/>
            <ac:picMk id="5" creationId="{AA1718E6-D7B2-4B20-BA2F-F3298DA0BC12}"/>
          </ac:picMkLst>
        </pc:picChg>
        <pc:picChg chg="del">
          <ac:chgData name="Dexter Levick" userId="cfead303-d38c-40a9-9e05-c9b454a5ec9d" providerId="ADAL" clId="{EC7FEF8A-DC51-4BF1-A534-653FA08D83CD}" dt="2022-01-12T12:12:35.236" v="1019" actId="478"/>
          <ac:picMkLst>
            <pc:docMk/>
            <pc:sldMk cId="61801001" sldId="315"/>
            <ac:picMk id="6" creationId="{AA2D14D7-F720-4D1F-9093-A4E8A3CD4681}"/>
          </ac:picMkLst>
        </pc:picChg>
        <pc:picChg chg="add mod">
          <ac:chgData name="Dexter Levick" userId="cfead303-d38c-40a9-9e05-c9b454a5ec9d" providerId="ADAL" clId="{EC7FEF8A-DC51-4BF1-A534-653FA08D83CD}" dt="2022-01-12T12:15:04.571" v="1040" actId="1076"/>
          <ac:picMkLst>
            <pc:docMk/>
            <pc:sldMk cId="61801001" sldId="315"/>
            <ac:picMk id="8" creationId="{FDEB16F5-904E-4AAC-BD2B-728C8BDEFC7D}"/>
          </ac:picMkLst>
        </pc:picChg>
        <pc:picChg chg="del">
          <ac:chgData name="Dexter Levick" userId="cfead303-d38c-40a9-9e05-c9b454a5ec9d" providerId="ADAL" clId="{EC7FEF8A-DC51-4BF1-A534-653FA08D83CD}" dt="2022-01-12T12:14:02.068" v="1028" actId="478"/>
          <ac:picMkLst>
            <pc:docMk/>
            <pc:sldMk cId="61801001" sldId="315"/>
            <ac:picMk id="9" creationId="{706F2E4F-5443-4ABD-BDE8-23ADA4B2479C}"/>
          </ac:picMkLst>
        </pc:picChg>
        <pc:picChg chg="add mod">
          <ac:chgData name="Dexter Levick" userId="cfead303-d38c-40a9-9e05-c9b454a5ec9d" providerId="ADAL" clId="{EC7FEF8A-DC51-4BF1-A534-653FA08D83CD}" dt="2022-01-12T12:15:01.790" v="1039" actId="14100"/>
          <ac:picMkLst>
            <pc:docMk/>
            <pc:sldMk cId="61801001" sldId="315"/>
            <ac:picMk id="11" creationId="{16009AC3-F348-4960-9873-6C9D06596121}"/>
          </ac:picMkLst>
        </pc:picChg>
        <pc:picChg chg="del">
          <ac:chgData name="Dexter Levick" userId="cfead303-d38c-40a9-9e05-c9b454a5ec9d" providerId="ADAL" clId="{EC7FEF8A-DC51-4BF1-A534-653FA08D83CD}" dt="2022-01-12T12:14:41.700" v="1034" actId="478"/>
          <ac:picMkLst>
            <pc:docMk/>
            <pc:sldMk cId="61801001" sldId="315"/>
            <ac:picMk id="12" creationId="{3D35FEF2-B7F6-42EE-86D7-6C41EDD81CBC}"/>
          </ac:picMkLst>
        </pc:picChg>
      </pc:sldChg>
      <pc:sldChg chg="addSp delSp modSp mod">
        <pc:chgData name="Dexter Levick" userId="cfead303-d38c-40a9-9e05-c9b454a5ec9d" providerId="ADAL" clId="{EC7FEF8A-DC51-4BF1-A534-653FA08D83CD}" dt="2022-01-12T12:23:10.412" v="1129" actId="1076"/>
        <pc:sldMkLst>
          <pc:docMk/>
          <pc:sldMk cId="2542924100" sldId="316"/>
        </pc:sldMkLst>
        <pc:spChg chg="mod">
          <ac:chgData name="Dexter Levick" userId="cfead303-d38c-40a9-9e05-c9b454a5ec9d" providerId="ADAL" clId="{EC7FEF8A-DC51-4BF1-A534-653FA08D83CD}" dt="2022-01-12T12:15:35.431" v="1056" actId="20577"/>
          <ac:spMkLst>
            <pc:docMk/>
            <pc:sldMk cId="2542924100" sldId="316"/>
            <ac:spMk id="2" creationId="{A85916BD-64BB-4030-B645-41732464BCB3}"/>
          </ac:spMkLst>
        </pc:spChg>
        <pc:spChg chg="mod">
          <ac:chgData name="Dexter Levick" userId="cfead303-d38c-40a9-9e05-c9b454a5ec9d" providerId="ADAL" clId="{EC7FEF8A-DC51-4BF1-A534-653FA08D83CD}" dt="2022-01-12T12:18:45.230" v="1108" actId="20577"/>
          <ac:spMkLst>
            <pc:docMk/>
            <pc:sldMk cId="2542924100" sldId="316"/>
            <ac:spMk id="3" creationId="{2E943C07-0048-4041-A36D-BA273B7DCC03}"/>
          </ac:spMkLst>
        </pc:spChg>
        <pc:picChg chg="add mod">
          <ac:chgData name="Dexter Levick" userId="cfead303-d38c-40a9-9e05-c9b454a5ec9d" providerId="ADAL" clId="{EC7FEF8A-DC51-4BF1-A534-653FA08D83CD}" dt="2022-01-12T12:21:58.012" v="1115" actId="14100"/>
          <ac:picMkLst>
            <pc:docMk/>
            <pc:sldMk cId="2542924100" sldId="316"/>
            <ac:picMk id="5" creationId="{0C5595D9-4A73-43FB-856D-24430030D27A}"/>
          </ac:picMkLst>
        </pc:picChg>
        <pc:picChg chg="del">
          <ac:chgData name="Dexter Levick" userId="cfead303-d38c-40a9-9e05-c9b454a5ec9d" providerId="ADAL" clId="{EC7FEF8A-DC51-4BF1-A534-653FA08D83CD}" dt="2022-01-12T12:21:30.743" v="1109" actId="478"/>
          <ac:picMkLst>
            <pc:docMk/>
            <pc:sldMk cId="2542924100" sldId="316"/>
            <ac:picMk id="6" creationId="{56E04D77-42BE-47CE-B36E-3B3B6C845B11}"/>
          </ac:picMkLst>
        </pc:picChg>
        <pc:picChg chg="add mod">
          <ac:chgData name="Dexter Levick" userId="cfead303-d38c-40a9-9e05-c9b454a5ec9d" providerId="ADAL" clId="{EC7FEF8A-DC51-4BF1-A534-653FA08D83CD}" dt="2022-01-12T12:23:10.412" v="1129" actId="1076"/>
          <ac:picMkLst>
            <pc:docMk/>
            <pc:sldMk cId="2542924100" sldId="316"/>
            <ac:picMk id="8" creationId="{221C4CC6-0B80-4E64-8C5F-2DD307DCFBA3}"/>
          </ac:picMkLst>
        </pc:picChg>
        <pc:picChg chg="del">
          <ac:chgData name="Dexter Levick" userId="cfead303-d38c-40a9-9e05-c9b454a5ec9d" providerId="ADAL" clId="{EC7FEF8A-DC51-4BF1-A534-653FA08D83CD}" dt="2022-01-12T12:22:01.006" v="1116" actId="478"/>
          <ac:picMkLst>
            <pc:docMk/>
            <pc:sldMk cId="2542924100" sldId="316"/>
            <ac:picMk id="9" creationId="{2F1047B6-ED28-42AF-9336-70805BAA6893}"/>
          </ac:picMkLst>
        </pc:picChg>
        <pc:picChg chg="del">
          <ac:chgData name="Dexter Levick" userId="cfead303-d38c-40a9-9e05-c9b454a5ec9d" providerId="ADAL" clId="{EC7FEF8A-DC51-4BF1-A534-653FA08D83CD}" dt="2022-01-12T12:22:34.876" v="1122" actId="478"/>
          <ac:picMkLst>
            <pc:docMk/>
            <pc:sldMk cId="2542924100" sldId="316"/>
            <ac:picMk id="11" creationId="{E63F6C77-E17F-4AE5-9281-80EED432C8B8}"/>
          </ac:picMkLst>
        </pc:picChg>
        <pc:picChg chg="add mod">
          <ac:chgData name="Dexter Levick" userId="cfead303-d38c-40a9-9e05-c9b454a5ec9d" providerId="ADAL" clId="{EC7FEF8A-DC51-4BF1-A534-653FA08D83CD}" dt="2022-01-12T12:23:01.683" v="1128" actId="1076"/>
          <ac:picMkLst>
            <pc:docMk/>
            <pc:sldMk cId="2542924100" sldId="316"/>
            <ac:picMk id="12" creationId="{81E1972D-C0D8-4020-A467-FFA44896EA1D}"/>
          </ac:picMkLst>
        </pc:picChg>
      </pc:sldChg>
      <pc:sldChg chg="modSp mod">
        <pc:chgData name="Dexter Levick" userId="cfead303-d38c-40a9-9e05-c9b454a5ec9d" providerId="ADAL" clId="{EC7FEF8A-DC51-4BF1-A534-653FA08D83CD}" dt="2022-01-13T15:18:12.291" v="2022" actId="2"/>
        <pc:sldMkLst>
          <pc:docMk/>
          <pc:sldMk cId="30797557" sldId="324"/>
        </pc:sldMkLst>
        <pc:spChg chg="mod">
          <ac:chgData name="Dexter Levick" userId="cfead303-d38c-40a9-9e05-c9b454a5ec9d" providerId="ADAL" clId="{EC7FEF8A-DC51-4BF1-A534-653FA08D83CD}" dt="2022-01-13T15:18:12.291" v="2022" actId="2"/>
          <ac:spMkLst>
            <pc:docMk/>
            <pc:sldMk cId="30797557" sldId="324"/>
            <ac:spMk id="3" creationId="{5E3BC8CB-7298-4378-9C7B-259CD97B2A6D}"/>
          </ac:spMkLst>
        </pc:spChg>
      </pc:sldChg>
      <pc:sldChg chg="modSp add del mod">
        <pc:chgData name="Dexter Levick" userId="cfead303-d38c-40a9-9e05-c9b454a5ec9d" providerId="ADAL" clId="{EC7FEF8A-DC51-4BF1-A534-653FA08D83CD}" dt="2022-01-13T15:21:01.180" v="2084" actId="20577"/>
        <pc:sldMkLst>
          <pc:docMk/>
          <pc:sldMk cId="2807999838" sldId="325"/>
        </pc:sldMkLst>
        <pc:spChg chg="mod">
          <ac:chgData name="Dexter Levick" userId="cfead303-d38c-40a9-9e05-c9b454a5ec9d" providerId="ADAL" clId="{EC7FEF8A-DC51-4BF1-A534-653FA08D83CD}" dt="2022-01-13T15:21:01.180" v="2084" actId="20577"/>
          <ac:spMkLst>
            <pc:docMk/>
            <pc:sldMk cId="2807999838" sldId="325"/>
            <ac:spMk id="3" creationId="{DAC7F12F-1D5A-4D76-A913-3706407B6BC1}"/>
          </ac:spMkLst>
        </pc:spChg>
      </pc:sldChg>
      <pc:sldChg chg="modSp mod">
        <pc:chgData name="Dexter Levick" userId="cfead303-d38c-40a9-9e05-c9b454a5ec9d" providerId="ADAL" clId="{EC7FEF8A-DC51-4BF1-A534-653FA08D83CD}" dt="2022-01-13T15:22:21.105" v="2097" actId="5793"/>
        <pc:sldMkLst>
          <pc:docMk/>
          <pc:sldMk cId="3018838771" sldId="326"/>
        </pc:sldMkLst>
        <pc:spChg chg="mod">
          <ac:chgData name="Dexter Levick" userId="cfead303-d38c-40a9-9e05-c9b454a5ec9d" providerId="ADAL" clId="{EC7FEF8A-DC51-4BF1-A534-653FA08D83CD}" dt="2022-01-13T15:22:21.105" v="2097" actId="5793"/>
          <ac:spMkLst>
            <pc:docMk/>
            <pc:sldMk cId="3018838771" sldId="326"/>
            <ac:spMk id="3" creationId="{BF6BDC96-C60F-411B-9668-B1A762A98CCF}"/>
          </ac:spMkLst>
        </pc:spChg>
      </pc:sldChg>
      <pc:sldChg chg="addSp delSp modSp mod">
        <pc:chgData name="Dexter Levick" userId="cfead303-d38c-40a9-9e05-c9b454a5ec9d" providerId="ADAL" clId="{EC7FEF8A-DC51-4BF1-A534-653FA08D83CD}" dt="2022-01-13T15:23:08.511" v="2119" actId="20577"/>
        <pc:sldMkLst>
          <pc:docMk/>
          <pc:sldMk cId="3738131294" sldId="327"/>
        </pc:sldMkLst>
        <pc:spChg chg="add mod">
          <ac:chgData name="Dexter Levick" userId="cfead303-d38c-40a9-9e05-c9b454a5ec9d" providerId="ADAL" clId="{EC7FEF8A-DC51-4BF1-A534-653FA08D83CD}" dt="2022-01-13T15:23:08.511" v="2119" actId="20577"/>
          <ac:spMkLst>
            <pc:docMk/>
            <pc:sldMk cId="3738131294" sldId="327"/>
            <ac:spMk id="5" creationId="{9BF647F1-38CB-47C7-9EC2-D2FD34CEEE61}"/>
          </ac:spMkLst>
        </pc:spChg>
        <pc:spChg chg="del">
          <ac:chgData name="Dexter Levick" userId="cfead303-d38c-40a9-9e05-c9b454a5ec9d" providerId="ADAL" clId="{EC7FEF8A-DC51-4BF1-A534-653FA08D83CD}" dt="2022-01-13T14:45:12.180" v="1810" actId="478"/>
          <ac:spMkLst>
            <pc:docMk/>
            <pc:sldMk cId="3738131294" sldId="327"/>
            <ac:spMk id="6" creationId="{DD938D93-DC28-42DC-88A4-1C8B70F1B7D7}"/>
          </ac:spMkLst>
        </pc:spChg>
        <pc:picChg chg="del">
          <ac:chgData name="Dexter Levick" userId="cfead303-d38c-40a9-9e05-c9b454a5ec9d" providerId="ADAL" clId="{EC7FEF8A-DC51-4BF1-A534-653FA08D83CD}" dt="2022-01-13T14:43:27.032" v="1805" actId="478"/>
          <ac:picMkLst>
            <pc:docMk/>
            <pc:sldMk cId="3738131294" sldId="327"/>
            <ac:picMk id="4" creationId="{8254E93F-0362-44D9-923B-8EE515F9D32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10/01/2022</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hyperlink" Target="https://www.gov.uk/government/statistics/coronavirus-job-retention-scheme-statistics-march-2021"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hyperlink" Target="https://www.gov.uk/government/statistics/self-employment-income-support-scheme-statistics-september-2021"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www.breakingtravelnews.com/news/article/full-aviation-recovery-still-years-away-says-heathrow/"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guardian.com/business/2021/dec/29/air-travel-in-and-out-of-uk-slumps-in-2021-amid-pandemic"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july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businessmag.co.uk/companies/cawood-acquires-chemtech-environmental/" TargetMode="External"/><Relationship Id="rId2" Type="http://schemas.openxmlformats.org/officeDocument/2006/relationships/hyperlink" Target="https://www.berkshirepublichealth.co.uk/covid-19-dashboard/?view=cases&amp;location=Bracknell%20Forest"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etreading.co.uk/news/reading-berkshire-news/new-seven-storey-office-space-22410607" TargetMode="External"/><Relationship Id="rId2" Type="http://schemas.openxmlformats.org/officeDocument/2006/relationships/hyperlink" Target="https://www.berkshirepublichealth.co.uk/covid-19-dashboard/?view=cases&amp;location=Slough"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prodapt.com/en/newsroom/prodapt-acquires-uk-based-slr-dynamics/" TargetMode="External"/><Relationship Id="rId2" Type="http://schemas.openxmlformats.org/officeDocument/2006/relationships/hyperlink" Target="https://www.berkshirepublichealth.co.uk/covid-19-dashboard/?view=cases&amp;location=Reading"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businessmag.co.uk/professional-services/boyes-turner-advises-on-medical-clinic-securing-premises-near-wokingham/" TargetMode="External"/><Relationship Id="rId2" Type="http://schemas.openxmlformats.org/officeDocument/2006/relationships/hyperlink" Target="https://www.berkshirepublichealth.co.uk/covid-19-dashboard/?view=cases&amp;location=Wokingham"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oecd.org/economic-outlook/"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www.berkshirepublichealth.co.uk/covid-19-dashboard/?view=cases&amp;location=Windsor%20and%20Maidenhead"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businessmag.co.uk/professional-services/azets-expands-thames-valley-team/" TargetMode="External"/><Relationship Id="rId2" Type="http://schemas.openxmlformats.org/officeDocument/2006/relationships/hyperlink" Target="https://www.berkshirepublichealth.co.uk/covid-19-dashboard/?view=cases&amp;location=West%20Berkshire"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stats.gov.cn/enGliSH/" TargetMode="External"/><Relationship Id="rId4" Type="http://schemas.openxmlformats.org/officeDocument/2006/relationships/hyperlink" Target="https://www.imf.org/en/Publications/WEO/weo-database/2020/October"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assets.kpmg/content/dam/kpmg/uk/pdf/2021/12/kpmg-uk-economic-outlook-december-2021-repor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pwc.co.uk/press-room/press-releases/uk-economic-outlook-december-2021-polarised-recovery-continues.html"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bankofengland.co.uk/-/media/boe/files/financial-stability-report/2021/december-2021.pdf?la=en&amp;hash=62FF3E7484FF0FD1AD650FE41A77D32B3750F8C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December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fontScale="90000"/>
          </a:bodyPr>
          <a:lstStyle/>
          <a:p>
            <a:r>
              <a:rPr lang="en-GB" dirty="0"/>
              <a:t>Furloughing (Final furlough data - October 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b="1" dirty="0"/>
              <a:t>18,500 jobs furloughed across Thames Valley Berkshire</a:t>
            </a:r>
          </a:p>
          <a:p>
            <a:r>
              <a:rPr lang="en-US" sz="1600" dirty="0"/>
              <a:t>2,300 jobs (4% of total eligible employments) furloughed in Bracknell Forest UA</a:t>
            </a:r>
          </a:p>
          <a:p>
            <a:r>
              <a:rPr lang="en-US" sz="1600" dirty="0"/>
              <a:t>4,700 (7% of total eligible employments) furloughed in Slough UA</a:t>
            </a:r>
          </a:p>
          <a:p>
            <a:r>
              <a:rPr lang="en-US" sz="1600" dirty="0"/>
              <a:t>2,800 jobs (3% of total eligible employments) furloughed in Reading UA</a:t>
            </a:r>
          </a:p>
          <a:p>
            <a:r>
              <a:rPr lang="en-US" sz="1600" dirty="0"/>
              <a:t>3,000 jobs (4% of total jobs) furloughed in Wokingham UA</a:t>
            </a:r>
          </a:p>
          <a:p>
            <a:r>
              <a:rPr lang="en-US" sz="1600" dirty="0"/>
              <a:t>3,500 jobs (5% of total jobs) furloughed in Windsor and Maidenhead</a:t>
            </a:r>
          </a:p>
          <a:p>
            <a:r>
              <a:rPr lang="en-US" sz="1600" dirty="0"/>
              <a:t>2,200 jobs (3% of total jobs) furloughed in West Berkshire</a:t>
            </a:r>
          </a:p>
          <a:p>
            <a:pPr marL="0" indent="0">
              <a:buNone/>
            </a:pPr>
            <a:endParaRPr lang="en-US" sz="1600" dirty="0"/>
          </a:p>
          <a:p>
            <a:pPr marL="0" indent="0">
              <a:buNone/>
            </a:pPr>
            <a:r>
              <a:rPr lang="en-US" sz="1600" b="1" dirty="0"/>
              <a:t>Across the UK, 1,143,600 people were furloughed (4% of total eligible employments)</a:t>
            </a:r>
          </a:p>
          <a:p>
            <a:pPr marL="0" indent="0">
              <a:buNone/>
            </a:pPr>
            <a:r>
              <a:rPr lang="en-GB" sz="1600" dirty="0">
                <a:effectLst/>
                <a:latin typeface="Calibri" panose="020F0502020204030204" pitchFamily="34" charset="0"/>
                <a:ea typeface="Calibri" panose="020F0502020204030204" pitchFamily="34" charset="0"/>
                <a:cs typeface="Arial" panose="020B0604020202020204" pitchFamily="34" charset="0"/>
              </a:rPr>
              <a:t>Berkshire has a slightly lower-than-average number of furloughed workers, compared to the rest of the UK, because of its relative strength in sectors of industry that can be continued by workers from home. </a:t>
            </a:r>
            <a:endParaRPr lang="en-US" sz="1600" dirty="0"/>
          </a:p>
          <a:p>
            <a:pPr marL="0" indent="0">
              <a:buNone/>
            </a:pPr>
            <a:r>
              <a:rPr lang="en-US" sz="1600" dirty="0"/>
              <a:t>				        </a:t>
            </a:r>
          </a:p>
          <a:p>
            <a:pPr marL="0" indent="0">
              <a:buNone/>
            </a:pPr>
            <a:r>
              <a:rPr lang="en-US" sz="1600" b="1" dirty="0">
                <a:hlinkClick r:id="rId2"/>
              </a:rPr>
              <a:t>Source: HMRC, November 2021</a:t>
            </a:r>
            <a:endParaRPr lang="en-US" sz="1600" b="1" dirty="0"/>
          </a:p>
          <a:p>
            <a:pPr marL="0" indent="0">
              <a:buNone/>
            </a:pPr>
            <a:endParaRPr lang="en-US" sz="1600" b="1" dirty="0"/>
          </a:p>
          <a:p>
            <a:pPr marL="0" indent="0">
              <a:buNone/>
            </a:pPr>
            <a:endParaRPr lang="en-US" sz="1600" b="1"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561381"/>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(Final SEISS data - October 2021)</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a:bodyPr>
          <a:lstStyle/>
          <a:p>
            <a:r>
              <a:rPr lang="en-GB" sz="1600" b="1" dirty="0"/>
              <a:t>Total value of claims made across Thames Valley Berkshire: £414,900,000</a:t>
            </a:r>
          </a:p>
          <a:p>
            <a:pPr marL="0" indent="0">
              <a:buNone/>
            </a:pPr>
            <a:endParaRPr lang="en-GB" sz="1600" b="1" dirty="0"/>
          </a:p>
          <a:p>
            <a:r>
              <a:rPr lang="en-GB" sz="1600" dirty="0"/>
              <a:t>Total value of claims made for Bracknell Forest UA – </a:t>
            </a:r>
            <a:r>
              <a:rPr lang="en-GB" sz="1600" dirty="0">
                <a:solidFill>
                  <a:schemeClr val="bg2"/>
                </a:solidFill>
              </a:rPr>
              <a:t>All SEISS: £63,200,000</a:t>
            </a:r>
          </a:p>
          <a:p>
            <a:r>
              <a:rPr lang="en-GB" sz="1600" dirty="0"/>
              <a:t>Total value of claims made for Slough UA – </a:t>
            </a:r>
            <a:r>
              <a:rPr lang="en-GB" sz="1600" dirty="0">
                <a:solidFill>
                  <a:schemeClr val="bg2"/>
                </a:solidFill>
              </a:rPr>
              <a:t>All SEISS: £83,500,000</a:t>
            </a:r>
          </a:p>
          <a:p>
            <a:r>
              <a:rPr lang="en-GB" sz="1600" dirty="0"/>
              <a:t>Total value of claims made for Reading UA – </a:t>
            </a:r>
            <a:r>
              <a:rPr lang="en-GB" sz="1600" dirty="0">
                <a:solidFill>
                  <a:schemeClr val="bg2"/>
                </a:solidFill>
              </a:rPr>
              <a:t>All</a:t>
            </a:r>
            <a:r>
              <a:rPr lang="en-GB" sz="1600" dirty="0"/>
              <a:t> </a:t>
            </a:r>
            <a:r>
              <a:rPr lang="en-GB" sz="1600" dirty="0">
                <a:solidFill>
                  <a:schemeClr val="bg2"/>
                </a:solidFill>
              </a:rPr>
              <a:t>SEISS: £67,000,000</a:t>
            </a:r>
          </a:p>
          <a:p>
            <a:r>
              <a:rPr lang="en-GB" sz="1600" dirty="0"/>
              <a:t>Total value of claims made for Wokingham – </a:t>
            </a:r>
            <a:r>
              <a:rPr lang="en-GB" sz="1600" dirty="0">
                <a:solidFill>
                  <a:schemeClr val="bg2"/>
                </a:solidFill>
              </a:rPr>
              <a:t>All</a:t>
            </a:r>
            <a:r>
              <a:rPr lang="en-GB" sz="1600" dirty="0"/>
              <a:t> </a:t>
            </a:r>
            <a:r>
              <a:rPr lang="en-GB" sz="1600" dirty="0">
                <a:solidFill>
                  <a:schemeClr val="bg2"/>
                </a:solidFill>
              </a:rPr>
              <a:t>SEISS: £68,800,000</a:t>
            </a:r>
          </a:p>
          <a:p>
            <a:r>
              <a:rPr lang="en-GB" sz="1600" dirty="0"/>
              <a:t>Total value of claims made for Windsor and Maidenhead – </a:t>
            </a:r>
            <a:r>
              <a:rPr lang="en-GB" sz="1600" dirty="0">
                <a:solidFill>
                  <a:schemeClr val="bg2"/>
                </a:solidFill>
              </a:rPr>
              <a:t>All SEISS: £63,500,000</a:t>
            </a:r>
          </a:p>
          <a:p>
            <a:r>
              <a:rPr lang="en-GB" sz="1600" dirty="0"/>
              <a:t>Total value of claims made in West Berkshire – </a:t>
            </a:r>
            <a:r>
              <a:rPr lang="en-GB" sz="1600" dirty="0">
                <a:solidFill>
                  <a:schemeClr val="bg2"/>
                </a:solidFill>
              </a:rPr>
              <a:t>All SEISS: £68,900,000</a:t>
            </a:r>
          </a:p>
          <a:p>
            <a:pPr marL="0" indent="0">
              <a:buNone/>
            </a:pPr>
            <a:endParaRPr lang="en-GB" sz="1600" dirty="0">
              <a:solidFill>
                <a:schemeClr val="bg2"/>
              </a:solidFill>
            </a:endParaRPr>
          </a:p>
          <a:p>
            <a:r>
              <a:rPr lang="en-GB" sz="1600" b="1" dirty="0"/>
              <a:t>Total value of claims made for the whole of the United Kingdom: £28,105,000,000</a:t>
            </a:r>
            <a:endParaRPr lang="en-GB" sz="1600" b="1" dirty="0">
              <a:solidFill>
                <a:schemeClr val="bg2"/>
              </a:solidFill>
            </a:endParaRPr>
          </a:p>
          <a:p>
            <a:pPr marL="0" indent="0">
              <a:buNone/>
            </a:pPr>
            <a:r>
              <a:rPr lang="en-GB" sz="1600" dirty="0">
                <a:solidFill>
                  <a:schemeClr val="accent2"/>
                </a:solidFill>
              </a:rPr>
              <a:t>								       </a:t>
            </a:r>
            <a:r>
              <a:rPr lang="en-GB" sz="1600" b="1" dirty="0">
                <a:hlinkClick r:id="rId2"/>
              </a:rPr>
              <a:t>Source: HMRC, November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009" y="1104017"/>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rmAutofit fontScale="90000"/>
          </a:bodyPr>
          <a:lstStyle/>
          <a:p>
            <a:r>
              <a:rPr lang="en-GB" dirty="0"/>
              <a:t>Claimant Count (Latest data - November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20,915 </a:t>
            </a:r>
            <a:r>
              <a:rPr lang="en-GB" sz="1600" dirty="0"/>
              <a:t>claimants (3.6% of the working age population) in Thames Valley Berkshire</a:t>
            </a:r>
          </a:p>
          <a:p>
            <a:r>
              <a:rPr lang="en-GB" sz="1600" dirty="0"/>
              <a:t>2,165 claimants (2.7% of the working age population) in Bracknell Forest UA</a:t>
            </a:r>
          </a:p>
          <a:p>
            <a:r>
              <a:rPr lang="en-GB" sz="1600" dirty="0"/>
              <a:t>6,025 claimants (6.4% of the working age population) in Slough UA</a:t>
            </a:r>
          </a:p>
          <a:p>
            <a:r>
              <a:rPr lang="en-GB" sz="1600" dirty="0"/>
              <a:t>5,195 claimants (4.9% of the working age population) in Reading UA</a:t>
            </a:r>
          </a:p>
          <a:p>
            <a:r>
              <a:rPr lang="en-GB" sz="1600" dirty="0"/>
              <a:t>2,175 claimants (2% of the working age population) in Wokingham UA</a:t>
            </a:r>
          </a:p>
          <a:p>
            <a:r>
              <a:rPr lang="en-GB" sz="1600" dirty="0"/>
              <a:t>2,695 claimants (2.9% of the working age population) in Windsor and Maidenhead UA</a:t>
            </a:r>
          </a:p>
          <a:p>
            <a:r>
              <a:rPr lang="en-GB" sz="1600" dirty="0"/>
              <a:t>2,675 claimants (2.8%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29,845</a:t>
            </a:r>
            <a:r>
              <a:rPr lang="en-GB" sz="1600" dirty="0">
                <a:ea typeface="Calibri" panose="020F0502020204030204" pitchFamily="34" charset="0"/>
              </a:rPr>
              <a:t> in November </a:t>
            </a:r>
            <a:r>
              <a:rPr lang="en-GB" sz="1600" dirty="0">
                <a:effectLst/>
                <a:ea typeface="Calibri" panose="020F0502020204030204" pitchFamily="34" charset="0"/>
              </a:rPr>
              <a:t>2020 to </a:t>
            </a:r>
            <a:r>
              <a:rPr lang="en-GB" sz="1600" dirty="0">
                <a:ea typeface="Calibri" panose="020F0502020204030204" pitchFamily="34" charset="0"/>
              </a:rPr>
              <a:t>20,915 in November </a:t>
            </a:r>
            <a:r>
              <a:rPr lang="en-GB" sz="1600" dirty="0">
                <a:effectLst/>
                <a:ea typeface="Calibri" panose="020F0502020204030204" pitchFamily="34" charset="0"/>
              </a:rPr>
              <a:t>2021. Slough had 6.4% of its working age population claim unemployment in </a:t>
            </a:r>
            <a:r>
              <a:rPr lang="en-GB" sz="1600" dirty="0">
                <a:ea typeface="Calibri" panose="020F0502020204030204" pitchFamily="34" charset="0"/>
              </a:rPr>
              <a:t>November</a:t>
            </a:r>
            <a:r>
              <a:rPr lang="en-GB" sz="1600" dirty="0">
                <a:effectLst/>
                <a:ea typeface="Calibri" panose="020F0502020204030204" pitchFamily="34" charset="0"/>
              </a:rPr>
              <a:t> 2021, </a:t>
            </a:r>
            <a:r>
              <a:rPr lang="en-GB" sz="1600" dirty="0">
                <a:ea typeface="Calibri" panose="020F0502020204030204" pitchFamily="34" charset="0"/>
              </a:rPr>
              <a:t>down slightly</a:t>
            </a:r>
            <a:r>
              <a:rPr lang="en-GB" sz="1600" dirty="0">
                <a:effectLst/>
                <a:ea typeface="Calibri" panose="020F0502020204030204" pitchFamily="34" charset="0"/>
              </a:rPr>
              <a:t> from 8.5% in November</a:t>
            </a:r>
            <a:r>
              <a:rPr lang="en-GB" sz="1600" dirty="0">
                <a:ea typeface="Calibri" panose="020F0502020204030204" pitchFamily="34" charset="0"/>
              </a:rPr>
              <a:t>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November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Heathrow Airport:</a:t>
            </a:r>
          </a:p>
          <a:p>
            <a:pPr algn="l" fontAlgn="base"/>
            <a:r>
              <a:rPr lang="en-US" sz="1600" dirty="0"/>
              <a:t>Heathrow has said passenger numbers were 60 per cent lower in November than before the Covid-19 pandemic. Just over three million people travelled from the airport last month, which was significantly up on the same month last year, but there remains a long way to go until numbers fully recover, the airport said. Heathrow said it does not expect that international travel will recover to 2019 levels until at least all travel restrictions (including testing) are removed from all markets, at both ends of the route, and there is no risk of new restrictions, such as quarantine, being imposed. This is likely to be several years away, the airport added. A statement added there were “high cancellations” among business travelers concerned about being trapped overseas for Christmas as Omicron spreads.</a:t>
            </a:r>
          </a:p>
          <a:p>
            <a:pPr algn="l" fontAlgn="base"/>
            <a:endParaRPr lang="en-US" sz="1600" dirty="0"/>
          </a:p>
          <a:p>
            <a:pPr algn="l" fontAlgn="base"/>
            <a:r>
              <a:rPr lang="en-US" sz="1600" dirty="0"/>
              <a:t>This week ministers said passengers arriving in the UK would have to take a pre-departure Covid-19 test, as well as a post-flight test, because of fears about the spread of the new variant. Arrivals from red list countries also face hotel quarantine again – a measure Heathrow said it would like to see scrapped.			                				                			                       	                                                      										</a:t>
            </a:r>
            <a:r>
              <a:rPr lang="en-US" sz="1600" b="1" dirty="0">
                <a:hlinkClick r:id="rId2"/>
              </a:rPr>
              <a:t>Source: Breaking Travel News, December 2021</a:t>
            </a:r>
            <a:endParaRPr lang="en-GB" sz="1600" dirty="0"/>
          </a:p>
        </p:txBody>
      </p:sp>
    </p:spTree>
    <p:extLst>
      <p:ext uri="{BB962C8B-B14F-4D97-AF65-F5344CB8AC3E}">
        <p14:creationId xmlns:p14="http://schemas.microsoft.com/office/powerpoint/2010/main" val="67970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Aviation:</a:t>
            </a:r>
          </a:p>
          <a:p>
            <a:pPr algn="l" rtl="0"/>
            <a:r>
              <a:rPr lang="en-US" sz="1600" dirty="0"/>
              <a:t>Air travel in and out of the UK slumped by 71% in 2021 as the second year of the Covid-19 crisis took its toll on international flying, according to a report.</a:t>
            </a:r>
          </a:p>
          <a:p>
            <a:pPr algn="l" rtl="0"/>
            <a:endParaRPr lang="en-US" sz="1600" dirty="0"/>
          </a:p>
          <a:p>
            <a:pPr algn="l" rtl="0"/>
            <a:r>
              <a:rPr lang="en-US" sz="1600" dirty="0"/>
              <a:t>Just over 406,000 international flights operated from the UK up to 22 December this year compared with almost 1.4m in 2019 before the pandemic struck and travel restrictions were imposed, the aviation analytics firm Cirium said. UK domestic flights were found to have declined by almost 60%.</a:t>
            </a:r>
          </a:p>
          <a:p>
            <a:pPr algn="l" rtl="0"/>
            <a:endParaRPr lang="en-US" sz="1600" dirty="0"/>
          </a:p>
          <a:p>
            <a:pPr algn="l" rtl="0"/>
            <a:r>
              <a:rPr lang="en-US" sz="1600" dirty="0"/>
              <a:t>International travel has been slow to recover because of testing and quarantine requirements, which have changed throughout the year, and fears of countries being added to the UK’s red list which involve mandatory hotel quarantine for 10 days.</a:t>
            </a:r>
            <a:r>
              <a:rPr lang="en-US" sz="1800" b="1" dirty="0"/>
              <a:t>	</a:t>
            </a:r>
            <a:r>
              <a:rPr lang="en-US" sz="1900" b="1" dirty="0"/>
              <a:t>			       	       	</a:t>
            </a:r>
            <a:r>
              <a:rPr lang="en-US" sz="1600" b="1" dirty="0"/>
              <a:t>  </a:t>
            </a:r>
          </a:p>
          <a:p>
            <a:pPr marL="0" indent="0" algn="r" rtl="0">
              <a:buNone/>
            </a:pPr>
            <a:r>
              <a:rPr lang="en-US" sz="1600" b="1" dirty="0"/>
              <a:t>        </a:t>
            </a:r>
            <a:r>
              <a:rPr lang="en-US" sz="1600" b="1" dirty="0">
                <a:hlinkClick r:id="rId2"/>
              </a:rPr>
              <a:t>Source: The Guardian, December 2021</a:t>
            </a:r>
            <a:endParaRPr lang="en-GB" sz="1600" b="1" dirty="0"/>
          </a:p>
        </p:txBody>
      </p:sp>
    </p:spTree>
    <p:extLst>
      <p:ext uri="{BB962C8B-B14F-4D97-AF65-F5344CB8AC3E}">
        <p14:creationId xmlns:p14="http://schemas.microsoft.com/office/powerpoint/2010/main" val="3079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Autofit/>
          </a:bodyPr>
          <a:lstStyle/>
          <a:p>
            <a:r>
              <a:rPr lang="en-GB" sz="1600" dirty="0"/>
              <a:t>Slough had an overall recovery index score of 79 at the end of August, putting it in a weaker position in terms of recovery (closer to pre-lockdown levels) than Reading which had a recovery index score of 88.</a:t>
            </a:r>
            <a:endParaRPr lang="en-US" sz="1600" b="1" dirty="0"/>
          </a:p>
          <a:p>
            <a:pPr marL="0" indent="0" algn="r">
              <a:buNone/>
            </a:pPr>
            <a:r>
              <a:rPr lang="en-US" sz="1600" b="1" dirty="0"/>
              <a:t>					             </a:t>
            </a:r>
            <a:r>
              <a:rPr lang="en-US" sz="1600" b="1" dirty="0">
                <a:hlinkClick r:id="rId2"/>
              </a:rPr>
              <a:t>Source: Centre for Cities, </a:t>
            </a:r>
            <a:r>
              <a:rPr lang="en-US" sz="1600" b="1" dirty="0">
                <a:hlinkClick r:id="rId2"/>
              </a:rPr>
              <a:t>November</a:t>
            </a:r>
            <a:r>
              <a:rPr lang="en-US" sz="1600" b="1" dirty="0">
                <a:hlinkClick r:id="rId2"/>
              </a:rPr>
              <a:t> 2021</a:t>
            </a:r>
            <a:r>
              <a:rPr lang="en-US" sz="1600" b="1" dirty="0"/>
              <a:t> (latest release)</a:t>
            </a:r>
          </a:p>
          <a:p>
            <a:pPr algn="l">
              <a:buFont typeface="Arial" panose="020B0604020202020204" pitchFamily="34" charset="0"/>
              <a:buChar char="•"/>
            </a:pPr>
            <a:r>
              <a:rPr lang="en-US" sz="1600" b="0" i="0" dirty="0">
                <a:solidFill>
                  <a:srgbClr val="323132"/>
                </a:solidFill>
                <a:effectLst/>
              </a:rPr>
              <a:t>Retail sales volumes rose by 1.4% in November 2021 and were 7.2% higher than their pre-coronavirus (COVID-19) February 2020 levels.</a:t>
            </a:r>
          </a:p>
          <a:p>
            <a:pPr algn="l">
              <a:buFont typeface="Arial" panose="020B0604020202020204" pitchFamily="34" charset="0"/>
              <a:buChar char="•"/>
            </a:pPr>
            <a:r>
              <a:rPr lang="en-US" sz="1600" b="0" i="0" dirty="0">
                <a:solidFill>
                  <a:srgbClr val="323132"/>
                </a:solidFill>
                <a:effectLst/>
              </a:rPr>
              <a:t>Non-food stores sales volumes rose by 2.0% in November 2021, because of growth in clothing stores (2.9%) and other non-food stores (2.8%) such as computer stores, toy stores and jewelry stores, with retailers noting strong trading related to Black Friday and in the lead up to Christmas.</a:t>
            </a:r>
          </a:p>
          <a:p>
            <a:pPr algn="l">
              <a:buFont typeface="Arial" panose="020B0604020202020204" pitchFamily="34" charset="0"/>
              <a:buChar char="•"/>
            </a:pPr>
            <a:r>
              <a:rPr lang="en-US" sz="1600" b="0" i="0" dirty="0">
                <a:solidFill>
                  <a:srgbClr val="323132"/>
                </a:solidFill>
                <a:effectLst/>
              </a:rPr>
              <a:t>Clothing stores sales volumes in November 2021 were above pre-coronavirus levels for the first time; 3.2% above their level in February 2020.</a:t>
            </a:r>
          </a:p>
          <a:p>
            <a:pPr algn="l">
              <a:buFont typeface="Arial" panose="020B0604020202020204" pitchFamily="34" charset="0"/>
              <a:buChar char="•"/>
            </a:pPr>
            <a:r>
              <a:rPr lang="en-US" sz="1600" b="0" i="0" dirty="0">
                <a:solidFill>
                  <a:srgbClr val="323132"/>
                </a:solidFill>
                <a:effectLst/>
              </a:rPr>
              <a:t>Automotive fuel sales volumes rose by 3.7% in November 2021 following some disruption to supplies in the previous two months; volumes were 1.9% below their February 2020 levels.</a:t>
            </a:r>
          </a:p>
          <a:p>
            <a:pPr algn="l">
              <a:buFont typeface="Arial" panose="020B0604020202020204" pitchFamily="34" charset="0"/>
              <a:buChar char="•"/>
            </a:pPr>
            <a:r>
              <a:rPr lang="en-US" sz="1600" b="0" i="0" dirty="0">
                <a:solidFill>
                  <a:srgbClr val="323132"/>
                </a:solidFill>
                <a:effectLst/>
              </a:rPr>
              <a:t>Food store sales volumes fell by 0.2% in November 2021; despite the fall in November, volumes were 3.2% above levels in February 2020.</a:t>
            </a:r>
          </a:p>
          <a:p>
            <a:pPr algn="l">
              <a:buFont typeface="Arial" panose="020B0604020202020204" pitchFamily="34" charset="0"/>
              <a:buChar char="•"/>
            </a:pPr>
            <a:r>
              <a:rPr lang="en-US" sz="1600" b="0" i="0" dirty="0">
                <a:solidFill>
                  <a:srgbClr val="323132"/>
                </a:solidFill>
                <a:effectLst/>
              </a:rPr>
              <a:t>The proportion of retail sales online fell to 26.9% in November 2021, its lowest proportion since March 2020 (22.6%) and a continuation of a falling trend since its peak in February 2021 (36.8%).</a:t>
            </a:r>
            <a:r>
              <a:rPr lang="en-US" sz="1800" b="1" dirty="0">
                <a:solidFill>
                  <a:schemeClr val="accent6"/>
                </a:solidFill>
              </a:rPr>
              <a:t>	</a:t>
            </a:r>
            <a:r>
              <a:rPr lang="en-US" sz="1600" b="1" dirty="0">
                <a:solidFill>
                  <a:schemeClr val="accent6"/>
                </a:solidFill>
              </a:rPr>
              <a:t>                                 			                     							   </a:t>
            </a:r>
            <a:r>
              <a:rPr lang="en-US" sz="1600" b="1" dirty="0">
                <a:solidFill>
                  <a:schemeClr val="accent6"/>
                </a:solidFill>
                <a:hlinkClick r:id="rId3"/>
              </a:rPr>
              <a:t>Source: ONS, November 2021 </a:t>
            </a:r>
            <a:r>
              <a:rPr lang="en-US" sz="1600" b="1" dirty="0">
                <a:solidFill>
                  <a:schemeClr val="accent6"/>
                </a:solidFill>
              </a:rPr>
              <a:t>(latest release)</a:t>
            </a:r>
          </a:p>
          <a:p>
            <a:pPr marL="0" indent="0">
              <a:buNone/>
            </a:pPr>
            <a:endParaRPr lang="en-GB" sz="1300" dirty="0"/>
          </a:p>
        </p:txBody>
      </p:sp>
    </p:spTree>
    <p:extLst>
      <p:ext uri="{BB962C8B-B14F-4D97-AF65-F5344CB8AC3E}">
        <p14:creationId xmlns:p14="http://schemas.microsoft.com/office/powerpoint/2010/main" val="133898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December of 2021, there were 4,737 unique job postings for remote positions at companies based in Berkshire, around 223% more than the figure of 1,468 for the same period one year before.</a:t>
            </a:r>
          </a:p>
          <a:p>
            <a:r>
              <a:rPr lang="en-US" sz="1900" dirty="0"/>
              <a:t>Compare this with the South East, in December 2021 there were 29,872 unique remote job postings for remote positions; rising from 10,512 in December of the previous year – an increase of over 184%.</a:t>
            </a:r>
          </a:p>
          <a:p>
            <a:r>
              <a:rPr lang="en-US" sz="1900" dirty="0"/>
              <a:t>A rise can also be seen at national level, with a recorded 185,770 unique remote job postings in England in December of 2021, rising from 65,958 in December 2020 – an increase of over 181%.</a:t>
            </a:r>
          </a:p>
          <a:p>
            <a:r>
              <a:rPr lang="en-US" sz="1900" dirty="0"/>
              <a:t>From these figures it’s apparent that the COVID-19 pandemic has, somewhat unsurprisingly, prompted a massive boost in job postings for explicitly remote roles. Berkshire has seen a larger boost in vacancies which are remote-based than both England and the South East.</a:t>
            </a:r>
          </a:p>
          <a:p>
            <a:pPr marL="0" indent="0">
              <a:buNone/>
            </a:pPr>
            <a:r>
              <a:rPr lang="en-US" sz="1900" b="1" dirty="0"/>
              <a:t>							                </a:t>
            </a:r>
            <a:r>
              <a:rPr lang="en-US" sz="1900" b="1" dirty="0">
                <a:hlinkClick r:id="rId2"/>
              </a:rPr>
              <a:t>Source: EMSI, December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Latest furlough, SEISS and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a:t>
            </a:r>
            <a:r>
              <a:rPr lang="en-GB" baseline="30000" dirty="0"/>
              <a:t>th</a:t>
            </a:r>
            <a:r>
              <a:rPr lang="en-GB" dirty="0"/>
              <a:t> January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January 2022) – </a:t>
            </a:r>
            <a:r>
              <a:rPr lang="en-US" sz="1600" b="1" dirty="0">
                <a:hlinkClick r:id="rId2"/>
              </a:rPr>
              <a:t>Source: Public Health Berkshire COVID-19 Dashboard, 10</a:t>
            </a:r>
            <a:r>
              <a:rPr lang="en-US" sz="1600" b="1" baseline="30000" dirty="0">
                <a:hlinkClick r:id="rId2"/>
              </a:rPr>
              <a:t>th</a:t>
            </a:r>
            <a:r>
              <a:rPr lang="en-US" sz="1600" b="1" dirty="0">
                <a:hlinkClick r:id="rId2"/>
              </a:rPr>
              <a:t> January 2022</a:t>
            </a:r>
            <a:endParaRPr lang="en-US" sz="1600" b="1" dirty="0"/>
          </a:p>
          <a:p>
            <a:r>
              <a:rPr lang="en-US" sz="1600" dirty="0"/>
              <a:t>26,325 total cases</a:t>
            </a:r>
          </a:p>
          <a:p>
            <a:r>
              <a:rPr lang="en-US" sz="1600" dirty="0"/>
              <a:t>185 new cases daily</a:t>
            </a:r>
          </a:p>
          <a:p>
            <a:pPr marL="0" indent="0">
              <a:buNone/>
            </a:pPr>
            <a:endParaRPr lang="en-US" sz="1600" dirty="0"/>
          </a:p>
          <a:p>
            <a:pPr marL="0" indent="0">
              <a:buNone/>
            </a:pPr>
            <a:r>
              <a:rPr lang="en-US" sz="1600" b="1" dirty="0"/>
              <a:t>Claimant unemployment (to November 2021)</a:t>
            </a:r>
          </a:p>
          <a:p>
            <a:r>
              <a:rPr lang="en-GB" sz="1600" dirty="0"/>
              <a:t>2,165 claimants (2.7% of the working age population) in Bracknell Forest UA</a:t>
            </a:r>
          </a:p>
          <a:p>
            <a:pPr marL="0" indent="0">
              <a:buNone/>
            </a:pPr>
            <a:endParaRPr lang="en-US" sz="1600" b="1" dirty="0"/>
          </a:p>
          <a:p>
            <a:pPr marL="0" indent="0">
              <a:buNone/>
            </a:pPr>
            <a:r>
              <a:rPr lang="en-US" sz="1600" b="1" dirty="0"/>
              <a:t>Notable business news:</a:t>
            </a:r>
          </a:p>
          <a:p>
            <a:r>
              <a:rPr lang="en-GB" sz="1600" dirty="0">
                <a:effectLst/>
                <a:ea typeface="Times New Roman" panose="02020603050405020304" pitchFamily="18" charset="0"/>
              </a:rPr>
              <a:t>Bracknell-based Cawood, a UK independent provider of analytical laboratory testing services for the land-based industries, has acquired independent testing laboratory Chemtech Environmental. The addition of Chemtech expands Cawood’s waste testing, soil analysis, and environmental contamination testing services, extending its capacity and capability in these areas. ‘We are looking forward to continuing to provide fast, accurate, and reliable reporting to our customer base as well as working together to grow both our businesses,’ added John Campbell, Co-Owner and Director of Chemtech – </a:t>
            </a:r>
            <a:r>
              <a:rPr lang="en-GB" sz="1600" u="sng" dirty="0">
                <a:solidFill>
                  <a:srgbClr val="0563C1"/>
                </a:solidFill>
                <a:effectLst/>
                <a:ea typeface="Times New Roman" panose="02020603050405020304" pitchFamily="18" charset="0"/>
                <a:hlinkClick r:id="rId3"/>
              </a:rPr>
              <a:t>LINK.</a:t>
            </a:r>
            <a:endParaRPr lang="en-GB" sz="1600" dirty="0">
              <a:effectLst/>
              <a:ea typeface="Times New Roman" panose="02020603050405020304" pitchFamily="18" charset="0"/>
            </a:endParaRPr>
          </a:p>
          <a:p>
            <a:endParaRPr lang="en-US" sz="1600" dirty="0"/>
          </a:p>
          <a:p>
            <a:endParaRPr lang="en-US" sz="1600" b="1" dirty="0"/>
          </a:p>
          <a:p>
            <a:endParaRPr lang="en-US" sz="1600" dirty="0"/>
          </a:p>
        </p:txBody>
      </p:sp>
    </p:spTree>
    <p:extLst>
      <p:ext uri="{BB962C8B-B14F-4D97-AF65-F5344CB8AC3E}">
        <p14:creationId xmlns:p14="http://schemas.microsoft.com/office/powerpoint/2010/main" val="296333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473566"/>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March 2021 </a:t>
            </a:r>
            <a:r>
              <a:rPr lang="en-GB" sz="1600" b="1" dirty="0"/>
              <a:t>(definition for industries hit hardest provided on slide 51)</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3028851096"/>
              </p:ext>
            </p:extLst>
          </p:nvPr>
        </p:nvGraphicFramePr>
        <p:xfrm>
          <a:off x="832097" y="1528563"/>
          <a:ext cx="10515600" cy="3798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December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5,407</a:t>
            </a:r>
          </a:p>
          <a:p>
            <a:r>
              <a:rPr lang="en-GB" sz="2000" dirty="0"/>
              <a:t>Total job postings: 34,020</a:t>
            </a:r>
          </a:p>
          <a:p>
            <a:r>
              <a:rPr lang="en-GB" sz="2000" dirty="0"/>
              <a:t>Job posting intensity: 6:1</a:t>
            </a:r>
          </a:p>
          <a:p>
            <a:r>
              <a:rPr lang="en-GB" sz="2000" dirty="0"/>
              <a:t>Unique job postings (December 2020): 2,112</a:t>
            </a:r>
            <a:endParaRPr lang="en-GB" dirty="0"/>
          </a:p>
        </p:txBody>
      </p:sp>
      <p:pic>
        <p:nvPicPr>
          <p:cNvPr id="6" name="Picture 5" descr="Chart, line chart&#10;&#10;Description automatically generated">
            <a:extLst>
              <a:ext uri="{FF2B5EF4-FFF2-40B4-BE49-F238E27FC236}">
                <a16:creationId xmlns:a16="http://schemas.microsoft.com/office/drawing/2014/main" id="{F5583DBC-FF54-4454-AC02-52F40075E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61367"/>
            <a:ext cx="6809276" cy="2696631"/>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15B49E37-8B8F-4D1A-9C75-6F845122B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276" y="1236555"/>
            <a:ext cx="5382724" cy="2769405"/>
          </a:xfrm>
          <a:prstGeom prst="rect">
            <a:avLst/>
          </a:prstGeom>
        </p:spPr>
      </p:pic>
      <p:pic>
        <p:nvPicPr>
          <p:cNvPr id="12" name="Picture 11" descr="Table&#10;&#10;Description automatically generated">
            <a:extLst>
              <a:ext uri="{FF2B5EF4-FFF2-40B4-BE49-F238E27FC236}">
                <a16:creationId xmlns:a16="http://schemas.microsoft.com/office/drawing/2014/main" id="{539BF834-33B9-44F2-8EDB-47EAEAF20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9276" y="4005960"/>
            <a:ext cx="5382723" cy="2852040"/>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a:t>
            </a:r>
            <a:r>
              <a:rPr lang="en-GB" baseline="30000" dirty="0"/>
              <a:t>th</a:t>
            </a:r>
            <a:r>
              <a:rPr lang="en-GB" dirty="0"/>
              <a:t> January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January 2022) – </a:t>
            </a:r>
            <a:r>
              <a:rPr lang="en-US" sz="1600" b="1" dirty="0">
                <a:hlinkClick r:id="rId2"/>
              </a:rPr>
              <a:t>Source: Public Health Berkshire COVID-19 Dashboard, 10</a:t>
            </a:r>
            <a:r>
              <a:rPr lang="en-US" sz="1600" b="1" baseline="30000" dirty="0">
                <a:hlinkClick r:id="rId2"/>
              </a:rPr>
              <a:t>th</a:t>
            </a:r>
            <a:r>
              <a:rPr lang="en-US" sz="1600" b="1" dirty="0">
                <a:hlinkClick r:id="rId2"/>
              </a:rPr>
              <a:t> January 2022</a:t>
            </a:r>
            <a:endParaRPr lang="en-US" sz="1600" b="1" dirty="0"/>
          </a:p>
          <a:p>
            <a:r>
              <a:rPr lang="en-US" sz="1600" dirty="0"/>
              <a:t>35,247 total cases</a:t>
            </a:r>
          </a:p>
          <a:p>
            <a:r>
              <a:rPr lang="en-US" sz="1600" dirty="0"/>
              <a:t>284 new cases daily</a:t>
            </a:r>
          </a:p>
          <a:p>
            <a:pPr marL="0" indent="0">
              <a:buNone/>
            </a:pPr>
            <a:endParaRPr lang="en-US" sz="1600" dirty="0"/>
          </a:p>
          <a:p>
            <a:pPr marL="0" indent="0">
              <a:buNone/>
            </a:pPr>
            <a:r>
              <a:rPr lang="en-US" sz="1600" b="1" dirty="0"/>
              <a:t>Claimant unemployment (to November 2021)</a:t>
            </a:r>
          </a:p>
          <a:p>
            <a:r>
              <a:rPr lang="en-GB" sz="1600" dirty="0"/>
              <a:t>6,025 claimants (6.4% of the working age population) in Slough UA</a:t>
            </a:r>
          </a:p>
          <a:p>
            <a:pPr marL="0" indent="0">
              <a:buNone/>
            </a:pPr>
            <a:endParaRPr lang="en-GB" sz="1600" dirty="0"/>
          </a:p>
          <a:p>
            <a:pPr marL="0" indent="0">
              <a:buNone/>
            </a:pPr>
            <a:r>
              <a:rPr lang="en-US" sz="1600" b="1" dirty="0"/>
              <a:t>Notable business news:</a:t>
            </a:r>
          </a:p>
          <a:p>
            <a:r>
              <a:rPr lang="en-GB" sz="1600" dirty="0">
                <a:solidFill>
                  <a:srgbClr val="000000"/>
                </a:solidFill>
                <a:effectLst/>
                <a:latin typeface="Calibri" panose="020F0502020204030204" pitchFamily="34" charset="0"/>
                <a:ea typeface="Times New Roman" panose="02020603050405020304" pitchFamily="18" charset="0"/>
              </a:rPr>
              <a:t>An "iconic" seven-storey office block could be built in the heart of the Slough Trading Estate. Two vacant buildings dating back to the 1930s could be demolished, to make way for a “landmark” building that will host small businesses. Councillors on the council's planning committee will meet on Wednesday (December 15) to consider the application for 183-187 Liverpool Road from SEGRO. They have been recommended to defer and delegate the plans to the head of planning for approval – </a:t>
            </a:r>
            <a:r>
              <a:rPr lang="en-GB" sz="1600" dirty="0">
                <a:solidFill>
                  <a:srgbClr val="000000"/>
                </a:solidFill>
                <a:effectLst/>
                <a:latin typeface="Calibri" panose="020F0502020204030204" pitchFamily="34" charset="0"/>
                <a:ea typeface="Times New Roman" panose="02020603050405020304" pitchFamily="18" charset="0"/>
                <a:hlinkClick r:id="rId3"/>
              </a:rPr>
              <a:t>LINK.</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040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5474473"/>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March 2021 </a:t>
            </a:r>
            <a:r>
              <a:rPr lang="en-GB" sz="1400" b="1" dirty="0"/>
              <a:t>(definition for industries hit hardest provided on slide 51)</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1624185910"/>
              </p:ext>
            </p:extLst>
          </p:nvPr>
        </p:nvGraphicFramePr>
        <p:xfrm>
          <a:off x="836675" y="1649412"/>
          <a:ext cx="10515600" cy="3896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December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December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6,931</a:t>
            </a:r>
          </a:p>
          <a:p>
            <a:r>
              <a:rPr lang="en-GB" sz="2000" dirty="0"/>
              <a:t>Total job postings: 34,144</a:t>
            </a:r>
          </a:p>
          <a:p>
            <a:r>
              <a:rPr lang="en-GB" sz="2000" dirty="0"/>
              <a:t>Job posting intensity: 5:1</a:t>
            </a:r>
          </a:p>
          <a:p>
            <a:r>
              <a:rPr lang="en-GB" sz="2000" dirty="0"/>
              <a:t>Unique job postings (December 2020): 3,247</a:t>
            </a:r>
            <a:endParaRPr lang="en-GB" dirty="0"/>
          </a:p>
        </p:txBody>
      </p:sp>
      <p:pic>
        <p:nvPicPr>
          <p:cNvPr id="11" name="Picture 10" descr="Graphical user interface&#10;&#10;Description automatically generated">
            <a:extLst>
              <a:ext uri="{FF2B5EF4-FFF2-40B4-BE49-F238E27FC236}">
                <a16:creationId xmlns:a16="http://schemas.microsoft.com/office/drawing/2014/main" id="{37442F96-93C3-4C9A-A15D-1CEAF23C3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613602"/>
            <a:ext cx="4876800" cy="3244398"/>
          </a:xfrm>
          <a:prstGeom prst="rect">
            <a:avLst/>
          </a:prstGeom>
        </p:spPr>
      </p:pic>
      <p:pic>
        <p:nvPicPr>
          <p:cNvPr id="5" name="Picture 4" descr="Chart, line chart&#10;&#10;Description automatically generated">
            <a:extLst>
              <a:ext uri="{FF2B5EF4-FFF2-40B4-BE49-F238E27FC236}">
                <a16:creationId xmlns:a16="http://schemas.microsoft.com/office/drawing/2014/main" id="{02D9C5A5-D017-456A-8399-1A23CAE3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2400"/>
            <a:ext cx="7315200" cy="2895600"/>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20EBB24D-C05B-44C9-8625-D88399354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1112575"/>
            <a:ext cx="4876800" cy="2501027"/>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a:t>
            </a:r>
            <a:r>
              <a:rPr lang="en-GB" baseline="30000" dirty="0"/>
              <a:t>th</a:t>
            </a:r>
            <a:r>
              <a:rPr lang="en-GB" dirty="0"/>
              <a:t> January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January 2022) – </a:t>
            </a:r>
            <a:r>
              <a:rPr lang="en-US" sz="1600" b="1" dirty="0">
                <a:hlinkClick r:id="rId2"/>
              </a:rPr>
              <a:t>Source: Public Health Berkshire COVID-19 Dashboard, 10</a:t>
            </a:r>
            <a:r>
              <a:rPr lang="en-US" sz="1600" b="1" baseline="30000" dirty="0">
                <a:hlinkClick r:id="rId2"/>
              </a:rPr>
              <a:t>th</a:t>
            </a:r>
            <a:r>
              <a:rPr lang="en-US" sz="1600" b="1" dirty="0">
                <a:hlinkClick r:id="rId2"/>
              </a:rPr>
              <a:t> January 2022</a:t>
            </a:r>
            <a:endParaRPr lang="en-US" sz="1600" b="1" dirty="0"/>
          </a:p>
          <a:p>
            <a:r>
              <a:rPr lang="en-US" sz="1600" dirty="0"/>
              <a:t>35,603 total cases</a:t>
            </a:r>
          </a:p>
          <a:p>
            <a:r>
              <a:rPr lang="en-US" sz="1600" dirty="0"/>
              <a:t>211 new case daily</a:t>
            </a:r>
          </a:p>
          <a:p>
            <a:pPr marL="0" indent="0">
              <a:buNone/>
            </a:pPr>
            <a:endParaRPr lang="en-US" sz="1600" dirty="0"/>
          </a:p>
          <a:p>
            <a:pPr marL="0" indent="0">
              <a:buNone/>
            </a:pPr>
            <a:r>
              <a:rPr lang="en-US" sz="1600" b="1" dirty="0"/>
              <a:t>Claimant unemployment (to November 2021)</a:t>
            </a:r>
          </a:p>
          <a:p>
            <a:r>
              <a:rPr lang="en-GB" sz="1600" dirty="0"/>
              <a:t>5,195 claimants (4.9% of the working age population) in Reading UA</a:t>
            </a:r>
          </a:p>
          <a:p>
            <a:pPr marL="0" indent="0">
              <a:buNone/>
            </a:pPr>
            <a:endParaRPr lang="en-US" sz="1600" b="1" dirty="0"/>
          </a:p>
          <a:p>
            <a:pPr marL="0" indent="0">
              <a:buNone/>
            </a:pPr>
            <a:r>
              <a:rPr lang="en-US" sz="1600" b="1" dirty="0"/>
              <a:t>Notable business news:</a:t>
            </a:r>
          </a:p>
          <a:p>
            <a:pPr fontAlgn="base">
              <a:lnSpc>
                <a:spcPct val="107000"/>
              </a:lnSpc>
              <a:spcAft>
                <a:spcPts val="800"/>
              </a:spcAft>
            </a:pPr>
            <a:r>
              <a:rPr lang="en-GB" sz="1600" dirty="0">
                <a:effectLst/>
                <a:ea typeface="Times New Roman" panose="02020603050405020304" pitchFamily="18" charset="0"/>
                <a:cs typeface="Times New Roman" panose="02020603050405020304" pitchFamily="18" charset="0"/>
              </a:rPr>
              <a:t>A consulting, technology and managed services provider has expanded with a Reading acquisition, in a move set to protect more than 100 jobs. SLR Dynamics provides digital engineering and automation services in the TMT industry. It is Prodapt's second acquisition of the year following its takeover of Silicon Valley outfit Innovative Logic in August. "I am excited to welcome Salim and the SLR Dynamics team to the Prodapt family," said Vedant Jhaver, chairman and chief executive of Prodapt.</a:t>
            </a:r>
            <a:r>
              <a:rPr lang="en-GB" sz="1600" dirty="0">
                <a:ea typeface="Times New Roman" panose="02020603050405020304" pitchFamily="18" charset="0"/>
                <a:cs typeface="Times New Roman" panose="02020603050405020304" pitchFamily="18" charset="0"/>
              </a:rPr>
              <a:t> </a:t>
            </a:r>
            <a:r>
              <a:rPr lang="en-GB" sz="1600" dirty="0">
                <a:effectLst/>
                <a:ea typeface="Times New Roman" panose="02020603050405020304" pitchFamily="18" charset="0"/>
              </a:rPr>
              <a:t>"The capabilities of SLR Dynamics in cloud, security, IoT and product design will play an important role as Prodapt continues to become the preferred digital transformation partner to the enablers of hyper-connectivity” – </a:t>
            </a:r>
            <a:r>
              <a:rPr lang="en-GB" sz="1600" dirty="0">
                <a:effectLst/>
                <a:ea typeface="Times New Roman" panose="02020603050405020304" pitchFamily="18" charset="0"/>
                <a:hlinkClick r:id="rId3"/>
              </a:rPr>
              <a:t>LINK</a:t>
            </a:r>
            <a:r>
              <a:rPr lang="en-GB" sz="1600" dirty="0">
                <a:effectLst/>
                <a:ea typeface="Times New Roman" panose="02020603050405020304" pitchFamily="18" charset="0"/>
              </a:rPr>
              <a:t>.</a:t>
            </a:r>
            <a:endParaRPr lang="en-US" sz="1600" dirty="0"/>
          </a:p>
          <a:p>
            <a:endParaRPr lang="en-US" sz="1600" dirty="0"/>
          </a:p>
        </p:txBody>
      </p:sp>
    </p:spTree>
    <p:extLst>
      <p:ext uri="{BB962C8B-B14F-4D97-AF65-F5344CB8AC3E}">
        <p14:creationId xmlns:p14="http://schemas.microsoft.com/office/powerpoint/2010/main" val="2369565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5634522"/>
            <a:ext cx="10515600" cy="1107996"/>
          </a:xfrm>
          <a:prstGeom prst="rect">
            <a:avLst/>
          </a:prstGeom>
          <a:noFill/>
        </p:spPr>
        <p:txBody>
          <a:bodyPr wrap="square" rtlCol="0">
            <a:spAutoFit/>
          </a:bodyPr>
          <a:lstStyle/>
          <a:p>
            <a:r>
              <a:rPr lang="en-GB" sz="14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endParaRPr lang="en-GB" sz="1200" dirty="0"/>
          </a:p>
          <a:p>
            <a:r>
              <a:rPr lang="en-GB" sz="1200" b="1" dirty="0"/>
              <a:t>					        </a:t>
            </a:r>
            <a:r>
              <a:rPr lang="en-GB" sz="1200" b="1" dirty="0">
                <a:hlinkClick r:id="rId2"/>
              </a:rPr>
              <a:t>Source: EMSI, March 2021</a:t>
            </a:r>
            <a:r>
              <a:rPr lang="en-GB" sz="1200" b="1" dirty="0"/>
              <a:t> (definition for industries hit hardest provided on slide 51)</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373586034"/>
              </p:ext>
            </p:extLst>
          </p:nvPr>
        </p:nvGraphicFramePr>
        <p:xfrm>
          <a:off x="838199" y="1690688"/>
          <a:ext cx="10515599" cy="3676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December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15,568</a:t>
            </a:r>
          </a:p>
          <a:p>
            <a:r>
              <a:rPr lang="en-GB" sz="2000" dirty="0"/>
              <a:t>Total job postings: 141,846</a:t>
            </a:r>
          </a:p>
          <a:p>
            <a:r>
              <a:rPr lang="en-GB" sz="2000" dirty="0"/>
              <a:t>Job posting intensity: 9:1</a:t>
            </a:r>
          </a:p>
          <a:p>
            <a:r>
              <a:rPr lang="en-GB" sz="2000" dirty="0"/>
              <a:t>Unique job postings (December 2020): 6,484</a:t>
            </a:r>
            <a:endParaRPr lang="en-GB" dirty="0"/>
          </a:p>
        </p:txBody>
      </p:sp>
      <p:pic>
        <p:nvPicPr>
          <p:cNvPr id="6" name="Picture 5" descr="Chart, line chart&#10;&#10;Description automatically generated">
            <a:extLst>
              <a:ext uri="{FF2B5EF4-FFF2-40B4-BE49-F238E27FC236}">
                <a16:creationId xmlns:a16="http://schemas.microsoft.com/office/drawing/2014/main" id="{224D56BA-D21C-40C7-8AA1-CCF48F12A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5758"/>
            <a:ext cx="6959600" cy="2772241"/>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98D6AAB1-A793-4BE2-92AE-2B2C81C00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600" y="1334015"/>
            <a:ext cx="5232400" cy="2711809"/>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AB391AB-6B48-409B-807B-FD672A42C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600" y="4057560"/>
            <a:ext cx="5232400" cy="2800440"/>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a:t>
            </a:r>
            <a:r>
              <a:rPr lang="en-GB" baseline="30000" dirty="0"/>
              <a:t>th</a:t>
            </a:r>
            <a:r>
              <a:rPr lang="en-GB" dirty="0"/>
              <a:t> January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January 2022) – </a:t>
            </a:r>
            <a:r>
              <a:rPr lang="en-US" sz="1600" b="1" dirty="0">
                <a:hlinkClick r:id="rId2"/>
              </a:rPr>
              <a:t>Source: Public Health Berkshire COVID-19 Dashboard, 10</a:t>
            </a:r>
            <a:r>
              <a:rPr lang="en-US" sz="1600" b="1" baseline="30000" dirty="0">
                <a:hlinkClick r:id="rId2"/>
              </a:rPr>
              <a:t>th</a:t>
            </a:r>
            <a:r>
              <a:rPr lang="en-US" sz="1600" b="1" dirty="0">
                <a:hlinkClick r:id="rId2"/>
              </a:rPr>
              <a:t> January 2022</a:t>
            </a:r>
            <a:endParaRPr lang="en-US" sz="1600" b="1" dirty="0"/>
          </a:p>
          <a:p>
            <a:r>
              <a:rPr lang="en-US" sz="1600" dirty="0"/>
              <a:t>34,930 total cases</a:t>
            </a:r>
          </a:p>
          <a:p>
            <a:r>
              <a:rPr lang="en-US" sz="1600" dirty="0"/>
              <a:t>199 new cases daily</a:t>
            </a:r>
          </a:p>
          <a:p>
            <a:pPr marL="0" indent="0">
              <a:buNone/>
            </a:pPr>
            <a:endParaRPr lang="en-US" sz="1600" dirty="0"/>
          </a:p>
          <a:p>
            <a:pPr marL="0" indent="0">
              <a:buNone/>
            </a:pPr>
            <a:r>
              <a:rPr lang="en-US" sz="1600" b="1" dirty="0"/>
              <a:t>Claimant unemployment (to November 2021)</a:t>
            </a:r>
          </a:p>
          <a:p>
            <a:r>
              <a:rPr lang="en-GB" sz="1600" dirty="0"/>
              <a:t>2,175 claimants (2% of the working age population) in Wokingham UA</a:t>
            </a:r>
          </a:p>
          <a:p>
            <a:pPr marL="0" indent="0">
              <a:buNone/>
            </a:pPr>
            <a:endParaRPr lang="en-US" sz="1600" b="1" dirty="0"/>
          </a:p>
          <a:p>
            <a:pPr marL="0" indent="0">
              <a:buNone/>
            </a:pPr>
            <a:r>
              <a:rPr lang="en-US" sz="1600" b="1" dirty="0"/>
              <a:t>Notable business news:</a:t>
            </a:r>
          </a:p>
          <a:p>
            <a:r>
              <a:rPr lang="en-US" sz="1600" dirty="0"/>
              <a:t>A new medical clinic has secured premises near Wokingham with the help of the commercial property team at Thames Valley law firm Boyes Turner - Berkshire Medical Estates will operate the medical clinic from its new premises in Winnersh. The 2,500 sq. ft premises includes three clinic rooms, two treatment rooms that provide on-site medical investigations and pathology services, office space, and a reception area – </a:t>
            </a:r>
            <a:r>
              <a:rPr lang="en-US" sz="1600" dirty="0">
                <a:hlinkClick r:id="rId3"/>
              </a:rPr>
              <a:t>LINK.</a:t>
            </a:r>
            <a:endParaRPr lang="en-US" sz="1600" dirty="0"/>
          </a:p>
        </p:txBody>
      </p:sp>
    </p:spTree>
    <p:extLst>
      <p:ext uri="{BB962C8B-B14F-4D97-AF65-F5344CB8AC3E}">
        <p14:creationId xmlns:p14="http://schemas.microsoft.com/office/powerpoint/2010/main" val="2021082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5599948"/>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March 2021 </a:t>
            </a:r>
            <a:r>
              <a:rPr lang="en-GB" sz="1200" b="1" dirty="0"/>
              <a:t>(definition for industries hit hardest provided on slide 51)</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3756295148"/>
              </p:ext>
            </p:extLst>
          </p:nvPr>
        </p:nvGraphicFramePr>
        <p:xfrm>
          <a:off x="838199" y="1690687"/>
          <a:ext cx="10515599" cy="36168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a:bodyPr>
          <a:lstStyle/>
          <a:p>
            <a:r>
              <a:rPr lang="en-US" sz="1900" i="0" dirty="0">
                <a:solidFill>
                  <a:srgbClr val="333333"/>
                </a:solidFill>
                <a:effectLst/>
              </a:rPr>
              <a:t>Output in most OECD countries has now surpassed its late-2019 level and is converging on its pre-pandemic path but lower-income economies, particularly those where vaccination rates are low, are at risk of being left behind. The unevenness of the recovery is widespread. The recovery is also uneven within advanced economies. Employment is still relatively weak in the United States, but is already higher than its pre-pandemic level in the Euro Area. At the same time, United States GDP has recovered faster than Europe’s. Different protection models mean different challenges looking ahead.</a:t>
            </a:r>
          </a:p>
          <a:p>
            <a:pPr marL="0" indent="0">
              <a:buNone/>
            </a:pPr>
            <a:endParaRPr lang="en-US" sz="1900" i="0" dirty="0">
              <a:solidFill>
                <a:srgbClr val="333333"/>
              </a:solidFill>
              <a:effectLst/>
            </a:endParaRPr>
          </a:p>
          <a:p>
            <a:r>
              <a:rPr lang="en-US" sz="1900" i="0" dirty="0">
                <a:solidFill>
                  <a:srgbClr val="333333"/>
                </a:solidFill>
                <a:effectLst/>
              </a:rPr>
              <a:t>The labour market is imbalanced. Many people are struggling to find jobs yet businesses in a number of sectors have difficulty recruiting workers. The skills demanded in the wake of the crisis are not necessarily the same as before. A shortage of workers in some sectors also reflects a decline in labour force participation rates in most OECD countries. Participation is expected to normalise as the effects of the pandemic wane increasing labour supply helping to keep wage growth moderate. Imbalances also remain across industries, with sectors dependent on interpersonal contact such as travel, tourism and leisure continuing to suffer, while demand for consumer goods has been strong, especially in the United States.  	</a:t>
            </a:r>
            <a:r>
              <a:rPr lang="en-US" sz="1900" b="1" i="0" dirty="0">
                <a:solidFill>
                  <a:srgbClr val="333333"/>
                </a:solidFill>
                <a:effectLst/>
              </a:rPr>
              <a:t>					             								</a:t>
            </a:r>
            <a:r>
              <a:rPr lang="en-US" sz="1900" b="1" dirty="0">
                <a:solidFill>
                  <a:srgbClr val="333333"/>
                </a:solidFill>
              </a:rPr>
              <a:t> 	 	                	                </a:t>
            </a:r>
            <a:r>
              <a:rPr lang="en-US" sz="1900" b="1" i="0" dirty="0">
                <a:solidFill>
                  <a:srgbClr val="333333"/>
                </a:solidFill>
                <a:effectLst/>
                <a:hlinkClick r:id="rId2"/>
              </a:rPr>
              <a:t>Source: OECD, December 2021</a:t>
            </a:r>
            <a:endParaRPr lang="en-US" sz="19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December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6,509</a:t>
            </a:r>
          </a:p>
          <a:p>
            <a:r>
              <a:rPr lang="en-GB" sz="2000" dirty="0"/>
              <a:t>Total job postings: 29,822</a:t>
            </a:r>
          </a:p>
          <a:p>
            <a:r>
              <a:rPr lang="en-GB" sz="2000" dirty="0"/>
              <a:t>Job posting intensity: 5:1</a:t>
            </a:r>
          </a:p>
          <a:p>
            <a:r>
              <a:rPr lang="en-GB" sz="2000" dirty="0"/>
              <a:t>Unique job postings (November 2020): 1,881</a:t>
            </a:r>
            <a:endParaRPr lang="en-GB" dirty="0"/>
          </a:p>
        </p:txBody>
      </p:sp>
      <p:pic>
        <p:nvPicPr>
          <p:cNvPr id="6" name="Picture 5" descr="Chart, line chart&#10;&#10;Description automatically generated">
            <a:extLst>
              <a:ext uri="{FF2B5EF4-FFF2-40B4-BE49-F238E27FC236}">
                <a16:creationId xmlns:a16="http://schemas.microsoft.com/office/drawing/2014/main" id="{0C5611D1-B9B1-4C7E-8390-5F9BD2338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08541"/>
            <a:ext cx="6664959" cy="2649458"/>
          </a:xfrm>
          <a:prstGeom prst="rect">
            <a:avLst/>
          </a:prstGeom>
        </p:spPr>
      </p:pic>
      <p:pic>
        <p:nvPicPr>
          <p:cNvPr id="9" name="Picture 8" descr="Graphical user interface, table&#10;&#10;Description automatically generated with medium confidence">
            <a:extLst>
              <a:ext uri="{FF2B5EF4-FFF2-40B4-BE49-F238E27FC236}">
                <a16:creationId xmlns:a16="http://schemas.microsoft.com/office/drawing/2014/main" id="{9BF4D66B-1DE9-4724-BC72-AA5FC1636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959" y="1082046"/>
            <a:ext cx="5527038" cy="2863845"/>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B0753534-7F38-4F12-87FA-A6B45E113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959" y="4010186"/>
            <a:ext cx="5527037" cy="2847814"/>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a:t>
            </a:r>
            <a:r>
              <a:rPr lang="en-GB" baseline="30000" dirty="0"/>
              <a:t>th</a:t>
            </a:r>
            <a:r>
              <a:rPr lang="en-GB" dirty="0"/>
              <a:t> January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January 2022) – </a:t>
            </a:r>
            <a:r>
              <a:rPr lang="en-US" sz="1600" b="1" dirty="0">
                <a:hlinkClick r:id="rId2"/>
              </a:rPr>
              <a:t>Source: Public Health Berkshire COVID-19 Dashboard, 10</a:t>
            </a:r>
            <a:r>
              <a:rPr lang="en-US" sz="1600" b="1" baseline="30000" dirty="0">
                <a:hlinkClick r:id="rId2"/>
              </a:rPr>
              <a:t>th</a:t>
            </a:r>
            <a:r>
              <a:rPr lang="en-US" sz="1600" b="1" dirty="0">
                <a:hlinkClick r:id="rId2"/>
              </a:rPr>
              <a:t> January 202</a:t>
            </a:r>
            <a:r>
              <a:rPr lang="en-US" sz="1600" b="1" dirty="0"/>
              <a:t>2</a:t>
            </a:r>
          </a:p>
          <a:p>
            <a:r>
              <a:rPr lang="en-US" sz="1600" dirty="0"/>
              <a:t>32,174 total cases</a:t>
            </a:r>
          </a:p>
          <a:p>
            <a:r>
              <a:rPr lang="en-US" sz="1600" dirty="0"/>
              <a:t>248 new cases daily</a:t>
            </a:r>
          </a:p>
          <a:p>
            <a:pPr marL="0" indent="0">
              <a:buNone/>
            </a:pPr>
            <a:endParaRPr lang="en-US" sz="1600" dirty="0"/>
          </a:p>
          <a:p>
            <a:pPr marL="0" indent="0">
              <a:buNone/>
            </a:pPr>
            <a:r>
              <a:rPr lang="en-US" sz="1600" b="1" dirty="0"/>
              <a:t>Claimant unemployment (to November 2021)</a:t>
            </a:r>
          </a:p>
          <a:p>
            <a:r>
              <a:rPr lang="en-GB" sz="1600" dirty="0"/>
              <a:t>2,695 claimants (2.9% of the working age population) in Windsor and Maidenhead UA</a:t>
            </a:r>
          </a:p>
          <a:p>
            <a:pPr marL="0" indent="0">
              <a:buNone/>
            </a:pPr>
            <a:endParaRPr lang="en-US" sz="1600" b="1" dirty="0"/>
          </a:p>
          <a:p>
            <a:pPr marL="0" indent="0">
              <a:buNone/>
            </a:pPr>
            <a:r>
              <a:rPr lang="en-US" sz="1600" b="1" dirty="0"/>
              <a:t>Notable business news:</a:t>
            </a:r>
          </a:p>
          <a:p>
            <a:pPr fontAlgn="base">
              <a:lnSpc>
                <a:spcPct val="107000"/>
              </a:lnSpc>
              <a:spcAft>
                <a:spcPts val="800"/>
              </a:spcAft>
            </a:pPr>
            <a:r>
              <a:rPr lang="en-GB" sz="1600" dirty="0">
                <a:effectLst/>
                <a:ea typeface="Times New Roman" panose="02020603050405020304" pitchFamily="18" charset="0"/>
                <a:cs typeface="Times New Roman" panose="02020603050405020304" pitchFamily="18" charset="0"/>
              </a:rPr>
              <a:t>Accountancy firm MHA has opened a new office at Foundation Park in Maidenhead. The new Thames Valley office will have eight partners and over 80 members of staff.</a:t>
            </a:r>
            <a:r>
              <a:rPr lang="en-GB" sz="1600" dirty="0">
                <a:ea typeface="Times New Roman" panose="02020603050405020304" pitchFamily="18" charset="0"/>
                <a:cs typeface="Times New Roman" panose="02020603050405020304" pitchFamily="18" charset="0"/>
              </a:rPr>
              <a:t> </a:t>
            </a:r>
            <a:r>
              <a:rPr lang="en-GB" sz="1600" dirty="0">
                <a:effectLst/>
                <a:ea typeface="Times New Roman" panose="02020603050405020304" pitchFamily="18" charset="0"/>
                <a:cs typeface="Times New Roman" panose="02020603050405020304" pitchFamily="18" charset="0"/>
              </a:rPr>
              <a:t>The firm has had offices in the Thames Valley since 1900 and has clients in Reading, Windsor, Slough and High Wycombe from sectors such as technology, manufacturing and engineering, property and construction, pharma and life sciences, professional practices, not-for-profit, media and entertainment and motor.</a:t>
            </a:r>
            <a:r>
              <a:rPr lang="en-GB" sz="1600" dirty="0">
                <a:ea typeface="Times New Roman" panose="02020603050405020304" pitchFamily="18" charset="0"/>
                <a:cs typeface="Times New Roman" panose="02020603050405020304" pitchFamily="18" charset="0"/>
              </a:rPr>
              <a:t> </a:t>
            </a:r>
            <a:r>
              <a:rPr lang="en-GB" sz="1600" dirty="0">
                <a:effectLst/>
                <a:ea typeface="Times New Roman" panose="02020603050405020304" pitchFamily="18" charset="0"/>
              </a:rPr>
              <a:t>MHA works in partnership with the Baker Tilly network and has expanded its expertise in areas such as sustainability and ESG (Environmental, Social and Governance) – </a:t>
            </a:r>
            <a:r>
              <a:rPr lang="en-GB" sz="1600" u="sng" dirty="0">
                <a:solidFill>
                  <a:srgbClr val="0563C1"/>
                </a:solidFill>
                <a:ea typeface="Calibri" panose="020F0502020204030204" pitchFamily="34" charset="0"/>
                <a:cs typeface="Times New Roman" panose="02020603050405020304" pitchFamily="18" charset="0"/>
              </a:rPr>
              <a:t>LINK.</a:t>
            </a:r>
            <a:endParaRPr lang="en-US" sz="1600" dirty="0"/>
          </a:p>
          <a:p>
            <a:endParaRPr lang="en-US" sz="1600" dirty="0"/>
          </a:p>
        </p:txBody>
      </p:sp>
    </p:spTree>
    <p:extLst>
      <p:ext uri="{BB962C8B-B14F-4D97-AF65-F5344CB8AC3E}">
        <p14:creationId xmlns:p14="http://schemas.microsoft.com/office/powerpoint/2010/main" val="384645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5723978"/>
            <a:ext cx="10515600" cy="1138773"/>
          </a:xfrm>
          <a:prstGeom prst="rect">
            <a:avLst/>
          </a:prstGeom>
          <a:noFill/>
        </p:spPr>
        <p:txBody>
          <a:bodyPr wrap="square" rtlCol="0">
            <a:spAutoFit/>
          </a:bodyPr>
          <a:lstStyle/>
          <a:p>
            <a:r>
              <a:rPr lang="en-GB" sz="14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400" b="1" dirty="0"/>
              <a:t>				 </a:t>
            </a:r>
            <a:r>
              <a:rPr lang="en-GB" sz="1400" b="1" dirty="0">
                <a:hlinkClick r:id="rId2"/>
              </a:rPr>
              <a:t>Source: EMSI, March 2021 </a:t>
            </a:r>
            <a:r>
              <a:rPr lang="en-GB" sz="1400" b="1" dirty="0"/>
              <a:t>(definition for industries hit hardest provided on slide 51)</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01622706"/>
              </p:ext>
            </p:extLst>
          </p:nvPr>
        </p:nvGraphicFramePr>
        <p:xfrm>
          <a:off x="836674" y="1649413"/>
          <a:ext cx="10515599" cy="3886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December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10,040</a:t>
            </a:r>
          </a:p>
          <a:p>
            <a:r>
              <a:rPr lang="en-GB" sz="2000" dirty="0"/>
              <a:t>Total job postings: 61,678</a:t>
            </a:r>
          </a:p>
          <a:p>
            <a:r>
              <a:rPr lang="en-GB" sz="2000" dirty="0"/>
              <a:t>Job posting intensity: 6:1</a:t>
            </a:r>
          </a:p>
          <a:p>
            <a:r>
              <a:rPr lang="en-GB" sz="2000" dirty="0"/>
              <a:t>Unique job postings (December 2020): 3,611</a:t>
            </a:r>
            <a:endParaRPr lang="en-GB" dirty="0"/>
          </a:p>
        </p:txBody>
      </p:sp>
      <p:pic>
        <p:nvPicPr>
          <p:cNvPr id="5" name="Picture 4" descr="Chart, line chart&#10;&#10;Description automatically generated">
            <a:extLst>
              <a:ext uri="{FF2B5EF4-FFF2-40B4-BE49-F238E27FC236}">
                <a16:creationId xmlns:a16="http://schemas.microsoft.com/office/drawing/2014/main" id="{AA1718E6-D7B2-4B20-BA2F-F3298DA0B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35846"/>
            <a:ext cx="6590819" cy="2622154"/>
          </a:xfrm>
          <a:prstGeom prst="rect">
            <a:avLst/>
          </a:prstGeom>
        </p:spPr>
      </p:pic>
      <p:pic>
        <p:nvPicPr>
          <p:cNvPr id="8" name="Picture 7" descr="Graphical user interface, table&#10;&#10;Description automatically generated">
            <a:extLst>
              <a:ext uri="{FF2B5EF4-FFF2-40B4-BE49-F238E27FC236}">
                <a16:creationId xmlns:a16="http://schemas.microsoft.com/office/drawing/2014/main" id="{FDEB16F5-904E-4AAC-BD2B-728C8BDEF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820" y="1067851"/>
            <a:ext cx="5601180" cy="2895252"/>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16009AC3-F348-4960-9873-6C9D06596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0817" y="3969166"/>
            <a:ext cx="5601181" cy="2888834"/>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a:t>
            </a:r>
            <a:r>
              <a:rPr lang="en-GB" baseline="30000" dirty="0"/>
              <a:t>th</a:t>
            </a:r>
            <a:r>
              <a:rPr lang="en-GB" dirty="0"/>
              <a:t> January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January 2021) – </a:t>
            </a:r>
            <a:r>
              <a:rPr lang="en-US" sz="1600" b="1" dirty="0">
                <a:hlinkClick r:id="rId2"/>
              </a:rPr>
              <a:t>Source: Public Health Berkshire COVID-19 Dashboard, 10</a:t>
            </a:r>
            <a:r>
              <a:rPr lang="en-US" sz="1600" b="1" baseline="30000" dirty="0">
                <a:hlinkClick r:id="rId2"/>
              </a:rPr>
              <a:t>th</a:t>
            </a:r>
            <a:r>
              <a:rPr lang="en-US" sz="1600" b="1" dirty="0">
                <a:hlinkClick r:id="rId2"/>
              </a:rPr>
              <a:t> January 2021</a:t>
            </a:r>
            <a:endParaRPr lang="en-US" sz="1600" b="1" dirty="0"/>
          </a:p>
          <a:p>
            <a:r>
              <a:rPr lang="en-US" sz="1600" dirty="0"/>
              <a:t>28,788 total cases</a:t>
            </a:r>
          </a:p>
          <a:p>
            <a:r>
              <a:rPr lang="en-US" sz="1600" dirty="0"/>
              <a:t>187 new case daily</a:t>
            </a:r>
          </a:p>
          <a:p>
            <a:pPr marL="0" indent="0">
              <a:buNone/>
            </a:pPr>
            <a:endParaRPr lang="en-US" sz="1600" dirty="0"/>
          </a:p>
          <a:p>
            <a:pPr marL="0" indent="0">
              <a:buNone/>
            </a:pPr>
            <a:r>
              <a:rPr lang="en-US" sz="1600" b="1" dirty="0"/>
              <a:t>Claimant unemployment (to November 2021)</a:t>
            </a:r>
          </a:p>
          <a:p>
            <a:r>
              <a:rPr lang="en-GB" sz="1600" dirty="0"/>
              <a:t>2,675 claimants (2.8% of the working age population) in West Berkshire UA</a:t>
            </a:r>
          </a:p>
          <a:p>
            <a:pPr marL="0" indent="0">
              <a:buNone/>
            </a:pPr>
            <a:endParaRPr lang="en-US" sz="1600" b="1" dirty="0"/>
          </a:p>
          <a:p>
            <a:pPr marL="0" indent="0">
              <a:buNone/>
            </a:pPr>
            <a:r>
              <a:rPr lang="en-US" sz="1600" b="1" dirty="0"/>
              <a:t>Notable business news:</a:t>
            </a:r>
          </a:p>
          <a:p>
            <a:pPr fontAlgn="base">
              <a:lnSpc>
                <a:spcPct val="107000"/>
              </a:lnSpc>
              <a:spcAft>
                <a:spcPts val="800"/>
              </a:spcAft>
            </a:pPr>
            <a:r>
              <a:rPr lang="en-GB" sz="1600" dirty="0">
                <a:effectLst/>
                <a:ea typeface="Times New Roman" panose="02020603050405020304" pitchFamily="18" charset="0"/>
                <a:cs typeface="Times New Roman" panose="02020603050405020304" pitchFamily="18" charset="0"/>
              </a:rPr>
              <a:t>Azets, the regional accountancy and business advisor to SMEs, has relocated its Newbury staff to new offices in London Road, Newbury, just across from its previous site, in order to capitalise on the booming local economy.  The new Newbury office opens after a refurbishment costing around £350,000 and extends to over 6,000 square feet.</a:t>
            </a:r>
            <a:r>
              <a:rPr lang="en-GB" sz="1600" dirty="0">
                <a:ea typeface="Times New Roman" panose="02020603050405020304" pitchFamily="18" charset="0"/>
                <a:cs typeface="Times New Roman" panose="02020603050405020304" pitchFamily="18" charset="0"/>
              </a:rPr>
              <a:t> </a:t>
            </a:r>
            <a:r>
              <a:rPr lang="en-GB" sz="1600" dirty="0">
                <a:effectLst/>
                <a:ea typeface="Times New Roman" panose="02020603050405020304" pitchFamily="18" charset="0"/>
                <a:cs typeface="Times New Roman" panose="02020603050405020304" pitchFamily="18" charset="0"/>
              </a:rPr>
              <a:t>In addition to the new imminent recruits to the office of the three new Partners and a new Tax Director, the business plans to employ around 65 staff in Newbury over the next 12 months, to join the existing 53 employees who already include two Partners and a Director. </a:t>
            </a:r>
            <a:r>
              <a:rPr lang="en-GB" sz="1600" dirty="0">
                <a:effectLst/>
                <a:ea typeface="Times New Roman" panose="02020603050405020304" pitchFamily="18" charset="0"/>
              </a:rPr>
              <a:t>The Azets satellite office in Reading offers accountancy and business advice for equine companies and corporate tax support – </a:t>
            </a:r>
            <a:r>
              <a:rPr lang="en-GB" sz="1600" u="sng" dirty="0">
                <a:solidFill>
                  <a:srgbClr val="0563C1"/>
                </a:solidFill>
                <a:effectLst/>
                <a:ea typeface="Times New Roman" panose="02020603050405020304" pitchFamily="18" charset="0"/>
                <a:cs typeface="Times New Roman" panose="02020603050405020304" pitchFamily="18" charset="0"/>
                <a:hlinkClick r:id="rId3"/>
              </a:rPr>
              <a:t>LINK</a:t>
            </a:r>
            <a:r>
              <a:rPr lang="en-GB" sz="1600" u="sng" dirty="0">
                <a:solidFill>
                  <a:srgbClr val="0563C1"/>
                </a:solidFill>
                <a:ea typeface="Times New Roman" panose="02020603050405020304" pitchFamily="18" charset="0"/>
                <a:cs typeface="Times New Roman" panose="02020603050405020304" pitchFamily="18" charset="0"/>
              </a:rPr>
              <a:t>.</a:t>
            </a:r>
            <a:endParaRPr lang="en-US" sz="1400" b="1" dirty="0"/>
          </a:p>
        </p:txBody>
      </p:sp>
    </p:spTree>
    <p:extLst>
      <p:ext uri="{BB962C8B-B14F-4D97-AF65-F5344CB8AC3E}">
        <p14:creationId xmlns:p14="http://schemas.microsoft.com/office/powerpoint/2010/main" val="1115866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5574893"/>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March 2021 </a:t>
            </a:r>
            <a:r>
              <a:rPr lang="en-GB" sz="1400" b="1" dirty="0"/>
              <a:t>(definition for industries hit hardest provided on slide 51)</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1923221955"/>
              </p:ext>
            </p:extLst>
          </p:nvPr>
        </p:nvGraphicFramePr>
        <p:xfrm>
          <a:off x="836674" y="1649412"/>
          <a:ext cx="10515599" cy="3866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4" name="Picture 3" descr="Chart&#10;&#10;Description automatically generated">
            <a:extLst>
              <a:ext uri="{FF2B5EF4-FFF2-40B4-BE49-F238E27FC236}">
                <a16:creationId xmlns:a16="http://schemas.microsoft.com/office/drawing/2014/main" id="{88886D39-670F-44C7-B4A9-6AA4753598E0}"/>
              </a:ext>
            </a:extLst>
          </p:cNvPr>
          <p:cNvPicPr>
            <a:picLocks noChangeAspect="1"/>
          </p:cNvPicPr>
          <p:nvPr/>
        </p:nvPicPr>
        <p:blipFill rotWithShape="1">
          <a:blip r:embed="rId2">
            <a:extLst>
              <a:ext uri="{28A0092B-C50C-407E-A947-70E740481C1C}">
                <a14:useLocalDpi xmlns:a14="http://schemas.microsoft.com/office/drawing/2010/main" val="0"/>
              </a:ext>
            </a:extLst>
          </a:blip>
          <a:srcRect b="12176"/>
          <a:stretch/>
        </p:blipFill>
        <p:spPr>
          <a:xfrm>
            <a:off x="0" y="1175098"/>
            <a:ext cx="6024761" cy="2675735"/>
          </a:xfrm>
          <a:prstGeom prst="rect">
            <a:avLst/>
          </a:prstGeom>
        </p:spPr>
      </p:pic>
      <p:pic>
        <p:nvPicPr>
          <p:cNvPr id="7" name="Picture 6" descr="A picture containing chart&#10;&#10;Description automatically generated">
            <a:extLst>
              <a:ext uri="{FF2B5EF4-FFF2-40B4-BE49-F238E27FC236}">
                <a16:creationId xmlns:a16="http://schemas.microsoft.com/office/drawing/2014/main" id="{1F71BCD6-DA7F-4762-B45F-8C320CAC8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6630"/>
            <a:ext cx="6029755" cy="3041370"/>
          </a:xfrm>
          <a:prstGeom prst="rect">
            <a:avLst/>
          </a:prstGeom>
        </p:spPr>
      </p:pic>
      <p:pic>
        <p:nvPicPr>
          <p:cNvPr id="10" name="Picture 9" descr="Chart&#10;&#10;Description automatically generated with low confidence">
            <a:extLst>
              <a:ext uri="{FF2B5EF4-FFF2-40B4-BE49-F238E27FC236}">
                <a16:creationId xmlns:a16="http://schemas.microsoft.com/office/drawing/2014/main" id="{2FB0401D-44F4-4204-B2CD-CB0E8D9DF761}"/>
              </a:ext>
            </a:extLst>
          </p:cNvPr>
          <p:cNvPicPr>
            <a:picLocks noChangeAspect="1"/>
          </p:cNvPicPr>
          <p:nvPr/>
        </p:nvPicPr>
        <p:blipFill rotWithShape="1">
          <a:blip r:embed="rId4">
            <a:extLst>
              <a:ext uri="{28A0092B-C50C-407E-A947-70E740481C1C}">
                <a14:useLocalDpi xmlns:a14="http://schemas.microsoft.com/office/drawing/2010/main" val="0"/>
              </a:ext>
            </a:extLst>
          </a:blip>
          <a:srcRect b="13220"/>
          <a:stretch/>
        </p:blipFill>
        <p:spPr>
          <a:xfrm>
            <a:off x="6162244" y="1175098"/>
            <a:ext cx="6029756" cy="2641532"/>
          </a:xfrm>
          <a:prstGeom prst="rect">
            <a:avLst/>
          </a:prstGeom>
        </p:spPr>
      </p:pic>
      <p:pic>
        <p:nvPicPr>
          <p:cNvPr id="13" name="Picture 12" descr="Chart, line chart&#10;&#10;Description automatically generated">
            <a:extLst>
              <a:ext uri="{FF2B5EF4-FFF2-40B4-BE49-F238E27FC236}">
                <a16:creationId xmlns:a16="http://schemas.microsoft.com/office/drawing/2014/main" id="{C57C0F91-0EB0-4542-864B-B1EA9175A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246" y="3816631"/>
            <a:ext cx="6029754" cy="3041370"/>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December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8,286</a:t>
            </a:r>
          </a:p>
          <a:p>
            <a:r>
              <a:rPr lang="en-GB" sz="2000" dirty="0"/>
              <a:t>Total job postings: 46,067</a:t>
            </a:r>
          </a:p>
          <a:p>
            <a:r>
              <a:rPr lang="en-GB" sz="2000" dirty="0"/>
              <a:t>Job posting intensity: 6:1</a:t>
            </a:r>
          </a:p>
          <a:p>
            <a:r>
              <a:rPr lang="en-GB" sz="2000" dirty="0"/>
              <a:t>Unique job postings (December 2020): 2,852</a:t>
            </a:r>
            <a:endParaRPr lang="en-GB" dirty="0"/>
          </a:p>
        </p:txBody>
      </p:sp>
      <p:pic>
        <p:nvPicPr>
          <p:cNvPr id="5" name="Picture 4" descr="Chart, line chart&#10;&#10;Description automatically generated">
            <a:extLst>
              <a:ext uri="{FF2B5EF4-FFF2-40B4-BE49-F238E27FC236}">
                <a16:creationId xmlns:a16="http://schemas.microsoft.com/office/drawing/2014/main" id="{0C5595D9-4A73-43FB-856D-24430030D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52266"/>
            <a:ext cx="6786880" cy="2705733"/>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221C4CC6-0B80-4E64-8C5F-2DD307DCF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879" y="1274163"/>
            <a:ext cx="5405121" cy="2784996"/>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81E1972D-C0D8-4020-A467-FFA44896E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6878" y="4059159"/>
            <a:ext cx="5405122" cy="2798841"/>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39102"/>
          </a:xfrm>
          <a:prstGeom prst="rect">
            <a:avLst/>
          </a:prstGeom>
          <a:noFill/>
        </p:spPr>
        <p:txBody>
          <a:bodyPr wrap="square">
            <a:spAutoFit/>
          </a:bodyPr>
          <a:lstStyle/>
          <a:p>
            <a:r>
              <a:rPr lang="en-US" sz="1600" b="0" i="0" dirty="0">
                <a:effectLst/>
              </a:rPr>
              <a:t>Note: The green confidence band shows 95% confidence intervals. The Weekly Tracker is an estimate of weekly GDP relative to the pre-crisis trend, which is proxied by the November 2019 OECD Economic Outlook forecasts. The darkness of the grey background reflects stay-at-home confinement requirement based on the Oxford Blavatnik database (0 - no measures, 1 - recommend not leaving house, 2 - require not leaving house with exceptions, 3 - require not leaving house with minimal exceptions).</a:t>
            </a:r>
            <a:br>
              <a:rPr lang="en-US" dirty="0"/>
            </a:br>
            <a:r>
              <a:rPr lang="en-US" dirty="0"/>
              <a:t>			    </a:t>
            </a:r>
            <a:r>
              <a:rPr lang="en-US" b="1" i="0" dirty="0">
                <a:solidFill>
                  <a:srgbClr val="333333"/>
                </a:solidFill>
                <a:effectLst/>
                <a:hlinkClick r:id="rId2"/>
              </a:rPr>
              <a:t>Source: OECD, </a:t>
            </a:r>
            <a:r>
              <a:rPr lang="en-US" b="1" dirty="0">
                <a:solidFill>
                  <a:srgbClr val="333333"/>
                </a:solidFill>
                <a:hlinkClick r:id="rId2"/>
              </a:rPr>
              <a:t>December</a:t>
            </a:r>
            <a:r>
              <a:rPr lang="en-US" b="1" i="0" dirty="0">
                <a:solidFill>
                  <a:srgbClr val="333333"/>
                </a:solidFill>
                <a:effectLst/>
                <a:hlinkClick r:id="rId2"/>
              </a:rPr>
              <a:t>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3">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3">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4"/>
              </a:rPr>
              <a:t>IMF</a:t>
            </a:r>
            <a:r>
              <a:rPr lang="en-GB" dirty="0"/>
              <a:t> and </a:t>
            </a:r>
            <a:r>
              <a:rPr lang="en-US" b="0" i="0" dirty="0">
                <a:effectLst/>
                <a:latin typeface="Open Sans"/>
                <a:hlinkClick r:id="rId5"/>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 </a:t>
            </a:r>
            <a:endParaRPr lang="en-GB" dirty="0">
              <a:solidFill>
                <a:srgbClr val="FF0000"/>
              </a:solidFill>
            </a:endParaRPr>
          </a:p>
        </p:txBody>
      </p:sp>
      <p:pic>
        <p:nvPicPr>
          <p:cNvPr id="5" name="Picture 4" descr="Chart&#10;&#10;Description automatically generated">
            <a:extLst>
              <a:ext uri="{FF2B5EF4-FFF2-40B4-BE49-F238E27FC236}">
                <a16:creationId xmlns:a16="http://schemas.microsoft.com/office/drawing/2014/main" id="{2CE6D3AC-27CF-4032-8E8F-BC230FFF60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35711"/>
            <a:ext cx="5587301" cy="2803418"/>
          </a:xfrm>
          <a:prstGeom prst="rect">
            <a:avLst/>
          </a:prstGeom>
        </p:spPr>
      </p:pic>
      <p:pic>
        <p:nvPicPr>
          <p:cNvPr id="9" name="Picture 8" descr="A picture containing chart&#10;&#10;Description automatically generated">
            <a:extLst>
              <a:ext uri="{FF2B5EF4-FFF2-40B4-BE49-F238E27FC236}">
                <a16:creationId xmlns:a16="http://schemas.microsoft.com/office/drawing/2014/main" id="{04827A51-74C9-4E31-B633-1B7595D08D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5500" y="1135711"/>
            <a:ext cx="5766499" cy="2918658"/>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p:txBody>
          <a:bodyPr/>
          <a:lstStyle/>
          <a:p>
            <a:r>
              <a:rPr lang="en-GB" dirty="0"/>
              <a:t>UK Economy </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p:txBody>
          <a:bodyPr>
            <a:normAutofit fontScale="85000" lnSpcReduction="20000"/>
          </a:bodyPr>
          <a:lstStyle/>
          <a:p>
            <a:r>
              <a:rPr lang="en-US" sz="1800" dirty="0"/>
              <a:t>The emergence of a more contagious Omicron variant brings new uncertainties to the fight against the COVID-19 pandemic. While growth momentum is expected to decelerate until a booster is rolled out to halt the rise in cases, the full impact will depend on the rise in the number of acute COVID-19 cases and any social distancing restrictions that are introduced. </a:t>
            </a:r>
          </a:p>
          <a:p>
            <a:r>
              <a:rPr lang="en-US" sz="1800" dirty="0"/>
              <a:t>We expect GDP to grow between 1.8 - 4.2% in 2022, depending on the extent social distancing restrictions are introduced in the first half of the year (Table 1). Current government efforts to control the pandemic with minimal restrictions could see a relatively small impact on economic growth, as depicted in our Upside scenario. </a:t>
            </a:r>
          </a:p>
          <a:p>
            <a:r>
              <a:rPr lang="en-US" sz="1800" dirty="0"/>
              <a:t>Labour shortages have become a significant impediment to growth and pay pressures more pronounced. The labour market appears to have weathered the end of the furlough scheme with the unemployment rate expected to peak at 4.5% in our Upside scenario, while new restrictions to combat the Omicron variant could see unemployment peak at 5 - 5.7% in 2022. </a:t>
            </a:r>
          </a:p>
          <a:p>
            <a:r>
              <a:rPr lang="en-US" sz="1800" dirty="0"/>
              <a:t>A deteriorating pandemic outlook could once again increase the demand for goods and put more pressure on supply chains in the short-term. At the same time, cooling demand for energy and some services could ease inflationary pressures. Inflation could average between 4.3 - 4.8% in 2022 and 2.3 - 2.5% in 2023 depending on the evolution of the Omicron variant.</a:t>
            </a:r>
          </a:p>
          <a:p>
            <a:r>
              <a:rPr lang="en-US" sz="1800" dirty="0"/>
              <a:t>High level of uncertainty about the Omicron variant is expected to see the Bank of England hold off raising interest rates in December 2021. However, rates are expected to rise to 1-1.25% by the end of 2023 in order to prevent a ratcheting up of wage growth as the recovery gathers renewed momentum.</a:t>
            </a:r>
          </a:p>
          <a:p>
            <a:r>
              <a:rPr lang="en-US" sz="1800" dirty="0"/>
              <a:t>Rapid house prices growth seen during the past year is expected to moderate due to the rising cost of mortgages and the end of the temporary cut to stamp duty. Some locations may continue to benefit from buyers who can take advantage of a reduced need for commuting to move away from traditional market hotspots in favour of more affordable alternatives further afield. </a:t>
            </a:r>
          </a:p>
          <a:p>
            <a:r>
              <a:rPr lang="en-US" sz="1800" dirty="0"/>
              <a:t>While the Autumn Budget provided a modest fiscal loosening, overall fiscal policy is set to become a headwind to growth in 2022. 	</a:t>
            </a:r>
            <a:r>
              <a:rPr lang="en-US" sz="1800" b="1" dirty="0"/>
              <a:t>						               </a:t>
            </a:r>
          </a:p>
          <a:p>
            <a:pPr marL="0" indent="0">
              <a:buNone/>
            </a:pPr>
            <a:r>
              <a:rPr lang="en-US" sz="1800" b="1" dirty="0"/>
              <a:t>								             </a:t>
            </a:r>
            <a:r>
              <a:rPr lang="en-US" sz="1800" b="1" dirty="0">
                <a:hlinkClick r:id="rId2"/>
              </a:rPr>
              <a:t>Source: KPMG, December 2021</a:t>
            </a:r>
            <a:endParaRPr lang="en-US" sz="1800" b="1" dirty="0"/>
          </a:p>
          <a:p>
            <a:endParaRPr lang="en-GB" sz="1800" dirty="0"/>
          </a:p>
        </p:txBody>
      </p:sp>
    </p:spTree>
    <p:extLst>
      <p:ext uri="{BB962C8B-B14F-4D97-AF65-F5344CB8AC3E}">
        <p14:creationId xmlns:p14="http://schemas.microsoft.com/office/powerpoint/2010/main" val="280799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p:txBody>
          <a:bodyPr/>
          <a:lstStyle/>
          <a:p>
            <a:r>
              <a:rPr lang="en-GB" dirty="0"/>
              <a:t>UK Economy 2 </a:t>
            </a:r>
          </a:p>
        </p:txBody>
      </p:sp>
      <p:sp>
        <p:nvSpPr>
          <p:cNvPr id="3" name="Content Placeholder 2">
            <a:extLst>
              <a:ext uri="{FF2B5EF4-FFF2-40B4-BE49-F238E27FC236}">
                <a16:creationId xmlns:a16="http://schemas.microsoft.com/office/drawing/2014/main" id="{BF6BDC96-C60F-411B-9668-B1A762A98CCF}"/>
              </a:ext>
            </a:extLst>
          </p:cNvPr>
          <p:cNvSpPr>
            <a:spLocks noGrp="1"/>
          </p:cNvSpPr>
          <p:nvPr>
            <p:ph idx="1"/>
          </p:nvPr>
        </p:nvSpPr>
        <p:spPr/>
        <p:txBody>
          <a:bodyPr>
            <a:normAutofit fontScale="85000" lnSpcReduction="10000"/>
          </a:bodyPr>
          <a:lstStyle/>
          <a:p>
            <a:r>
              <a:rPr lang="en-US" sz="1800" dirty="0">
                <a:solidFill>
                  <a:srgbClr val="333333"/>
                </a:solidFill>
              </a:rPr>
              <a:t>UK output in September 2021 was just 0.6% lower than February 2020 levels.</a:t>
            </a:r>
          </a:p>
          <a:p>
            <a:r>
              <a:rPr lang="en-US" sz="1800" dirty="0">
                <a:solidFill>
                  <a:srgbClr val="333333"/>
                </a:solidFill>
              </a:rPr>
              <a:t>Polarisation of sectors, regions and households are the key risk to UK economic growth outlook heading in 2022.</a:t>
            </a:r>
          </a:p>
          <a:p>
            <a:r>
              <a:rPr lang="en-US" sz="1800" dirty="0">
                <a:solidFill>
                  <a:srgbClr val="333333"/>
                </a:solidFill>
              </a:rPr>
              <a:t>Households facing triple consumer squeeze over 2022/23 as inflation, higher interest rates and increased national insurance contributions bite.</a:t>
            </a:r>
          </a:p>
          <a:p>
            <a:r>
              <a:rPr lang="en-US" sz="1800" dirty="0">
                <a:solidFill>
                  <a:srgbClr val="333333"/>
                </a:solidFill>
              </a:rPr>
              <a:t>Uneven recovery across sectors is expected to continue into next year, with growth in manufacturing impacted by ongoing supply disruptions and shortages while hospitality recovering in force post-lockdown.</a:t>
            </a:r>
          </a:p>
          <a:p>
            <a:r>
              <a:rPr lang="en-US" sz="1800" dirty="0">
                <a:solidFill>
                  <a:srgbClr val="333333"/>
                </a:solidFill>
              </a:rPr>
              <a:t>Regional polarisation caused by the pandemic is significantly more severe than any previous economic downturns, especially those reliant on manufacturing, retail and wholesale, having a higher number of cases or an older population.</a:t>
            </a:r>
          </a:p>
          <a:p>
            <a:r>
              <a:rPr lang="en-US" sz="1800" dirty="0">
                <a:solidFill>
                  <a:srgbClr val="333333"/>
                </a:solidFill>
              </a:rPr>
              <a:t>The UK economy continued its recovery in Q3 2021 but economic polarisation is likely to see a return to sluggish levels of growth as consumer spending is squeezed in 2022/23, according to new analysis from PwC.</a:t>
            </a:r>
          </a:p>
          <a:p>
            <a:r>
              <a:rPr lang="en-US" sz="1800" dirty="0">
                <a:solidFill>
                  <a:srgbClr val="333333"/>
                </a:solidFill>
              </a:rPr>
              <a:t>UK output in September 2021 was just 0.6% lower than February 2020 levels due to a welcome acceleration in monthly growth. But sectoral data presents a stark picture of the uneven nature of the recovery, with the normalisation of everyday activity being the main driver of growth, according to the latest PwC UK Economic Outlook. </a:t>
            </a:r>
          </a:p>
          <a:p>
            <a:r>
              <a:rPr lang="en-US" sz="1800" dirty="0">
                <a:solidFill>
                  <a:srgbClr val="333333"/>
                </a:solidFill>
              </a:rPr>
              <a:t>UK GDP growth is expected to remain strong in 2022, at around 4.5-5.1%, but our economists caution that this is primarily driven by the impact of base effects as the fall in output during the national lockdown a year ago skews the annual figures. Core underlying growth is expected to be relatively modest, marking a return to a low-growth period until at least 2023.</a:t>
            </a:r>
          </a:p>
          <a:p>
            <a:pPr marL="0" indent="0">
              <a:buNone/>
            </a:pPr>
            <a:r>
              <a:rPr lang="en-US" sz="1800" b="1" dirty="0">
                <a:solidFill>
                  <a:srgbClr val="333333"/>
                </a:solidFill>
              </a:rPr>
              <a:t>		</a:t>
            </a:r>
          </a:p>
          <a:p>
            <a:pPr marL="0" indent="0">
              <a:buNone/>
            </a:pPr>
            <a:r>
              <a:rPr lang="en-US" sz="1800" b="1" dirty="0">
                <a:solidFill>
                  <a:srgbClr val="333333"/>
                </a:solidFill>
              </a:rPr>
              <a:t>								                </a:t>
            </a:r>
            <a:r>
              <a:rPr lang="en-US" sz="1800" b="1" dirty="0">
                <a:solidFill>
                  <a:srgbClr val="333333"/>
                </a:solidFill>
                <a:hlinkClick r:id="rId2"/>
              </a:rPr>
              <a:t>Source: </a:t>
            </a:r>
            <a:r>
              <a:rPr lang="en-GB" sz="1800" b="1" dirty="0">
                <a:solidFill>
                  <a:srgbClr val="333333"/>
                </a:solidFill>
                <a:hlinkClick r:id="rId2"/>
              </a:rPr>
              <a:t>PwC, December 2021</a:t>
            </a:r>
            <a:endParaRPr lang="en-GB" sz="1800" b="1" dirty="0"/>
          </a:p>
          <a:p>
            <a:endParaRPr lang="en-GB" dirty="0"/>
          </a:p>
        </p:txBody>
      </p:sp>
    </p:spTree>
    <p:extLst>
      <p:ext uri="{BB962C8B-B14F-4D97-AF65-F5344CB8AC3E}">
        <p14:creationId xmlns:p14="http://schemas.microsoft.com/office/powerpoint/2010/main" val="30188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lstStyle/>
          <a:p>
            <a:r>
              <a:rPr lang="en-GB" dirty="0"/>
              <a:t>UK Economy 3</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rmAutofit fontScale="77500" lnSpcReduction="20000"/>
          </a:bodyPr>
          <a:lstStyle/>
          <a:p>
            <a:r>
              <a:rPr lang="en-US" dirty="0"/>
              <a:t>The UK and global economies have continued to recover from the effects of Covid.</a:t>
            </a:r>
          </a:p>
          <a:p>
            <a:r>
              <a:rPr lang="en-US" dirty="0"/>
              <a:t>As set out in the November 2021 MPR, global and UK GDP were expected to increase further in 2021. </a:t>
            </a:r>
          </a:p>
          <a:p>
            <a:r>
              <a:rPr lang="en-US" dirty="0"/>
              <a:t>Q4, and UK GDP was expected to reach its pre-pandemic level in 2022 Q1. Over the second half of the MPC’s forecast period, UK GDP growth was expected to be positive but subdued.</a:t>
            </a:r>
          </a:p>
          <a:p>
            <a:r>
              <a:rPr lang="en-US" dirty="0"/>
              <a:t>Despite the continued recovery, the outlook remains uncertain. For example, economic activity could be curtailed by persistent global supply bottlenecks that could cause inflationary pressures.</a:t>
            </a:r>
          </a:p>
          <a:p>
            <a:r>
              <a:rPr lang="en-US" dirty="0"/>
              <a:t>There could also be a greater impact from Covid on activity, especially given uncertainties about whether new variants of the virus reduce vaccine efficacy. Such risks could affect household and business finances.</a:t>
            </a:r>
          </a:p>
          <a:p>
            <a:endParaRPr lang="en-US" dirty="0"/>
          </a:p>
          <a:p>
            <a:pPr marL="0" indent="0">
              <a:buNone/>
            </a:pPr>
            <a:r>
              <a:rPr lang="en-US" dirty="0"/>
              <a:t>						  </a:t>
            </a:r>
            <a:r>
              <a:rPr lang="en-US" dirty="0">
                <a:hlinkClick r:id="rId2"/>
              </a:rPr>
              <a:t>Source: Bank of England, December 2021</a:t>
            </a:r>
            <a:endParaRPr lang="en-GB" dirty="0"/>
          </a:p>
        </p:txBody>
      </p:sp>
    </p:spTree>
    <p:extLst>
      <p:ext uri="{BB962C8B-B14F-4D97-AF65-F5344CB8AC3E}">
        <p14:creationId xmlns:p14="http://schemas.microsoft.com/office/powerpoint/2010/main" val="3738131294"/>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 ds:uri="df15de35-5208-4006-b31e-64c99b3e6042"/>
  </ds:schemaRefs>
</ds:datastoreItem>
</file>

<file path=customXml/itemProps3.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56191</TotalTime>
  <Words>6528</Words>
  <Application>Microsoft Office PowerPoint</Application>
  <PresentationFormat>Widescreen</PresentationFormat>
  <Paragraphs>399</Paragraphs>
  <Slides>51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Open Sans</vt:lpstr>
      <vt:lpstr>Times New Roman</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UK Economy </vt:lpstr>
      <vt:lpstr>UK Economy 2 </vt:lpstr>
      <vt:lpstr>UK Economy 3</vt:lpstr>
      <vt:lpstr>Coronavirus and Recession: Implications for Thames Valley Berkshire</vt:lpstr>
      <vt:lpstr>Furloughing (Final furlough data - October 2021)</vt:lpstr>
      <vt:lpstr>SEISS (Final SEISS data - October 2021)</vt:lpstr>
      <vt:lpstr>Claimant Count (Latest data - November 2021)</vt:lpstr>
      <vt:lpstr>Strategic Issues: Heathrow</vt:lpstr>
      <vt:lpstr>Strategic Issues: Aviation</vt:lpstr>
      <vt:lpstr>Demand and Supply Conditions: Businesses, Hiring, Restructuring, Investment, Labour and Skills Supply</vt:lpstr>
      <vt:lpstr>Household/Consumer Demand</vt:lpstr>
      <vt:lpstr>Industries at Risk</vt:lpstr>
      <vt:lpstr>Remote working</vt:lpstr>
      <vt:lpstr>Local Profiles</vt:lpstr>
      <vt:lpstr>Bracknell Forest</vt:lpstr>
      <vt:lpstr>Impact of COVID-19 up to 10th January 2022</vt:lpstr>
      <vt:lpstr>Industries hit hardest by COVID shutdown</vt:lpstr>
      <vt:lpstr>Industry risks and opportunities (2020-2021)</vt:lpstr>
      <vt:lpstr>Job posting analytics (EMSI, December 2021)</vt:lpstr>
      <vt:lpstr>Slough</vt:lpstr>
      <vt:lpstr>Impact of COVID-19 up to 10th January 2022</vt:lpstr>
      <vt:lpstr>Industries hit hardest by COVID shutdown</vt:lpstr>
      <vt:lpstr>Industry risks and opportunities (2020-2021)</vt:lpstr>
      <vt:lpstr>Job posting analytics (EMSI, December 2021)</vt:lpstr>
      <vt:lpstr>Reading</vt:lpstr>
      <vt:lpstr>Impact of COVID-19 up to 10th January 2022</vt:lpstr>
      <vt:lpstr>Industries hit hardest by COVID shutdown</vt:lpstr>
      <vt:lpstr>Industry risks and opportunities (2020-2021)</vt:lpstr>
      <vt:lpstr>Job posting analytics (EMSI, December 2021)</vt:lpstr>
      <vt:lpstr>Wokingham</vt:lpstr>
      <vt:lpstr>Impact of COVID-19 up to 10th January 2022</vt:lpstr>
      <vt:lpstr>Industries hit hardest by COVID shutdown</vt:lpstr>
      <vt:lpstr>Industry risks and opportunities (2020-2021)</vt:lpstr>
      <vt:lpstr>Job posting analytics (EMSI, December 2021)</vt:lpstr>
      <vt:lpstr>Windsor and Maidenhead</vt:lpstr>
      <vt:lpstr>Impact of COVID-19 up to 10th January 2022</vt:lpstr>
      <vt:lpstr>Industries hit hardest by COVID shutdown</vt:lpstr>
      <vt:lpstr>Industry risks and opportunities (2020-2021)</vt:lpstr>
      <vt:lpstr>Job posting analytics (EMSI, December 2021)</vt:lpstr>
      <vt:lpstr>West Berkshire</vt:lpstr>
      <vt:lpstr>Impact of COVID-19 up to 10th January 2022</vt:lpstr>
      <vt:lpstr>Industries hit hardest by COVID shutdown</vt:lpstr>
      <vt:lpstr>Industry risks and opportunities (2020-2021)</vt:lpstr>
      <vt:lpstr>Job posting analytics (EMSI, December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388</cp:revision>
  <dcterms:created xsi:type="dcterms:W3CDTF">2021-01-28T12:18:09Z</dcterms:created>
  <dcterms:modified xsi:type="dcterms:W3CDTF">2022-01-13T15:23:12Z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