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5" r:id="rId5"/>
  </p:sldMasterIdLst>
  <p:handoutMasterIdLst>
    <p:handoutMasterId r:id="rId57"/>
  </p:handoutMasterIdLst>
  <p:sldIdLst>
    <p:sldId id="256" r:id="rId6"/>
    <p:sldId id="322" r:id="rId7"/>
    <p:sldId id="259" r:id="rId8"/>
    <p:sldId id="258" r:id="rId9"/>
    <p:sldId id="308" r:id="rId10"/>
    <p:sldId id="309" r:id="rId11"/>
    <p:sldId id="325" r:id="rId12"/>
    <p:sldId id="326" r:id="rId13"/>
    <p:sldId id="327" r:id="rId14"/>
    <p:sldId id="305" r:id="rId15"/>
    <p:sldId id="261" r:id="rId16"/>
    <p:sldId id="262" r:id="rId17"/>
    <p:sldId id="263" r:id="rId18"/>
    <p:sldId id="279" r:id="rId19"/>
    <p:sldId id="324" r:id="rId20"/>
    <p:sldId id="306" r:id="rId21"/>
    <p:sldId id="281" r:id="rId22"/>
    <p:sldId id="264" r:id="rId23"/>
    <p:sldId id="283" r:id="rId24"/>
    <p:sldId id="266" r:id="rId25"/>
    <p:sldId id="267" r:id="rId26"/>
    <p:sldId id="273" r:id="rId27"/>
    <p:sldId id="299" r:id="rId28"/>
    <p:sldId id="286" r:id="rId29"/>
    <p:sldId id="311" r:id="rId30"/>
    <p:sldId id="268" r:id="rId31"/>
    <p:sldId id="274" r:id="rId32"/>
    <p:sldId id="300" r:id="rId33"/>
    <p:sldId id="292" r:id="rId34"/>
    <p:sldId id="312" r:id="rId35"/>
    <p:sldId id="269" r:id="rId36"/>
    <p:sldId id="275" r:id="rId37"/>
    <p:sldId id="301" r:id="rId38"/>
    <p:sldId id="293" r:id="rId39"/>
    <p:sldId id="313" r:id="rId40"/>
    <p:sldId id="270" r:id="rId41"/>
    <p:sldId id="276" r:id="rId42"/>
    <p:sldId id="302" r:id="rId43"/>
    <p:sldId id="294" r:id="rId44"/>
    <p:sldId id="314" r:id="rId45"/>
    <p:sldId id="271" r:id="rId46"/>
    <p:sldId id="277" r:id="rId47"/>
    <p:sldId id="303" r:id="rId48"/>
    <p:sldId id="295" r:id="rId49"/>
    <p:sldId id="315" r:id="rId50"/>
    <p:sldId id="272" r:id="rId51"/>
    <p:sldId id="278" r:id="rId52"/>
    <p:sldId id="304" r:id="rId53"/>
    <p:sldId id="296" r:id="rId54"/>
    <p:sldId id="316" r:id="rId55"/>
    <p:sldId id="30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230FBE-F65C-467E-B30F-1772BA25A964}" v="40" dt="2021-12-19T20:33:58.5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showGuides="1">
      <p:cViewPr varScale="1">
        <p:scale>
          <a:sx n="63" d="100"/>
          <a:sy n="63" d="100"/>
        </p:scale>
        <p:origin x="676" y="56"/>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xter Levick" userId="cfead303-d38c-40a9-9e05-c9b454a5ec9d" providerId="ADAL" clId="{D2230FBE-F65C-467E-B30F-1772BA25A964}"/>
    <pc:docChg chg="undo redo custSel addSld delSld modSld">
      <pc:chgData name="Dexter Levick" userId="cfead303-d38c-40a9-9e05-c9b454a5ec9d" providerId="ADAL" clId="{D2230FBE-F65C-467E-B30F-1772BA25A964}" dt="2021-12-19T20:50:09.096" v="2680" actId="1076"/>
      <pc:docMkLst>
        <pc:docMk/>
      </pc:docMkLst>
      <pc:sldChg chg="modSp mod">
        <pc:chgData name="Dexter Levick" userId="cfead303-d38c-40a9-9e05-c9b454a5ec9d" providerId="ADAL" clId="{D2230FBE-F65C-467E-B30F-1772BA25A964}" dt="2021-12-14T10:18:21.765" v="14" actId="20577"/>
        <pc:sldMkLst>
          <pc:docMk/>
          <pc:sldMk cId="1539589137" sldId="256"/>
        </pc:sldMkLst>
        <pc:spChg chg="mod">
          <ac:chgData name="Dexter Levick" userId="cfead303-d38c-40a9-9e05-c9b454a5ec9d" providerId="ADAL" clId="{D2230FBE-F65C-467E-B30F-1772BA25A964}" dt="2021-12-14T10:18:21.765" v="14" actId="20577"/>
          <ac:spMkLst>
            <pc:docMk/>
            <pc:sldMk cId="1539589137" sldId="256"/>
            <ac:spMk id="19" creationId="{834F7385-1E85-46BC-A78A-F8A630D2363F}"/>
          </ac:spMkLst>
        </pc:spChg>
      </pc:sldChg>
      <pc:sldChg chg="modSp mod">
        <pc:chgData name="Dexter Levick" userId="cfead303-d38c-40a9-9e05-c9b454a5ec9d" providerId="ADAL" clId="{D2230FBE-F65C-467E-B30F-1772BA25A964}" dt="2021-12-19T20:48:51.270" v="2676" actId="27636"/>
        <pc:sldMkLst>
          <pc:docMk/>
          <pc:sldMk cId="4122218767" sldId="258"/>
        </pc:sldMkLst>
        <pc:spChg chg="mod">
          <ac:chgData name="Dexter Levick" userId="cfead303-d38c-40a9-9e05-c9b454a5ec9d" providerId="ADAL" clId="{D2230FBE-F65C-467E-B30F-1772BA25A964}" dt="2021-12-19T20:48:51.270" v="2676" actId="27636"/>
          <ac:spMkLst>
            <pc:docMk/>
            <pc:sldMk cId="4122218767" sldId="258"/>
            <ac:spMk id="5" creationId="{4155AF48-89AA-4413-87CD-4865A9A592CB}"/>
          </ac:spMkLst>
        </pc:spChg>
      </pc:sldChg>
      <pc:sldChg chg="modSp mod">
        <pc:chgData name="Dexter Levick" userId="cfead303-d38c-40a9-9e05-c9b454a5ec9d" providerId="ADAL" clId="{D2230FBE-F65C-467E-B30F-1772BA25A964}" dt="2021-12-14T10:18:35.225" v="29" actId="20577"/>
        <pc:sldMkLst>
          <pc:docMk/>
          <pc:sldMk cId="2119222676" sldId="259"/>
        </pc:sldMkLst>
        <pc:spChg chg="mod">
          <ac:chgData name="Dexter Levick" userId="cfead303-d38c-40a9-9e05-c9b454a5ec9d" providerId="ADAL" clId="{D2230FBE-F65C-467E-B30F-1772BA25A964}" dt="2021-12-14T10:18:35.225" v="29" actId="20577"/>
          <ac:spMkLst>
            <pc:docMk/>
            <pc:sldMk cId="2119222676" sldId="259"/>
            <ac:spMk id="19" creationId="{834F7385-1E85-46BC-A78A-F8A630D2363F}"/>
          </ac:spMkLst>
        </pc:spChg>
      </pc:sldChg>
      <pc:sldChg chg="modSp del mod">
        <pc:chgData name="Dexter Levick" userId="cfead303-d38c-40a9-9e05-c9b454a5ec9d" providerId="ADAL" clId="{D2230FBE-F65C-467E-B30F-1772BA25A964}" dt="2021-12-19T17:51:17.235" v="2320" actId="47"/>
        <pc:sldMkLst>
          <pc:docMk/>
          <pc:sldMk cId="206793600" sldId="260"/>
        </pc:sldMkLst>
        <pc:spChg chg="mod">
          <ac:chgData name="Dexter Levick" userId="cfead303-d38c-40a9-9e05-c9b454a5ec9d" providerId="ADAL" clId="{D2230FBE-F65C-467E-B30F-1772BA25A964}" dt="2021-12-19T17:50:03.685" v="2319" actId="20577"/>
          <ac:spMkLst>
            <pc:docMk/>
            <pc:sldMk cId="206793600" sldId="260"/>
            <ac:spMk id="2" creationId="{61CED0F0-3CD3-46B8-85C2-91F26697A922}"/>
          </ac:spMkLst>
        </pc:spChg>
      </pc:sldChg>
      <pc:sldChg chg="modSp mod">
        <pc:chgData name="Dexter Levick" userId="cfead303-d38c-40a9-9e05-c9b454a5ec9d" providerId="ADAL" clId="{D2230FBE-F65C-467E-B30F-1772BA25A964}" dt="2021-12-19T20:50:09.096" v="2680" actId="1076"/>
        <pc:sldMkLst>
          <pc:docMk/>
          <pc:sldMk cId="2075443953" sldId="262"/>
        </pc:sldMkLst>
        <pc:picChg chg="mod">
          <ac:chgData name="Dexter Levick" userId="cfead303-d38c-40a9-9e05-c9b454a5ec9d" providerId="ADAL" clId="{D2230FBE-F65C-467E-B30F-1772BA25A964}" dt="2021-12-19T20:50:09.096" v="2680" actId="1076"/>
          <ac:picMkLst>
            <pc:docMk/>
            <pc:sldMk cId="2075443953" sldId="262"/>
            <ac:picMk id="4" creationId="{E1E9A548-88B5-4152-8802-D5C4C76AF3FB}"/>
          </ac:picMkLst>
        </pc:picChg>
      </pc:sldChg>
      <pc:sldChg chg="modSp mod">
        <pc:chgData name="Dexter Levick" userId="cfead303-d38c-40a9-9e05-c9b454a5ec9d" providerId="ADAL" clId="{D2230FBE-F65C-467E-B30F-1772BA25A964}" dt="2021-12-14T12:03:55.860" v="311" actId="20577"/>
        <pc:sldMkLst>
          <pc:docMk/>
          <pc:sldMk cId="3500402011" sldId="263"/>
        </pc:sldMkLst>
        <pc:spChg chg="mod">
          <ac:chgData name="Dexter Levick" userId="cfead303-d38c-40a9-9e05-c9b454a5ec9d" providerId="ADAL" clId="{D2230FBE-F65C-467E-B30F-1772BA25A964}" dt="2021-12-14T11:24:31.427" v="124" actId="20577"/>
          <ac:spMkLst>
            <pc:docMk/>
            <pc:sldMk cId="3500402011" sldId="263"/>
            <ac:spMk id="2" creationId="{FE43EB98-63D0-4376-AA2E-D44C68CE2583}"/>
          </ac:spMkLst>
        </pc:spChg>
        <pc:spChg chg="mod">
          <ac:chgData name="Dexter Levick" userId="cfead303-d38c-40a9-9e05-c9b454a5ec9d" providerId="ADAL" clId="{D2230FBE-F65C-467E-B30F-1772BA25A964}" dt="2021-12-14T12:03:55.860" v="311" actId="20577"/>
          <ac:spMkLst>
            <pc:docMk/>
            <pc:sldMk cId="3500402011" sldId="263"/>
            <ac:spMk id="3" creationId="{F2AF794A-A653-4D58-9187-DF90CB19BDA8}"/>
          </ac:spMkLst>
        </pc:spChg>
      </pc:sldChg>
      <pc:sldChg chg="addSp delSp modSp mod">
        <pc:chgData name="Dexter Levick" userId="cfead303-d38c-40a9-9e05-c9b454a5ec9d" providerId="ADAL" clId="{D2230FBE-F65C-467E-B30F-1772BA25A964}" dt="2021-12-19T20:40:49.729" v="2632" actId="20577"/>
        <pc:sldMkLst>
          <pc:docMk/>
          <pc:sldMk cId="2963334391" sldId="273"/>
        </pc:sldMkLst>
        <pc:spChg chg="mod">
          <ac:chgData name="Dexter Levick" userId="cfead303-d38c-40a9-9e05-c9b454a5ec9d" providerId="ADAL" clId="{D2230FBE-F65C-467E-B30F-1772BA25A964}" dt="2021-12-14T14:51:03.148" v="337" actId="20577"/>
          <ac:spMkLst>
            <pc:docMk/>
            <pc:sldMk cId="2963334391" sldId="273"/>
            <ac:spMk id="2" creationId="{C4ACEAB2-3BE6-4ECE-882E-D28872F00D27}"/>
          </ac:spMkLst>
        </pc:spChg>
        <pc:spChg chg="mod">
          <ac:chgData name="Dexter Levick" userId="cfead303-d38c-40a9-9e05-c9b454a5ec9d" providerId="ADAL" clId="{D2230FBE-F65C-467E-B30F-1772BA25A964}" dt="2021-12-19T20:40:49.729" v="2632" actId="20577"/>
          <ac:spMkLst>
            <pc:docMk/>
            <pc:sldMk cId="2963334391" sldId="273"/>
            <ac:spMk id="3" creationId="{94864C9D-1187-4A4B-AB54-EC117231882E}"/>
          </ac:spMkLst>
        </pc:spChg>
        <pc:graphicFrameChg chg="add del mod">
          <ac:chgData name="Dexter Levick" userId="cfead303-d38c-40a9-9e05-c9b454a5ec9d" providerId="ADAL" clId="{D2230FBE-F65C-467E-B30F-1772BA25A964}" dt="2021-12-19T19:00:19.786" v="2452"/>
          <ac:graphicFrameMkLst>
            <pc:docMk/>
            <pc:sldMk cId="2963334391" sldId="273"/>
            <ac:graphicFrameMk id="4" creationId="{525F63AE-C045-4A76-A357-13517B4C7951}"/>
          </ac:graphicFrameMkLst>
        </pc:graphicFrameChg>
      </pc:sldChg>
      <pc:sldChg chg="modSp mod">
        <pc:chgData name="Dexter Levick" userId="cfead303-d38c-40a9-9e05-c9b454a5ec9d" providerId="ADAL" clId="{D2230FBE-F65C-467E-B30F-1772BA25A964}" dt="2021-12-19T20:42:37.218" v="2636" actId="2"/>
        <pc:sldMkLst>
          <pc:docMk/>
          <pc:sldMk cId="4140400971" sldId="274"/>
        </pc:sldMkLst>
        <pc:spChg chg="mod">
          <ac:chgData name="Dexter Levick" userId="cfead303-d38c-40a9-9e05-c9b454a5ec9d" providerId="ADAL" clId="{D2230FBE-F65C-467E-B30F-1772BA25A964}" dt="2021-12-14T14:53:16.630" v="434" actId="20577"/>
          <ac:spMkLst>
            <pc:docMk/>
            <pc:sldMk cId="4140400971" sldId="274"/>
            <ac:spMk id="2" creationId="{C4ACEAB2-3BE6-4ECE-882E-D28872F00D27}"/>
          </ac:spMkLst>
        </pc:spChg>
        <pc:spChg chg="mod">
          <ac:chgData name="Dexter Levick" userId="cfead303-d38c-40a9-9e05-c9b454a5ec9d" providerId="ADAL" clId="{D2230FBE-F65C-467E-B30F-1772BA25A964}" dt="2021-12-19T20:42:37.218" v="2636" actId="2"/>
          <ac:spMkLst>
            <pc:docMk/>
            <pc:sldMk cId="4140400971" sldId="274"/>
            <ac:spMk id="3" creationId="{94864C9D-1187-4A4B-AB54-EC117231882E}"/>
          </ac:spMkLst>
        </pc:spChg>
      </pc:sldChg>
      <pc:sldChg chg="modSp mod">
        <pc:chgData name="Dexter Levick" userId="cfead303-d38c-40a9-9e05-c9b454a5ec9d" providerId="ADAL" clId="{D2230FBE-F65C-467E-B30F-1772BA25A964}" dt="2021-12-19T20:42:38.504" v="2637" actId="2"/>
        <pc:sldMkLst>
          <pc:docMk/>
          <pc:sldMk cId="2369565718" sldId="275"/>
        </pc:sldMkLst>
        <pc:spChg chg="mod">
          <ac:chgData name="Dexter Levick" userId="cfead303-d38c-40a9-9e05-c9b454a5ec9d" providerId="ADAL" clId="{D2230FBE-F65C-467E-B30F-1772BA25A964}" dt="2021-12-14T15:25:40.786" v="521" actId="20577"/>
          <ac:spMkLst>
            <pc:docMk/>
            <pc:sldMk cId="2369565718" sldId="275"/>
            <ac:spMk id="2" creationId="{C4ACEAB2-3BE6-4ECE-882E-D28872F00D27}"/>
          </ac:spMkLst>
        </pc:spChg>
        <pc:spChg chg="mod">
          <ac:chgData name="Dexter Levick" userId="cfead303-d38c-40a9-9e05-c9b454a5ec9d" providerId="ADAL" clId="{D2230FBE-F65C-467E-B30F-1772BA25A964}" dt="2021-12-19T20:42:38.504" v="2637" actId="2"/>
          <ac:spMkLst>
            <pc:docMk/>
            <pc:sldMk cId="2369565718" sldId="275"/>
            <ac:spMk id="3" creationId="{94864C9D-1187-4A4B-AB54-EC117231882E}"/>
          </ac:spMkLst>
        </pc:spChg>
      </pc:sldChg>
      <pc:sldChg chg="modSp mod">
        <pc:chgData name="Dexter Levick" userId="cfead303-d38c-40a9-9e05-c9b454a5ec9d" providerId="ADAL" clId="{D2230FBE-F65C-467E-B30F-1772BA25A964}" dt="2021-12-19T20:42:41.813" v="2640" actId="2"/>
        <pc:sldMkLst>
          <pc:docMk/>
          <pc:sldMk cId="2021082296" sldId="276"/>
        </pc:sldMkLst>
        <pc:spChg chg="mod">
          <ac:chgData name="Dexter Levick" userId="cfead303-d38c-40a9-9e05-c9b454a5ec9d" providerId="ADAL" clId="{D2230FBE-F65C-467E-B30F-1772BA25A964}" dt="2021-12-15T13:56:28.552" v="610" actId="20577"/>
          <ac:spMkLst>
            <pc:docMk/>
            <pc:sldMk cId="2021082296" sldId="276"/>
            <ac:spMk id="2" creationId="{C4ACEAB2-3BE6-4ECE-882E-D28872F00D27}"/>
          </ac:spMkLst>
        </pc:spChg>
        <pc:spChg chg="mod">
          <ac:chgData name="Dexter Levick" userId="cfead303-d38c-40a9-9e05-c9b454a5ec9d" providerId="ADAL" clId="{D2230FBE-F65C-467E-B30F-1772BA25A964}" dt="2021-12-19T20:42:41.813" v="2640" actId="2"/>
          <ac:spMkLst>
            <pc:docMk/>
            <pc:sldMk cId="2021082296" sldId="276"/>
            <ac:spMk id="3" creationId="{94864C9D-1187-4A4B-AB54-EC117231882E}"/>
          </ac:spMkLst>
        </pc:spChg>
      </pc:sldChg>
      <pc:sldChg chg="modSp mod">
        <pc:chgData name="Dexter Levick" userId="cfead303-d38c-40a9-9e05-c9b454a5ec9d" providerId="ADAL" clId="{D2230FBE-F65C-467E-B30F-1772BA25A964}" dt="2021-12-19T18:57:35.565" v="2447" actId="20577"/>
        <pc:sldMkLst>
          <pc:docMk/>
          <pc:sldMk cId="384645124" sldId="277"/>
        </pc:sldMkLst>
        <pc:spChg chg="mod">
          <ac:chgData name="Dexter Levick" userId="cfead303-d38c-40a9-9e05-c9b454a5ec9d" providerId="ADAL" clId="{D2230FBE-F65C-467E-B30F-1772BA25A964}" dt="2021-12-15T14:03:48.301" v="695" actId="20577"/>
          <ac:spMkLst>
            <pc:docMk/>
            <pc:sldMk cId="384645124" sldId="277"/>
            <ac:spMk id="2" creationId="{C4ACEAB2-3BE6-4ECE-882E-D28872F00D27}"/>
          </ac:spMkLst>
        </pc:spChg>
        <pc:spChg chg="mod">
          <ac:chgData name="Dexter Levick" userId="cfead303-d38c-40a9-9e05-c9b454a5ec9d" providerId="ADAL" clId="{D2230FBE-F65C-467E-B30F-1772BA25A964}" dt="2021-12-19T18:57:35.565" v="2447" actId="20577"/>
          <ac:spMkLst>
            <pc:docMk/>
            <pc:sldMk cId="384645124" sldId="277"/>
            <ac:spMk id="3" creationId="{94864C9D-1187-4A4B-AB54-EC117231882E}"/>
          </ac:spMkLst>
        </pc:spChg>
      </pc:sldChg>
      <pc:sldChg chg="modSp mod">
        <pc:chgData name="Dexter Levick" userId="cfead303-d38c-40a9-9e05-c9b454a5ec9d" providerId="ADAL" clId="{D2230FBE-F65C-467E-B30F-1772BA25A964}" dt="2021-12-19T20:10:08.895" v="2555" actId="5793"/>
        <pc:sldMkLst>
          <pc:docMk/>
          <pc:sldMk cId="1115866447" sldId="278"/>
        </pc:sldMkLst>
        <pc:spChg chg="mod">
          <ac:chgData name="Dexter Levick" userId="cfead303-d38c-40a9-9e05-c9b454a5ec9d" providerId="ADAL" clId="{D2230FBE-F65C-467E-B30F-1772BA25A964}" dt="2021-12-15T14:09:01.181" v="782" actId="20577"/>
          <ac:spMkLst>
            <pc:docMk/>
            <pc:sldMk cId="1115866447" sldId="278"/>
            <ac:spMk id="2" creationId="{C4ACEAB2-3BE6-4ECE-882E-D28872F00D27}"/>
          </ac:spMkLst>
        </pc:spChg>
        <pc:spChg chg="mod">
          <ac:chgData name="Dexter Levick" userId="cfead303-d38c-40a9-9e05-c9b454a5ec9d" providerId="ADAL" clId="{D2230FBE-F65C-467E-B30F-1772BA25A964}" dt="2021-12-19T20:10:08.895" v="2555" actId="5793"/>
          <ac:spMkLst>
            <pc:docMk/>
            <pc:sldMk cId="1115866447" sldId="278"/>
            <ac:spMk id="3" creationId="{94864C9D-1187-4A4B-AB54-EC117231882E}"/>
          </ac:spMkLst>
        </pc:spChg>
      </pc:sldChg>
      <pc:sldChg chg="modSp mod">
        <pc:chgData name="Dexter Levick" userId="cfead303-d38c-40a9-9e05-c9b454a5ec9d" providerId="ADAL" clId="{D2230FBE-F65C-467E-B30F-1772BA25A964}" dt="2021-12-19T20:39:07.683" v="2626" actId="2"/>
        <pc:sldMkLst>
          <pc:docMk/>
          <pc:sldMk cId="679703342" sldId="279"/>
        </pc:sldMkLst>
        <pc:spChg chg="mod">
          <ac:chgData name="Dexter Levick" userId="cfead303-d38c-40a9-9e05-c9b454a5ec9d" providerId="ADAL" clId="{D2230FBE-F65C-467E-B30F-1772BA25A964}" dt="2021-12-19T20:39:07.683" v="2626" actId="2"/>
          <ac:spMkLst>
            <pc:docMk/>
            <pc:sldMk cId="679703342" sldId="279"/>
            <ac:spMk id="3" creationId="{5E3BC8CB-7298-4378-9C7B-259CD97B2A6D}"/>
          </ac:spMkLst>
        </pc:spChg>
      </pc:sldChg>
      <pc:sldChg chg="addSp delSp modSp mod">
        <pc:chgData name="Dexter Levick" userId="cfead303-d38c-40a9-9e05-c9b454a5ec9d" providerId="ADAL" clId="{D2230FBE-F65C-467E-B30F-1772BA25A964}" dt="2021-12-19T20:39:18.078" v="2629" actId="313"/>
        <pc:sldMkLst>
          <pc:docMk/>
          <pc:sldMk cId="1338986231" sldId="281"/>
        </pc:sldMkLst>
        <pc:spChg chg="mod">
          <ac:chgData name="Dexter Levick" userId="cfead303-d38c-40a9-9e05-c9b454a5ec9d" providerId="ADAL" clId="{D2230FBE-F65C-467E-B30F-1772BA25A964}" dt="2021-12-19T20:39:18.078" v="2629" actId="313"/>
          <ac:spMkLst>
            <pc:docMk/>
            <pc:sldMk cId="1338986231" sldId="281"/>
            <ac:spMk id="3" creationId="{F2AF794A-A653-4D58-9187-DF90CB19BDA8}"/>
          </ac:spMkLst>
        </pc:spChg>
        <pc:picChg chg="add del">
          <ac:chgData name="Dexter Levick" userId="cfead303-d38c-40a9-9e05-c9b454a5ec9d" providerId="ADAL" clId="{D2230FBE-F65C-467E-B30F-1772BA25A964}" dt="2021-12-17T15:17:23.886" v="1559" actId="22"/>
          <ac:picMkLst>
            <pc:docMk/>
            <pc:sldMk cId="1338986231" sldId="281"/>
            <ac:picMk id="5" creationId="{550D3DF9-9DF3-4DA8-9F50-1E0620A02CE5}"/>
          </ac:picMkLst>
        </pc:picChg>
      </pc:sldChg>
      <pc:sldChg chg="modSp mod">
        <pc:chgData name="Dexter Levick" userId="cfead303-d38c-40a9-9e05-c9b454a5ec9d" providerId="ADAL" clId="{D2230FBE-F65C-467E-B30F-1772BA25A964}" dt="2021-12-17T15:06:26.673" v="1533" actId="20577"/>
        <pc:sldMkLst>
          <pc:docMk/>
          <pc:sldMk cId="2803270683" sldId="283"/>
        </pc:sldMkLst>
        <pc:spChg chg="mod">
          <ac:chgData name="Dexter Levick" userId="cfead303-d38c-40a9-9e05-c9b454a5ec9d" providerId="ADAL" clId="{D2230FBE-F65C-467E-B30F-1772BA25A964}" dt="2021-12-17T15:06:26.673" v="1533" actId="20577"/>
          <ac:spMkLst>
            <pc:docMk/>
            <pc:sldMk cId="2803270683" sldId="283"/>
            <ac:spMk id="3" creationId="{8F147BDA-155D-464F-9CED-0D6A74A682F1}"/>
          </ac:spMkLst>
        </pc:spChg>
      </pc:sldChg>
      <pc:sldChg chg="del">
        <pc:chgData name="Dexter Levick" userId="cfead303-d38c-40a9-9e05-c9b454a5ec9d" providerId="ADAL" clId="{D2230FBE-F65C-467E-B30F-1772BA25A964}" dt="2021-12-19T17:51:17.235" v="2320" actId="47"/>
        <pc:sldMkLst>
          <pc:docMk/>
          <pc:sldMk cId="4109039477" sldId="298"/>
        </pc:sldMkLst>
      </pc:sldChg>
      <pc:sldChg chg="modSp mod">
        <pc:chgData name="Dexter Levick" userId="cfead303-d38c-40a9-9e05-c9b454a5ec9d" providerId="ADAL" clId="{D2230FBE-F65C-467E-B30F-1772BA25A964}" dt="2021-12-19T18:03:10.327" v="2349" actId="20577"/>
        <pc:sldMkLst>
          <pc:docMk/>
          <pc:sldMk cId="656747245" sldId="299"/>
        </pc:sldMkLst>
        <pc:spChg chg="mod">
          <ac:chgData name="Dexter Levick" userId="cfead303-d38c-40a9-9e05-c9b454a5ec9d" providerId="ADAL" clId="{D2230FBE-F65C-467E-B30F-1772BA25A964}" dt="2021-12-19T18:03:10.327" v="2349" actId="20577"/>
          <ac:spMkLst>
            <pc:docMk/>
            <pc:sldMk cId="656747245" sldId="299"/>
            <ac:spMk id="5" creationId="{12A5BB80-37A4-4AAD-BF6B-2F92FDEA6465}"/>
          </ac:spMkLst>
        </pc:spChg>
      </pc:sldChg>
      <pc:sldChg chg="modSp mod">
        <pc:chgData name="Dexter Levick" userId="cfead303-d38c-40a9-9e05-c9b454a5ec9d" providerId="ADAL" clId="{D2230FBE-F65C-467E-B30F-1772BA25A964}" dt="2021-12-19T18:02:56.541" v="2347" actId="20577"/>
        <pc:sldMkLst>
          <pc:docMk/>
          <pc:sldMk cId="2684683479" sldId="300"/>
        </pc:sldMkLst>
        <pc:spChg chg="mod">
          <ac:chgData name="Dexter Levick" userId="cfead303-d38c-40a9-9e05-c9b454a5ec9d" providerId="ADAL" clId="{D2230FBE-F65C-467E-B30F-1772BA25A964}" dt="2021-12-19T18:02:56.541" v="2347" actId="20577"/>
          <ac:spMkLst>
            <pc:docMk/>
            <pc:sldMk cId="2684683479" sldId="300"/>
            <ac:spMk id="9" creationId="{479EABFB-6A6C-4BE5-8F12-443630A0E650}"/>
          </ac:spMkLst>
        </pc:spChg>
      </pc:sldChg>
      <pc:sldChg chg="modSp mod">
        <pc:chgData name="Dexter Levick" userId="cfead303-d38c-40a9-9e05-c9b454a5ec9d" providerId="ADAL" clId="{D2230FBE-F65C-467E-B30F-1772BA25A964}" dt="2021-12-19T18:02:47.482" v="2345" actId="20577"/>
        <pc:sldMkLst>
          <pc:docMk/>
          <pc:sldMk cId="1252093992" sldId="301"/>
        </pc:sldMkLst>
        <pc:spChg chg="mod">
          <ac:chgData name="Dexter Levick" userId="cfead303-d38c-40a9-9e05-c9b454a5ec9d" providerId="ADAL" clId="{D2230FBE-F65C-467E-B30F-1772BA25A964}" dt="2021-12-19T18:02:47.482" v="2345" actId="20577"/>
          <ac:spMkLst>
            <pc:docMk/>
            <pc:sldMk cId="1252093992" sldId="301"/>
            <ac:spMk id="26" creationId="{1D281EC5-B193-4812-BF0B-63D5109562D5}"/>
          </ac:spMkLst>
        </pc:spChg>
      </pc:sldChg>
      <pc:sldChg chg="modSp mod">
        <pc:chgData name="Dexter Levick" userId="cfead303-d38c-40a9-9e05-c9b454a5ec9d" providerId="ADAL" clId="{D2230FBE-F65C-467E-B30F-1772BA25A964}" dt="2021-12-19T17:57:10.398" v="2343" actId="20577"/>
        <pc:sldMkLst>
          <pc:docMk/>
          <pc:sldMk cId="57057829" sldId="302"/>
        </pc:sldMkLst>
        <pc:spChg chg="mod">
          <ac:chgData name="Dexter Levick" userId="cfead303-d38c-40a9-9e05-c9b454a5ec9d" providerId="ADAL" clId="{D2230FBE-F65C-467E-B30F-1772BA25A964}" dt="2021-12-19T17:57:10.398" v="2343" actId="20577"/>
          <ac:spMkLst>
            <pc:docMk/>
            <pc:sldMk cId="57057829" sldId="302"/>
            <ac:spMk id="9" creationId="{8BD1EF31-B7E0-4765-AA16-FAE09783BF4A}"/>
          </ac:spMkLst>
        </pc:spChg>
      </pc:sldChg>
      <pc:sldChg chg="modSp mod">
        <pc:chgData name="Dexter Levick" userId="cfead303-d38c-40a9-9e05-c9b454a5ec9d" providerId="ADAL" clId="{D2230FBE-F65C-467E-B30F-1772BA25A964}" dt="2021-12-19T17:57:03.505" v="2341" actId="20577"/>
        <pc:sldMkLst>
          <pc:docMk/>
          <pc:sldMk cId="4197602096" sldId="303"/>
        </pc:sldMkLst>
        <pc:spChg chg="mod">
          <ac:chgData name="Dexter Levick" userId="cfead303-d38c-40a9-9e05-c9b454a5ec9d" providerId="ADAL" clId="{D2230FBE-F65C-467E-B30F-1772BA25A964}" dt="2021-12-19T17:57:03.505" v="2341" actId="20577"/>
          <ac:spMkLst>
            <pc:docMk/>
            <pc:sldMk cId="4197602096" sldId="303"/>
            <ac:spMk id="10" creationId="{20F2B59F-2184-43E9-9A6E-2E0CE391F95B}"/>
          </ac:spMkLst>
        </pc:spChg>
      </pc:sldChg>
      <pc:sldChg chg="modSp mod">
        <pc:chgData name="Dexter Levick" userId="cfead303-d38c-40a9-9e05-c9b454a5ec9d" providerId="ADAL" clId="{D2230FBE-F65C-467E-B30F-1772BA25A964}" dt="2021-12-19T17:56:51.849" v="2339" actId="20577"/>
        <pc:sldMkLst>
          <pc:docMk/>
          <pc:sldMk cId="3188416463" sldId="304"/>
        </pc:sldMkLst>
        <pc:spChg chg="mod">
          <ac:chgData name="Dexter Levick" userId="cfead303-d38c-40a9-9e05-c9b454a5ec9d" providerId="ADAL" clId="{D2230FBE-F65C-467E-B30F-1772BA25A964}" dt="2021-12-19T17:56:51.849" v="2339" actId="20577"/>
          <ac:spMkLst>
            <pc:docMk/>
            <pc:sldMk cId="3188416463" sldId="304"/>
            <ac:spMk id="10" creationId="{7BEF73F1-F848-4D33-8741-09056C443116}"/>
          </ac:spMkLst>
        </pc:spChg>
      </pc:sldChg>
      <pc:sldChg chg="addSp delSp modSp mod">
        <pc:chgData name="Dexter Levick" userId="cfead303-d38c-40a9-9e05-c9b454a5ec9d" providerId="ADAL" clId="{D2230FBE-F65C-467E-B30F-1772BA25A964}" dt="2021-12-14T10:46:13.017" v="64" actId="14100"/>
        <pc:sldMkLst>
          <pc:docMk/>
          <pc:sldMk cId="77861231" sldId="308"/>
        </pc:sldMkLst>
        <pc:picChg chg="add del">
          <ac:chgData name="Dexter Levick" userId="cfead303-d38c-40a9-9e05-c9b454a5ec9d" providerId="ADAL" clId="{D2230FBE-F65C-467E-B30F-1772BA25A964}" dt="2021-12-14T10:37:46.875" v="32" actId="478"/>
          <ac:picMkLst>
            <pc:docMk/>
            <pc:sldMk cId="77861231" sldId="308"/>
            <ac:picMk id="4" creationId="{BF24C7B1-AB7D-47B3-86A6-48FFA59DDFC3}"/>
          </ac:picMkLst>
        </pc:picChg>
        <pc:picChg chg="add mod modCrop">
          <ac:chgData name="Dexter Levick" userId="cfead303-d38c-40a9-9e05-c9b454a5ec9d" providerId="ADAL" clId="{D2230FBE-F65C-467E-B30F-1772BA25A964}" dt="2021-12-14T10:39:47.999" v="39" actId="14100"/>
          <ac:picMkLst>
            <pc:docMk/>
            <pc:sldMk cId="77861231" sldId="308"/>
            <ac:picMk id="5" creationId="{BC1E637D-076B-43BC-B7E7-2886C686E328}"/>
          </ac:picMkLst>
        </pc:picChg>
        <pc:picChg chg="del">
          <ac:chgData name="Dexter Levick" userId="cfead303-d38c-40a9-9e05-c9b454a5ec9d" providerId="ADAL" clId="{D2230FBE-F65C-467E-B30F-1772BA25A964}" dt="2021-12-14T10:39:51.994" v="40" actId="478"/>
          <ac:picMkLst>
            <pc:docMk/>
            <pc:sldMk cId="77861231" sldId="308"/>
            <ac:picMk id="7" creationId="{6960A768-90E1-46AA-9589-D6A897459855}"/>
          </ac:picMkLst>
        </pc:picChg>
        <pc:picChg chg="add mod modCrop">
          <ac:chgData name="Dexter Levick" userId="cfead303-d38c-40a9-9e05-c9b454a5ec9d" providerId="ADAL" clId="{D2230FBE-F65C-467E-B30F-1772BA25A964}" dt="2021-12-14T10:44:13.147" v="46" actId="14100"/>
          <ac:picMkLst>
            <pc:docMk/>
            <pc:sldMk cId="77861231" sldId="308"/>
            <ac:picMk id="8" creationId="{172BDA1D-5831-44F8-B4DD-787876BA9AD1}"/>
          </ac:picMkLst>
        </pc:picChg>
        <pc:picChg chg="del">
          <ac:chgData name="Dexter Levick" userId="cfead303-d38c-40a9-9e05-c9b454a5ec9d" providerId="ADAL" clId="{D2230FBE-F65C-467E-B30F-1772BA25A964}" dt="2021-12-14T10:44:18.175" v="47" actId="478"/>
          <ac:picMkLst>
            <pc:docMk/>
            <pc:sldMk cId="77861231" sldId="308"/>
            <ac:picMk id="10" creationId="{321777FF-AC3A-4D24-A9EF-A6E78057F24A}"/>
          </ac:picMkLst>
        </pc:picChg>
        <pc:picChg chg="add mod">
          <ac:chgData name="Dexter Levick" userId="cfead303-d38c-40a9-9e05-c9b454a5ec9d" providerId="ADAL" clId="{D2230FBE-F65C-467E-B30F-1772BA25A964}" dt="2021-12-14T10:44:46.480" v="57" actId="14100"/>
          <ac:picMkLst>
            <pc:docMk/>
            <pc:sldMk cId="77861231" sldId="308"/>
            <ac:picMk id="11" creationId="{3988523D-F332-4827-B04A-06B276115E84}"/>
          </ac:picMkLst>
        </pc:picChg>
        <pc:picChg chg="del">
          <ac:chgData name="Dexter Levick" userId="cfead303-d38c-40a9-9e05-c9b454a5ec9d" providerId="ADAL" clId="{D2230FBE-F65C-467E-B30F-1772BA25A964}" dt="2021-12-14T10:45:47.951" v="58" actId="478"/>
          <ac:picMkLst>
            <pc:docMk/>
            <pc:sldMk cId="77861231" sldId="308"/>
            <ac:picMk id="13" creationId="{03E7EA43-EBD1-453E-A8D2-3DF6CC0E5F7D}"/>
          </ac:picMkLst>
        </pc:picChg>
        <pc:picChg chg="add mod">
          <ac:chgData name="Dexter Levick" userId="cfead303-d38c-40a9-9e05-c9b454a5ec9d" providerId="ADAL" clId="{D2230FBE-F65C-467E-B30F-1772BA25A964}" dt="2021-12-14T10:46:13.017" v="64" actId="14100"/>
          <ac:picMkLst>
            <pc:docMk/>
            <pc:sldMk cId="77861231" sldId="308"/>
            <ac:picMk id="14" creationId="{9B517032-9DB2-4DF8-A7CF-E9ECFBBD1FF5}"/>
          </ac:picMkLst>
        </pc:picChg>
      </pc:sldChg>
      <pc:sldChg chg="addSp delSp modSp mod">
        <pc:chgData name="Dexter Levick" userId="cfead303-d38c-40a9-9e05-c9b454a5ec9d" providerId="ADAL" clId="{D2230FBE-F65C-467E-B30F-1772BA25A964}" dt="2021-12-14T11:02:28.828" v="93" actId="20577"/>
        <pc:sldMkLst>
          <pc:docMk/>
          <pc:sldMk cId="20190053" sldId="309"/>
        </pc:sldMkLst>
        <pc:spChg chg="mod">
          <ac:chgData name="Dexter Levick" userId="cfead303-d38c-40a9-9e05-c9b454a5ec9d" providerId="ADAL" clId="{D2230FBE-F65C-467E-B30F-1772BA25A964}" dt="2021-12-14T11:02:28.828" v="93" actId="20577"/>
          <ac:spMkLst>
            <pc:docMk/>
            <pc:sldMk cId="20190053" sldId="309"/>
            <ac:spMk id="11" creationId="{4CC410F8-7716-4522-8EC0-DBC15CE3F9F9}"/>
          </ac:spMkLst>
        </pc:spChg>
        <pc:picChg chg="add del">
          <ac:chgData name="Dexter Levick" userId="cfead303-d38c-40a9-9e05-c9b454a5ec9d" providerId="ADAL" clId="{D2230FBE-F65C-467E-B30F-1772BA25A964}" dt="2021-12-14T11:01:17.794" v="67" actId="478"/>
          <ac:picMkLst>
            <pc:docMk/>
            <pc:sldMk cId="20190053" sldId="309"/>
            <ac:picMk id="5" creationId="{6BD1D8D7-9E68-49F5-AFA7-01955F4BA32E}"/>
          </ac:picMkLst>
        </pc:picChg>
        <pc:picChg chg="add mod">
          <ac:chgData name="Dexter Levick" userId="cfead303-d38c-40a9-9e05-c9b454a5ec9d" providerId="ADAL" clId="{D2230FBE-F65C-467E-B30F-1772BA25A964}" dt="2021-12-14T11:01:36.520" v="72" actId="14100"/>
          <ac:picMkLst>
            <pc:docMk/>
            <pc:sldMk cId="20190053" sldId="309"/>
            <ac:picMk id="6" creationId="{0C2C49FF-462A-4EB6-97CE-A14E2644896B}"/>
          </ac:picMkLst>
        </pc:picChg>
        <pc:picChg chg="del">
          <ac:chgData name="Dexter Levick" userId="cfead303-d38c-40a9-9e05-c9b454a5ec9d" providerId="ADAL" clId="{D2230FBE-F65C-467E-B30F-1772BA25A964}" dt="2021-12-14T11:01:38.628" v="73" actId="478"/>
          <ac:picMkLst>
            <pc:docMk/>
            <pc:sldMk cId="20190053" sldId="309"/>
            <ac:picMk id="9" creationId="{D4AFDE7E-B669-4CE4-ABCA-C79D0307CAB0}"/>
          </ac:picMkLst>
        </pc:picChg>
        <pc:picChg chg="add mod">
          <ac:chgData name="Dexter Levick" userId="cfead303-d38c-40a9-9e05-c9b454a5ec9d" providerId="ADAL" clId="{D2230FBE-F65C-467E-B30F-1772BA25A964}" dt="2021-12-14T11:02:02.664" v="78" actId="14100"/>
          <ac:picMkLst>
            <pc:docMk/>
            <pc:sldMk cId="20190053" sldId="309"/>
            <ac:picMk id="13" creationId="{C3418863-5CBB-4B5F-860F-C167D50EC44B}"/>
          </ac:picMkLst>
        </pc:picChg>
      </pc:sldChg>
      <pc:sldChg chg="addSp delSp modSp mod">
        <pc:chgData name="Dexter Levick" userId="cfead303-d38c-40a9-9e05-c9b454a5ec9d" providerId="ADAL" clId="{D2230FBE-F65C-467E-B30F-1772BA25A964}" dt="2021-12-15T14:59:54.197" v="917" actId="14100"/>
        <pc:sldMkLst>
          <pc:docMk/>
          <pc:sldMk cId="3606469185" sldId="311"/>
        </pc:sldMkLst>
        <pc:spChg chg="mod">
          <ac:chgData name="Dexter Levick" userId="cfead303-d38c-40a9-9e05-c9b454a5ec9d" providerId="ADAL" clId="{D2230FBE-F65C-467E-B30F-1772BA25A964}" dt="2021-12-15T14:32:09.886" v="877" actId="20577"/>
          <ac:spMkLst>
            <pc:docMk/>
            <pc:sldMk cId="3606469185" sldId="311"/>
            <ac:spMk id="2" creationId="{A85916BD-64BB-4030-B645-41732464BCB3}"/>
          </ac:spMkLst>
        </pc:spChg>
        <pc:spChg chg="mod">
          <ac:chgData name="Dexter Levick" userId="cfead303-d38c-40a9-9e05-c9b454a5ec9d" providerId="ADAL" clId="{D2230FBE-F65C-467E-B30F-1772BA25A964}" dt="2021-12-15T14:43:17.207" v="899" actId="20577"/>
          <ac:spMkLst>
            <pc:docMk/>
            <pc:sldMk cId="3606469185" sldId="311"/>
            <ac:spMk id="3" creationId="{2E943C07-0048-4041-A36D-BA273B7DCC03}"/>
          </ac:spMkLst>
        </pc:spChg>
        <pc:picChg chg="add mod">
          <ac:chgData name="Dexter Levick" userId="cfead303-d38c-40a9-9e05-c9b454a5ec9d" providerId="ADAL" clId="{D2230FBE-F65C-467E-B30F-1772BA25A964}" dt="2021-12-15T14:59:00.109" v="904" actId="1076"/>
          <ac:picMkLst>
            <pc:docMk/>
            <pc:sldMk cId="3606469185" sldId="311"/>
            <ac:picMk id="5" creationId="{1072D266-FEEA-4DC2-8DE7-7424F70265A9}"/>
          </ac:picMkLst>
        </pc:picChg>
        <pc:picChg chg="del">
          <ac:chgData name="Dexter Levick" userId="cfead303-d38c-40a9-9e05-c9b454a5ec9d" providerId="ADAL" clId="{D2230FBE-F65C-467E-B30F-1772BA25A964}" dt="2021-12-15T14:58:46.018" v="900" actId="478"/>
          <ac:picMkLst>
            <pc:docMk/>
            <pc:sldMk cId="3606469185" sldId="311"/>
            <ac:picMk id="6" creationId="{833CC313-B801-42D9-AB3F-C7901745818F}"/>
          </ac:picMkLst>
        </pc:picChg>
        <pc:picChg chg="add mod">
          <ac:chgData name="Dexter Levick" userId="cfead303-d38c-40a9-9e05-c9b454a5ec9d" providerId="ADAL" clId="{D2230FBE-F65C-467E-B30F-1772BA25A964}" dt="2021-12-15T14:59:22.880" v="910" actId="14100"/>
          <ac:picMkLst>
            <pc:docMk/>
            <pc:sldMk cId="3606469185" sldId="311"/>
            <ac:picMk id="8" creationId="{F0F5228C-34A4-480C-A7F2-4AF01F76B690}"/>
          </ac:picMkLst>
        </pc:picChg>
        <pc:picChg chg="del">
          <ac:chgData name="Dexter Levick" userId="cfead303-d38c-40a9-9e05-c9b454a5ec9d" providerId="ADAL" clId="{D2230FBE-F65C-467E-B30F-1772BA25A964}" dt="2021-12-15T14:59:02.110" v="905" actId="478"/>
          <ac:picMkLst>
            <pc:docMk/>
            <pc:sldMk cId="3606469185" sldId="311"/>
            <ac:picMk id="9" creationId="{CD315BE0-D6B7-411E-93B8-2B75787D6C3A}"/>
          </ac:picMkLst>
        </pc:picChg>
        <pc:picChg chg="add mod">
          <ac:chgData name="Dexter Levick" userId="cfead303-d38c-40a9-9e05-c9b454a5ec9d" providerId="ADAL" clId="{D2230FBE-F65C-467E-B30F-1772BA25A964}" dt="2021-12-15T14:59:54.197" v="917" actId="14100"/>
          <ac:picMkLst>
            <pc:docMk/>
            <pc:sldMk cId="3606469185" sldId="311"/>
            <ac:picMk id="11" creationId="{5BAE826A-A3EF-489D-B04E-7A98242FD06A}"/>
          </ac:picMkLst>
        </pc:picChg>
        <pc:picChg chg="del">
          <ac:chgData name="Dexter Levick" userId="cfead303-d38c-40a9-9e05-c9b454a5ec9d" providerId="ADAL" clId="{D2230FBE-F65C-467E-B30F-1772BA25A964}" dt="2021-12-15T14:59:26.246" v="911" actId="478"/>
          <ac:picMkLst>
            <pc:docMk/>
            <pc:sldMk cId="3606469185" sldId="311"/>
            <ac:picMk id="12" creationId="{0BD8522D-8952-4441-A35B-FC9FAA3102F2}"/>
          </ac:picMkLst>
        </pc:picChg>
      </pc:sldChg>
      <pc:sldChg chg="addSp delSp modSp mod">
        <pc:chgData name="Dexter Levick" userId="cfead303-d38c-40a9-9e05-c9b454a5ec9d" providerId="ADAL" clId="{D2230FBE-F65C-467E-B30F-1772BA25A964}" dt="2021-12-15T15:42:05.809" v="995" actId="14100"/>
        <pc:sldMkLst>
          <pc:docMk/>
          <pc:sldMk cId="2378172067" sldId="312"/>
        </pc:sldMkLst>
        <pc:spChg chg="mod">
          <ac:chgData name="Dexter Levick" userId="cfead303-d38c-40a9-9e05-c9b454a5ec9d" providerId="ADAL" clId="{D2230FBE-F65C-467E-B30F-1772BA25A964}" dt="2021-12-15T15:25:23.216" v="934" actId="20577"/>
          <ac:spMkLst>
            <pc:docMk/>
            <pc:sldMk cId="2378172067" sldId="312"/>
            <ac:spMk id="2" creationId="{A85916BD-64BB-4030-B645-41732464BCB3}"/>
          </ac:spMkLst>
        </pc:spChg>
        <pc:spChg chg="mod">
          <ac:chgData name="Dexter Levick" userId="cfead303-d38c-40a9-9e05-c9b454a5ec9d" providerId="ADAL" clId="{D2230FBE-F65C-467E-B30F-1772BA25A964}" dt="2021-12-15T15:27:06.380" v="975" actId="20577"/>
          <ac:spMkLst>
            <pc:docMk/>
            <pc:sldMk cId="2378172067" sldId="312"/>
            <ac:spMk id="3" creationId="{2E943C07-0048-4041-A36D-BA273B7DCC03}"/>
          </ac:spMkLst>
        </pc:spChg>
        <pc:picChg chg="del">
          <ac:chgData name="Dexter Levick" userId="cfead303-d38c-40a9-9e05-c9b454a5ec9d" providerId="ADAL" clId="{D2230FBE-F65C-467E-B30F-1772BA25A964}" dt="2021-12-15T15:31:54.064" v="976" actId="478"/>
          <ac:picMkLst>
            <pc:docMk/>
            <pc:sldMk cId="2378172067" sldId="312"/>
            <ac:picMk id="5" creationId="{AF64D080-5C15-4356-A75D-CBA56DD19F78}"/>
          </ac:picMkLst>
        </pc:picChg>
        <pc:picChg chg="add mod">
          <ac:chgData name="Dexter Levick" userId="cfead303-d38c-40a9-9e05-c9b454a5ec9d" providerId="ADAL" clId="{D2230FBE-F65C-467E-B30F-1772BA25A964}" dt="2021-12-15T15:32:07.506" v="980" actId="962"/>
          <ac:picMkLst>
            <pc:docMk/>
            <pc:sldMk cId="2378172067" sldId="312"/>
            <ac:picMk id="6" creationId="{A8E57C73-57A0-4BAF-9672-DF5E20E665D4}"/>
          </ac:picMkLst>
        </pc:picChg>
        <pc:picChg chg="del">
          <ac:chgData name="Dexter Levick" userId="cfead303-d38c-40a9-9e05-c9b454a5ec9d" providerId="ADAL" clId="{D2230FBE-F65C-467E-B30F-1772BA25A964}" dt="2021-12-15T15:32:15.553" v="981" actId="478"/>
          <ac:picMkLst>
            <pc:docMk/>
            <pc:sldMk cId="2378172067" sldId="312"/>
            <ac:picMk id="8" creationId="{74C44BCB-20AB-4B42-AEDC-446848E7E1BF}"/>
          </ac:picMkLst>
        </pc:picChg>
        <pc:picChg chg="add mod">
          <ac:chgData name="Dexter Levick" userId="cfead303-d38c-40a9-9e05-c9b454a5ec9d" providerId="ADAL" clId="{D2230FBE-F65C-467E-B30F-1772BA25A964}" dt="2021-12-15T15:41:04.511" v="989" actId="1076"/>
          <ac:picMkLst>
            <pc:docMk/>
            <pc:sldMk cId="2378172067" sldId="312"/>
            <ac:picMk id="9" creationId="{C47F709D-582A-49C0-BB61-EF87562DB2BB}"/>
          </ac:picMkLst>
        </pc:picChg>
        <pc:picChg chg="add mod">
          <ac:chgData name="Dexter Levick" userId="cfead303-d38c-40a9-9e05-c9b454a5ec9d" providerId="ADAL" clId="{D2230FBE-F65C-467E-B30F-1772BA25A964}" dt="2021-12-15T15:42:05.809" v="995" actId="14100"/>
          <ac:picMkLst>
            <pc:docMk/>
            <pc:sldMk cId="2378172067" sldId="312"/>
            <ac:picMk id="11" creationId="{37442F96-93C3-4C9A-A15D-1CEAF23C3C9E}"/>
          </ac:picMkLst>
        </pc:picChg>
        <pc:picChg chg="del">
          <ac:chgData name="Dexter Levick" userId="cfead303-d38c-40a9-9e05-c9b454a5ec9d" providerId="ADAL" clId="{D2230FBE-F65C-467E-B30F-1772BA25A964}" dt="2021-12-15T15:41:47.769" v="990" actId="478"/>
          <ac:picMkLst>
            <pc:docMk/>
            <pc:sldMk cId="2378172067" sldId="312"/>
            <ac:picMk id="12" creationId="{BCF41132-0F2A-45A6-89DA-5287E22CBAD3}"/>
          </ac:picMkLst>
        </pc:picChg>
      </pc:sldChg>
      <pc:sldChg chg="addSp delSp modSp mod">
        <pc:chgData name="Dexter Levick" userId="cfead303-d38c-40a9-9e05-c9b454a5ec9d" providerId="ADAL" clId="{D2230FBE-F65C-467E-B30F-1772BA25A964}" dt="2021-12-15T16:50:20.117" v="1088" actId="1076"/>
        <pc:sldMkLst>
          <pc:docMk/>
          <pc:sldMk cId="2338533712" sldId="313"/>
        </pc:sldMkLst>
        <pc:spChg chg="mod">
          <ac:chgData name="Dexter Levick" userId="cfead303-d38c-40a9-9e05-c9b454a5ec9d" providerId="ADAL" clId="{D2230FBE-F65C-467E-B30F-1772BA25A964}" dt="2021-12-15T16:18:23.018" v="1010" actId="20577"/>
          <ac:spMkLst>
            <pc:docMk/>
            <pc:sldMk cId="2338533712" sldId="313"/>
            <ac:spMk id="2" creationId="{A85916BD-64BB-4030-B645-41732464BCB3}"/>
          </ac:spMkLst>
        </pc:spChg>
        <pc:spChg chg="mod">
          <ac:chgData name="Dexter Levick" userId="cfead303-d38c-40a9-9e05-c9b454a5ec9d" providerId="ADAL" clId="{D2230FBE-F65C-467E-B30F-1772BA25A964}" dt="2021-12-15T16:48:19.176" v="1057" actId="20577"/>
          <ac:spMkLst>
            <pc:docMk/>
            <pc:sldMk cId="2338533712" sldId="313"/>
            <ac:spMk id="3" creationId="{2E943C07-0048-4041-A36D-BA273B7DCC03}"/>
          </ac:spMkLst>
        </pc:spChg>
        <pc:grpChg chg="add mod">
          <ac:chgData name="Dexter Levick" userId="cfead303-d38c-40a9-9e05-c9b454a5ec9d" providerId="ADAL" clId="{D2230FBE-F65C-467E-B30F-1772BA25A964}" dt="2021-12-15T16:50:20.117" v="1088" actId="1076"/>
          <ac:grpSpMkLst>
            <pc:docMk/>
            <pc:sldMk cId="2338533712" sldId="313"/>
            <ac:grpSpMk id="15" creationId="{D3DE9431-59DF-43B0-B67F-2F7EC4973DB2}"/>
          </ac:grpSpMkLst>
        </pc:grpChg>
        <pc:picChg chg="add mod">
          <ac:chgData name="Dexter Levick" userId="cfead303-d38c-40a9-9e05-c9b454a5ec9d" providerId="ADAL" clId="{D2230FBE-F65C-467E-B30F-1772BA25A964}" dt="2021-12-15T16:48:35.960" v="1062" actId="962"/>
          <ac:picMkLst>
            <pc:docMk/>
            <pc:sldMk cId="2338533712" sldId="313"/>
            <ac:picMk id="5" creationId="{656B4E57-9627-4512-8FD0-F415DFDC19B4}"/>
          </ac:picMkLst>
        </pc:picChg>
        <pc:picChg chg="del">
          <ac:chgData name="Dexter Levick" userId="cfead303-d38c-40a9-9e05-c9b454a5ec9d" providerId="ADAL" clId="{D2230FBE-F65C-467E-B30F-1772BA25A964}" dt="2021-12-15T16:48:21.499" v="1058" actId="478"/>
          <ac:picMkLst>
            <pc:docMk/>
            <pc:sldMk cId="2338533712" sldId="313"/>
            <ac:picMk id="6" creationId="{A951A75A-E3BA-47C7-991D-16A7F1561396}"/>
          </ac:picMkLst>
        </pc:picChg>
        <pc:picChg chg="add mod">
          <ac:chgData name="Dexter Levick" userId="cfead303-d38c-40a9-9e05-c9b454a5ec9d" providerId="ADAL" clId="{D2230FBE-F65C-467E-B30F-1772BA25A964}" dt="2021-12-15T16:50:18.193" v="1087" actId="164"/>
          <ac:picMkLst>
            <pc:docMk/>
            <pc:sldMk cId="2338533712" sldId="313"/>
            <ac:picMk id="8" creationId="{CC5C970F-473F-4A56-A46D-61C764CBC7A5}"/>
          </ac:picMkLst>
        </pc:picChg>
        <pc:picChg chg="del">
          <ac:chgData name="Dexter Levick" userId="cfead303-d38c-40a9-9e05-c9b454a5ec9d" providerId="ADAL" clId="{D2230FBE-F65C-467E-B30F-1772BA25A964}" dt="2021-12-15T16:48:38.603" v="1063" actId="478"/>
          <ac:picMkLst>
            <pc:docMk/>
            <pc:sldMk cId="2338533712" sldId="313"/>
            <ac:picMk id="9" creationId="{6F296F66-F1D9-445C-91FD-002FE7568740}"/>
          </ac:picMkLst>
        </pc:picChg>
        <pc:picChg chg="add del mod">
          <ac:chgData name="Dexter Levick" userId="cfead303-d38c-40a9-9e05-c9b454a5ec9d" providerId="ADAL" clId="{D2230FBE-F65C-467E-B30F-1772BA25A964}" dt="2021-12-15T16:49:15.669" v="1074" actId="478"/>
          <ac:picMkLst>
            <pc:docMk/>
            <pc:sldMk cId="2338533712" sldId="313"/>
            <ac:picMk id="11" creationId="{41B7AF58-CF5A-4A35-9F5D-36CFFFF9E03E}"/>
          </ac:picMkLst>
        </pc:picChg>
        <pc:picChg chg="del">
          <ac:chgData name="Dexter Levick" userId="cfead303-d38c-40a9-9e05-c9b454a5ec9d" providerId="ADAL" clId="{D2230FBE-F65C-467E-B30F-1772BA25A964}" dt="2021-12-15T16:49:01.644" v="1070" actId="478"/>
          <ac:picMkLst>
            <pc:docMk/>
            <pc:sldMk cId="2338533712" sldId="313"/>
            <ac:picMk id="12" creationId="{241679AA-9D9F-432E-A948-1D988C931808}"/>
          </ac:picMkLst>
        </pc:picChg>
        <pc:picChg chg="add mod">
          <ac:chgData name="Dexter Levick" userId="cfead303-d38c-40a9-9e05-c9b454a5ec9d" providerId="ADAL" clId="{D2230FBE-F65C-467E-B30F-1772BA25A964}" dt="2021-12-15T16:50:18.193" v="1087" actId="164"/>
          <ac:picMkLst>
            <pc:docMk/>
            <pc:sldMk cId="2338533712" sldId="313"/>
            <ac:picMk id="14" creationId="{8F5FA3C6-C109-4C7E-8FDD-71152D4E9377}"/>
          </ac:picMkLst>
        </pc:picChg>
      </pc:sldChg>
      <pc:sldChg chg="addSp delSp modSp mod">
        <pc:chgData name="Dexter Levick" userId="cfead303-d38c-40a9-9e05-c9b454a5ec9d" providerId="ADAL" clId="{D2230FBE-F65C-467E-B30F-1772BA25A964}" dt="2021-12-17T09:57:47.239" v="1184" actId="14100"/>
        <pc:sldMkLst>
          <pc:docMk/>
          <pc:sldMk cId="95619817" sldId="314"/>
        </pc:sldMkLst>
        <pc:spChg chg="mod">
          <ac:chgData name="Dexter Levick" userId="cfead303-d38c-40a9-9e05-c9b454a5ec9d" providerId="ADAL" clId="{D2230FBE-F65C-467E-B30F-1772BA25A964}" dt="2021-12-17T09:39:23.399" v="1103" actId="20577"/>
          <ac:spMkLst>
            <pc:docMk/>
            <pc:sldMk cId="95619817" sldId="314"/>
            <ac:spMk id="2" creationId="{A85916BD-64BB-4030-B645-41732464BCB3}"/>
          </ac:spMkLst>
        </pc:spChg>
        <pc:spChg chg="mod">
          <ac:chgData name="Dexter Levick" userId="cfead303-d38c-40a9-9e05-c9b454a5ec9d" providerId="ADAL" clId="{D2230FBE-F65C-467E-B30F-1772BA25A964}" dt="2021-12-17T09:49:00.900" v="1152" actId="20577"/>
          <ac:spMkLst>
            <pc:docMk/>
            <pc:sldMk cId="95619817" sldId="314"/>
            <ac:spMk id="3" creationId="{2E943C07-0048-4041-A36D-BA273B7DCC03}"/>
          </ac:spMkLst>
        </pc:spChg>
        <pc:picChg chg="add mod">
          <ac:chgData name="Dexter Levick" userId="cfead303-d38c-40a9-9e05-c9b454a5ec9d" providerId="ADAL" clId="{D2230FBE-F65C-467E-B30F-1772BA25A964}" dt="2021-12-17T09:57:08.487" v="1178" actId="14100"/>
          <ac:picMkLst>
            <pc:docMk/>
            <pc:sldMk cId="95619817" sldId="314"/>
            <ac:picMk id="5" creationId="{86A5C77C-429B-4B9A-861F-5023D4D15435}"/>
          </ac:picMkLst>
        </pc:picChg>
        <pc:picChg chg="del">
          <ac:chgData name="Dexter Levick" userId="cfead303-d38c-40a9-9e05-c9b454a5ec9d" providerId="ADAL" clId="{D2230FBE-F65C-467E-B30F-1772BA25A964}" dt="2021-12-17T09:49:23.737" v="1153" actId="478"/>
          <ac:picMkLst>
            <pc:docMk/>
            <pc:sldMk cId="95619817" sldId="314"/>
            <ac:picMk id="6" creationId="{A9574277-45FD-4368-89D1-A33879A588D0}"/>
          </ac:picMkLst>
        </pc:picChg>
        <pc:picChg chg="add mod">
          <ac:chgData name="Dexter Levick" userId="cfead303-d38c-40a9-9e05-c9b454a5ec9d" providerId="ADAL" clId="{D2230FBE-F65C-467E-B30F-1772BA25A964}" dt="2021-12-17T09:57:47.239" v="1184" actId="14100"/>
          <ac:picMkLst>
            <pc:docMk/>
            <pc:sldMk cId="95619817" sldId="314"/>
            <ac:picMk id="8" creationId="{F1429980-BE84-4BF5-B0D2-3B852A83CB58}"/>
          </ac:picMkLst>
        </pc:picChg>
        <pc:picChg chg="del">
          <ac:chgData name="Dexter Levick" userId="cfead303-d38c-40a9-9e05-c9b454a5ec9d" providerId="ADAL" clId="{D2230FBE-F65C-467E-B30F-1772BA25A964}" dt="2021-12-17T09:55:41.563" v="1159" actId="478"/>
          <ac:picMkLst>
            <pc:docMk/>
            <pc:sldMk cId="95619817" sldId="314"/>
            <ac:picMk id="9" creationId="{0D91C0E8-8E6E-40E1-85CF-D3BB497128DD}"/>
          </ac:picMkLst>
        </pc:picChg>
        <pc:picChg chg="add mod">
          <ac:chgData name="Dexter Levick" userId="cfead303-d38c-40a9-9e05-c9b454a5ec9d" providerId="ADAL" clId="{D2230FBE-F65C-467E-B30F-1772BA25A964}" dt="2021-12-17T09:57:44.126" v="1183" actId="14100"/>
          <ac:picMkLst>
            <pc:docMk/>
            <pc:sldMk cId="95619817" sldId="314"/>
            <ac:picMk id="11" creationId="{65A3082D-CB9A-4A99-B1CD-C97DCABA222B}"/>
          </ac:picMkLst>
        </pc:picChg>
        <pc:picChg chg="del">
          <ac:chgData name="Dexter Levick" userId="cfead303-d38c-40a9-9e05-c9b454a5ec9d" providerId="ADAL" clId="{D2230FBE-F65C-467E-B30F-1772BA25A964}" dt="2021-12-17T09:56:30.151" v="1169" actId="478"/>
          <ac:picMkLst>
            <pc:docMk/>
            <pc:sldMk cId="95619817" sldId="314"/>
            <ac:picMk id="12" creationId="{949F7671-C046-450A-8624-4FBCCC9389F0}"/>
          </ac:picMkLst>
        </pc:picChg>
      </pc:sldChg>
      <pc:sldChg chg="addSp delSp modSp mod">
        <pc:chgData name="Dexter Levick" userId="cfead303-d38c-40a9-9e05-c9b454a5ec9d" providerId="ADAL" clId="{D2230FBE-F65C-467E-B30F-1772BA25A964}" dt="2021-12-17T10:52:03.071" v="1271" actId="14100"/>
        <pc:sldMkLst>
          <pc:docMk/>
          <pc:sldMk cId="61801001" sldId="315"/>
        </pc:sldMkLst>
        <pc:spChg chg="mod">
          <ac:chgData name="Dexter Levick" userId="cfead303-d38c-40a9-9e05-c9b454a5ec9d" providerId="ADAL" clId="{D2230FBE-F65C-467E-B30F-1772BA25A964}" dt="2021-12-17T10:03:06.807" v="1199" actId="20577"/>
          <ac:spMkLst>
            <pc:docMk/>
            <pc:sldMk cId="61801001" sldId="315"/>
            <ac:spMk id="2" creationId="{A85916BD-64BB-4030-B645-41732464BCB3}"/>
          </ac:spMkLst>
        </pc:spChg>
        <pc:spChg chg="mod">
          <ac:chgData name="Dexter Levick" userId="cfead303-d38c-40a9-9e05-c9b454a5ec9d" providerId="ADAL" clId="{D2230FBE-F65C-467E-B30F-1772BA25A964}" dt="2021-12-17T10:05:52.285" v="1248" actId="20577"/>
          <ac:spMkLst>
            <pc:docMk/>
            <pc:sldMk cId="61801001" sldId="315"/>
            <ac:spMk id="3" creationId="{2E943C07-0048-4041-A36D-BA273B7DCC03}"/>
          </ac:spMkLst>
        </pc:spChg>
        <pc:picChg chg="del">
          <ac:chgData name="Dexter Levick" userId="cfead303-d38c-40a9-9e05-c9b454a5ec9d" providerId="ADAL" clId="{D2230FBE-F65C-467E-B30F-1772BA25A964}" dt="2021-12-17T10:05:55.929" v="1249" actId="478"/>
          <ac:picMkLst>
            <pc:docMk/>
            <pc:sldMk cId="61801001" sldId="315"/>
            <ac:picMk id="5" creationId="{E081AEAB-0650-4F8F-BFB1-CA34DAD0D1C5}"/>
          </ac:picMkLst>
        </pc:picChg>
        <pc:picChg chg="add mod">
          <ac:chgData name="Dexter Levick" userId="cfead303-d38c-40a9-9e05-c9b454a5ec9d" providerId="ADAL" clId="{D2230FBE-F65C-467E-B30F-1772BA25A964}" dt="2021-12-17T10:51:56.282" v="1269" actId="14100"/>
          <ac:picMkLst>
            <pc:docMk/>
            <pc:sldMk cId="61801001" sldId="315"/>
            <ac:picMk id="6" creationId="{AA2D14D7-F720-4D1F-9093-A4E8A3CD4681}"/>
          </ac:picMkLst>
        </pc:picChg>
        <pc:picChg chg="del">
          <ac:chgData name="Dexter Levick" userId="cfead303-d38c-40a9-9e05-c9b454a5ec9d" providerId="ADAL" clId="{D2230FBE-F65C-467E-B30F-1772BA25A964}" dt="2021-12-17T10:50:48.603" v="1255" actId="478"/>
          <ac:picMkLst>
            <pc:docMk/>
            <pc:sldMk cId="61801001" sldId="315"/>
            <ac:picMk id="8" creationId="{DE33F3E4-EE3B-4C0E-ADFA-EBD1007EEFB8}"/>
          </ac:picMkLst>
        </pc:picChg>
        <pc:picChg chg="add mod">
          <ac:chgData name="Dexter Levick" userId="cfead303-d38c-40a9-9e05-c9b454a5ec9d" providerId="ADAL" clId="{D2230FBE-F65C-467E-B30F-1772BA25A964}" dt="2021-12-17T10:51:59.264" v="1270" actId="14100"/>
          <ac:picMkLst>
            <pc:docMk/>
            <pc:sldMk cId="61801001" sldId="315"/>
            <ac:picMk id="9" creationId="{706F2E4F-5443-4ABD-BDE8-23ADA4B2479C}"/>
          </ac:picMkLst>
        </pc:picChg>
        <pc:picChg chg="del">
          <ac:chgData name="Dexter Levick" userId="cfead303-d38c-40a9-9e05-c9b454a5ec9d" providerId="ADAL" clId="{D2230FBE-F65C-467E-B30F-1772BA25A964}" dt="2021-12-17T10:51:17.356" v="1262" actId="478"/>
          <ac:picMkLst>
            <pc:docMk/>
            <pc:sldMk cId="61801001" sldId="315"/>
            <ac:picMk id="11" creationId="{9DD3C763-8172-4BE9-8664-057E2474DEA5}"/>
          </ac:picMkLst>
        </pc:picChg>
        <pc:picChg chg="add mod">
          <ac:chgData name="Dexter Levick" userId="cfead303-d38c-40a9-9e05-c9b454a5ec9d" providerId="ADAL" clId="{D2230FBE-F65C-467E-B30F-1772BA25A964}" dt="2021-12-17T10:52:03.071" v="1271" actId="14100"/>
          <ac:picMkLst>
            <pc:docMk/>
            <pc:sldMk cId="61801001" sldId="315"/>
            <ac:picMk id="12" creationId="{3D35FEF2-B7F6-42EE-86D7-6C41EDD81CBC}"/>
          </ac:picMkLst>
        </pc:picChg>
      </pc:sldChg>
      <pc:sldChg chg="addSp delSp modSp mod">
        <pc:chgData name="Dexter Levick" userId="cfead303-d38c-40a9-9e05-c9b454a5ec9d" providerId="ADAL" clId="{D2230FBE-F65C-467E-B30F-1772BA25A964}" dt="2021-12-17T11:04:49.581" v="1351" actId="14100"/>
        <pc:sldMkLst>
          <pc:docMk/>
          <pc:sldMk cId="2542924100" sldId="316"/>
        </pc:sldMkLst>
        <pc:spChg chg="mod">
          <ac:chgData name="Dexter Levick" userId="cfead303-d38c-40a9-9e05-c9b454a5ec9d" providerId="ADAL" clId="{D2230FBE-F65C-467E-B30F-1772BA25A964}" dt="2021-12-17T10:54:16.580" v="1286" actId="20577"/>
          <ac:spMkLst>
            <pc:docMk/>
            <pc:sldMk cId="2542924100" sldId="316"/>
            <ac:spMk id="2" creationId="{A85916BD-64BB-4030-B645-41732464BCB3}"/>
          </ac:spMkLst>
        </pc:spChg>
        <pc:spChg chg="mod">
          <ac:chgData name="Dexter Levick" userId="cfead303-d38c-40a9-9e05-c9b454a5ec9d" providerId="ADAL" clId="{D2230FBE-F65C-467E-B30F-1772BA25A964}" dt="2021-12-17T11:00:55.238" v="1331" actId="20577"/>
          <ac:spMkLst>
            <pc:docMk/>
            <pc:sldMk cId="2542924100" sldId="316"/>
            <ac:spMk id="3" creationId="{2E943C07-0048-4041-A36D-BA273B7DCC03}"/>
          </ac:spMkLst>
        </pc:spChg>
        <pc:picChg chg="del">
          <ac:chgData name="Dexter Levick" userId="cfead303-d38c-40a9-9e05-c9b454a5ec9d" providerId="ADAL" clId="{D2230FBE-F65C-467E-B30F-1772BA25A964}" dt="2021-12-17T11:01:09.806" v="1332" actId="478"/>
          <ac:picMkLst>
            <pc:docMk/>
            <pc:sldMk cId="2542924100" sldId="316"/>
            <ac:picMk id="5" creationId="{B27C531D-7137-4429-9B79-AA0F420FAAA3}"/>
          </ac:picMkLst>
        </pc:picChg>
        <pc:picChg chg="add mod">
          <ac:chgData name="Dexter Levick" userId="cfead303-d38c-40a9-9e05-c9b454a5ec9d" providerId="ADAL" clId="{D2230FBE-F65C-467E-B30F-1772BA25A964}" dt="2021-12-17T11:04:49.581" v="1351" actId="14100"/>
          <ac:picMkLst>
            <pc:docMk/>
            <pc:sldMk cId="2542924100" sldId="316"/>
            <ac:picMk id="6" creationId="{56E04D77-42BE-47CE-B36E-3B3B6C845B11}"/>
          </ac:picMkLst>
        </pc:picChg>
        <pc:picChg chg="del">
          <ac:chgData name="Dexter Levick" userId="cfead303-d38c-40a9-9e05-c9b454a5ec9d" providerId="ADAL" clId="{D2230FBE-F65C-467E-B30F-1772BA25A964}" dt="2021-12-17T11:03:47.973" v="1338" actId="478"/>
          <ac:picMkLst>
            <pc:docMk/>
            <pc:sldMk cId="2542924100" sldId="316"/>
            <ac:picMk id="8" creationId="{2FB363C4-F983-49B4-B8BF-04B4ACD64211}"/>
          </ac:picMkLst>
        </pc:picChg>
        <pc:picChg chg="add mod">
          <ac:chgData name="Dexter Levick" userId="cfead303-d38c-40a9-9e05-c9b454a5ec9d" providerId="ADAL" clId="{D2230FBE-F65C-467E-B30F-1772BA25A964}" dt="2021-12-17T11:04:34.588" v="1350" actId="14100"/>
          <ac:picMkLst>
            <pc:docMk/>
            <pc:sldMk cId="2542924100" sldId="316"/>
            <ac:picMk id="9" creationId="{2F1047B6-ED28-42AF-9336-70805BAA6893}"/>
          </ac:picMkLst>
        </pc:picChg>
        <pc:picChg chg="add mod">
          <ac:chgData name="Dexter Levick" userId="cfead303-d38c-40a9-9e05-c9b454a5ec9d" providerId="ADAL" clId="{D2230FBE-F65C-467E-B30F-1772BA25A964}" dt="2021-12-17T11:04:31.386" v="1349" actId="14100"/>
          <ac:picMkLst>
            <pc:docMk/>
            <pc:sldMk cId="2542924100" sldId="316"/>
            <ac:picMk id="11" creationId="{E63F6C77-E17F-4AE5-9281-80EED432C8B8}"/>
          </ac:picMkLst>
        </pc:picChg>
        <pc:picChg chg="del">
          <ac:chgData name="Dexter Levick" userId="cfead303-d38c-40a9-9e05-c9b454a5ec9d" providerId="ADAL" clId="{D2230FBE-F65C-467E-B30F-1772BA25A964}" dt="2021-12-17T11:04:07.734" v="1344" actId="478"/>
          <ac:picMkLst>
            <pc:docMk/>
            <pc:sldMk cId="2542924100" sldId="316"/>
            <ac:picMk id="12" creationId="{66C4043F-7FDD-4911-8EA1-AA1C8F346555}"/>
          </ac:picMkLst>
        </pc:picChg>
      </pc:sldChg>
      <pc:sldChg chg="modSp mod">
        <pc:chgData name="Dexter Levick" userId="cfead303-d38c-40a9-9e05-c9b454a5ec9d" providerId="ADAL" clId="{D2230FBE-F65C-467E-B30F-1772BA25A964}" dt="2021-12-19T20:39:10.889" v="2628" actId="2"/>
        <pc:sldMkLst>
          <pc:docMk/>
          <pc:sldMk cId="30797557" sldId="324"/>
        </pc:sldMkLst>
        <pc:spChg chg="mod">
          <ac:chgData name="Dexter Levick" userId="cfead303-d38c-40a9-9e05-c9b454a5ec9d" providerId="ADAL" clId="{D2230FBE-F65C-467E-B30F-1772BA25A964}" dt="2021-12-19T20:39:10.889" v="2628" actId="2"/>
          <ac:spMkLst>
            <pc:docMk/>
            <pc:sldMk cId="30797557" sldId="324"/>
            <ac:spMk id="3" creationId="{5E3BC8CB-7298-4378-9C7B-259CD97B2A6D}"/>
          </ac:spMkLst>
        </pc:spChg>
      </pc:sldChg>
      <pc:sldChg chg="modSp mod">
        <pc:chgData name="Dexter Levick" userId="cfead303-d38c-40a9-9e05-c9b454a5ec9d" providerId="ADAL" clId="{D2230FBE-F65C-467E-B30F-1772BA25A964}" dt="2021-12-19T17:26:27.364" v="2225" actId="20577"/>
        <pc:sldMkLst>
          <pc:docMk/>
          <pc:sldMk cId="2807999838" sldId="325"/>
        </pc:sldMkLst>
        <pc:spChg chg="mod">
          <ac:chgData name="Dexter Levick" userId="cfead303-d38c-40a9-9e05-c9b454a5ec9d" providerId="ADAL" clId="{D2230FBE-F65C-467E-B30F-1772BA25A964}" dt="2021-12-19T17:26:27.364" v="2225" actId="20577"/>
          <ac:spMkLst>
            <pc:docMk/>
            <pc:sldMk cId="2807999838" sldId="325"/>
            <ac:spMk id="3" creationId="{DAC7F12F-1D5A-4D76-A913-3706407B6BC1}"/>
          </ac:spMkLst>
        </pc:spChg>
      </pc:sldChg>
      <pc:sldChg chg="modSp mod">
        <pc:chgData name="Dexter Levick" userId="cfead303-d38c-40a9-9e05-c9b454a5ec9d" providerId="ADAL" clId="{D2230FBE-F65C-467E-B30F-1772BA25A964}" dt="2021-12-19T20:39:02.245" v="2624" actId="20577"/>
        <pc:sldMkLst>
          <pc:docMk/>
          <pc:sldMk cId="3018838771" sldId="326"/>
        </pc:sldMkLst>
        <pc:spChg chg="mod">
          <ac:chgData name="Dexter Levick" userId="cfead303-d38c-40a9-9e05-c9b454a5ec9d" providerId="ADAL" clId="{D2230FBE-F65C-467E-B30F-1772BA25A964}" dt="2021-12-19T17:29:31.323" v="2227" actId="20577"/>
          <ac:spMkLst>
            <pc:docMk/>
            <pc:sldMk cId="3018838771" sldId="326"/>
            <ac:spMk id="2" creationId="{2E6DD425-4508-4432-ABCF-1776258A3A7E}"/>
          </ac:spMkLst>
        </pc:spChg>
        <pc:spChg chg="mod">
          <ac:chgData name="Dexter Levick" userId="cfead303-d38c-40a9-9e05-c9b454a5ec9d" providerId="ADAL" clId="{D2230FBE-F65C-467E-B30F-1772BA25A964}" dt="2021-12-19T20:39:02.245" v="2624" actId="20577"/>
          <ac:spMkLst>
            <pc:docMk/>
            <pc:sldMk cId="3018838771" sldId="326"/>
            <ac:spMk id="3" creationId="{BF6BDC96-C60F-411B-9668-B1A762A98CCF}"/>
          </ac:spMkLst>
        </pc:spChg>
      </pc:sldChg>
      <pc:sldChg chg="modSp mod">
        <pc:chgData name="Dexter Levick" userId="cfead303-d38c-40a9-9e05-c9b454a5ec9d" providerId="ADAL" clId="{D2230FBE-F65C-467E-B30F-1772BA25A964}" dt="2021-12-19T17:55:48.872" v="2337" actId="20577"/>
        <pc:sldMkLst>
          <pc:docMk/>
          <pc:sldMk cId="3738131294" sldId="327"/>
        </pc:sldMkLst>
        <pc:spChg chg="mod">
          <ac:chgData name="Dexter Levick" userId="cfead303-d38c-40a9-9e05-c9b454a5ec9d" providerId="ADAL" clId="{D2230FBE-F65C-467E-B30F-1772BA25A964}" dt="2021-12-19T17:51:28.221" v="2322" actId="20577"/>
          <ac:spMkLst>
            <pc:docMk/>
            <pc:sldMk cId="3738131294" sldId="327"/>
            <ac:spMk id="2" creationId="{2AA50264-9B8D-49F7-9F26-B3CBBF038F9F}"/>
          </ac:spMkLst>
        </pc:spChg>
        <pc:spChg chg="mod">
          <ac:chgData name="Dexter Levick" userId="cfead303-d38c-40a9-9e05-c9b454a5ec9d" providerId="ADAL" clId="{D2230FBE-F65C-467E-B30F-1772BA25A964}" dt="2021-12-19T17:55:48.872" v="2337" actId="20577"/>
          <ac:spMkLst>
            <pc:docMk/>
            <pc:sldMk cId="3738131294" sldId="327"/>
            <ac:spMk id="6" creationId="{DD938D93-DC28-42DC-88A4-1C8B70F1B7D7}"/>
          </ac:spMkLst>
        </pc:spChg>
      </pc:sldChg>
      <pc:sldChg chg="modSp new del mod">
        <pc:chgData name="Dexter Levick" userId="cfead303-d38c-40a9-9e05-c9b454a5ec9d" providerId="ADAL" clId="{D2230FBE-F65C-467E-B30F-1772BA25A964}" dt="2021-12-19T20:38:30.577" v="2623" actId="680"/>
        <pc:sldMkLst>
          <pc:docMk/>
          <pc:sldMk cId="2079342862" sldId="328"/>
        </pc:sldMkLst>
        <pc:spChg chg="mod">
          <ac:chgData name="Dexter Levick" userId="cfead303-d38c-40a9-9e05-c9b454a5ec9d" providerId="ADAL" clId="{D2230FBE-F65C-467E-B30F-1772BA25A964}" dt="2021-12-19T20:38:30.180" v="2622" actId="20577"/>
          <ac:spMkLst>
            <pc:docMk/>
            <pc:sldMk cId="2079342862" sldId="328"/>
            <ac:spMk id="2" creationId="{E84EC8F7-0A68-4055-A3F5-45E371CC2106}"/>
          </ac:spMkLst>
        </pc:spChg>
        <pc:spChg chg="mod">
          <ac:chgData name="Dexter Levick" userId="cfead303-d38c-40a9-9e05-c9b454a5ec9d" providerId="ADAL" clId="{D2230FBE-F65C-467E-B30F-1772BA25A964}" dt="2021-12-19T20:38:26.779" v="2615"/>
          <ac:spMkLst>
            <pc:docMk/>
            <pc:sldMk cId="2079342862" sldId="328"/>
            <ac:spMk id="3" creationId="{B8770351-71A2-4CDC-BEE1-7BF526A103C6}"/>
          </ac:spMkLst>
        </pc:spChg>
      </pc:sldChg>
    </pc:docChg>
  </pc:docChgLst>
  <pc:docChgLst>
    <pc:chgData name="Dexter Levick" userId="cfead303-d38c-40a9-9e05-c9b454a5ec9d" providerId="ADAL" clId="{DD1243DF-4DAC-4A59-8637-590491B00591}"/>
    <pc:docChg chg="modSld">
      <pc:chgData name="Dexter Levick" userId="cfead303-d38c-40a9-9e05-c9b454a5ec9d" providerId="ADAL" clId="{DD1243DF-4DAC-4A59-8637-590491B00591}" dt="2021-11-25T16:06:48.164" v="11" actId="20577"/>
      <pc:docMkLst>
        <pc:docMk/>
      </pc:docMkLst>
      <pc:sldChg chg="modSp mod">
        <pc:chgData name="Dexter Levick" userId="cfead303-d38c-40a9-9e05-c9b454a5ec9d" providerId="ADAL" clId="{DD1243DF-4DAC-4A59-8637-590491B00591}" dt="2021-11-25T16:06:48.164" v="11" actId="20577"/>
        <pc:sldMkLst>
          <pc:docMk/>
          <pc:sldMk cId="656747245" sldId="299"/>
        </pc:sldMkLst>
        <pc:spChg chg="mod">
          <ac:chgData name="Dexter Levick" userId="cfead303-d38c-40a9-9e05-c9b454a5ec9d" providerId="ADAL" clId="{DD1243DF-4DAC-4A59-8637-590491B00591}" dt="2021-11-25T16:06:48.164" v="11" actId="20577"/>
          <ac:spMkLst>
            <pc:docMk/>
            <pc:sldMk cId="656747245" sldId="299"/>
            <ac:spMk id="5" creationId="{12A5BB80-37A4-4AAD-BF6B-2F92FDEA6465}"/>
          </ac:spMkLst>
        </pc:spChg>
      </pc:sldChg>
      <pc:sldChg chg="modSp mod">
        <pc:chgData name="Dexter Levick" userId="cfead303-d38c-40a9-9e05-c9b454a5ec9d" providerId="ADAL" clId="{DD1243DF-4DAC-4A59-8637-590491B00591}" dt="2021-11-25T16:06:37.388" v="9" actId="20577"/>
        <pc:sldMkLst>
          <pc:docMk/>
          <pc:sldMk cId="2684683479" sldId="300"/>
        </pc:sldMkLst>
        <pc:spChg chg="mod">
          <ac:chgData name="Dexter Levick" userId="cfead303-d38c-40a9-9e05-c9b454a5ec9d" providerId="ADAL" clId="{DD1243DF-4DAC-4A59-8637-590491B00591}" dt="2021-11-25T16:06:37.388" v="9" actId="20577"/>
          <ac:spMkLst>
            <pc:docMk/>
            <pc:sldMk cId="2684683479" sldId="300"/>
            <ac:spMk id="9" creationId="{479EABFB-6A6C-4BE5-8F12-443630A0E650}"/>
          </ac:spMkLst>
        </pc:spChg>
      </pc:sldChg>
      <pc:sldChg chg="modSp mod">
        <pc:chgData name="Dexter Levick" userId="cfead303-d38c-40a9-9e05-c9b454a5ec9d" providerId="ADAL" clId="{DD1243DF-4DAC-4A59-8637-590491B00591}" dt="2021-11-25T16:06:24.875" v="7" actId="20577"/>
        <pc:sldMkLst>
          <pc:docMk/>
          <pc:sldMk cId="1252093992" sldId="301"/>
        </pc:sldMkLst>
        <pc:spChg chg="mod">
          <ac:chgData name="Dexter Levick" userId="cfead303-d38c-40a9-9e05-c9b454a5ec9d" providerId="ADAL" clId="{DD1243DF-4DAC-4A59-8637-590491B00591}" dt="2021-11-25T16:06:24.875" v="7" actId="20577"/>
          <ac:spMkLst>
            <pc:docMk/>
            <pc:sldMk cId="1252093992" sldId="301"/>
            <ac:spMk id="26" creationId="{1D281EC5-B193-4812-BF0B-63D5109562D5}"/>
          </ac:spMkLst>
        </pc:spChg>
      </pc:sldChg>
      <pc:sldChg chg="modSp mod">
        <pc:chgData name="Dexter Levick" userId="cfead303-d38c-40a9-9e05-c9b454a5ec9d" providerId="ADAL" clId="{DD1243DF-4DAC-4A59-8637-590491B00591}" dt="2021-11-25T16:06:14.401" v="5" actId="20577"/>
        <pc:sldMkLst>
          <pc:docMk/>
          <pc:sldMk cId="57057829" sldId="302"/>
        </pc:sldMkLst>
        <pc:spChg chg="mod">
          <ac:chgData name="Dexter Levick" userId="cfead303-d38c-40a9-9e05-c9b454a5ec9d" providerId="ADAL" clId="{DD1243DF-4DAC-4A59-8637-590491B00591}" dt="2021-11-25T16:06:14.401" v="5" actId="20577"/>
          <ac:spMkLst>
            <pc:docMk/>
            <pc:sldMk cId="57057829" sldId="302"/>
            <ac:spMk id="9" creationId="{8BD1EF31-B7E0-4765-AA16-FAE09783BF4A}"/>
          </ac:spMkLst>
        </pc:spChg>
      </pc:sldChg>
      <pc:sldChg chg="modSp mod">
        <pc:chgData name="Dexter Levick" userId="cfead303-d38c-40a9-9e05-c9b454a5ec9d" providerId="ADAL" clId="{DD1243DF-4DAC-4A59-8637-590491B00591}" dt="2021-11-25T16:06:05.203" v="3" actId="20577"/>
        <pc:sldMkLst>
          <pc:docMk/>
          <pc:sldMk cId="4197602096" sldId="303"/>
        </pc:sldMkLst>
        <pc:spChg chg="mod">
          <ac:chgData name="Dexter Levick" userId="cfead303-d38c-40a9-9e05-c9b454a5ec9d" providerId="ADAL" clId="{DD1243DF-4DAC-4A59-8637-590491B00591}" dt="2021-11-25T16:06:05.203" v="3" actId="20577"/>
          <ac:spMkLst>
            <pc:docMk/>
            <pc:sldMk cId="4197602096" sldId="303"/>
            <ac:spMk id="10" creationId="{20F2B59F-2184-43E9-9A6E-2E0CE391F95B}"/>
          </ac:spMkLst>
        </pc:spChg>
      </pc:sldChg>
      <pc:sldChg chg="modSp mod">
        <pc:chgData name="Dexter Levick" userId="cfead303-d38c-40a9-9e05-c9b454a5ec9d" providerId="ADAL" clId="{DD1243DF-4DAC-4A59-8637-590491B00591}" dt="2021-11-25T16:05:56.540" v="1" actId="20577"/>
        <pc:sldMkLst>
          <pc:docMk/>
          <pc:sldMk cId="3188416463" sldId="304"/>
        </pc:sldMkLst>
        <pc:spChg chg="mod">
          <ac:chgData name="Dexter Levick" userId="cfead303-d38c-40a9-9e05-c9b454a5ec9d" providerId="ADAL" clId="{DD1243DF-4DAC-4A59-8637-590491B00591}" dt="2021-11-25T16:05:56.540" v="1" actId="20577"/>
          <ac:spMkLst>
            <pc:docMk/>
            <pc:sldMk cId="3188416463" sldId="304"/>
            <ac:spMk id="10" creationId="{7BEF73F1-F848-4D33-8741-09056C44311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Percentage</a:t>
            </a:r>
            <a:r>
              <a:rPr lang="en-US" baseline="0" dirty="0"/>
              <a:t> </a:t>
            </a:r>
            <a:r>
              <a:rPr lang="en-US" dirty="0"/>
              <a:t>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Bracknell Forest </c:v>
                </c:pt>
                <c:pt idx="1">
                  <c:v>Thames Valley Berkshire</c:v>
                </c:pt>
                <c:pt idx="2">
                  <c:v>Great Britain</c:v>
                </c:pt>
              </c:strCache>
            </c:strRef>
          </c:cat>
          <c:val>
            <c:numRef>
              <c:f>Sheet1!$B$2:$B$4</c:f>
              <c:numCache>
                <c:formatCode>0.00%</c:formatCode>
                <c:ptCount val="3"/>
                <c:pt idx="0">
                  <c:v>0.15648333333333334</c:v>
                </c:pt>
                <c:pt idx="1">
                  <c:v>0.16424521072796935</c:v>
                </c:pt>
                <c:pt idx="2">
                  <c:v>0.15795175913782289</c:v>
                </c:pt>
              </c:numCache>
            </c:numRef>
          </c:val>
          <c:extLst>
            <c:ext xmlns:c16="http://schemas.microsoft.com/office/drawing/2014/chart" uri="{C3380CC4-5D6E-409C-BE32-E72D297353CC}">
              <c16:uniqueId val="{00000000-7DD4-41B4-B620-69B407A7F448}"/>
            </c:ext>
          </c:extLst>
        </c:ser>
        <c:dLbls>
          <c:dLblPos val="outEnd"/>
          <c:showLegendKey val="0"/>
          <c:showVal val="1"/>
          <c:showCatName val="0"/>
          <c:showSerName val="0"/>
          <c:showPercent val="0"/>
          <c:showBubbleSize val="0"/>
        </c:dLbls>
        <c:gapWidth val="219"/>
        <c:overlap val="-27"/>
        <c:axId val="420605320"/>
        <c:axId val="420604992"/>
      </c:barChart>
      <c:catAx>
        <c:axId val="4206053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604992"/>
        <c:crosses val="autoZero"/>
        <c:auto val="1"/>
        <c:lblAlgn val="ctr"/>
        <c:lblOffset val="100"/>
        <c:noMultiLvlLbl val="0"/>
      </c:catAx>
      <c:valAx>
        <c:axId val="420604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605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a:t>
            </a:r>
            <a:r>
              <a:rPr lang="en-GB" baseline="0" dirty="0"/>
              <a:t> </a:t>
            </a:r>
            <a:r>
              <a:rPr lang="en-GB" dirty="0"/>
              <a:t>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Slough</c:v>
                </c:pt>
                <c:pt idx="1">
                  <c:v>Thames Valley Berkshire</c:v>
                </c:pt>
                <c:pt idx="2">
                  <c:v>Great Britain</c:v>
                </c:pt>
              </c:strCache>
            </c:strRef>
          </c:cat>
          <c:val>
            <c:numRef>
              <c:f>Sheet1!$B$7:$B$9</c:f>
              <c:numCache>
                <c:formatCode>0.00%</c:formatCode>
                <c:ptCount val="3"/>
                <c:pt idx="0">
                  <c:v>0.1008936170212766</c:v>
                </c:pt>
                <c:pt idx="1">
                  <c:v>0.16424521072796935</c:v>
                </c:pt>
                <c:pt idx="2">
                  <c:v>0.15795175913782289</c:v>
                </c:pt>
              </c:numCache>
            </c:numRef>
          </c:val>
          <c:extLst>
            <c:ext xmlns:c16="http://schemas.microsoft.com/office/drawing/2014/chart" uri="{C3380CC4-5D6E-409C-BE32-E72D297353CC}">
              <c16:uniqueId val="{00000000-8EAE-4AB2-B875-15BF104F2D89}"/>
            </c:ext>
          </c:extLst>
        </c:ser>
        <c:dLbls>
          <c:dLblPos val="outEnd"/>
          <c:showLegendKey val="0"/>
          <c:showVal val="1"/>
          <c:showCatName val="0"/>
          <c:showSerName val="0"/>
          <c:showPercent val="0"/>
          <c:showBubbleSize val="0"/>
        </c:dLbls>
        <c:gapWidth val="219"/>
        <c:overlap val="-27"/>
        <c:axId val="609007656"/>
        <c:axId val="609011264"/>
      </c:barChart>
      <c:catAx>
        <c:axId val="6090076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11264"/>
        <c:crosses val="autoZero"/>
        <c:auto val="1"/>
        <c:lblAlgn val="ctr"/>
        <c:lblOffset val="100"/>
        <c:noMultiLvlLbl val="0"/>
      </c:catAx>
      <c:valAx>
        <c:axId val="609011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07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Sheet1!$A$12:$A$14</c:f>
              <c:strCache>
                <c:ptCount val="3"/>
                <c:pt idx="0">
                  <c:v>Reading</c:v>
                </c:pt>
                <c:pt idx="1">
                  <c:v>Thames Valley Berkshire</c:v>
                </c:pt>
                <c:pt idx="2">
                  <c:v>Great Britain</c:v>
                </c:pt>
              </c:strCache>
            </c:strRef>
          </c:cat>
          <c:val>
            <c:numRef>
              <c:f>Sheet1!$B$12:$B$14</c:f>
              <c:numCache>
                <c:formatCode>0.00%</c:formatCode>
                <c:ptCount val="3"/>
                <c:pt idx="0">
                  <c:v>0.15162400000000001</c:v>
                </c:pt>
                <c:pt idx="1">
                  <c:v>0.16424521072796935</c:v>
                </c:pt>
                <c:pt idx="2">
                  <c:v>0.15795175913782289</c:v>
                </c:pt>
              </c:numCache>
            </c:numRef>
          </c:val>
          <c:extLst>
            <c:ext xmlns:c16="http://schemas.microsoft.com/office/drawing/2014/chart" uri="{C3380CC4-5D6E-409C-BE32-E72D297353CC}">
              <c16:uniqueId val="{00000000-9BEE-4254-9E6E-A1EDD8E7AA49}"/>
            </c:ext>
          </c:extLst>
        </c:ser>
        <c:dLbls>
          <c:dLblPos val="outEnd"/>
          <c:showLegendKey val="0"/>
          <c:showVal val="1"/>
          <c:showCatName val="0"/>
          <c:showSerName val="0"/>
          <c:showPercent val="0"/>
          <c:showBubbleSize val="0"/>
        </c:dLbls>
        <c:gapWidth val="219"/>
        <c:overlap val="-27"/>
        <c:axId val="603027416"/>
        <c:axId val="603032664"/>
      </c:barChart>
      <c:catAx>
        <c:axId val="603027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32664"/>
        <c:crosses val="autoZero"/>
        <c:auto val="1"/>
        <c:lblAlgn val="ctr"/>
        <c:lblOffset val="100"/>
        <c:noMultiLvlLbl val="0"/>
      </c:catAx>
      <c:valAx>
        <c:axId val="603032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a:t>
                </a:r>
                <a:r>
                  <a:rPr lang="en-GB" baseline="0" dirty="0"/>
                  <a:t> of total jobs affected </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27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Sheet1!$A$17:$A$19</c:f>
              <c:strCache>
                <c:ptCount val="3"/>
                <c:pt idx="0">
                  <c:v>Wokingham</c:v>
                </c:pt>
                <c:pt idx="1">
                  <c:v>Thames Valley Berkshire</c:v>
                </c:pt>
                <c:pt idx="2">
                  <c:v>Great Britain</c:v>
                </c:pt>
              </c:strCache>
            </c:strRef>
          </c:cat>
          <c:val>
            <c:numRef>
              <c:f>Sheet1!$B$17:$B$19</c:f>
              <c:numCache>
                <c:formatCode>0.00%</c:formatCode>
                <c:ptCount val="3"/>
                <c:pt idx="0">
                  <c:v>0.129</c:v>
                </c:pt>
                <c:pt idx="1">
                  <c:v>0.16424521072796935</c:v>
                </c:pt>
                <c:pt idx="2">
                  <c:v>0.15795175913782289</c:v>
                </c:pt>
              </c:numCache>
            </c:numRef>
          </c:val>
          <c:extLst>
            <c:ext xmlns:c16="http://schemas.microsoft.com/office/drawing/2014/chart" uri="{C3380CC4-5D6E-409C-BE32-E72D297353CC}">
              <c16:uniqueId val="{00000000-5206-4EE3-8799-CEF22C67DC86}"/>
            </c:ext>
          </c:extLst>
        </c:ser>
        <c:dLbls>
          <c:dLblPos val="outEnd"/>
          <c:showLegendKey val="0"/>
          <c:showVal val="1"/>
          <c:showCatName val="0"/>
          <c:showSerName val="0"/>
          <c:showPercent val="0"/>
          <c:showBubbleSize val="0"/>
        </c:dLbls>
        <c:gapWidth val="219"/>
        <c:overlap val="-27"/>
        <c:axId val="643422480"/>
        <c:axId val="643418216"/>
      </c:barChart>
      <c:catAx>
        <c:axId val="6434224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418216"/>
        <c:crosses val="autoZero"/>
        <c:auto val="1"/>
        <c:lblAlgn val="ctr"/>
        <c:lblOffset val="100"/>
        <c:noMultiLvlLbl val="0"/>
      </c:catAx>
      <c:valAx>
        <c:axId val="643418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a:t>
                </a:r>
                <a:r>
                  <a:rPr lang="en-GB" baseline="0" dirty="0"/>
                  <a:t> of total jobs affected</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42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Sheet1!$A$22:$A$24</c:f>
              <c:strCache>
                <c:ptCount val="3"/>
                <c:pt idx="0">
                  <c:v>Windsor and Maidenhead</c:v>
                </c:pt>
                <c:pt idx="1">
                  <c:v>Thames Valley Berkshire</c:v>
                </c:pt>
                <c:pt idx="2">
                  <c:v>Great Britain</c:v>
                </c:pt>
              </c:strCache>
            </c:strRef>
          </c:cat>
          <c:val>
            <c:numRef>
              <c:f>Sheet1!$B$22:$B$24</c:f>
              <c:numCache>
                <c:formatCode>0.00%</c:formatCode>
                <c:ptCount val="3"/>
                <c:pt idx="0">
                  <c:v>0.19507142857142856</c:v>
                </c:pt>
                <c:pt idx="1">
                  <c:v>0.16424521072796935</c:v>
                </c:pt>
                <c:pt idx="2">
                  <c:v>0.15795175913782289</c:v>
                </c:pt>
              </c:numCache>
            </c:numRef>
          </c:val>
          <c:extLst>
            <c:ext xmlns:c16="http://schemas.microsoft.com/office/drawing/2014/chart" uri="{C3380CC4-5D6E-409C-BE32-E72D297353CC}">
              <c16:uniqueId val="{00000000-E0F7-4DA9-9ADC-7AA32B31B373}"/>
            </c:ext>
          </c:extLst>
        </c:ser>
        <c:dLbls>
          <c:dLblPos val="outEnd"/>
          <c:showLegendKey val="0"/>
          <c:showVal val="1"/>
          <c:showCatName val="0"/>
          <c:showSerName val="0"/>
          <c:showPercent val="0"/>
          <c:showBubbleSize val="0"/>
        </c:dLbls>
        <c:gapWidth val="219"/>
        <c:overlap val="-27"/>
        <c:axId val="607220200"/>
        <c:axId val="607218560"/>
      </c:barChart>
      <c:catAx>
        <c:axId val="607220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18560"/>
        <c:crosses val="autoZero"/>
        <c:auto val="1"/>
        <c:lblAlgn val="ctr"/>
        <c:lblOffset val="100"/>
        <c:noMultiLvlLbl val="0"/>
      </c:catAx>
      <c:valAx>
        <c:axId val="607218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20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Sheet1!$A$27:$A$29</c:f>
              <c:strCache>
                <c:ptCount val="3"/>
                <c:pt idx="0">
                  <c:v>West Berkshire</c:v>
                </c:pt>
                <c:pt idx="1">
                  <c:v>Thames Valley Berkshire</c:v>
                </c:pt>
                <c:pt idx="2">
                  <c:v>Great Britain</c:v>
                </c:pt>
              </c:strCache>
            </c:strRef>
          </c:cat>
          <c:val>
            <c:numRef>
              <c:f>Sheet1!$B$27:$B$29</c:f>
              <c:numCache>
                <c:formatCode>0.00%</c:formatCode>
                <c:ptCount val="3"/>
                <c:pt idx="0">
                  <c:v>0.13812068965517241</c:v>
                </c:pt>
                <c:pt idx="1">
                  <c:v>0.16424521072796935</c:v>
                </c:pt>
                <c:pt idx="2">
                  <c:v>0.15795175913782289</c:v>
                </c:pt>
              </c:numCache>
            </c:numRef>
          </c:val>
          <c:extLst>
            <c:ext xmlns:c16="http://schemas.microsoft.com/office/drawing/2014/chart" uri="{C3380CC4-5D6E-409C-BE32-E72D297353CC}">
              <c16:uniqueId val="{00000000-A111-4F24-99D2-A0E01BFB12E8}"/>
            </c:ext>
          </c:extLst>
        </c:ser>
        <c:dLbls>
          <c:dLblPos val="outEnd"/>
          <c:showLegendKey val="0"/>
          <c:showVal val="1"/>
          <c:showCatName val="0"/>
          <c:showSerName val="0"/>
          <c:showPercent val="0"/>
          <c:showBubbleSize val="0"/>
        </c:dLbls>
        <c:gapWidth val="219"/>
        <c:overlap val="-27"/>
        <c:axId val="610165328"/>
        <c:axId val="610165000"/>
      </c:barChart>
      <c:catAx>
        <c:axId val="6101653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165000"/>
        <c:crosses val="autoZero"/>
        <c:auto val="1"/>
        <c:lblAlgn val="ctr"/>
        <c:lblOffset val="100"/>
        <c:noMultiLvlLbl val="0"/>
      </c:catAx>
      <c:valAx>
        <c:axId val="610165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165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1FB828-D179-4AC0-A4B2-11D7C278A2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3F246DF6-2875-495A-B947-FB537538CD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EE075C-84BA-4AA9-9785-1AC5DC3FFAE4}" type="datetimeFigureOut">
              <a:rPr lang="en-GB" smtClean="0"/>
              <a:t>14/12/2021</a:t>
            </a:fld>
            <a:endParaRPr lang="en-GB" dirty="0"/>
          </a:p>
        </p:txBody>
      </p:sp>
      <p:sp>
        <p:nvSpPr>
          <p:cNvPr id="4" name="Footer Placeholder 3">
            <a:extLst>
              <a:ext uri="{FF2B5EF4-FFF2-40B4-BE49-F238E27FC236}">
                <a16:creationId xmlns:a16="http://schemas.microsoft.com/office/drawing/2014/main" id="{3A0124EC-3ABB-4C11-8F32-D6EDEA0F18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EB0716FA-71C7-44BB-AD26-E66E825AA8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58AC9-0940-4C73-A092-F0CA00356E59}" type="slidenum">
              <a:rPr lang="en-GB" smtClean="0"/>
              <a:t>‹#›</a:t>
            </a:fld>
            <a:endParaRPr lang="en-GB" dirty="0"/>
          </a:p>
        </p:txBody>
      </p:sp>
    </p:spTree>
    <p:extLst>
      <p:ext uri="{BB962C8B-B14F-4D97-AF65-F5344CB8AC3E}">
        <p14:creationId xmlns:p14="http://schemas.microsoft.com/office/powerpoint/2010/main" val="19430375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285377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4603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6915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5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485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4700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13694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3976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38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329935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169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6359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8831BD47-F49D-4393-89EC-BE3B58A04050}"/>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22524"/>
          <a:stretch/>
        </p:blipFill>
        <p:spPr bwMode="auto">
          <a:xfrm>
            <a:off x="-1283" y="4968815"/>
            <a:ext cx="12193284" cy="1889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7A738"/>
                  </a:outerShdw>
                </a:effectLst>
              </a14:hiddenEffects>
            </a:ext>
          </a:extLst>
        </p:spPr>
      </p:pic>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41914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681898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hyperlink" Target="https://www.gov.uk/government/statistics/coronavirus-job-retention-scheme-statistics-march-2021"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hyperlink" Target="https://www.gov.uk/government/statistics/self-employment-income-support-scheme-statistics-september-2021"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hyperlink" Target="https://www.nomisweb.co.uk/reports/lmp/lep/1925185564/report.aspx#tabwab"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hyperlink" Target="https://www.breakingtravelnews.com/news/article/heathrow-begins-rebuilding-team-following-pandemic-cuts/"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s://www.independent.co.uk/travel/news-and-advice/aviation-minister-robert-courts-pilots-union-b1963313.html"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ons.gov.uk/businessindustryandtrade/retailindustry/bulletins/retailsales/july2021" TargetMode="External"/><Relationship Id="rId2" Type="http://schemas.openxmlformats.org/officeDocument/2006/relationships/hyperlink" Target="https://www.centreforcities.org/data/high-streets-recovery-tracker/"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getreading.co.uk/news/business/bracknell-poundland-expand-bringing-chilled-22079257"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getreading.co.uk/news/reading-berkshire-news/first-pictures-show-how-sloughs-22170631"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insidermedia.com/news/south-east/grant-thornton-makes-reading-move"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ukpropertyforums.com/wokingham-launches-local-plan-consultation/"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www.imf.org/en/Publications/REO/APAC/Issues/2021/10/15/regional-economic-outlook-for-asia-and-pacific-october-2021#:~:text=Regional%20Economic%20Outlook%20for%20Asia%20and%20Pacific%2C%20October,in%20the%20July%202021%20World%20Economic%20Outlook%20Update%29." TargetMode="Externa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ukpropertyforums.com/redevelopment-set-for-approval-at-bray-studios/"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www.getreading.co.uk/news/business/newbury-tsb-close-70-branches-22318264"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ifs.org.uk/publications/14791"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hyperlink" Target="http://www.oecd.org/economy/weekly-tracker-of-gdp-growth/#:~:text=%E2%80%8C%20The%20OECD%20Weekly%20Tracker%20of%20GDP%20growth,the%20turbulent%20period%20of%20the%20current%20global%20pandemic." TargetMode="Externa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hyperlink" Target="http://www.stats.gov.cn/enGliSH/" TargetMode="External"/><Relationship Id="rId4" Type="http://schemas.openxmlformats.org/officeDocument/2006/relationships/hyperlink" Target="https://www.imf.org/en/Publications/WEO/weo-database/2020/October"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bankofengland.co.uk/-/media/boe/files/monetary-policy-report/2021/november/monetary-policy-report-november-2021.pdf?la=en&amp;hash=72336FA2809F28D79CA9C1274ED3851261C61CA9"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www.focus-economics.com/countries/united-kingdom"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2.deloitte.com/uk/en/pages/finance/articles/covid-19-economics-monitor.html" TargetMode="External"/><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Thames Valley Berkshire</a:t>
            </a:r>
            <a:br>
              <a:rPr lang="en-GB" dirty="0"/>
            </a:br>
            <a:r>
              <a:rPr lang="en-GB" dirty="0"/>
              <a:t>Monthly Economic Briefing</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November 2021</a:t>
            </a:r>
          </a:p>
        </p:txBody>
      </p:sp>
    </p:spTree>
    <p:extLst>
      <p:ext uri="{BB962C8B-B14F-4D97-AF65-F5344CB8AC3E}">
        <p14:creationId xmlns:p14="http://schemas.microsoft.com/office/powerpoint/2010/main" val="153958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Coronavirus and Recession: Implications for Thames Valley Berkshire</a:t>
            </a:r>
          </a:p>
        </p:txBody>
      </p:sp>
    </p:spTree>
    <p:extLst>
      <p:ext uri="{BB962C8B-B14F-4D97-AF65-F5344CB8AC3E}">
        <p14:creationId xmlns:p14="http://schemas.microsoft.com/office/powerpoint/2010/main" val="136704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E1B5-6D10-4B5A-AADA-2464410CB4FE}"/>
              </a:ext>
            </a:extLst>
          </p:cNvPr>
          <p:cNvSpPr>
            <a:spLocks noGrp="1"/>
          </p:cNvSpPr>
          <p:nvPr>
            <p:ph type="title"/>
          </p:nvPr>
        </p:nvSpPr>
        <p:spPr/>
        <p:txBody>
          <a:bodyPr>
            <a:normAutofit/>
          </a:bodyPr>
          <a:lstStyle/>
          <a:p>
            <a:r>
              <a:rPr lang="en-GB" dirty="0"/>
              <a:t>Furloughing (Latest data - October 2021)</a:t>
            </a:r>
          </a:p>
        </p:txBody>
      </p:sp>
      <p:sp>
        <p:nvSpPr>
          <p:cNvPr id="3" name="Content Placeholder 2">
            <a:extLst>
              <a:ext uri="{FF2B5EF4-FFF2-40B4-BE49-F238E27FC236}">
                <a16:creationId xmlns:a16="http://schemas.microsoft.com/office/drawing/2014/main" id="{5CB846F3-6BD2-4A0C-98EF-8FA2290E2EA8}"/>
              </a:ext>
            </a:extLst>
          </p:cNvPr>
          <p:cNvSpPr>
            <a:spLocks noGrp="1"/>
          </p:cNvSpPr>
          <p:nvPr>
            <p:ph idx="1"/>
          </p:nvPr>
        </p:nvSpPr>
        <p:spPr/>
        <p:txBody>
          <a:bodyPr/>
          <a:lstStyle/>
          <a:p>
            <a:r>
              <a:rPr lang="en-US" sz="1600" b="1" dirty="0"/>
              <a:t>18,500 jobs furloughed across Thames Valley Berkshire</a:t>
            </a:r>
          </a:p>
          <a:p>
            <a:r>
              <a:rPr lang="en-US" sz="1600" dirty="0"/>
              <a:t>2,300 jobs (4% of total eligible employments) furloughed in Bracknell Forest UA</a:t>
            </a:r>
          </a:p>
          <a:p>
            <a:r>
              <a:rPr lang="en-US" sz="1600" dirty="0"/>
              <a:t>4,700 (7% of total eligible employments) furloughed in Slough UA</a:t>
            </a:r>
          </a:p>
          <a:p>
            <a:r>
              <a:rPr lang="en-US" sz="1600" dirty="0"/>
              <a:t>2,800 jobs (3% of total eligible employments) furloughed in Reading UA</a:t>
            </a:r>
          </a:p>
          <a:p>
            <a:r>
              <a:rPr lang="en-US" sz="1600" dirty="0"/>
              <a:t>3,000 jobs (4% of total jobs) furloughed in Wokingham UA</a:t>
            </a:r>
          </a:p>
          <a:p>
            <a:r>
              <a:rPr lang="en-US" sz="1600" dirty="0"/>
              <a:t>3,500 jobs (5% of total jobs) furloughed in Windsor and Maidenhead</a:t>
            </a:r>
          </a:p>
          <a:p>
            <a:r>
              <a:rPr lang="en-US" sz="1600" dirty="0"/>
              <a:t>2,200 jobs (3% of total jobs) furloughed in West Berkshire</a:t>
            </a:r>
          </a:p>
          <a:p>
            <a:pPr marL="0" indent="0">
              <a:buNone/>
            </a:pPr>
            <a:endParaRPr lang="en-US" sz="1600" dirty="0"/>
          </a:p>
          <a:p>
            <a:pPr marL="0" indent="0">
              <a:buNone/>
            </a:pPr>
            <a:r>
              <a:rPr lang="en-US" sz="1600" b="1" dirty="0"/>
              <a:t>Across the UK, 1,143,600 people were furloughed (4% of total eligible employments)</a:t>
            </a:r>
          </a:p>
          <a:p>
            <a:pPr marL="0" indent="0">
              <a:buNone/>
            </a:pPr>
            <a:r>
              <a:rPr lang="en-GB" sz="1600" dirty="0">
                <a:effectLst/>
                <a:latin typeface="Calibri" panose="020F0502020204030204" pitchFamily="34" charset="0"/>
                <a:ea typeface="Calibri" panose="020F0502020204030204" pitchFamily="34" charset="0"/>
                <a:cs typeface="Arial" panose="020B0604020202020204" pitchFamily="34" charset="0"/>
              </a:rPr>
              <a:t>Berkshire has a slightly lower-than-average number of furloughed workers, compared to the rest of the UK, because of its relative strength in sectors of industry that can be continued by workers from home. </a:t>
            </a:r>
            <a:endParaRPr lang="en-US" sz="1600" dirty="0"/>
          </a:p>
          <a:p>
            <a:pPr marL="0" indent="0">
              <a:buNone/>
            </a:pPr>
            <a:r>
              <a:rPr lang="en-US" sz="1600" dirty="0"/>
              <a:t>				        </a:t>
            </a:r>
          </a:p>
          <a:p>
            <a:pPr marL="0" indent="0">
              <a:buNone/>
            </a:pPr>
            <a:r>
              <a:rPr lang="en-US" sz="1600" b="1" dirty="0">
                <a:hlinkClick r:id="rId2"/>
              </a:rPr>
              <a:t>Source: HMRC, November 2021</a:t>
            </a:r>
            <a:endParaRPr lang="en-US" sz="1600" b="1" dirty="0"/>
          </a:p>
          <a:p>
            <a:pPr marL="0" indent="0">
              <a:buNone/>
            </a:pPr>
            <a:endParaRPr lang="en-US" sz="1600" b="1" dirty="0"/>
          </a:p>
          <a:p>
            <a:pPr marL="0" indent="0">
              <a:buNone/>
            </a:pPr>
            <a:endParaRPr lang="en-US" sz="1600" b="1" dirty="0"/>
          </a:p>
        </p:txBody>
      </p:sp>
      <p:pic>
        <p:nvPicPr>
          <p:cNvPr id="5" name="Picture 4" descr="Map&#10;&#10;Description automatically generated">
            <a:extLst>
              <a:ext uri="{FF2B5EF4-FFF2-40B4-BE49-F238E27FC236}">
                <a16:creationId xmlns:a16="http://schemas.microsoft.com/office/drawing/2014/main" id="{4D621282-4CEB-4BC2-965D-5E8A0A76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675" y="1561381"/>
            <a:ext cx="4551871" cy="2765155"/>
          </a:xfrm>
          <a:prstGeom prst="rect">
            <a:avLst/>
          </a:prstGeom>
        </p:spPr>
      </p:pic>
    </p:spTree>
    <p:extLst>
      <p:ext uri="{BB962C8B-B14F-4D97-AF65-F5344CB8AC3E}">
        <p14:creationId xmlns:p14="http://schemas.microsoft.com/office/powerpoint/2010/main" val="1378038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12B9-353D-41D1-B9FA-8C6CDB6BBFC9}"/>
              </a:ext>
            </a:extLst>
          </p:cNvPr>
          <p:cNvSpPr>
            <a:spLocks noGrp="1"/>
          </p:cNvSpPr>
          <p:nvPr>
            <p:ph type="title"/>
          </p:nvPr>
        </p:nvSpPr>
        <p:spPr/>
        <p:txBody>
          <a:bodyPr>
            <a:normAutofit/>
          </a:bodyPr>
          <a:lstStyle/>
          <a:p>
            <a:r>
              <a:rPr lang="en-GB" dirty="0"/>
              <a:t>SEISS (Latest data - October 2021) </a:t>
            </a:r>
          </a:p>
        </p:txBody>
      </p:sp>
      <p:sp>
        <p:nvSpPr>
          <p:cNvPr id="3" name="Content Placeholder 2">
            <a:extLst>
              <a:ext uri="{FF2B5EF4-FFF2-40B4-BE49-F238E27FC236}">
                <a16:creationId xmlns:a16="http://schemas.microsoft.com/office/drawing/2014/main" id="{69BDC4B3-0C46-4E2D-B082-6515CB7F6674}"/>
              </a:ext>
            </a:extLst>
          </p:cNvPr>
          <p:cNvSpPr>
            <a:spLocks noGrp="1"/>
          </p:cNvSpPr>
          <p:nvPr>
            <p:ph idx="1"/>
          </p:nvPr>
        </p:nvSpPr>
        <p:spPr/>
        <p:txBody>
          <a:bodyPr>
            <a:normAutofit/>
          </a:bodyPr>
          <a:lstStyle/>
          <a:p>
            <a:r>
              <a:rPr lang="en-GB" sz="1600" b="1" dirty="0"/>
              <a:t>Total value of claims made across Thames Valley Berkshire: £414,200,000</a:t>
            </a:r>
          </a:p>
          <a:p>
            <a:pPr marL="0" indent="0">
              <a:buNone/>
            </a:pPr>
            <a:endParaRPr lang="en-GB" sz="1600" b="1" dirty="0"/>
          </a:p>
          <a:p>
            <a:r>
              <a:rPr lang="en-GB" sz="1600" dirty="0"/>
              <a:t>Total value of claims made for Bracknell Forest UA – </a:t>
            </a:r>
            <a:r>
              <a:rPr lang="en-GB" sz="1600" dirty="0">
                <a:solidFill>
                  <a:schemeClr val="bg2"/>
                </a:solidFill>
              </a:rPr>
              <a:t>All SEISS: £64,100,000</a:t>
            </a:r>
          </a:p>
          <a:p>
            <a:r>
              <a:rPr lang="en-GB" sz="1600" dirty="0"/>
              <a:t>Total value of claims made for Slough UA – </a:t>
            </a:r>
            <a:r>
              <a:rPr lang="en-GB" sz="1600" dirty="0">
                <a:solidFill>
                  <a:schemeClr val="bg2"/>
                </a:solidFill>
              </a:rPr>
              <a:t>All SEISS: £82,200,000</a:t>
            </a:r>
          </a:p>
          <a:p>
            <a:r>
              <a:rPr lang="en-GB" sz="1600" dirty="0"/>
              <a:t>Total value of claims made for Reading UA – </a:t>
            </a:r>
            <a:r>
              <a:rPr lang="en-GB" sz="1600" dirty="0">
                <a:solidFill>
                  <a:schemeClr val="bg2"/>
                </a:solidFill>
              </a:rPr>
              <a:t>All</a:t>
            </a:r>
            <a:r>
              <a:rPr lang="en-GB" sz="1600" dirty="0"/>
              <a:t> </a:t>
            </a:r>
            <a:r>
              <a:rPr lang="en-GB" sz="1600" dirty="0">
                <a:solidFill>
                  <a:schemeClr val="bg2"/>
                </a:solidFill>
              </a:rPr>
              <a:t>SEISS: £66,300,000</a:t>
            </a:r>
          </a:p>
          <a:p>
            <a:r>
              <a:rPr lang="en-GB" sz="1600" dirty="0"/>
              <a:t>Total value of claims made for Wokingham – </a:t>
            </a:r>
            <a:r>
              <a:rPr lang="en-GB" sz="1600" dirty="0">
                <a:solidFill>
                  <a:schemeClr val="bg2"/>
                </a:solidFill>
              </a:rPr>
              <a:t>All</a:t>
            </a:r>
            <a:r>
              <a:rPr lang="en-GB" sz="1600" dirty="0"/>
              <a:t> </a:t>
            </a:r>
            <a:r>
              <a:rPr lang="en-GB" sz="1600" dirty="0">
                <a:solidFill>
                  <a:schemeClr val="bg2"/>
                </a:solidFill>
              </a:rPr>
              <a:t>SEISS: £68,800,000</a:t>
            </a:r>
          </a:p>
          <a:p>
            <a:r>
              <a:rPr lang="en-GB" sz="1600" dirty="0"/>
              <a:t>Total value of claims made for Windsor and Maidenhead – </a:t>
            </a:r>
            <a:r>
              <a:rPr lang="en-GB" sz="1600" dirty="0">
                <a:solidFill>
                  <a:schemeClr val="bg2"/>
                </a:solidFill>
              </a:rPr>
              <a:t>All SEISS: £63,700,000</a:t>
            </a:r>
          </a:p>
          <a:p>
            <a:r>
              <a:rPr lang="en-GB" sz="1600" dirty="0"/>
              <a:t>Total value of claims made in West Berkshire – </a:t>
            </a:r>
            <a:r>
              <a:rPr lang="en-GB" sz="1600" dirty="0">
                <a:solidFill>
                  <a:schemeClr val="bg2"/>
                </a:solidFill>
              </a:rPr>
              <a:t>All SEISS: £69,100,000</a:t>
            </a:r>
          </a:p>
          <a:p>
            <a:pPr marL="0" indent="0">
              <a:buNone/>
            </a:pPr>
            <a:endParaRPr lang="en-GB" sz="1600" dirty="0">
              <a:solidFill>
                <a:schemeClr val="bg2"/>
              </a:solidFill>
            </a:endParaRPr>
          </a:p>
          <a:p>
            <a:r>
              <a:rPr lang="en-GB" sz="1600" b="1" dirty="0"/>
              <a:t>Total value of claims made for the whole of the United Kingdom: £28,102,000,000</a:t>
            </a:r>
            <a:endParaRPr lang="en-GB" sz="1600" b="1" dirty="0">
              <a:solidFill>
                <a:schemeClr val="bg2"/>
              </a:solidFill>
            </a:endParaRPr>
          </a:p>
          <a:p>
            <a:pPr marL="0" indent="0">
              <a:buNone/>
            </a:pPr>
            <a:r>
              <a:rPr lang="en-GB" sz="1600" dirty="0">
                <a:solidFill>
                  <a:schemeClr val="accent2"/>
                </a:solidFill>
              </a:rPr>
              <a:t>								       </a:t>
            </a:r>
            <a:r>
              <a:rPr lang="en-GB" sz="1600" b="1" dirty="0">
                <a:hlinkClick r:id="rId2"/>
              </a:rPr>
              <a:t>Source: HMRC, November 2021</a:t>
            </a:r>
            <a:endParaRPr lang="en-GB" sz="1600" b="1" dirty="0"/>
          </a:p>
        </p:txBody>
      </p:sp>
      <p:pic>
        <p:nvPicPr>
          <p:cNvPr id="4" name="Picture 3" descr="Map&#10;&#10;Description automatically generated">
            <a:extLst>
              <a:ext uri="{FF2B5EF4-FFF2-40B4-BE49-F238E27FC236}">
                <a16:creationId xmlns:a16="http://schemas.microsoft.com/office/drawing/2014/main" id="{E1E9A548-88B5-4152-8802-D5C4C76AF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009" y="1104017"/>
            <a:ext cx="4551871" cy="2765155"/>
          </a:xfrm>
          <a:prstGeom prst="rect">
            <a:avLst/>
          </a:prstGeom>
        </p:spPr>
      </p:pic>
    </p:spTree>
    <p:extLst>
      <p:ext uri="{BB962C8B-B14F-4D97-AF65-F5344CB8AC3E}">
        <p14:creationId xmlns:p14="http://schemas.microsoft.com/office/powerpoint/2010/main" val="2075443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normAutofit fontScale="90000"/>
          </a:bodyPr>
          <a:lstStyle/>
          <a:p>
            <a:r>
              <a:rPr lang="en-GB" dirty="0"/>
              <a:t>Claimant Count (Latest data - November 2021)</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rmAutofit/>
          </a:bodyPr>
          <a:lstStyle/>
          <a:p>
            <a:r>
              <a:rPr lang="en-GB" sz="1600" dirty="0"/>
              <a:t>Total of </a:t>
            </a:r>
            <a:r>
              <a:rPr lang="en-GB" sz="1600" b="1" dirty="0"/>
              <a:t>20,915 </a:t>
            </a:r>
            <a:r>
              <a:rPr lang="en-GB" sz="1600" dirty="0"/>
              <a:t>claimants (3.6% of the working age population) in Thames Valley Berkshire</a:t>
            </a:r>
          </a:p>
          <a:p>
            <a:r>
              <a:rPr lang="en-GB" sz="1600" dirty="0"/>
              <a:t>2,165 claimants (2.7% of the working age population) in Bracknell Forest UA</a:t>
            </a:r>
          </a:p>
          <a:p>
            <a:r>
              <a:rPr lang="en-GB" sz="1600" dirty="0"/>
              <a:t>6,025 claimants (6.4% of the working age population) in Slough UA</a:t>
            </a:r>
          </a:p>
          <a:p>
            <a:r>
              <a:rPr lang="en-GB" sz="1600" dirty="0"/>
              <a:t>5,195 claimants (4.9% of the working age population) in Reading UA</a:t>
            </a:r>
          </a:p>
          <a:p>
            <a:r>
              <a:rPr lang="en-GB" sz="1600" dirty="0"/>
              <a:t>2,175 claimants (2% of the working age population) in Wokingham UA</a:t>
            </a:r>
          </a:p>
          <a:p>
            <a:r>
              <a:rPr lang="en-GB" sz="1600" dirty="0"/>
              <a:t>2,695 claimants (2.9% of the working age population) in Windsor and Maidenhead UA</a:t>
            </a:r>
          </a:p>
          <a:p>
            <a:r>
              <a:rPr lang="en-GB" sz="1600" dirty="0"/>
              <a:t>2,675 claimants (2.8% of the working age population) in West Berkshire UA</a:t>
            </a:r>
          </a:p>
          <a:p>
            <a:endParaRPr lang="en-GB" sz="1600" dirty="0"/>
          </a:p>
          <a:p>
            <a:pPr marL="0" indent="0">
              <a:buNone/>
            </a:pPr>
            <a:r>
              <a:rPr lang="en-GB" sz="1600" dirty="0">
                <a:effectLst/>
                <a:ea typeface="Calibri" panose="020F0502020204030204" pitchFamily="34" charset="0"/>
              </a:rPr>
              <a:t>Across Thames Valley Berkshire, claimant unemployment has fallen </a:t>
            </a:r>
            <a:r>
              <a:rPr lang="en-GB" sz="1600" dirty="0">
                <a:ea typeface="Calibri" panose="020F0502020204030204" pitchFamily="34" charset="0"/>
              </a:rPr>
              <a:t>significantly </a:t>
            </a:r>
            <a:r>
              <a:rPr lang="en-GB" sz="1600" dirty="0">
                <a:effectLst/>
                <a:ea typeface="Calibri" panose="020F0502020204030204" pitchFamily="34" charset="0"/>
              </a:rPr>
              <a:t>from 29,845</a:t>
            </a:r>
            <a:r>
              <a:rPr lang="en-GB" sz="1600" dirty="0">
                <a:ea typeface="Calibri" panose="020F0502020204030204" pitchFamily="34" charset="0"/>
              </a:rPr>
              <a:t> in November </a:t>
            </a:r>
            <a:r>
              <a:rPr lang="en-GB" sz="1600" dirty="0">
                <a:effectLst/>
                <a:ea typeface="Calibri" panose="020F0502020204030204" pitchFamily="34" charset="0"/>
              </a:rPr>
              <a:t>2020 to </a:t>
            </a:r>
            <a:r>
              <a:rPr lang="en-GB" sz="1600" dirty="0">
                <a:ea typeface="Calibri" panose="020F0502020204030204" pitchFamily="34" charset="0"/>
              </a:rPr>
              <a:t>20,915 in November </a:t>
            </a:r>
            <a:r>
              <a:rPr lang="en-GB" sz="1600" dirty="0">
                <a:effectLst/>
                <a:ea typeface="Calibri" panose="020F0502020204030204" pitchFamily="34" charset="0"/>
              </a:rPr>
              <a:t>2021. Slough had 6.4% of its working age population claim unemployment in </a:t>
            </a:r>
            <a:r>
              <a:rPr lang="en-GB" sz="1600" dirty="0">
                <a:ea typeface="Calibri" panose="020F0502020204030204" pitchFamily="34" charset="0"/>
              </a:rPr>
              <a:t>November</a:t>
            </a:r>
            <a:r>
              <a:rPr lang="en-GB" sz="1600" dirty="0">
                <a:effectLst/>
                <a:ea typeface="Calibri" panose="020F0502020204030204" pitchFamily="34" charset="0"/>
              </a:rPr>
              <a:t> 2021, </a:t>
            </a:r>
            <a:r>
              <a:rPr lang="en-GB" sz="1600" dirty="0">
                <a:ea typeface="Calibri" panose="020F0502020204030204" pitchFamily="34" charset="0"/>
              </a:rPr>
              <a:t>down slightly</a:t>
            </a:r>
            <a:r>
              <a:rPr lang="en-GB" sz="1600" dirty="0">
                <a:effectLst/>
                <a:ea typeface="Calibri" panose="020F0502020204030204" pitchFamily="34" charset="0"/>
              </a:rPr>
              <a:t> from 8.5% in November</a:t>
            </a:r>
            <a:r>
              <a:rPr lang="en-GB" sz="1600" dirty="0">
                <a:ea typeface="Calibri" panose="020F0502020204030204" pitchFamily="34" charset="0"/>
              </a:rPr>
              <a:t> 2020.</a:t>
            </a:r>
            <a:endParaRPr lang="en-GB" sz="1600" dirty="0">
              <a:effectLst/>
              <a:ea typeface="Calibri" panose="020F0502020204030204" pitchFamily="34" charset="0"/>
            </a:endParaRPr>
          </a:p>
          <a:p>
            <a:pPr marL="0" indent="0">
              <a:buNone/>
            </a:pPr>
            <a:r>
              <a:rPr lang="en-GB" sz="1600" dirty="0"/>
              <a:t>								</a:t>
            </a:r>
            <a:r>
              <a:rPr lang="en-GB" sz="1600" b="1" dirty="0"/>
              <a:t>          </a:t>
            </a:r>
            <a:r>
              <a:rPr lang="en-GB" sz="1600" b="1" dirty="0">
                <a:hlinkClick r:id="rId2"/>
              </a:rPr>
              <a:t>Source: ONS, November 2021</a:t>
            </a:r>
            <a:endParaRPr lang="en-GB" sz="1600" b="1" dirty="0"/>
          </a:p>
          <a:p>
            <a:endParaRPr lang="en-GB" sz="1600" dirty="0"/>
          </a:p>
        </p:txBody>
      </p:sp>
      <p:pic>
        <p:nvPicPr>
          <p:cNvPr id="4" name="Picture 3" descr="Map&#10;&#10;Description automatically generated">
            <a:extLst>
              <a:ext uri="{FF2B5EF4-FFF2-40B4-BE49-F238E27FC236}">
                <a16:creationId xmlns:a16="http://schemas.microsoft.com/office/drawing/2014/main" id="{C43E3E45-8CE5-44C0-896D-B3CC5502E3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064" y="4405312"/>
            <a:ext cx="4551871" cy="2765155"/>
          </a:xfrm>
          <a:prstGeom prst="rect">
            <a:avLst/>
          </a:prstGeom>
        </p:spPr>
      </p:pic>
    </p:spTree>
    <p:extLst>
      <p:ext uri="{BB962C8B-B14F-4D97-AF65-F5344CB8AC3E}">
        <p14:creationId xmlns:p14="http://schemas.microsoft.com/office/powerpoint/2010/main" val="3500402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p:txBody>
          <a:bodyPr>
            <a:normAutofit/>
          </a:bodyPr>
          <a:lstStyle/>
          <a:p>
            <a:r>
              <a:rPr lang="en-GB" dirty="0"/>
              <a:t>Strategic Issues: Heathrow</a:t>
            </a: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p:txBody>
          <a:bodyPr>
            <a:noAutofit/>
          </a:bodyPr>
          <a:lstStyle/>
          <a:p>
            <a:pPr marL="0" indent="0">
              <a:buNone/>
            </a:pPr>
            <a:r>
              <a:rPr lang="en-GB" sz="1900" b="1" dirty="0"/>
              <a:t>Heathrow Airport:</a:t>
            </a:r>
          </a:p>
          <a:p>
            <a:pPr algn="l" fontAlgn="base"/>
            <a:r>
              <a:rPr lang="en-US" sz="1600" dirty="0"/>
              <a:t>Heathrow has begun recruiting for over 600 new frontline roles as the restart of transatlantic travel and easing of international restrictions boosts confidence in the aviation sector. While passenger numbers at the hub remain 56 per cent down on pre-pandemic levels, the airport has begun replacing staff let go over the past 18 months. The move to end the US travel ban has revived the airport, as the market accounts for a fifth of passenger traffic and a third of cargo tonnage. The airport is kicking off this recruitment drive now to ensure that it is well equipped to handle a predicted rise in passenger numbers ahead of next summer. The new security and engineering jobs will be among the first frontline roles to have been created at Heathrow since the start of the pandemic.</a:t>
            </a:r>
          </a:p>
          <a:p>
            <a:pPr algn="l" fontAlgn="base"/>
            <a:endParaRPr lang="en-US" sz="1600" dirty="0"/>
          </a:p>
          <a:p>
            <a:pPr algn="l" fontAlgn="base"/>
            <a:r>
              <a:rPr lang="en-US" sz="1600" dirty="0"/>
              <a:t>Heathrow chief people officer, Paula Stannett, said: “This is an incredible time to start a career in aviation and to be at the forefront of a world-class organisation determined to build back better as we recover from the impacts of the pandemic. “Many of Heathrow’s security officers have gone on to have long and fulfilling careers in various parts of our airport and the wider aviation sector, so this really is a rewarding opportunity at a pivotal time for our industry. “We look forward to welcoming our new joiners before the summer, at the beginning of what we are sure will be an enriching time at the UK’s only hub airport.”					                				                			                       	                                                      												</a:t>
            </a:r>
            <a:r>
              <a:rPr lang="en-US" sz="1600" b="1" dirty="0">
                <a:hlinkClick r:id="rId2"/>
              </a:rPr>
              <a:t>Source: Breaking Travel News, November 2021</a:t>
            </a:r>
            <a:endParaRPr lang="en-GB" sz="1600" dirty="0"/>
          </a:p>
        </p:txBody>
      </p:sp>
    </p:spTree>
    <p:extLst>
      <p:ext uri="{BB962C8B-B14F-4D97-AF65-F5344CB8AC3E}">
        <p14:creationId xmlns:p14="http://schemas.microsoft.com/office/powerpoint/2010/main" val="679703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p:txBody>
          <a:bodyPr>
            <a:normAutofit/>
          </a:bodyPr>
          <a:lstStyle/>
          <a:p>
            <a:r>
              <a:rPr lang="en-GB" dirty="0"/>
              <a:t>Strategic Issues: Aviation</a:t>
            </a: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p:txBody>
          <a:bodyPr>
            <a:noAutofit/>
          </a:bodyPr>
          <a:lstStyle/>
          <a:p>
            <a:pPr marL="0" indent="0">
              <a:buNone/>
            </a:pPr>
            <a:r>
              <a:rPr lang="en-GB" sz="1900" b="1" dirty="0"/>
              <a:t>Aviation:</a:t>
            </a:r>
          </a:p>
          <a:p>
            <a:pPr algn="l" rtl="0"/>
            <a:r>
              <a:rPr lang="en-US" sz="1800" dirty="0"/>
              <a:t>The general secretary of the British Airline Pilots’ Association (Balpa), has accused the aviation minister, Robert Courts, of being “completely out of touch”. Martin Chalk, told The Independent: “The aviation minister seemed to be on a different page to the rest of the industry. “The industry is talking about being behind in the UK compared to Europe, and he seemed unwilling to accept that.”</a:t>
            </a:r>
          </a:p>
          <a:p>
            <a:pPr marL="0" indent="0" algn="l" rtl="0">
              <a:buNone/>
            </a:pPr>
            <a:endParaRPr lang="en-US" sz="1800" dirty="0"/>
          </a:p>
          <a:p>
            <a:pPr algn="l" rtl="0"/>
            <a:r>
              <a:rPr lang="en-US" sz="1800" dirty="0"/>
              <a:t>Mr. Chalk was speaking after Robert Courts had addressed the Airlines 2021 conference in London. The aviation minister told delegates there had been “a lot of good news for the aviation industry over the past few weeks”. Mr. Courts said: “The UK aviation sector will emerge in a better place than it’s been in the past</a:t>
            </a:r>
          </a:p>
          <a:p>
            <a:pPr algn="l" rtl="0"/>
            <a:endParaRPr lang="en-US" sz="1800" dirty="0"/>
          </a:p>
          <a:p>
            <a:pPr algn="l" rtl="0"/>
            <a:r>
              <a:rPr lang="en-US" sz="1800" dirty="0"/>
              <a:t>“We want to make sure the sector bounces back as soon and as far as possible.” The minister rejected criticism of the travel restrictions imposed by the UK government, saying: “We’ve already simplified the passenger locator form.” But Shai Weiss, chief executive of Virgin Atlantic, criticised the amount of bureaucracy and testing required for arrivals to the UK. “We’re behaving as though we don’t have a vaccine,” he said.	</a:t>
            </a:r>
            <a:r>
              <a:rPr lang="en-US" sz="1900" b="1" dirty="0"/>
              <a:t>				       	       	</a:t>
            </a:r>
            <a:r>
              <a:rPr lang="en-US" sz="1600" b="1" dirty="0"/>
              <a:t>  </a:t>
            </a:r>
          </a:p>
          <a:p>
            <a:pPr marL="0" indent="0" algn="r" rtl="0">
              <a:buNone/>
            </a:pPr>
            <a:r>
              <a:rPr lang="en-US" sz="1600" b="1" dirty="0"/>
              <a:t>        </a:t>
            </a:r>
            <a:r>
              <a:rPr lang="en-US" sz="1600" b="1" dirty="0">
                <a:hlinkClick r:id="rId2"/>
              </a:rPr>
              <a:t>Source: The Independent, November 2021</a:t>
            </a:r>
            <a:endParaRPr lang="en-GB" sz="1600" b="1" dirty="0"/>
          </a:p>
        </p:txBody>
      </p:sp>
    </p:spTree>
    <p:extLst>
      <p:ext uri="{BB962C8B-B14F-4D97-AF65-F5344CB8AC3E}">
        <p14:creationId xmlns:p14="http://schemas.microsoft.com/office/powerpoint/2010/main" val="30797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Demand and Supply Conditions: Businesses, Hiring, Restructuring, Investment, Labour and Skills Supply</a:t>
            </a:r>
          </a:p>
        </p:txBody>
      </p:sp>
    </p:spTree>
    <p:extLst>
      <p:ext uri="{BB962C8B-B14F-4D97-AF65-F5344CB8AC3E}">
        <p14:creationId xmlns:p14="http://schemas.microsoft.com/office/powerpoint/2010/main" val="2872690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lstStyle/>
          <a:p>
            <a:r>
              <a:rPr lang="en-GB" dirty="0"/>
              <a:t>Household/Consumer Demand</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Autofit/>
          </a:bodyPr>
          <a:lstStyle/>
          <a:p>
            <a:r>
              <a:rPr lang="en-GB" sz="1600" dirty="0"/>
              <a:t>Slough had an overall recovery index score of 79 at the end of August, putting it in a weaker position in terms of recovery (closer to pre-lockdown levels) than Reading which had a recovery index score of 88.</a:t>
            </a:r>
            <a:endParaRPr lang="en-US" sz="1600" b="1" dirty="0"/>
          </a:p>
          <a:p>
            <a:pPr marL="0" indent="0" algn="r">
              <a:buNone/>
            </a:pPr>
            <a:r>
              <a:rPr lang="en-US" sz="1600" b="1" dirty="0"/>
              <a:t>					             </a:t>
            </a:r>
            <a:r>
              <a:rPr lang="en-US" sz="1600" b="1" dirty="0">
                <a:hlinkClick r:id="rId2"/>
              </a:rPr>
              <a:t>Source: Centre for Cities, November 2021</a:t>
            </a:r>
            <a:r>
              <a:rPr lang="en-US" sz="1600" b="1" dirty="0"/>
              <a:t> (latest release)</a:t>
            </a:r>
          </a:p>
          <a:p>
            <a:pPr algn="l">
              <a:buFont typeface="Arial" panose="020B0604020202020204" pitchFamily="34" charset="0"/>
              <a:buChar char="•"/>
            </a:pPr>
            <a:r>
              <a:rPr lang="en-US" sz="1600" b="0" i="0" dirty="0">
                <a:solidFill>
                  <a:srgbClr val="323132"/>
                </a:solidFill>
                <a:effectLst/>
              </a:rPr>
              <a:t>Retail sales volumes rose by 1.4% in November 2021 and were 7.2% higher than their pre-coronavirus (COVID-19) February 2020 levels.</a:t>
            </a:r>
          </a:p>
          <a:p>
            <a:pPr algn="l">
              <a:buFont typeface="Arial" panose="020B0604020202020204" pitchFamily="34" charset="0"/>
              <a:buChar char="•"/>
            </a:pPr>
            <a:r>
              <a:rPr lang="en-US" sz="1600" b="0" i="0" dirty="0">
                <a:solidFill>
                  <a:srgbClr val="323132"/>
                </a:solidFill>
                <a:effectLst/>
              </a:rPr>
              <a:t>Non-food stores sales volumes rose by 2.0% in November 2021, because of growth in clothing stores (2.9%) and other non-food stores (2.8%) such as computer stores, toy stores and jewelry stores, with retailers noting strong trading related to Black Friday and in the lead up to Christmas.</a:t>
            </a:r>
          </a:p>
          <a:p>
            <a:pPr algn="l">
              <a:buFont typeface="Arial" panose="020B0604020202020204" pitchFamily="34" charset="0"/>
              <a:buChar char="•"/>
            </a:pPr>
            <a:r>
              <a:rPr lang="en-US" sz="1600" b="0" i="0" dirty="0">
                <a:solidFill>
                  <a:srgbClr val="323132"/>
                </a:solidFill>
                <a:effectLst/>
              </a:rPr>
              <a:t>Clothing stores sales volumes in November 2021 were above pre-coronavirus levels for the first time; 3.2% above their level in February 2020.</a:t>
            </a:r>
          </a:p>
          <a:p>
            <a:pPr algn="l">
              <a:buFont typeface="Arial" panose="020B0604020202020204" pitchFamily="34" charset="0"/>
              <a:buChar char="•"/>
            </a:pPr>
            <a:r>
              <a:rPr lang="en-US" sz="1600" b="0" i="0" dirty="0">
                <a:solidFill>
                  <a:srgbClr val="323132"/>
                </a:solidFill>
                <a:effectLst/>
              </a:rPr>
              <a:t>Automotive fuel sales volumes rose by 3.7% in November 2021 following some disruption to supplies in the previous two months; volumes were 1.9% below their February 2020 levels.</a:t>
            </a:r>
          </a:p>
          <a:p>
            <a:pPr algn="l">
              <a:buFont typeface="Arial" panose="020B0604020202020204" pitchFamily="34" charset="0"/>
              <a:buChar char="•"/>
            </a:pPr>
            <a:r>
              <a:rPr lang="en-US" sz="1600" b="0" i="0" dirty="0">
                <a:solidFill>
                  <a:srgbClr val="323132"/>
                </a:solidFill>
                <a:effectLst/>
              </a:rPr>
              <a:t>Food store sales volumes fell by 0.2% in November 2021; despite the fall in November, volumes were 3.2% above levels in February 2020.</a:t>
            </a:r>
          </a:p>
          <a:p>
            <a:pPr algn="l">
              <a:buFont typeface="Arial" panose="020B0604020202020204" pitchFamily="34" charset="0"/>
              <a:buChar char="•"/>
            </a:pPr>
            <a:r>
              <a:rPr lang="en-US" sz="1600" b="0" i="0" dirty="0">
                <a:solidFill>
                  <a:srgbClr val="323132"/>
                </a:solidFill>
                <a:effectLst/>
              </a:rPr>
              <a:t>The proportion of retail sales online fell to 26.9% in November 2021, its lowest proportion since March 2020 (22.6%) and a continuation of a falling trend since its peak in February 2021 (36.8%).</a:t>
            </a:r>
            <a:r>
              <a:rPr lang="en-US" sz="1800" b="1" dirty="0">
                <a:solidFill>
                  <a:schemeClr val="accent6"/>
                </a:solidFill>
              </a:rPr>
              <a:t>	</a:t>
            </a:r>
            <a:r>
              <a:rPr lang="en-US" sz="1600" b="1" dirty="0">
                <a:solidFill>
                  <a:schemeClr val="accent6"/>
                </a:solidFill>
              </a:rPr>
              <a:t>                                 			                     							   </a:t>
            </a:r>
            <a:r>
              <a:rPr lang="en-US" sz="1600" b="1" dirty="0">
                <a:solidFill>
                  <a:schemeClr val="accent6"/>
                </a:solidFill>
                <a:hlinkClick r:id="rId3"/>
              </a:rPr>
              <a:t>Source: ONS, November 2021 </a:t>
            </a:r>
            <a:r>
              <a:rPr lang="en-US" sz="1600" b="1" dirty="0">
                <a:solidFill>
                  <a:schemeClr val="accent6"/>
                </a:solidFill>
              </a:rPr>
              <a:t>(latest release)</a:t>
            </a:r>
          </a:p>
          <a:p>
            <a:pPr marL="0" indent="0">
              <a:buNone/>
            </a:pPr>
            <a:endParaRPr lang="en-GB" sz="1300" dirty="0"/>
          </a:p>
        </p:txBody>
      </p:sp>
    </p:spTree>
    <p:extLst>
      <p:ext uri="{BB962C8B-B14F-4D97-AF65-F5344CB8AC3E}">
        <p14:creationId xmlns:p14="http://schemas.microsoft.com/office/powerpoint/2010/main" val="1338986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32AF-D2F9-4B73-AB6F-A4C150A15511}"/>
              </a:ext>
            </a:extLst>
          </p:cNvPr>
          <p:cNvSpPr>
            <a:spLocks noGrp="1"/>
          </p:cNvSpPr>
          <p:nvPr>
            <p:ph type="title"/>
          </p:nvPr>
        </p:nvSpPr>
        <p:spPr/>
        <p:txBody>
          <a:bodyPr/>
          <a:lstStyle/>
          <a:p>
            <a:r>
              <a:rPr lang="en-GB" dirty="0"/>
              <a:t>Industries at Risk</a:t>
            </a:r>
          </a:p>
        </p:txBody>
      </p:sp>
      <p:sp>
        <p:nvSpPr>
          <p:cNvPr id="4" name="TextBox 3">
            <a:extLst>
              <a:ext uri="{FF2B5EF4-FFF2-40B4-BE49-F238E27FC236}">
                <a16:creationId xmlns:a16="http://schemas.microsoft.com/office/drawing/2014/main" id="{9F67FF07-D8CF-486B-ACA2-7886ECF9DAAA}"/>
              </a:ext>
            </a:extLst>
          </p:cNvPr>
          <p:cNvSpPr txBox="1"/>
          <p:nvPr/>
        </p:nvSpPr>
        <p:spPr>
          <a:xfrm>
            <a:off x="76199" y="2664199"/>
            <a:ext cx="5929311" cy="1333369"/>
          </a:xfrm>
          <a:prstGeom prst="rect">
            <a:avLst/>
          </a:prstGeom>
          <a:solidFill>
            <a:schemeClr val="accent5">
              <a:lumMod val="20000"/>
              <a:lumOff val="80000"/>
            </a:schemeClr>
          </a:solidFill>
          <a:ln>
            <a:solidFill>
              <a:schemeClr val="accent2"/>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CONSTRUCTION</a:t>
            </a:r>
          </a:p>
          <a:p>
            <a:pPr marL="171450" indent="-171450">
              <a:lnSpc>
                <a:spcPct val="100000"/>
              </a:lnSpc>
              <a:spcBef>
                <a:spcPts val="0"/>
              </a:spcBef>
              <a:spcAft>
                <a:spcPts val="600"/>
              </a:spcAft>
              <a:buFont typeface="Arial" panose="020B0604020202020204" pitchFamily="34" charset="0"/>
              <a:buChar char="•"/>
            </a:pPr>
            <a:r>
              <a:rPr lang="en-GB" sz="1100" dirty="0"/>
              <a:t>21,000 people work in construction in Berkshire – with only 1,500 of these working in Bracknell Forest and </a:t>
            </a:r>
            <a:r>
              <a:rPr lang="en-GB" sz="1100" b="0" i="0" dirty="0">
                <a:effectLst/>
              </a:rPr>
              <a:t>2,164,000 across the whole of Great Britain</a:t>
            </a:r>
            <a:r>
              <a:rPr lang="en-GB" sz="1100" dirty="0"/>
              <a:t> (ONS, 2020)</a:t>
            </a:r>
          </a:p>
          <a:p>
            <a:pPr marL="180975" indent="-180975">
              <a:lnSpc>
                <a:spcPct val="80000"/>
              </a:lnSpc>
              <a:spcBef>
                <a:spcPts val="0"/>
              </a:spcBef>
              <a:spcAft>
                <a:spcPts val="300"/>
              </a:spcAft>
              <a:buFont typeface="Arial" panose="020B0604020202020204" pitchFamily="34" charset="0"/>
              <a:buChar char="•"/>
            </a:pPr>
            <a:r>
              <a:rPr lang="en-US" sz="1100" b="0" i="0" dirty="0">
                <a:effectLst/>
              </a:rPr>
              <a:t>The level of construction output in August 2020 was 10.8% below the February 2020 level (ONS, 2020)</a:t>
            </a:r>
          </a:p>
          <a:p>
            <a:pPr marL="180975" indent="-180975">
              <a:lnSpc>
                <a:spcPct val="80000"/>
              </a:lnSpc>
              <a:spcBef>
                <a:spcPts val="0"/>
              </a:spcBef>
              <a:spcAft>
                <a:spcPts val="300"/>
              </a:spcAft>
              <a:buFont typeface="Arial" panose="020B0604020202020204" pitchFamily="34" charset="0"/>
              <a:buChar char="•"/>
            </a:pPr>
            <a:r>
              <a:rPr lang="en-US" sz="1100" b="0" i="0" dirty="0">
                <a:effectLst/>
              </a:rPr>
              <a:t>Construction output grew by 18.5% in the three months to August 2020 compared with the previous three-month period, but this followed 10 consecutive periods of decline (ONS, 2020)</a:t>
            </a:r>
            <a:endParaRPr lang="en-GB" sz="1100" dirty="0">
              <a:effectLst/>
              <a:ea typeface="Calibri" panose="020F0502020204030204" pitchFamily="34" charset="0"/>
            </a:endParaRPr>
          </a:p>
        </p:txBody>
      </p:sp>
      <p:sp>
        <p:nvSpPr>
          <p:cNvPr id="5" name="TextBox 4">
            <a:extLst>
              <a:ext uri="{FF2B5EF4-FFF2-40B4-BE49-F238E27FC236}">
                <a16:creationId xmlns:a16="http://schemas.microsoft.com/office/drawing/2014/main" id="{828674C4-BF72-4BC0-AC13-6F4C792455F8}"/>
              </a:ext>
            </a:extLst>
          </p:cNvPr>
          <p:cNvSpPr txBox="1"/>
          <p:nvPr/>
        </p:nvSpPr>
        <p:spPr>
          <a:xfrm>
            <a:off x="6178477" y="4866302"/>
            <a:ext cx="5929311" cy="1904295"/>
          </a:xfrm>
          <a:prstGeom prst="rect">
            <a:avLst/>
          </a:prstGeom>
          <a:solidFill>
            <a:srgbClr val="99CCFF"/>
          </a:solidFill>
          <a:ln>
            <a:solidFill>
              <a:srgbClr val="9966FF"/>
            </a:solidFill>
          </a:ln>
        </p:spPr>
        <p:txBody>
          <a:bodyPr wrap="square" lIns="36000" tIns="36000" rIns="36000" bIns="36000" rtlCol="0">
            <a:spAutoFit/>
          </a:bodyPr>
          <a:lstStyle/>
          <a:p>
            <a:pPr>
              <a:spcAft>
                <a:spcPts val="300"/>
              </a:spcAft>
            </a:pPr>
            <a:r>
              <a:rPr lang="en-GB" sz="1200" b="1" dirty="0"/>
              <a:t>AVIATION</a:t>
            </a:r>
          </a:p>
          <a:p>
            <a:pPr marL="180975" indent="-180975">
              <a:lnSpc>
                <a:spcPct val="80000"/>
              </a:lnSpc>
              <a:spcBef>
                <a:spcPts val="0"/>
              </a:spcBef>
              <a:spcAft>
                <a:spcPts val="300"/>
              </a:spcAft>
              <a:buFont typeface="Arial" panose="020B0604020202020204" pitchFamily="34" charset="0"/>
              <a:buChar char="•"/>
            </a:pPr>
            <a:r>
              <a:rPr lang="en-GB" sz="1100" dirty="0"/>
              <a:t>Aviation has an estimated value of £28 billion to the UK economy, employing 230,000 workers at over 40 commercial airports. (House of Commons Transport Committee, June 2020)</a:t>
            </a:r>
          </a:p>
          <a:p>
            <a:pPr marL="180975" indent="-180975">
              <a:lnSpc>
                <a:spcPct val="80000"/>
              </a:lnSpc>
              <a:spcBef>
                <a:spcPts val="0"/>
              </a:spcBef>
              <a:spcAft>
                <a:spcPts val="300"/>
              </a:spcAft>
              <a:buFont typeface="Arial" panose="020B0604020202020204" pitchFamily="34" charset="0"/>
              <a:buChar char="•"/>
            </a:pPr>
            <a:r>
              <a:rPr lang="en-GB" sz="1100" dirty="0"/>
              <a:t>76,000 people work in over 400 business across Heathrow Airport. Many of these people live in Slough, in Berkshire. (Heathrow local recovery plan, 2020)</a:t>
            </a:r>
          </a:p>
          <a:p>
            <a:pPr marL="180975" indent="-180975">
              <a:lnSpc>
                <a:spcPct val="80000"/>
              </a:lnSpc>
              <a:spcBef>
                <a:spcPts val="0"/>
              </a:spcBef>
              <a:spcAft>
                <a:spcPts val="300"/>
              </a:spcAft>
              <a:buFont typeface="Arial" panose="020B0604020202020204" pitchFamily="34" charset="0"/>
              <a:buChar char="•"/>
            </a:pPr>
            <a:r>
              <a:rPr lang="en-US" sz="1100" dirty="0"/>
              <a:t>There were 5,800 passenger flights in April 2020 compared to 201,000 a year earlier: a reduction of 97%. The impact is several times more severe than the aftermath of the global financial crisis in 2008, when passenger flights reduced by around 67,000 to 134,000 per month. (House of Commons Transport Committee, June 2020)</a:t>
            </a:r>
          </a:p>
          <a:p>
            <a:pPr marL="180975" indent="-180975">
              <a:lnSpc>
                <a:spcPct val="80000"/>
              </a:lnSpc>
              <a:spcBef>
                <a:spcPts val="0"/>
              </a:spcBef>
              <a:spcAft>
                <a:spcPts val="300"/>
              </a:spcAft>
              <a:buFont typeface="Arial" panose="020B0604020202020204" pitchFamily="34" charset="0"/>
              <a:buChar char="•"/>
            </a:pPr>
            <a:r>
              <a:rPr lang="en-US" sz="1100" dirty="0"/>
              <a:t>The UK aviation industry has been hit harder than any European country by the pandemic with IATA calculating that the “</a:t>
            </a:r>
            <a:r>
              <a:rPr lang="en-US" sz="1100" b="0" i="0" dirty="0">
                <a:effectLst/>
              </a:rPr>
              <a:t>coronavirus crisis will cost 780,000 British jobs and cost £46bn in lost GDP.” (International Air Transport Association, 2020).</a:t>
            </a:r>
          </a:p>
        </p:txBody>
      </p:sp>
      <p:sp>
        <p:nvSpPr>
          <p:cNvPr id="6" name="TextBox 5">
            <a:extLst>
              <a:ext uri="{FF2B5EF4-FFF2-40B4-BE49-F238E27FC236}">
                <a16:creationId xmlns:a16="http://schemas.microsoft.com/office/drawing/2014/main" id="{C229AACC-4DBB-4BBB-A8A4-333A420316D4}"/>
              </a:ext>
            </a:extLst>
          </p:cNvPr>
          <p:cNvSpPr txBox="1"/>
          <p:nvPr/>
        </p:nvSpPr>
        <p:spPr>
          <a:xfrm>
            <a:off x="6178481" y="1328468"/>
            <a:ext cx="5929311" cy="1633451"/>
          </a:xfrm>
          <a:prstGeom prst="rect">
            <a:avLst/>
          </a:prstGeom>
          <a:solidFill>
            <a:srgbClr val="FFCCFF"/>
          </a:solidFill>
          <a:ln>
            <a:solidFill>
              <a:schemeClr val="accent3"/>
            </a:solidFill>
          </a:ln>
        </p:spPr>
        <p:txBody>
          <a:bodyPr wrap="square" lIns="36000" tIns="36000" rIns="36000" bIns="36000" rtlCol="0">
            <a:spAutoFit/>
          </a:bodyPr>
          <a:lstStyle/>
          <a:p>
            <a:pPr>
              <a:spcAft>
                <a:spcPts val="300"/>
              </a:spcAft>
            </a:pPr>
            <a:r>
              <a:rPr lang="en-GB" sz="1200" b="1" dirty="0"/>
              <a:t>HOSPITALITY &amp; TOURISM</a:t>
            </a:r>
          </a:p>
          <a:p>
            <a:pPr marL="180000" indent="-180000">
              <a:lnSpc>
                <a:spcPct val="80000"/>
              </a:lnSpc>
              <a:spcAft>
                <a:spcPts val="300"/>
              </a:spcAft>
              <a:buFont typeface="Arial" panose="020B0604020202020204" pitchFamily="34" charset="0"/>
              <a:buChar char="•"/>
            </a:pPr>
            <a:r>
              <a:rPr lang="en-US" sz="1100" dirty="0"/>
              <a:t>The hospitality and tourism sector in Berkshire employed 35,842 people in 2020 – an increase of 0.8% on the previous year (EMSI, 2021)</a:t>
            </a:r>
            <a:endParaRPr lang="en-GB" sz="1100" b="1" dirty="0"/>
          </a:p>
          <a:p>
            <a:pPr marL="180975" indent="-180975">
              <a:lnSpc>
                <a:spcPct val="80000"/>
              </a:lnSpc>
              <a:spcBef>
                <a:spcPts val="0"/>
              </a:spcBef>
              <a:spcAft>
                <a:spcPts val="300"/>
              </a:spcAft>
              <a:buFont typeface="Arial" panose="020B0604020202020204" pitchFamily="34" charset="0"/>
              <a:buChar char="•"/>
            </a:pPr>
            <a:r>
              <a:rPr lang="en-GB" sz="1100" dirty="0"/>
              <a:t>In June, ‘Pathways to Recovery’, a report by the All Party Parliamentary Group on Hospitality and Tourism, found that </a:t>
            </a:r>
            <a:r>
              <a:rPr lang="en-US" sz="1100" dirty="0"/>
              <a:t>j</a:t>
            </a:r>
            <a:r>
              <a:rPr lang="en-US" sz="1100" i="0" dirty="0">
                <a:effectLst/>
              </a:rPr>
              <a:t>ust 11% of hospitality businesses had been able to operate normally during the first lockdown and international tourist arrivals were likely to be down 59% for the year.</a:t>
            </a:r>
          </a:p>
          <a:p>
            <a:pPr marL="180975" indent="-180975">
              <a:lnSpc>
                <a:spcPct val="80000"/>
              </a:lnSpc>
              <a:spcBef>
                <a:spcPts val="0"/>
              </a:spcBef>
              <a:spcAft>
                <a:spcPts val="300"/>
              </a:spcAft>
              <a:buFont typeface="Arial" panose="020B0604020202020204" pitchFamily="34" charset="0"/>
              <a:buChar char="•"/>
            </a:pPr>
            <a:r>
              <a:rPr lang="en-US" sz="1100" dirty="0"/>
              <a:t>Kate Nicholls, CEO of UK Hospitality, told the BBC (December 2020) that 30,000 hospitality businesses – most of them SMEs and one-third of the total – could be lost by the end of 2020.</a:t>
            </a:r>
          </a:p>
          <a:p>
            <a:pPr marL="180975" indent="-180975">
              <a:lnSpc>
                <a:spcPct val="80000"/>
              </a:lnSpc>
              <a:spcBef>
                <a:spcPts val="0"/>
              </a:spcBef>
              <a:spcAft>
                <a:spcPts val="300"/>
              </a:spcAft>
              <a:buFont typeface="Arial" panose="020B0604020202020204" pitchFamily="34" charset="0"/>
              <a:buChar char="•"/>
            </a:pPr>
            <a:r>
              <a:rPr lang="en-US" sz="1100" dirty="0"/>
              <a:t>According to Sky News in December, at least 38,653 hospitality jobs had been lost during the pandemic.</a:t>
            </a:r>
          </a:p>
        </p:txBody>
      </p:sp>
      <p:sp>
        <p:nvSpPr>
          <p:cNvPr id="7" name="TextBox 6">
            <a:extLst>
              <a:ext uri="{FF2B5EF4-FFF2-40B4-BE49-F238E27FC236}">
                <a16:creationId xmlns:a16="http://schemas.microsoft.com/office/drawing/2014/main" id="{EA5AB5BD-7029-488E-8776-A50D8C6C6DCF}"/>
              </a:ext>
            </a:extLst>
          </p:cNvPr>
          <p:cNvSpPr txBox="1"/>
          <p:nvPr/>
        </p:nvSpPr>
        <p:spPr>
          <a:xfrm>
            <a:off x="6178478" y="3046881"/>
            <a:ext cx="5929311" cy="1730401"/>
          </a:xfrm>
          <a:prstGeom prst="rect">
            <a:avLst/>
          </a:prstGeom>
          <a:solidFill>
            <a:srgbClr val="00CC99"/>
          </a:solidFill>
          <a:ln>
            <a:solidFill>
              <a:schemeClr val="accent6">
                <a:lumMod val="75000"/>
                <a:lumOff val="25000"/>
              </a:schemeClr>
            </a:solidFill>
          </a:ln>
        </p:spPr>
        <p:txBody>
          <a:bodyPr wrap="square" lIns="36000" tIns="36000" rIns="36000" bIns="36000" rtlCol="0">
            <a:spAutoFit/>
          </a:bodyPr>
          <a:lstStyle/>
          <a:p>
            <a:pPr marL="0" indent="0">
              <a:lnSpc>
                <a:spcPct val="100000"/>
              </a:lnSpc>
              <a:spcBef>
                <a:spcPts val="0"/>
              </a:spcBef>
              <a:spcAft>
                <a:spcPts val="300"/>
              </a:spcAft>
              <a:buNone/>
            </a:pPr>
            <a:r>
              <a:rPr lang="en-GB" sz="1200" b="1" dirty="0"/>
              <a:t>NON-FOOD RETAIL &amp; WHOLESALE</a:t>
            </a:r>
          </a:p>
          <a:p>
            <a:pPr marL="174625" indent="-174625">
              <a:lnSpc>
                <a:spcPct val="80000"/>
              </a:lnSpc>
              <a:spcBef>
                <a:spcPts val="0"/>
              </a:spcBef>
              <a:spcAft>
                <a:spcPts val="300"/>
              </a:spcAft>
              <a:buFont typeface="Arial" panose="020B0604020202020204" pitchFamily="34" charset="0"/>
              <a:buChar char="•"/>
            </a:pPr>
            <a:r>
              <a:rPr lang="en-GB" sz="1100" dirty="0"/>
              <a:t>More than 45,000 people work in non-motor vehicle retail in Berkshire – with 12,500 of them working in Reading (EMSI, 2021). The offline retail sector has struggled during the pandemic. At least 39,000 jobs had been lost in retail as of 3 December. Redundancy announcements include 7,000 at Marks and Spencer (August), 4,000 at Debenhams (August) and 4,000 at Boots (July) - Sky News, 2020.</a:t>
            </a:r>
          </a:p>
          <a:p>
            <a:pPr marL="174625" indent="-174625">
              <a:lnSpc>
                <a:spcPct val="80000"/>
              </a:lnSpc>
              <a:spcBef>
                <a:spcPts val="0"/>
              </a:spcBef>
              <a:spcAft>
                <a:spcPts val="300"/>
              </a:spcAft>
              <a:buFont typeface="Arial" panose="020B0604020202020204" pitchFamily="34" charset="0"/>
              <a:buChar char="•"/>
            </a:pPr>
            <a:r>
              <a:rPr lang="en-GB" sz="1100" dirty="0"/>
              <a:t>The pre-pandemic trend of on-line shopping has strengthened in 2020; a record total of 31.4% of shopping was done on line in November 2020 (ONS, 2020), a trend that will have profound implications for the high street. </a:t>
            </a:r>
          </a:p>
          <a:p>
            <a:pPr marL="174625" indent="-174625">
              <a:lnSpc>
                <a:spcPct val="80000"/>
              </a:lnSpc>
              <a:spcBef>
                <a:spcPts val="0"/>
              </a:spcBef>
              <a:spcAft>
                <a:spcPts val="300"/>
              </a:spcAft>
              <a:buFont typeface="Arial" panose="020B0604020202020204" pitchFamily="34" charset="0"/>
              <a:buChar char="•"/>
            </a:pPr>
            <a:r>
              <a:rPr lang="en-US" sz="1100" b="0" i="0" dirty="0">
                <a:effectLst/>
              </a:rPr>
              <a:t>In November, retail sales volume decreased by 3.8% (vs October figures) as a result of COVID-19. Despite this, overall sales remain above their pre-pandemic levels (ONS, 2020).</a:t>
            </a:r>
            <a:endParaRPr lang="en-GB" sz="1100" dirty="0"/>
          </a:p>
        </p:txBody>
      </p:sp>
      <p:sp>
        <p:nvSpPr>
          <p:cNvPr id="8" name="TextBox 7">
            <a:extLst>
              <a:ext uri="{FF2B5EF4-FFF2-40B4-BE49-F238E27FC236}">
                <a16:creationId xmlns:a16="http://schemas.microsoft.com/office/drawing/2014/main" id="{FB2CD642-A2B6-4B5D-8AEA-47C80E23AB6A}"/>
              </a:ext>
            </a:extLst>
          </p:cNvPr>
          <p:cNvSpPr txBox="1"/>
          <p:nvPr/>
        </p:nvSpPr>
        <p:spPr>
          <a:xfrm>
            <a:off x="76199" y="4106113"/>
            <a:ext cx="5929311" cy="1502646"/>
          </a:xfrm>
          <a:prstGeom prst="rect">
            <a:avLst/>
          </a:prstGeom>
          <a:solidFill>
            <a:schemeClr val="accent6">
              <a:lumMod val="10000"/>
              <a:lumOff val="90000"/>
            </a:schemeClr>
          </a:solidFill>
          <a:ln>
            <a:solidFill>
              <a:srgbClr val="00B050"/>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ARTS, ENTERTAINMENT &amp; RECREATION</a:t>
            </a:r>
          </a:p>
          <a:p>
            <a:pPr marL="171450" indent="-171450">
              <a:lnSpc>
                <a:spcPct val="100000"/>
              </a:lnSpc>
              <a:spcBef>
                <a:spcPts val="0"/>
              </a:spcBef>
              <a:spcAft>
                <a:spcPts val="600"/>
              </a:spcAft>
              <a:buFont typeface="Arial" panose="020B0604020202020204" pitchFamily="34" charset="0"/>
              <a:buChar char="•"/>
            </a:pPr>
            <a:r>
              <a:rPr lang="en-GB" sz="1100" dirty="0"/>
              <a:t>12,000 people work in arts, entertainment and recreation in Berkshire. 4,500 of them – more than one third – work in Windsor and Maidenhead and </a:t>
            </a:r>
            <a:r>
              <a:rPr lang="en-GB" sz="1100" b="0" i="0" dirty="0">
                <a:effectLst/>
              </a:rPr>
              <a:t>925,000 across the whole of Great Britain</a:t>
            </a:r>
            <a:r>
              <a:rPr lang="en-GB" sz="1100" dirty="0"/>
              <a:t> (ONS, 2020)</a:t>
            </a:r>
          </a:p>
          <a:p>
            <a:pPr marL="174625" indent="-174625">
              <a:lnSpc>
                <a:spcPct val="80000"/>
              </a:lnSpc>
              <a:spcBef>
                <a:spcPts val="0"/>
              </a:spcBef>
              <a:spcAft>
                <a:spcPts val="300"/>
              </a:spcAft>
              <a:buFont typeface="Arial" panose="020B0604020202020204" pitchFamily="34" charset="0"/>
              <a:buChar char="•"/>
            </a:pPr>
            <a:r>
              <a:rPr lang="en-GB" sz="1100" dirty="0"/>
              <a:t>Between 19 Nov and 1 Dec, 24 per cent of arts, entertainment and recreation venues had temporarily closed or paused trading. (ONS, 2020)</a:t>
            </a:r>
          </a:p>
          <a:p>
            <a:pPr marL="174625" indent="-174625">
              <a:lnSpc>
                <a:spcPct val="80000"/>
              </a:lnSpc>
              <a:spcBef>
                <a:spcPts val="0"/>
              </a:spcBef>
              <a:spcAft>
                <a:spcPts val="300"/>
              </a:spcAft>
              <a:buFont typeface="Arial" panose="020B0604020202020204" pitchFamily="34" charset="0"/>
              <a:buChar char="•"/>
            </a:pPr>
            <a:r>
              <a:rPr lang="en-GB" sz="1100" dirty="0"/>
              <a:t>52% of eligible employments in arts, entertainment and recreation were on furlough on 31 July 2020 – a figure that had fallen to 24% as at 31 October. (HMRC, 2020)</a:t>
            </a:r>
          </a:p>
        </p:txBody>
      </p:sp>
      <p:sp>
        <p:nvSpPr>
          <p:cNvPr id="9" name="TextBox 8">
            <a:extLst>
              <a:ext uri="{FF2B5EF4-FFF2-40B4-BE49-F238E27FC236}">
                <a16:creationId xmlns:a16="http://schemas.microsoft.com/office/drawing/2014/main" id="{315A79D2-AD27-418A-BBA4-A3B4BBAA1603}"/>
              </a:ext>
            </a:extLst>
          </p:cNvPr>
          <p:cNvSpPr txBox="1"/>
          <p:nvPr/>
        </p:nvSpPr>
        <p:spPr>
          <a:xfrm>
            <a:off x="76200" y="5717304"/>
            <a:ext cx="5934075" cy="1053293"/>
          </a:xfrm>
          <a:prstGeom prst="rect">
            <a:avLst/>
          </a:prstGeom>
          <a:solidFill>
            <a:srgbClr val="CCFF99"/>
          </a:solidFill>
          <a:ln>
            <a:solidFill>
              <a:schemeClr val="accent2">
                <a:lumMod val="60000"/>
                <a:lumOff val="40000"/>
              </a:schemeClr>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ADMINISTRATION &amp; SUPPORT</a:t>
            </a:r>
          </a:p>
          <a:p>
            <a:pPr marL="174625" indent="-174625">
              <a:lnSpc>
                <a:spcPct val="80000"/>
              </a:lnSpc>
              <a:spcBef>
                <a:spcPts val="0"/>
              </a:spcBef>
              <a:spcAft>
                <a:spcPts val="300"/>
              </a:spcAft>
              <a:buFont typeface="Arial" panose="020B0604020202020204" pitchFamily="34" charset="0"/>
              <a:buChar char="•"/>
            </a:pPr>
            <a:r>
              <a:rPr lang="en-GB" sz="1100" dirty="0"/>
              <a:t>More than 51,000 people in Berkshire work in admin and support services – including 10,000 in Wokingham and 10,000 in West Berkshire and </a:t>
            </a:r>
            <a:r>
              <a:rPr lang="en-GB" sz="1100" b="0" i="0" dirty="0">
                <a:solidFill>
                  <a:srgbClr val="333333"/>
                </a:solidFill>
                <a:effectLst/>
              </a:rPr>
              <a:t>2,752,000 across the whole of Great Britain </a:t>
            </a:r>
            <a:r>
              <a:rPr lang="en-GB" sz="1100" dirty="0"/>
              <a:t>(ONS, 2020)</a:t>
            </a:r>
          </a:p>
          <a:p>
            <a:pPr marL="174625" indent="-174625">
              <a:lnSpc>
                <a:spcPct val="80000"/>
              </a:lnSpc>
              <a:spcBef>
                <a:spcPts val="0"/>
              </a:spcBef>
              <a:spcAft>
                <a:spcPts val="300"/>
              </a:spcAft>
              <a:buFont typeface="Arial" panose="020B0604020202020204" pitchFamily="34" charset="0"/>
              <a:buChar char="•"/>
            </a:pPr>
            <a:r>
              <a:rPr lang="en-GB" sz="1100" dirty="0"/>
              <a:t>More than 600,000 admin and support workers – 27% of the total – were furloughed as at 31 October (HMRC, 2020)</a:t>
            </a:r>
          </a:p>
        </p:txBody>
      </p:sp>
      <p:sp>
        <p:nvSpPr>
          <p:cNvPr id="10" name="TextBox 9">
            <a:extLst>
              <a:ext uri="{FF2B5EF4-FFF2-40B4-BE49-F238E27FC236}">
                <a16:creationId xmlns:a16="http://schemas.microsoft.com/office/drawing/2014/main" id="{1A39203E-97F9-4104-8547-5B9F30CD4CF9}"/>
              </a:ext>
            </a:extLst>
          </p:cNvPr>
          <p:cNvSpPr txBox="1"/>
          <p:nvPr/>
        </p:nvSpPr>
        <p:spPr>
          <a:xfrm>
            <a:off x="76200" y="1328468"/>
            <a:ext cx="5929311" cy="1227186"/>
          </a:xfrm>
          <a:prstGeom prst="rect">
            <a:avLst/>
          </a:prstGeom>
          <a:solidFill>
            <a:schemeClr val="accent1">
              <a:lumMod val="20000"/>
              <a:lumOff val="80000"/>
            </a:schemeClr>
          </a:solidFill>
          <a:ln>
            <a:solidFill>
              <a:schemeClr val="accent1">
                <a:lumMod val="75000"/>
              </a:schemeClr>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MANUFACTURING</a:t>
            </a:r>
            <a:endParaRPr lang="en-GB" sz="1100" b="1" dirty="0"/>
          </a:p>
          <a:p>
            <a:pPr marL="180975" indent="-180975">
              <a:lnSpc>
                <a:spcPct val="80000"/>
              </a:lnSpc>
              <a:spcBef>
                <a:spcPts val="0"/>
              </a:spcBef>
              <a:spcAft>
                <a:spcPts val="300"/>
              </a:spcAft>
              <a:buFont typeface="Arial" panose="020B0604020202020204" pitchFamily="34" charset="0"/>
              <a:buChar char="•"/>
            </a:pPr>
            <a:r>
              <a:rPr lang="en-GB" sz="1100" dirty="0"/>
              <a:t>28,000 people work in manufacturing in Berkshire – with 11,000 in West Berkshire alone and </a:t>
            </a:r>
            <a:r>
              <a:rPr lang="en-GB" sz="1100" b="0" i="0" dirty="0">
                <a:effectLst/>
              </a:rPr>
              <a:t>2,487,000 across the whole of Great Britain</a:t>
            </a:r>
            <a:r>
              <a:rPr lang="en-GB" sz="1100" dirty="0"/>
              <a:t> (ONS, 2020)</a:t>
            </a:r>
          </a:p>
          <a:p>
            <a:pPr marL="180975" indent="-180975">
              <a:lnSpc>
                <a:spcPct val="80000"/>
              </a:lnSpc>
              <a:spcBef>
                <a:spcPts val="0"/>
              </a:spcBef>
              <a:spcAft>
                <a:spcPts val="300"/>
              </a:spcAft>
              <a:buFont typeface="Arial" panose="020B0604020202020204" pitchFamily="34" charset="0"/>
              <a:buChar char="•"/>
            </a:pPr>
            <a:r>
              <a:rPr lang="en-GB" sz="1100" dirty="0"/>
              <a:t>Half of all UK manufacturing firms have made redundancies. A further 20% plan to make more redundancies in the next six months (Make UK, October 2020)</a:t>
            </a:r>
          </a:p>
          <a:p>
            <a:pPr marL="180975" indent="-180975">
              <a:lnSpc>
                <a:spcPct val="80000"/>
              </a:lnSpc>
              <a:spcBef>
                <a:spcPts val="0"/>
              </a:spcBef>
              <a:spcAft>
                <a:spcPts val="300"/>
              </a:spcAft>
              <a:buFont typeface="Arial" panose="020B0604020202020204" pitchFamily="34" charset="0"/>
              <a:buChar char="•"/>
            </a:pPr>
            <a:r>
              <a:rPr lang="en-GB" sz="1100" dirty="0">
                <a:latin typeface="+mj-lt"/>
              </a:rPr>
              <a:t>37% of manufacturers think it will take more than a year to return to normal trading conditions (Make UK, October 2020)</a:t>
            </a:r>
          </a:p>
        </p:txBody>
      </p:sp>
    </p:spTree>
    <p:extLst>
      <p:ext uri="{BB962C8B-B14F-4D97-AF65-F5344CB8AC3E}">
        <p14:creationId xmlns:p14="http://schemas.microsoft.com/office/powerpoint/2010/main" val="2895536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EA5E-F19B-47E6-8E95-9AABBF926E5D}"/>
              </a:ext>
            </a:extLst>
          </p:cNvPr>
          <p:cNvSpPr>
            <a:spLocks noGrp="1"/>
          </p:cNvSpPr>
          <p:nvPr>
            <p:ph type="title"/>
          </p:nvPr>
        </p:nvSpPr>
        <p:spPr/>
        <p:txBody>
          <a:bodyPr/>
          <a:lstStyle/>
          <a:p>
            <a:r>
              <a:rPr lang="en-GB" dirty="0"/>
              <a:t>Remote working</a:t>
            </a:r>
          </a:p>
        </p:txBody>
      </p:sp>
      <p:sp>
        <p:nvSpPr>
          <p:cNvPr id="3" name="Content Placeholder 2">
            <a:extLst>
              <a:ext uri="{FF2B5EF4-FFF2-40B4-BE49-F238E27FC236}">
                <a16:creationId xmlns:a16="http://schemas.microsoft.com/office/drawing/2014/main" id="{8F147BDA-155D-464F-9CED-0D6A74A682F1}"/>
              </a:ext>
            </a:extLst>
          </p:cNvPr>
          <p:cNvSpPr>
            <a:spLocks noGrp="1"/>
          </p:cNvSpPr>
          <p:nvPr>
            <p:ph idx="1"/>
          </p:nvPr>
        </p:nvSpPr>
        <p:spPr/>
        <p:txBody>
          <a:bodyPr>
            <a:normAutofit/>
          </a:bodyPr>
          <a:lstStyle/>
          <a:p>
            <a:r>
              <a:rPr lang="en-US" sz="1900" dirty="0"/>
              <a:t>In November of 2021, there were 4,679 unique job postings for remote positions at companies based in Berkshire, around 196% more than the figure of 1,581 for the same period one year before.</a:t>
            </a:r>
          </a:p>
          <a:p>
            <a:r>
              <a:rPr lang="en-US" sz="1900" dirty="0"/>
              <a:t>Compare this with the South East, in November 2021 there were 28,039 unique remote job postings for remote positions; rising from 10,767 in November of the previous year – an increase of over 160%.</a:t>
            </a:r>
          </a:p>
          <a:p>
            <a:r>
              <a:rPr lang="en-US" sz="1900" dirty="0"/>
              <a:t>A rise can also be seen at national level, with a recorded 175,278 unique remote job postings in England in November of 2021, rising from 69,985 in November 2020 – an increase of over 150%.</a:t>
            </a:r>
          </a:p>
          <a:p>
            <a:r>
              <a:rPr lang="en-US" sz="1900" dirty="0"/>
              <a:t>From these figures it’s apparent that the COVID-19 pandemic has, somewhat unsurprisingly, prompted a massive boost in job postings for explicitly remote roles. Berkshire has seen a slightly smaller boost in vacancies which are remote-based than both England and the South East.</a:t>
            </a:r>
          </a:p>
          <a:p>
            <a:pPr marL="0" indent="0">
              <a:buNone/>
            </a:pPr>
            <a:r>
              <a:rPr lang="en-US" sz="1900" b="1" dirty="0"/>
              <a:t>							                </a:t>
            </a:r>
            <a:r>
              <a:rPr lang="en-US" sz="1900" b="1" dirty="0">
                <a:hlinkClick r:id="rId2"/>
              </a:rPr>
              <a:t>Source: EMSI, November 2021</a:t>
            </a:r>
            <a:endParaRPr lang="en-US" sz="1900" b="1" dirty="0"/>
          </a:p>
          <a:p>
            <a:endParaRPr lang="en-GB" dirty="0"/>
          </a:p>
        </p:txBody>
      </p:sp>
    </p:spTree>
    <p:extLst>
      <p:ext uri="{BB962C8B-B14F-4D97-AF65-F5344CB8AC3E}">
        <p14:creationId xmlns:p14="http://schemas.microsoft.com/office/powerpoint/2010/main" val="2803270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dirty="0"/>
              <a:t>Key contents of this month’s briefing</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p:txBody>
          <a:bodyPr/>
          <a:lstStyle/>
          <a:p>
            <a:r>
              <a:rPr lang="en-GB" dirty="0"/>
              <a:t>Updated global and UK economic forecasts</a:t>
            </a:r>
          </a:p>
          <a:p>
            <a:r>
              <a:rPr lang="en-GB" dirty="0"/>
              <a:t>Latest furlough, SEISS and claimant count figures by Local Authority</a:t>
            </a:r>
          </a:p>
          <a:p>
            <a:r>
              <a:rPr lang="en-GB" dirty="0"/>
              <a:t>Latest remote working figures for Thames Valley Berkshire</a:t>
            </a:r>
          </a:p>
          <a:p>
            <a:r>
              <a:rPr lang="en-GB" dirty="0"/>
              <a:t>Latest ‘notable business news’ by Local Authority</a:t>
            </a:r>
          </a:p>
          <a:p>
            <a:r>
              <a:rPr lang="en-GB" dirty="0"/>
              <a:t>Latest job posting analytics by Local Authority</a:t>
            </a:r>
          </a:p>
          <a:p>
            <a:endParaRPr lang="en-GB" dirty="0"/>
          </a:p>
          <a:p>
            <a:endParaRPr lang="en-GB" dirty="0"/>
          </a:p>
        </p:txBody>
      </p:sp>
    </p:spTree>
    <p:extLst>
      <p:ext uri="{BB962C8B-B14F-4D97-AF65-F5344CB8AC3E}">
        <p14:creationId xmlns:p14="http://schemas.microsoft.com/office/powerpoint/2010/main" val="2659660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Local Profiles</a:t>
            </a:r>
          </a:p>
        </p:txBody>
      </p:sp>
    </p:spTree>
    <p:extLst>
      <p:ext uri="{BB962C8B-B14F-4D97-AF65-F5344CB8AC3E}">
        <p14:creationId xmlns:p14="http://schemas.microsoft.com/office/powerpoint/2010/main" val="45034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Bracknell Forest</a:t>
            </a:r>
          </a:p>
        </p:txBody>
      </p:sp>
    </p:spTree>
    <p:extLst>
      <p:ext uri="{BB962C8B-B14F-4D97-AF65-F5344CB8AC3E}">
        <p14:creationId xmlns:p14="http://schemas.microsoft.com/office/powerpoint/2010/main" val="250758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Impact of COVID-19 up to 13</a:t>
            </a:r>
            <a:r>
              <a:rPr lang="en-GB" baseline="30000" dirty="0"/>
              <a:t>th</a:t>
            </a:r>
            <a:r>
              <a:rPr lang="en-GB" dirty="0"/>
              <a:t> December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13</a:t>
            </a:r>
            <a:r>
              <a:rPr lang="en-US" sz="1600" b="1" baseline="30000" dirty="0"/>
              <a:t>th</a:t>
            </a:r>
            <a:r>
              <a:rPr lang="en-US" sz="1600" b="1" dirty="0"/>
              <a:t> December 2021) – </a:t>
            </a:r>
            <a:r>
              <a:rPr lang="en-US" sz="1600" b="1" dirty="0">
                <a:hlinkClick r:id="rId2"/>
              </a:rPr>
              <a:t>Source: Public Health Berkshire COVID-19 Dashboard, 13</a:t>
            </a:r>
            <a:r>
              <a:rPr lang="en-US" sz="1600" b="1" baseline="30000" dirty="0">
                <a:hlinkClick r:id="rId2"/>
              </a:rPr>
              <a:t>th</a:t>
            </a:r>
            <a:r>
              <a:rPr lang="en-US" sz="1600" b="1" dirty="0">
                <a:hlinkClick r:id="rId2"/>
              </a:rPr>
              <a:t> December 2021</a:t>
            </a:r>
            <a:endParaRPr lang="en-US" sz="1600" b="1" dirty="0"/>
          </a:p>
          <a:p>
            <a:r>
              <a:rPr lang="en-US" sz="1600" dirty="0"/>
              <a:t>18,705 total cases</a:t>
            </a:r>
          </a:p>
          <a:p>
            <a:r>
              <a:rPr lang="en-US" sz="1600" dirty="0"/>
              <a:t>150 new cases daily</a:t>
            </a:r>
          </a:p>
          <a:p>
            <a:pPr marL="0" indent="0">
              <a:buNone/>
            </a:pPr>
            <a:endParaRPr lang="en-US" sz="1600" dirty="0"/>
          </a:p>
          <a:p>
            <a:pPr marL="0" indent="0">
              <a:buNone/>
            </a:pPr>
            <a:r>
              <a:rPr lang="en-US" sz="1600" b="1" dirty="0"/>
              <a:t>Claimant unemployment (to November 2021)</a:t>
            </a:r>
          </a:p>
          <a:p>
            <a:r>
              <a:rPr lang="en-GB" sz="1600" dirty="0"/>
              <a:t>2,165 claimants (2.7% of the working age population) in Bracknell Forest UA</a:t>
            </a:r>
          </a:p>
          <a:p>
            <a:pPr marL="0" indent="0">
              <a:buNone/>
            </a:pPr>
            <a:endParaRPr lang="en-US" sz="1600" b="1" dirty="0"/>
          </a:p>
          <a:p>
            <a:pPr marL="0" indent="0">
              <a:buNone/>
            </a:pPr>
            <a:r>
              <a:rPr lang="en-US" sz="1600" b="1" dirty="0"/>
              <a:t>Notable business news:</a:t>
            </a:r>
          </a:p>
          <a:p>
            <a:r>
              <a:rPr lang="en-US" sz="1600" dirty="0"/>
              <a:t>Pies, pizza, pies and ice-creams are coming to Bracknell's Poundland as the store expands into its neighbouring unit. The company has confirmed it is bringing both chilled and frozen food to the store at the Peel Centre. The business has expanded into the former Maplin store next door, which will add more than 3,000 sq. ft of floorspace, making the store to more than 7,000 sq. ft. The move means 12 new jobs have been created and is part of the company's Diamond Ice project to roll-out the new chilled and frozen food – </a:t>
            </a:r>
            <a:r>
              <a:rPr lang="en-US" sz="1600" dirty="0">
                <a:hlinkClick r:id="rId3"/>
              </a:rPr>
              <a:t>LINK</a:t>
            </a:r>
            <a:r>
              <a:rPr lang="en-US" sz="1600" dirty="0"/>
              <a:t>.</a:t>
            </a:r>
          </a:p>
          <a:p>
            <a:endParaRPr lang="en-US" sz="1600" b="1" dirty="0"/>
          </a:p>
          <a:p>
            <a:endParaRPr lang="en-US" sz="1600" dirty="0"/>
          </a:p>
        </p:txBody>
      </p:sp>
    </p:spTree>
    <p:extLst>
      <p:ext uri="{BB962C8B-B14F-4D97-AF65-F5344CB8AC3E}">
        <p14:creationId xmlns:p14="http://schemas.microsoft.com/office/powerpoint/2010/main" val="296333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5" name="TextBox 4">
            <a:extLst>
              <a:ext uri="{FF2B5EF4-FFF2-40B4-BE49-F238E27FC236}">
                <a16:creationId xmlns:a16="http://schemas.microsoft.com/office/drawing/2014/main" id="{12A5BB80-37A4-4AAD-BF6B-2F92FDEA6465}"/>
              </a:ext>
            </a:extLst>
          </p:cNvPr>
          <p:cNvSpPr txBox="1"/>
          <p:nvPr/>
        </p:nvSpPr>
        <p:spPr>
          <a:xfrm>
            <a:off x="836675" y="5473566"/>
            <a:ext cx="10515600" cy="1077218"/>
          </a:xfrm>
          <a:prstGeom prst="rect">
            <a:avLst/>
          </a:prstGeom>
          <a:noFill/>
        </p:spPr>
        <p:txBody>
          <a:bodyPr wrap="square" rtlCol="0">
            <a:spAutoFit/>
          </a:bodyPr>
          <a:lstStyle/>
          <a:p>
            <a:r>
              <a:rPr lang="en-GB" sz="1600" dirty="0"/>
              <a:t>As illustrated by the above graph, Bracknell Forest has suffered very similarly to Great Britain in terms of the percentage of jobs within industries which have been hit hardest by COVID shutdowns. Thames Valley Berkshire area has seen an additional 0.77% of jobs of jobs affected worst by the COVID shutdowns when compared to Bracknell Forest.</a:t>
            </a:r>
          </a:p>
          <a:p>
            <a:r>
              <a:rPr lang="en-GB" sz="1600" b="1" dirty="0"/>
              <a:t>			      </a:t>
            </a:r>
            <a:r>
              <a:rPr lang="en-GB" sz="1600" b="1" dirty="0">
                <a:hlinkClick r:id="rId2"/>
              </a:rPr>
              <a:t>Source: EMSI, March 2021 </a:t>
            </a:r>
            <a:r>
              <a:rPr lang="en-GB" sz="1600" b="1" dirty="0"/>
              <a:t>(definition for industries hit hardest provided on slide 51)</a:t>
            </a:r>
          </a:p>
        </p:txBody>
      </p:sp>
      <p:graphicFrame>
        <p:nvGraphicFramePr>
          <p:cNvPr id="6" name="Chart 5">
            <a:extLst>
              <a:ext uri="{FF2B5EF4-FFF2-40B4-BE49-F238E27FC236}">
                <a16:creationId xmlns:a16="http://schemas.microsoft.com/office/drawing/2014/main" id="{C9CB42C6-4050-42EF-A522-B8A1ECC19BC6}"/>
              </a:ext>
            </a:extLst>
          </p:cNvPr>
          <p:cNvGraphicFramePr>
            <a:graphicFrameLocks/>
          </p:cNvGraphicFramePr>
          <p:nvPr>
            <p:extLst>
              <p:ext uri="{D42A27DB-BD31-4B8C-83A1-F6EECF244321}">
                <p14:modId xmlns:p14="http://schemas.microsoft.com/office/powerpoint/2010/main" val="3028851096"/>
              </p:ext>
            </p:extLst>
          </p:nvPr>
        </p:nvGraphicFramePr>
        <p:xfrm>
          <a:off x="832097" y="1528563"/>
          <a:ext cx="10515600" cy="37988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6747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3,234 employees (1% below the national average)</a:t>
            </a:r>
          </a:p>
          <a:p>
            <a:r>
              <a:rPr lang="en-GB" sz="1400" dirty="0"/>
              <a:t>Energy/utilities: 257 employees (65% below the national average)</a:t>
            </a:r>
          </a:p>
          <a:p>
            <a:r>
              <a:rPr lang="en-GB" sz="1400" dirty="0"/>
              <a:t>Health and social care: 6,193 employees (25% below the national average)</a:t>
            </a:r>
          </a:p>
          <a:p>
            <a:r>
              <a:rPr lang="en-GB" sz="1400" dirty="0"/>
              <a:t>Freight/logistics: 515 employees (70% below the national average)</a:t>
            </a:r>
          </a:p>
          <a:p>
            <a:r>
              <a:rPr lang="en-GB" sz="1400" dirty="0"/>
              <a:t>Insurance: 186 employees (69% below the national average)</a:t>
            </a:r>
          </a:p>
          <a:p>
            <a:r>
              <a:rPr lang="en-GB" sz="1400" dirty="0"/>
              <a:t>Banking and financial services: 1,291 employees (13% below the national average)</a:t>
            </a:r>
          </a:p>
          <a:p>
            <a:pPr marL="0" indent="0">
              <a:buNone/>
            </a:pPr>
            <a:endParaRPr lang="en-GB" sz="1400" dirty="0"/>
          </a:p>
          <a:p>
            <a:pPr marL="0" indent="0">
              <a:buNone/>
            </a:pPr>
            <a:r>
              <a:rPr lang="en-GB" sz="1400" dirty="0"/>
              <a:t>Sectors most impacted</a:t>
            </a:r>
          </a:p>
          <a:p>
            <a:r>
              <a:rPr lang="en-GB" sz="1400" dirty="0"/>
              <a:t>Hospitality and tourism: 3,743 employees (26% below the national average)</a:t>
            </a:r>
          </a:p>
          <a:p>
            <a:r>
              <a:rPr lang="en-GB" sz="1400" dirty="0"/>
              <a:t>Arts, entertainment and recreation: 1,148 (24% below the national average)</a:t>
            </a:r>
          </a:p>
          <a:p>
            <a:r>
              <a:rPr lang="en-GB" sz="1400" dirty="0"/>
              <a:t>Admin and support: 2,694 (21% below the national average)</a:t>
            </a:r>
          </a:p>
          <a:p>
            <a:r>
              <a:rPr lang="en-GB" sz="1400" dirty="0"/>
              <a:t>Aviation: 0 employees</a:t>
            </a:r>
          </a:p>
          <a:p>
            <a:r>
              <a:rPr lang="en-GB" sz="1400" dirty="0"/>
              <a:t>Non-food retail and wholesale: 8,508 (75% above the national average)</a:t>
            </a:r>
          </a:p>
          <a:p>
            <a:r>
              <a:rPr lang="en-GB" sz="1400" dirty="0"/>
              <a:t>Manufacturing: 1,549 (69% below the national average)</a:t>
            </a:r>
          </a:p>
          <a:p>
            <a:r>
              <a:rPr lang="en-GB" sz="1400" dirty="0"/>
              <a:t>Construction: 1,771 (40% below the national average)</a:t>
            </a:r>
          </a:p>
          <a:p>
            <a:pPr marL="0" indent="0">
              <a:buNone/>
            </a:pPr>
            <a:r>
              <a:rPr lang="en-GB" sz="1400" b="1" dirty="0"/>
              <a:t>									  </a:t>
            </a:r>
            <a:r>
              <a:rPr lang="en-GB" sz="1400" b="1" dirty="0">
                <a:hlinkClick r:id="rId2"/>
              </a:rPr>
              <a:t>Source: EMSI, January 2021</a:t>
            </a:r>
            <a:endParaRPr lang="en-GB" sz="1400" b="1" dirty="0"/>
          </a:p>
        </p:txBody>
      </p:sp>
    </p:spTree>
    <p:extLst>
      <p:ext uri="{BB962C8B-B14F-4D97-AF65-F5344CB8AC3E}">
        <p14:creationId xmlns:p14="http://schemas.microsoft.com/office/powerpoint/2010/main" val="4130341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November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5,452</a:t>
            </a:r>
          </a:p>
          <a:p>
            <a:r>
              <a:rPr lang="en-GB" sz="2000" dirty="0"/>
              <a:t>Total job postings: 34,210</a:t>
            </a:r>
          </a:p>
          <a:p>
            <a:r>
              <a:rPr lang="en-GB" sz="2000" dirty="0"/>
              <a:t>Job posting intensity: 6:1</a:t>
            </a:r>
          </a:p>
          <a:p>
            <a:r>
              <a:rPr lang="en-GB" sz="2000" dirty="0"/>
              <a:t>Unique job postings (October 2020): 2,205</a:t>
            </a:r>
            <a:endParaRPr lang="en-GB" dirty="0"/>
          </a:p>
        </p:txBody>
      </p:sp>
      <p:pic>
        <p:nvPicPr>
          <p:cNvPr id="5" name="Picture 4" descr="Chart, line chart&#10;&#10;Description automatically generated">
            <a:extLst>
              <a:ext uri="{FF2B5EF4-FFF2-40B4-BE49-F238E27FC236}">
                <a16:creationId xmlns:a16="http://schemas.microsoft.com/office/drawing/2014/main" id="{1072D266-FEEA-4DC2-8DE7-7424F7026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24079"/>
            <a:ext cx="7550538" cy="3333921"/>
          </a:xfrm>
          <a:prstGeom prst="rect">
            <a:avLst/>
          </a:prstGeom>
        </p:spPr>
      </p:pic>
      <p:pic>
        <p:nvPicPr>
          <p:cNvPr id="8" name="Picture 7" descr="Graphical user interface, table&#10;&#10;Description automatically generated">
            <a:extLst>
              <a:ext uri="{FF2B5EF4-FFF2-40B4-BE49-F238E27FC236}">
                <a16:creationId xmlns:a16="http://schemas.microsoft.com/office/drawing/2014/main" id="{F0F5228C-34A4-480C-A7F2-4AF01F76B6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1344" y="1254013"/>
            <a:ext cx="4540656" cy="2602803"/>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5BAE826A-A3EF-489D-B04E-7A98242FD0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1344" y="3898192"/>
            <a:ext cx="4540656" cy="2959807"/>
          </a:xfrm>
          <a:prstGeom prst="rect">
            <a:avLst/>
          </a:prstGeom>
        </p:spPr>
      </p:pic>
    </p:spTree>
    <p:extLst>
      <p:ext uri="{BB962C8B-B14F-4D97-AF65-F5344CB8AC3E}">
        <p14:creationId xmlns:p14="http://schemas.microsoft.com/office/powerpoint/2010/main" val="3606469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Slough</a:t>
            </a:r>
          </a:p>
        </p:txBody>
      </p:sp>
    </p:spTree>
    <p:extLst>
      <p:ext uri="{BB962C8B-B14F-4D97-AF65-F5344CB8AC3E}">
        <p14:creationId xmlns:p14="http://schemas.microsoft.com/office/powerpoint/2010/main" val="711294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Impact of COVID-19 up to 13</a:t>
            </a:r>
            <a:r>
              <a:rPr lang="en-GB" baseline="30000" dirty="0"/>
              <a:t>th</a:t>
            </a:r>
            <a:r>
              <a:rPr lang="en-GB" dirty="0"/>
              <a:t> December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13</a:t>
            </a:r>
            <a:r>
              <a:rPr lang="en-US" sz="1600" b="1" baseline="30000" dirty="0"/>
              <a:t>th</a:t>
            </a:r>
            <a:r>
              <a:rPr lang="en-US" sz="1600" b="1" dirty="0"/>
              <a:t> December 2021) – </a:t>
            </a:r>
            <a:r>
              <a:rPr lang="en-US" sz="1600" b="1" dirty="0">
                <a:hlinkClick r:id="rId2"/>
              </a:rPr>
              <a:t>Source: Public Health Berkshire COVID-19 Dashboard, 13</a:t>
            </a:r>
            <a:r>
              <a:rPr lang="en-US" sz="1600" b="1" baseline="30000" dirty="0">
                <a:hlinkClick r:id="rId2"/>
              </a:rPr>
              <a:t>th</a:t>
            </a:r>
            <a:r>
              <a:rPr lang="en-US" sz="1600" b="1" dirty="0">
                <a:hlinkClick r:id="rId2"/>
              </a:rPr>
              <a:t> December 2021</a:t>
            </a:r>
            <a:endParaRPr lang="en-US" sz="1600" b="1" dirty="0"/>
          </a:p>
          <a:p>
            <a:r>
              <a:rPr lang="en-US" sz="1600" dirty="0"/>
              <a:t>28,306 total cases</a:t>
            </a:r>
          </a:p>
          <a:p>
            <a:r>
              <a:rPr lang="en-US" sz="1600" dirty="0"/>
              <a:t>119 new cases daily</a:t>
            </a:r>
          </a:p>
          <a:p>
            <a:pPr marL="0" indent="0">
              <a:buNone/>
            </a:pPr>
            <a:endParaRPr lang="en-US" sz="1600" dirty="0"/>
          </a:p>
          <a:p>
            <a:pPr marL="0" indent="0">
              <a:buNone/>
            </a:pPr>
            <a:r>
              <a:rPr lang="en-US" sz="1600" b="1" dirty="0"/>
              <a:t>Claimant unemployment (to November 2021)</a:t>
            </a:r>
          </a:p>
          <a:p>
            <a:r>
              <a:rPr lang="en-GB" sz="1600" dirty="0"/>
              <a:t>6,025 claimants (6.4% of the working age population) in Slough UA</a:t>
            </a:r>
          </a:p>
          <a:p>
            <a:pPr marL="0" indent="0">
              <a:buNone/>
            </a:pPr>
            <a:endParaRPr lang="en-GB" sz="1600" dirty="0"/>
          </a:p>
          <a:p>
            <a:pPr marL="0" indent="0">
              <a:buNone/>
            </a:pPr>
            <a:r>
              <a:rPr lang="en-US" sz="1600" b="1" dirty="0"/>
              <a:t>Notable business news:</a:t>
            </a:r>
          </a:p>
          <a:p>
            <a:r>
              <a:rPr lang="en-US" sz="1600" dirty="0"/>
              <a:t>Hundreds of homes, shops, offices and a new town square could all be built in Slough. Ambitious new plans have been submitted to Slough Borough Council, which would see nearly five acres of land in the town centre completely rebuilt, including the Queensmere Shopping Centre. The scheme is being run by by British Land, which is acting as the development manager for a wholly-owned subsidiary of the Abu Dhabi Investment Authority on the scheme. This is not a full application, which was submitted at the end of October, as the local authority is being asked if it agrees with the development in principle. The plans include: up to 1,600 homes, up to c. 12,000 sqm of flexible town centre spaces for future shops, restaurants, community, leisure and education facilities, up to 40,000 sqm of high-quality office space and up to 3,750 sqm for a potential cinema or live music venue – </a:t>
            </a:r>
            <a:r>
              <a:rPr lang="en-US" sz="1600" dirty="0">
                <a:hlinkClick r:id="rId3"/>
              </a:rPr>
              <a:t>LINK</a:t>
            </a:r>
            <a:r>
              <a:rPr lang="en-US" sz="1600" dirty="0"/>
              <a:t>.</a:t>
            </a:r>
          </a:p>
        </p:txBody>
      </p:sp>
    </p:spTree>
    <p:extLst>
      <p:ext uri="{BB962C8B-B14F-4D97-AF65-F5344CB8AC3E}">
        <p14:creationId xmlns:p14="http://schemas.microsoft.com/office/powerpoint/2010/main" val="4140400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9" name="TextBox 8">
            <a:extLst>
              <a:ext uri="{FF2B5EF4-FFF2-40B4-BE49-F238E27FC236}">
                <a16:creationId xmlns:a16="http://schemas.microsoft.com/office/drawing/2014/main" id="{479EABFB-6A6C-4BE5-8F12-443630A0E650}"/>
              </a:ext>
            </a:extLst>
          </p:cNvPr>
          <p:cNvSpPr txBox="1"/>
          <p:nvPr/>
        </p:nvSpPr>
        <p:spPr>
          <a:xfrm>
            <a:off x="836675" y="5474473"/>
            <a:ext cx="10515600" cy="738664"/>
          </a:xfrm>
          <a:prstGeom prst="rect">
            <a:avLst/>
          </a:prstGeom>
          <a:noFill/>
        </p:spPr>
        <p:txBody>
          <a:bodyPr wrap="square" rtlCol="0">
            <a:spAutoFit/>
          </a:bodyPr>
          <a:lstStyle/>
          <a:p>
            <a:r>
              <a:rPr lang="en-GB" sz="1400" dirty="0"/>
              <a:t>When compared to both Thames Valley Berkshire and Great Britain, Slough has seen a significantly lower percentage of jobs affected by COVID shutdowns – perhaps somewhat surprising given the LA’s proximity to Heathrow and the almost complete shutdown of the aviation sector. </a:t>
            </a:r>
          </a:p>
          <a:p>
            <a:r>
              <a:rPr lang="en-GB" sz="1400" b="1" dirty="0"/>
              <a:t>				       </a:t>
            </a:r>
            <a:r>
              <a:rPr lang="en-GB" sz="1400" b="1" dirty="0">
                <a:hlinkClick r:id="rId2"/>
              </a:rPr>
              <a:t>Source: EMSI, March 2021 </a:t>
            </a:r>
            <a:r>
              <a:rPr lang="en-GB" sz="1400" b="1" dirty="0"/>
              <a:t>(definition for industries hit hardest provided on slide 51)</a:t>
            </a:r>
          </a:p>
        </p:txBody>
      </p:sp>
      <p:graphicFrame>
        <p:nvGraphicFramePr>
          <p:cNvPr id="6" name="Chart 5">
            <a:extLst>
              <a:ext uri="{FF2B5EF4-FFF2-40B4-BE49-F238E27FC236}">
                <a16:creationId xmlns:a16="http://schemas.microsoft.com/office/drawing/2014/main" id="{A82A8922-F2F3-4652-AB67-1B3FF0AEE93E}"/>
              </a:ext>
            </a:extLst>
          </p:cNvPr>
          <p:cNvGraphicFramePr>
            <a:graphicFrameLocks/>
          </p:cNvGraphicFramePr>
          <p:nvPr>
            <p:extLst>
              <p:ext uri="{D42A27DB-BD31-4B8C-83A1-F6EECF244321}">
                <p14:modId xmlns:p14="http://schemas.microsoft.com/office/powerpoint/2010/main" val="1624185910"/>
              </p:ext>
            </p:extLst>
          </p:nvPr>
        </p:nvGraphicFramePr>
        <p:xfrm>
          <a:off x="836675" y="1649412"/>
          <a:ext cx="10515600" cy="38966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4683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6,656 employees (47% above the national average)</a:t>
            </a:r>
          </a:p>
          <a:p>
            <a:r>
              <a:rPr lang="en-GB" sz="1400" dirty="0"/>
              <a:t>Energy/utilities: 2,820 employees (174% above the national average)</a:t>
            </a:r>
          </a:p>
          <a:p>
            <a:r>
              <a:rPr lang="en-GB" sz="1400" dirty="0"/>
              <a:t>Health and social care: 8,201 employees (28% below the national average)</a:t>
            </a:r>
          </a:p>
          <a:p>
            <a:r>
              <a:rPr lang="en-GB" sz="1400" dirty="0"/>
              <a:t>Freight/logistics: 4,640 employees (93% above the national average)</a:t>
            </a:r>
          </a:p>
          <a:p>
            <a:r>
              <a:rPr lang="en-GB" sz="1400" dirty="0"/>
              <a:t>Insurance: 121 employees (86% below the national average)</a:t>
            </a:r>
          </a:p>
          <a:p>
            <a:r>
              <a:rPr lang="en-GB" sz="1400" dirty="0"/>
              <a:t>Banking and financial services: 731 employees (65% below the national average)</a:t>
            </a:r>
          </a:p>
          <a:p>
            <a:pPr marL="0" indent="0">
              <a:buNone/>
            </a:pPr>
            <a:endParaRPr lang="en-GB" sz="1400" dirty="0"/>
          </a:p>
          <a:p>
            <a:pPr marL="0" indent="0">
              <a:buNone/>
            </a:pPr>
            <a:r>
              <a:rPr lang="en-GB" sz="1400" dirty="0"/>
              <a:t>Sectors most impacted</a:t>
            </a:r>
          </a:p>
          <a:p>
            <a:r>
              <a:rPr lang="en-GB" sz="1400" dirty="0"/>
              <a:t>Hospitality and tourism: 3,780 employees (46% below the national average)</a:t>
            </a:r>
          </a:p>
          <a:p>
            <a:r>
              <a:rPr lang="en-GB" sz="1400" dirty="0"/>
              <a:t>Arts, entertainment and recreation: 442 (79% below the national average)</a:t>
            </a:r>
          </a:p>
          <a:p>
            <a:r>
              <a:rPr lang="en-GB" sz="1400" dirty="0"/>
              <a:t>Admin and support: 9,765 (107% above the national average)</a:t>
            </a:r>
          </a:p>
          <a:p>
            <a:r>
              <a:rPr lang="en-GB" sz="1400" dirty="0"/>
              <a:t>Aviation: 262 employees (16% above the national average)</a:t>
            </a:r>
          </a:p>
          <a:p>
            <a:r>
              <a:rPr lang="en-GB" sz="1400" dirty="0"/>
              <a:t>Non-food retail and wholesale: 6,719 (0% above the national average)</a:t>
            </a:r>
          </a:p>
          <a:p>
            <a:r>
              <a:rPr lang="en-GB" sz="1400" dirty="0"/>
              <a:t>Manufacturing: 5,071 (28% below the national average)</a:t>
            </a:r>
          </a:p>
          <a:p>
            <a:r>
              <a:rPr lang="en-GB" sz="1400" dirty="0"/>
              <a:t>Construction: 2,620 (36% below the national average)</a:t>
            </a:r>
            <a:r>
              <a:rPr lang="en-GB" sz="1400" b="1" dirty="0"/>
              <a:t> 	  </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089118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Global and National Economy</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November 2021</a:t>
            </a:r>
          </a:p>
        </p:txBody>
      </p:sp>
    </p:spTree>
    <p:extLst>
      <p:ext uri="{BB962C8B-B14F-4D97-AF65-F5344CB8AC3E}">
        <p14:creationId xmlns:p14="http://schemas.microsoft.com/office/powerpoint/2010/main" val="2119222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November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7,124</a:t>
            </a:r>
          </a:p>
          <a:p>
            <a:r>
              <a:rPr lang="en-GB" sz="2000" dirty="0"/>
              <a:t>Total job postings: 33,677</a:t>
            </a:r>
          </a:p>
          <a:p>
            <a:r>
              <a:rPr lang="en-GB" sz="2000" dirty="0"/>
              <a:t>Job posting intensity: 5:1</a:t>
            </a:r>
          </a:p>
          <a:p>
            <a:r>
              <a:rPr lang="en-GB" sz="2000" dirty="0"/>
              <a:t>Unique job postings (November 2020): 3,586</a:t>
            </a:r>
            <a:endParaRPr lang="en-GB" dirty="0"/>
          </a:p>
        </p:txBody>
      </p:sp>
      <p:pic>
        <p:nvPicPr>
          <p:cNvPr id="6" name="Picture 5" descr="Chart, line chart&#10;&#10;Description automatically generated">
            <a:extLst>
              <a:ext uri="{FF2B5EF4-FFF2-40B4-BE49-F238E27FC236}">
                <a16:creationId xmlns:a16="http://schemas.microsoft.com/office/drawing/2014/main" id="{A8E57C73-57A0-4BAF-9672-DF5E20E66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17728"/>
            <a:ext cx="7626742" cy="3340272"/>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C47F709D-582A-49C0-BB61-EF87562DB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491" y="1239530"/>
            <a:ext cx="4533507" cy="2587324"/>
          </a:xfrm>
          <a:prstGeom prst="rect">
            <a:avLst/>
          </a:prstGeom>
        </p:spPr>
      </p:pic>
      <p:pic>
        <p:nvPicPr>
          <p:cNvPr id="11" name="Picture 10" descr="Graphical user interface&#10;&#10;Description automatically generated">
            <a:extLst>
              <a:ext uri="{FF2B5EF4-FFF2-40B4-BE49-F238E27FC236}">
                <a16:creationId xmlns:a16="http://schemas.microsoft.com/office/drawing/2014/main" id="{37442F96-93C3-4C9A-A15D-1CEAF23C3C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8490" y="3841984"/>
            <a:ext cx="4533509" cy="3016016"/>
          </a:xfrm>
          <a:prstGeom prst="rect">
            <a:avLst/>
          </a:prstGeom>
        </p:spPr>
      </p:pic>
    </p:spTree>
    <p:extLst>
      <p:ext uri="{BB962C8B-B14F-4D97-AF65-F5344CB8AC3E}">
        <p14:creationId xmlns:p14="http://schemas.microsoft.com/office/powerpoint/2010/main" val="2378172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Reading</a:t>
            </a:r>
          </a:p>
        </p:txBody>
      </p:sp>
    </p:spTree>
    <p:extLst>
      <p:ext uri="{BB962C8B-B14F-4D97-AF65-F5344CB8AC3E}">
        <p14:creationId xmlns:p14="http://schemas.microsoft.com/office/powerpoint/2010/main" val="2010406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Impact of COVID-19 up to 13</a:t>
            </a:r>
            <a:r>
              <a:rPr lang="en-GB" baseline="30000" dirty="0"/>
              <a:t>th</a:t>
            </a:r>
            <a:r>
              <a:rPr lang="en-GB" dirty="0"/>
              <a:t> December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13</a:t>
            </a:r>
            <a:r>
              <a:rPr lang="en-US" sz="1600" b="1" baseline="30000" dirty="0"/>
              <a:t>th</a:t>
            </a:r>
            <a:r>
              <a:rPr lang="en-US" sz="1600" b="1" dirty="0"/>
              <a:t> December 2021) – </a:t>
            </a:r>
            <a:r>
              <a:rPr lang="en-US" sz="1600" b="1" dirty="0">
                <a:hlinkClick r:id="rId2"/>
              </a:rPr>
              <a:t>Source: Public Health Berkshire COVID-19 Dashboard, 13</a:t>
            </a:r>
            <a:r>
              <a:rPr lang="en-US" sz="1600" b="1" baseline="30000" dirty="0">
                <a:hlinkClick r:id="rId2"/>
              </a:rPr>
              <a:t>th</a:t>
            </a:r>
            <a:r>
              <a:rPr lang="en-US" sz="1600" b="1" dirty="0">
                <a:hlinkClick r:id="rId2"/>
              </a:rPr>
              <a:t> December 2021</a:t>
            </a:r>
            <a:endParaRPr lang="en-US" sz="1600" b="1" dirty="0"/>
          </a:p>
          <a:p>
            <a:r>
              <a:rPr lang="en-US" sz="1600" dirty="0"/>
              <a:t>26,972 total cases</a:t>
            </a:r>
          </a:p>
          <a:p>
            <a:r>
              <a:rPr lang="en-US" sz="1600" dirty="0"/>
              <a:t>162 new case daily</a:t>
            </a:r>
          </a:p>
          <a:p>
            <a:pPr marL="0" indent="0">
              <a:buNone/>
            </a:pPr>
            <a:endParaRPr lang="en-US" sz="1600" dirty="0"/>
          </a:p>
          <a:p>
            <a:pPr marL="0" indent="0">
              <a:buNone/>
            </a:pPr>
            <a:r>
              <a:rPr lang="en-US" sz="1600" b="1" dirty="0"/>
              <a:t>Claimant unemployment (to November 2021)</a:t>
            </a:r>
          </a:p>
          <a:p>
            <a:r>
              <a:rPr lang="en-GB" sz="1600" dirty="0"/>
              <a:t>5,195 claimants (4.9% of the working age population) in Reading UA</a:t>
            </a:r>
          </a:p>
          <a:p>
            <a:pPr marL="0" indent="0">
              <a:buNone/>
            </a:pPr>
            <a:endParaRPr lang="en-US" sz="1600" b="1" dirty="0"/>
          </a:p>
          <a:p>
            <a:pPr marL="0" indent="0">
              <a:buNone/>
            </a:pPr>
            <a:r>
              <a:rPr lang="en-US" sz="1600" b="1" dirty="0"/>
              <a:t>Notable business news:</a:t>
            </a:r>
          </a:p>
          <a:p>
            <a:r>
              <a:rPr lang="en-GB" sz="1600" dirty="0">
                <a:solidFill>
                  <a:srgbClr val="000000"/>
                </a:solidFill>
                <a:effectLst/>
                <a:ea typeface="Times New Roman" panose="02020603050405020304" pitchFamily="18" charset="0"/>
              </a:rPr>
              <a:t>Business advisory firm Grant Thornton UK LLP is moving to the heart of Reading as part of its continued investment in the Thames Valley. The new base at One Valpy marks the company's continued focus in the area and follows its relocation to a collaborative workplace in Oxford in September. Designed by Peldon Rose, the 7,851 sq. ft Reading base incorporates feedback and insight from across the Grant Thornton team. The firm's Thames Valley and Southampton operations of 320 people will be able to work flexibly across One Valpy in Reading, Sea Court Tower in Oxford and Benham 5 on the University of Southampton Science Park - </a:t>
            </a:r>
            <a:r>
              <a:rPr lang="en-GB" sz="1600" u="sng" dirty="0">
                <a:solidFill>
                  <a:srgbClr val="000000"/>
                </a:solidFill>
                <a:effectLst/>
                <a:ea typeface="Times New Roman" panose="02020603050405020304" pitchFamily="18" charset="0"/>
                <a:hlinkClick r:id="rId3"/>
              </a:rPr>
              <a:t>LINK</a:t>
            </a:r>
            <a:r>
              <a:rPr lang="en-GB" sz="1600" dirty="0">
                <a:solidFill>
                  <a:srgbClr val="000000"/>
                </a:solidFill>
                <a:effectLst/>
                <a:ea typeface="Times New Roman" panose="02020603050405020304" pitchFamily="18" charset="0"/>
              </a:rPr>
              <a:t>.</a:t>
            </a:r>
            <a:endParaRPr lang="en-GB" sz="1600" dirty="0">
              <a:effectLst/>
              <a:ea typeface="Times New Roman" panose="02020603050405020304" pitchFamily="18" charset="0"/>
            </a:endParaRPr>
          </a:p>
          <a:p>
            <a:endParaRPr lang="en-US" sz="1600" dirty="0"/>
          </a:p>
        </p:txBody>
      </p:sp>
    </p:spTree>
    <p:extLst>
      <p:ext uri="{BB962C8B-B14F-4D97-AF65-F5344CB8AC3E}">
        <p14:creationId xmlns:p14="http://schemas.microsoft.com/office/powerpoint/2010/main" val="2369565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26" name="TextBox 25">
            <a:extLst>
              <a:ext uri="{FF2B5EF4-FFF2-40B4-BE49-F238E27FC236}">
                <a16:creationId xmlns:a16="http://schemas.microsoft.com/office/drawing/2014/main" id="{1D281EC5-B193-4812-BF0B-63D5109562D5}"/>
              </a:ext>
            </a:extLst>
          </p:cNvPr>
          <p:cNvSpPr txBox="1"/>
          <p:nvPr/>
        </p:nvSpPr>
        <p:spPr>
          <a:xfrm>
            <a:off x="838200" y="5634522"/>
            <a:ext cx="10515600" cy="1107996"/>
          </a:xfrm>
          <a:prstGeom prst="rect">
            <a:avLst/>
          </a:prstGeom>
          <a:noFill/>
        </p:spPr>
        <p:txBody>
          <a:bodyPr wrap="square" rtlCol="0">
            <a:spAutoFit/>
          </a:bodyPr>
          <a:lstStyle/>
          <a:p>
            <a:r>
              <a:rPr lang="en-GB" sz="1400" dirty="0"/>
              <a:t>Reading has been marginally less affected by the COVID shutdowns as Great Britain has on average, with 15.16% of jobs within industries which have been most severely impacted by the shutdowns. The Local Authority is 1.26% better off than the average of the Thames Valley Berkshire area. </a:t>
            </a:r>
          </a:p>
          <a:p>
            <a:endParaRPr lang="en-GB" sz="1200" dirty="0"/>
          </a:p>
          <a:p>
            <a:r>
              <a:rPr lang="en-GB" sz="1200" b="1" dirty="0"/>
              <a:t>					        </a:t>
            </a:r>
            <a:r>
              <a:rPr lang="en-GB" sz="1200" b="1" dirty="0">
                <a:hlinkClick r:id="rId2"/>
              </a:rPr>
              <a:t>Source: EMSI, March 2021</a:t>
            </a:r>
            <a:r>
              <a:rPr lang="en-GB" sz="1200" b="1" dirty="0"/>
              <a:t> (definition for industries hit hardest provided on slide 51)</a:t>
            </a:r>
          </a:p>
        </p:txBody>
      </p:sp>
      <p:graphicFrame>
        <p:nvGraphicFramePr>
          <p:cNvPr id="7" name="Chart 6">
            <a:extLst>
              <a:ext uri="{FF2B5EF4-FFF2-40B4-BE49-F238E27FC236}">
                <a16:creationId xmlns:a16="http://schemas.microsoft.com/office/drawing/2014/main" id="{00C28D5A-E436-428A-BEAE-6E4FF073AAA8}"/>
              </a:ext>
            </a:extLst>
          </p:cNvPr>
          <p:cNvGraphicFramePr>
            <a:graphicFrameLocks/>
          </p:cNvGraphicFramePr>
          <p:nvPr>
            <p:extLst>
              <p:ext uri="{D42A27DB-BD31-4B8C-83A1-F6EECF244321}">
                <p14:modId xmlns:p14="http://schemas.microsoft.com/office/powerpoint/2010/main" val="2373586034"/>
              </p:ext>
            </p:extLst>
          </p:nvPr>
        </p:nvGraphicFramePr>
        <p:xfrm>
          <a:off x="838199" y="1690688"/>
          <a:ext cx="10515599" cy="36764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2093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6,192 employees (11% above the national average)</a:t>
            </a:r>
          </a:p>
          <a:p>
            <a:r>
              <a:rPr lang="en-GB" sz="1400" dirty="0"/>
              <a:t>Energy/utilities: 3,350 employees (163% above the national average)</a:t>
            </a:r>
          </a:p>
          <a:p>
            <a:r>
              <a:rPr lang="en-GB" sz="1400" dirty="0"/>
              <a:t>Health and social care: 13,464 employees (5% below the national average)</a:t>
            </a:r>
          </a:p>
          <a:p>
            <a:r>
              <a:rPr lang="en-GB" sz="1400" dirty="0"/>
              <a:t>Freight/logistics: 1,513 employees (49% below the national average)</a:t>
            </a:r>
          </a:p>
          <a:p>
            <a:r>
              <a:rPr lang="en-GB" sz="1400" dirty="0"/>
              <a:t>Insurance: 2,076 employees (100% above the national average)</a:t>
            </a:r>
          </a:p>
          <a:p>
            <a:r>
              <a:rPr lang="en-GB" sz="1400" dirty="0"/>
              <a:t>Banking and financial services: 1,688 employees (34% below the national average)</a:t>
            </a:r>
          </a:p>
          <a:p>
            <a:pPr marL="0" indent="0">
              <a:buNone/>
            </a:pPr>
            <a:endParaRPr lang="en-GB" sz="1400" dirty="0"/>
          </a:p>
          <a:p>
            <a:pPr marL="0" indent="0">
              <a:buNone/>
            </a:pPr>
            <a:r>
              <a:rPr lang="en-GB" sz="1400" dirty="0"/>
              <a:t>Sectors most impacted</a:t>
            </a:r>
          </a:p>
          <a:p>
            <a:r>
              <a:rPr lang="en-GB" sz="1400" dirty="0"/>
              <a:t>Hospitality and tourism: 6,567 employees (25% below the national average)</a:t>
            </a:r>
          </a:p>
          <a:p>
            <a:r>
              <a:rPr lang="en-GB" sz="1400" dirty="0"/>
              <a:t>Arts, entertainment and recreation: 1,811 (31% below the national average)</a:t>
            </a:r>
          </a:p>
          <a:p>
            <a:r>
              <a:rPr lang="en-GB" sz="1400" dirty="0"/>
              <a:t>Admin and support: 9,212 (58% above the national average)</a:t>
            </a:r>
          </a:p>
          <a:p>
            <a:r>
              <a:rPr lang="en-GB" sz="1400" dirty="0"/>
              <a:t>Aviation: &lt;10 employees </a:t>
            </a:r>
          </a:p>
          <a:p>
            <a:r>
              <a:rPr lang="en-GB" sz="1400" dirty="0"/>
              <a:t>Non-food retail and wholesale: 8,626 (18% above the national average)</a:t>
            </a:r>
          </a:p>
          <a:p>
            <a:r>
              <a:rPr lang="en-GB" sz="1400" dirty="0"/>
              <a:t>Manufacturing: 2,000 (77% below the national average)</a:t>
            </a:r>
          </a:p>
          <a:p>
            <a:r>
              <a:rPr lang="en-GB" sz="1400" dirty="0"/>
              <a:t>Construction: 2,273 (55% below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209695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November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16,532</a:t>
            </a:r>
          </a:p>
          <a:p>
            <a:r>
              <a:rPr lang="en-GB" sz="2000" dirty="0"/>
              <a:t>Total job postings: 141,970</a:t>
            </a:r>
          </a:p>
          <a:p>
            <a:r>
              <a:rPr lang="en-GB" sz="2000" dirty="0"/>
              <a:t>Job posting intensity: 9:1</a:t>
            </a:r>
          </a:p>
          <a:p>
            <a:r>
              <a:rPr lang="en-GB" sz="2000" dirty="0"/>
              <a:t>Unique job postings (November 2020): 6,575</a:t>
            </a:r>
            <a:endParaRPr lang="en-GB" dirty="0"/>
          </a:p>
        </p:txBody>
      </p:sp>
      <p:pic>
        <p:nvPicPr>
          <p:cNvPr id="5" name="Picture 4" descr="Chart, line chart&#10;&#10;Description automatically generated">
            <a:extLst>
              <a:ext uri="{FF2B5EF4-FFF2-40B4-BE49-F238E27FC236}">
                <a16:creationId xmlns:a16="http://schemas.microsoft.com/office/drawing/2014/main" id="{656B4E57-9627-4512-8FD0-F415DFDC19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24079"/>
            <a:ext cx="7550538" cy="3333921"/>
          </a:xfrm>
          <a:prstGeom prst="rect">
            <a:avLst/>
          </a:prstGeom>
        </p:spPr>
      </p:pic>
      <p:grpSp>
        <p:nvGrpSpPr>
          <p:cNvPr id="15" name="Group 14">
            <a:extLst>
              <a:ext uri="{FF2B5EF4-FFF2-40B4-BE49-F238E27FC236}">
                <a16:creationId xmlns:a16="http://schemas.microsoft.com/office/drawing/2014/main" id="{D3DE9431-59DF-43B0-B67F-2F7EC4973DB2}"/>
              </a:ext>
            </a:extLst>
          </p:cNvPr>
          <p:cNvGrpSpPr/>
          <p:nvPr/>
        </p:nvGrpSpPr>
        <p:grpSpPr>
          <a:xfrm>
            <a:off x="7677458" y="1396314"/>
            <a:ext cx="4514542" cy="4945716"/>
            <a:chOff x="7677458" y="1328468"/>
            <a:chExt cx="4514542" cy="4945716"/>
          </a:xfrm>
        </p:grpSpPr>
        <p:pic>
          <p:nvPicPr>
            <p:cNvPr id="8" name="Picture 7" descr="Graphical user interface, table&#10;&#10;Description automatically generated">
              <a:extLst>
                <a:ext uri="{FF2B5EF4-FFF2-40B4-BE49-F238E27FC236}">
                  <a16:creationId xmlns:a16="http://schemas.microsoft.com/office/drawing/2014/main" id="{CC5C970F-473F-4A56-A46D-61C764CBC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458" y="1328468"/>
              <a:ext cx="4514542" cy="2577585"/>
            </a:xfrm>
            <a:prstGeom prst="rect">
              <a:avLst/>
            </a:prstGeom>
          </p:spPr>
        </p:pic>
        <p:pic>
          <p:nvPicPr>
            <p:cNvPr id="14" name="Picture 13" descr="Graphical user interface, application, table&#10;&#10;Description automatically generated">
              <a:extLst>
                <a:ext uri="{FF2B5EF4-FFF2-40B4-BE49-F238E27FC236}">
                  <a16:creationId xmlns:a16="http://schemas.microsoft.com/office/drawing/2014/main" id="{8F5FA3C6-C109-4C7E-8FDD-71152D4E93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7459" y="3869172"/>
              <a:ext cx="4514541" cy="2405012"/>
            </a:xfrm>
            <a:prstGeom prst="rect">
              <a:avLst/>
            </a:prstGeom>
          </p:spPr>
        </p:pic>
      </p:grpSp>
    </p:spTree>
    <p:extLst>
      <p:ext uri="{BB962C8B-B14F-4D97-AF65-F5344CB8AC3E}">
        <p14:creationId xmlns:p14="http://schemas.microsoft.com/office/powerpoint/2010/main" val="2338533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Wokingham</a:t>
            </a:r>
          </a:p>
        </p:txBody>
      </p:sp>
    </p:spTree>
    <p:extLst>
      <p:ext uri="{BB962C8B-B14F-4D97-AF65-F5344CB8AC3E}">
        <p14:creationId xmlns:p14="http://schemas.microsoft.com/office/powerpoint/2010/main" val="2780923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Impact of COVID-19 up to 13</a:t>
            </a:r>
            <a:r>
              <a:rPr lang="en-GB" baseline="30000" dirty="0"/>
              <a:t>th</a:t>
            </a:r>
            <a:r>
              <a:rPr lang="en-GB" dirty="0"/>
              <a:t> December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13</a:t>
            </a:r>
            <a:r>
              <a:rPr lang="en-US" sz="1600" b="1" baseline="30000" dirty="0"/>
              <a:t>th</a:t>
            </a:r>
            <a:r>
              <a:rPr lang="en-US" sz="1600" b="1" dirty="0"/>
              <a:t> December 2021) – </a:t>
            </a:r>
            <a:r>
              <a:rPr lang="en-US" sz="1600" b="1" dirty="0">
                <a:hlinkClick r:id="rId2"/>
              </a:rPr>
              <a:t>Source: Public Health Berkshire COVID-19 Dashboard, 13</a:t>
            </a:r>
            <a:r>
              <a:rPr lang="en-US" sz="1600" b="1" baseline="30000" dirty="0">
                <a:hlinkClick r:id="rId2"/>
              </a:rPr>
              <a:t>th</a:t>
            </a:r>
            <a:r>
              <a:rPr lang="en-US" sz="1600" b="1" dirty="0">
                <a:hlinkClick r:id="rId2"/>
              </a:rPr>
              <a:t> December 2021</a:t>
            </a:r>
            <a:endParaRPr lang="en-US" sz="1600" b="1" dirty="0"/>
          </a:p>
          <a:p>
            <a:r>
              <a:rPr lang="en-US" sz="1600" dirty="0"/>
              <a:t>25,595 total cases</a:t>
            </a:r>
          </a:p>
          <a:p>
            <a:r>
              <a:rPr lang="en-US" sz="1600" dirty="0"/>
              <a:t>163 new cases daily</a:t>
            </a:r>
          </a:p>
          <a:p>
            <a:pPr marL="0" indent="0">
              <a:buNone/>
            </a:pPr>
            <a:endParaRPr lang="en-US" sz="1600" dirty="0"/>
          </a:p>
          <a:p>
            <a:pPr marL="0" indent="0">
              <a:buNone/>
            </a:pPr>
            <a:r>
              <a:rPr lang="en-US" sz="1600" b="1" dirty="0"/>
              <a:t>Claimant unemployment (to November 2021)</a:t>
            </a:r>
          </a:p>
          <a:p>
            <a:r>
              <a:rPr lang="en-GB" sz="1600" dirty="0"/>
              <a:t>2,175 claimants (2% of the working age population) in Wokingham UA</a:t>
            </a:r>
          </a:p>
          <a:p>
            <a:pPr marL="0" indent="0">
              <a:buNone/>
            </a:pPr>
            <a:endParaRPr lang="en-US" sz="1600" b="1" dirty="0"/>
          </a:p>
          <a:p>
            <a:pPr marL="0" indent="0">
              <a:buNone/>
            </a:pPr>
            <a:r>
              <a:rPr lang="en-US" sz="1600" b="1" dirty="0"/>
              <a:t>Notable business news:</a:t>
            </a:r>
          </a:p>
          <a:p>
            <a:r>
              <a:rPr lang="en-US" sz="1600" dirty="0"/>
              <a:t>Since the vision for 15,000 homes at Grazeley was ruled out by the extended emergency planning zone around AWE Burghfield, other sites are now being considered, including a new 4,500 home garden village between Shinfield, Arborfield and Sindlesham. There is also a potential full or partial relocation of the Royal Berkshire Hospital, subject to funding. The revised growth strategy also proposes an additional allocation of around 800 homes within the council’s existing South Wokingham major development area, south of the railway line and Waterloo Road. This is in addition to the 2,500 homes allocated to South Wokingham in the current Local Plan – </a:t>
            </a:r>
            <a:r>
              <a:rPr lang="en-US" sz="1600" dirty="0">
                <a:hlinkClick r:id="rId3"/>
              </a:rPr>
              <a:t>LINK</a:t>
            </a:r>
            <a:r>
              <a:rPr lang="en-US" sz="1600" dirty="0"/>
              <a:t>.</a:t>
            </a:r>
          </a:p>
        </p:txBody>
      </p:sp>
    </p:spTree>
    <p:extLst>
      <p:ext uri="{BB962C8B-B14F-4D97-AF65-F5344CB8AC3E}">
        <p14:creationId xmlns:p14="http://schemas.microsoft.com/office/powerpoint/2010/main" val="2021082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9" name="TextBox 8">
            <a:extLst>
              <a:ext uri="{FF2B5EF4-FFF2-40B4-BE49-F238E27FC236}">
                <a16:creationId xmlns:a16="http://schemas.microsoft.com/office/drawing/2014/main" id="{8BD1EF31-B7E0-4765-AA16-FAE09783BF4A}"/>
              </a:ext>
            </a:extLst>
          </p:cNvPr>
          <p:cNvSpPr txBox="1"/>
          <p:nvPr/>
        </p:nvSpPr>
        <p:spPr>
          <a:xfrm>
            <a:off x="838200" y="5599948"/>
            <a:ext cx="10515600" cy="830997"/>
          </a:xfrm>
          <a:prstGeom prst="rect">
            <a:avLst/>
          </a:prstGeom>
          <a:noFill/>
        </p:spPr>
        <p:txBody>
          <a:bodyPr wrap="square" rtlCol="0">
            <a:spAutoFit/>
          </a:bodyPr>
          <a:lstStyle/>
          <a:p>
            <a:r>
              <a:rPr lang="en-GB" sz="1200" dirty="0"/>
              <a:t>Wokingham is in a similar position to Slough in that is has been significantly less affected by the COVID shutdowns than both the Thames Valley Berkshire area and Great Britain as a whole. This is likely due to the high levels of employment from the Tech sector (Microsoft etc. based at TVP) as this industry is able to work well from home.</a:t>
            </a:r>
          </a:p>
          <a:p>
            <a:r>
              <a:rPr lang="en-GB" sz="1200" b="1" dirty="0"/>
              <a:t>					       </a:t>
            </a:r>
            <a:r>
              <a:rPr lang="en-GB" sz="1200" b="1" dirty="0">
                <a:hlinkClick r:id="rId2"/>
              </a:rPr>
              <a:t>Source: EMSI, March 2021 </a:t>
            </a:r>
            <a:r>
              <a:rPr lang="en-GB" sz="1200" b="1" dirty="0"/>
              <a:t>(definition for industries hit hardest provided on slide 51)</a:t>
            </a:r>
          </a:p>
        </p:txBody>
      </p:sp>
      <p:graphicFrame>
        <p:nvGraphicFramePr>
          <p:cNvPr id="7" name="Chart 6">
            <a:extLst>
              <a:ext uri="{FF2B5EF4-FFF2-40B4-BE49-F238E27FC236}">
                <a16:creationId xmlns:a16="http://schemas.microsoft.com/office/drawing/2014/main" id="{8C9C663E-BDA0-4A82-9C60-284F632654F5}"/>
              </a:ext>
            </a:extLst>
          </p:cNvPr>
          <p:cNvGraphicFramePr>
            <a:graphicFrameLocks/>
          </p:cNvGraphicFramePr>
          <p:nvPr>
            <p:extLst>
              <p:ext uri="{D42A27DB-BD31-4B8C-83A1-F6EECF244321}">
                <p14:modId xmlns:p14="http://schemas.microsoft.com/office/powerpoint/2010/main" val="3756295148"/>
              </p:ext>
            </p:extLst>
          </p:nvPr>
        </p:nvGraphicFramePr>
        <p:xfrm>
          <a:off x="838199" y="1690687"/>
          <a:ext cx="10515599" cy="36168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057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3,883</a:t>
            </a:r>
            <a:r>
              <a:rPr lang="en-GB" sz="1400" dirty="0"/>
              <a:t> employees (17% below the national average)</a:t>
            </a:r>
          </a:p>
          <a:p>
            <a:r>
              <a:rPr lang="en-GB" sz="1400" dirty="0"/>
              <a:t>Energy/utilities: 1,434 employees (35% above the national average)</a:t>
            </a:r>
          </a:p>
          <a:p>
            <a:r>
              <a:rPr lang="en-GB" sz="1400" dirty="0"/>
              <a:t>Health and social care: 7,283 employees (38% below the national average)</a:t>
            </a:r>
          </a:p>
          <a:p>
            <a:r>
              <a:rPr lang="en-GB" sz="1400" dirty="0"/>
              <a:t>Freight/logistics: 886 employees (64% below the national average)</a:t>
            </a:r>
          </a:p>
          <a:p>
            <a:r>
              <a:rPr lang="en-GB" sz="1400" dirty="0"/>
              <a:t>Insurance: 453 employees (48% below the national average)</a:t>
            </a:r>
          </a:p>
          <a:p>
            <a:r>
              <a:rPr lang="en-GB" sz="1400" dirty="0"/>
              <a:t>Banking and financial services: 423 employees (80% below the national average)</a:t>
            </a:r>
          </a:p>
          <a:p>
            <a:pPr marL="0" indent="0">
              <a:buNone/>
            </a:pPr>
            <a:endParaRPr lang="en-GB" sz="1400" dirty="0"/>
          </a:p>
          <a:p>
            <a:pPr marL="0" indent="0">
              <a:buNone/>
            </a:pPr>
            <a:r>
              <a:rPr lang="en-GB" sz="1400" dirty="0"/>
              <a:t>Sectors most impacted</a:t>
            </a:r>
          </a:p>
          <a:p>
            <a:r>
              <a:rPr lang="en-GB" sz="1400" dirty="0"/>
              <a:t>Hospitality and tourism: 5,410 employees (25% below the national average)</a:t>
            </a:r>
          </a:p>
          <a:p>
            <a:r>
              <a:rPr lang="en-GB" sz="1400" dirty="0"/>
              <a:t>Arts, entertainment and recreation: 1,831 (16% below the national average)</a:t>
            </a:r>
          </a:p>
          <a:p>
            <a:r>
              <a:rPr lang="en-GB" sz="1400" dirty="0"/>
              <a:t>Admin and support: 6,432 (33% above the national average)</a:t>
            </a:r>
          </a:p>
          <a:p>
            <a:r>
              <a:rPr lang="en-GB" sz="1400" dirty="0"/>
              <a:t>Aviation: 0 employees </a:t>
            </a:r>
          </a:p>
          <a:p>
            <a:r>
              <a:rPr lang="en-GB" sz="1400" dirty="0"/>
              <a:t>Non-food retail and wholesale: 6,494 (6% below the national average)</a:t>
            </a:r>
          </a:p>
          <a:p>
            <a:r>
              <a:rPr lang="en-GB" sz="1400" dirty="0"/>
              <a:t>Manufacturing: 3,731 (48% below the national average)</a:t>
            </a:r>
          </a:p>
          <a:p>
            <a:r>
              <a:rPr lang="en-GB" sz="1400" dirty="0"/>
              <a:t>Construction: 3,115 (26% below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2025200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4B9B5E-32CB-4453-B6C2-1A9DCA05974A}"/>
              </a:ext>
            </a:extLst>
          </p:cNvPr>
          <p:cNvSpPr>
            <a:spLocks noGrp="1"/>
          </p:cNvSpPr>
          <p:nvPr>
            <p:ph type="title"/>
          </p:nvPr>
        </p:nvSpPr>
        <p:spPr/>
        <p:txBody>
          <a:bodyPr/>
          <a:lstStyle/>
          <a:p>
            <a:r>
              <a:rPr lang="en-GB" dirty="0"/>
              <a:t>Global Economy</a:t>
            </a:r>
          </a:p>
        </p:txBody>
      </p:sp>
      <p:sp>
        <p:nvSpPr>
          <p:cNvPr id="5" name="Content Placeholder 4">
            <a:extLst>
              <a:ext uri="{FF2B5EF4-FFF2-40B4-BE49-F238E27FC236}">
                <a16:creationId xmlns:a16="http://schemas.microsoft.com/office/drawing/2014/main" id="{4155AF48-89AA-4413-87CD-4865A9A592CB}"/>
              </a:ext>
            </a:extLst>
          </p:cNvPr>
          <p:cNvSpPr>
            <a:spLocks noGrp="1"/>
          </p:cNvSpPr>
          <p:nvPr>
            <p:ph idx="1"/>
          </p:nvPr>
        </p:nvSpPr>
        <p:spPr/>
        <p:txBody>
          <a:bodyPr>
            <a:normAutofit/>
          </a:bodyPr>
          <a:lstStyle/>
          <a:p>
            <a:r>
              <a:rPr lang="en-US" sz="1900" i="0" dirty="0">
                <a:solidFill>
                  <a:srgbClr val="333333"/>
                </a:solidFill>
                <a:effectLst/>
              </a:rPr>
              <a:t>Spring brought a positive growth surprise. The EU economy is rebounding from the pandemic recession faster than expected. Households responded to the improving epidemiological situation and the gradual relaxation of containment measures with a spending spree that propelled EU private consumption growth to 3.3% q-o-q (3.5% in the euro area) in the second quarter of 2021. The rebound of economic activity was broad-based, with all components of domestic demand contributing positively to the 2.0% q-o-q rebound in GDP (2.1% in the euro area).</a:t>
            </a:r>
          </a:p>
          <a:p>
            <a:endParaRPr lang="en-US" sz="1900" i="0" dirty="0">
              <a:solidFill>
                <a:srgbClr val="333333"/>
              </a:solidFill>
              <a:effectLst/>
            </a:endParaRPr>
          </a:p>
          <a:p>
            <a:r>
              <a:rPr lang="en-US" sz="1900" dirty="0">
                <a:solidFill>
                  <a:srgbClr val="333333"/>
                </a:solidFill>
              </a:rPr>
              <a:t>I</a:t>
            </a:r>
            <a:r>
              <a:rPr lang="en-US" sz="1900" i="0" dirty="0">
                <a:solidFill>
                  <a:srgbClr val="333333"/>
                </a:solidFill>
                <a:effectLst/>
              </a:rPr>
              <a:t>n summer the EU economy regained its pre-pandemic output level. Economic indicators suggest that growth continued unabated in the summer, also underpinned by a revival of intra-EU travel that benefited in particular EU touristic regions. The projected growth rate of 2.1% for the third quarter – corroborated by Eurostat’s preliminary flash estimate released after the cut-off date – allowed the EU as a whole to virtually close the gap with its pre-pandemic output level and move from recovery into expansion.</a:t>
            </a:r>
          </a:p>
          <a:p>
            <a:pPr marL="0" indent="0">
              <a:buNone/>
            </a:pPr>
            <a:r>
              <a:rPr lang="en-US" sz="1900" b="1" i="0" dirty="0">
                <a:solidFill>
                  <a:srgbClr val="333333"/>
                </a:solidFill>
                <a:effectLst/>
              </a:rPr>
              <a:t>	               						             								 		 </a:t>
            </a:r>
            <a:r>
              <a:rPr lang="en-US" sz="1900" b="1" i="0" dirty="0">
                <a:solidFill>
                  <a:srgbClr val="333333"/>
                </a:solidFill>
                <a:effectLst/>
                <a:hlinkClick r:id="rId2"/>
              </a:rPr>
              <a:t>Source: Europea</a:t>
            </a:r>
            <a:r>
              <a:rPr lang="en-US" sz="1900" b="1" dirty="0">
                <a:solidFill>
                  <a:srgbClr val="333333"/>
                </a:solidFill>
                <a:hlinkClick r:id="rId2"/>
              </a:rPr>
              <a:t>n Commission, November</a:t>
            </a:r>
            <a:r>
              <a:rPr lang="en-US" sz="1900" b="1" i="0" dirty="0">
                <a:solidFill>
                  <a:srgbClr val="333333"/>
                </a:solidFill>
                <a:effectLst/>
                <a:hlinkClick r:id="rId2"/>
              </a:rPr>
              <a:t> 2021</a:t>
            </a:r>
            <a:endParaRPr lang="en-US" sz="19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dirty="0">
              <a:solidFill>
                <a:srgbClr val="333333"/>
              </a:solidFill>
            </a:endParaRPr>
          </a:p>
          <a:p>
            <a:pPr marL="0" indent="0">
              <a:buNone/>
            </a:pPr>
            <a:endParaRPr lang="en-US" sz="6400" b="1" i="0" dirty="0">
              <a:solidFill>
                <a:srgbClr val="333333"/>
              </a:solidFill>
              <a:effectLst/>
            </a:endParaRPr>
          </a:p>
        </p:txBody>
      </p:sp>
    </p:spTree>
    <p:extLst>
      <p:ext uri="{BB962C8B-B14F-4D97-AF65-F5344CB8AC3E}">
        <p14:creationId xmlns:p14="http://schemas.microsoft.com/office/powerpoint/2010/main" val="4122218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November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6,578</a:t>
            </a:r>
          </a:p>
          <a:p>
            <a:r>
              <a:rPr lang="en-GB" sz="2000" dirty="0"/>
              <a:t>Total job postings: 30,172</a:t>
            </a:r>
          </a:p>
          <a:p>
            <a:r>
              <a:rPr lang="en-GB" sz="2000" dirty="0"/>
              <a:t>Job posting intensity: 5:1</a:t>
            </a:r>
          </a:p>
          <a:p>
            <a:r>
              <a:rPr lang="en-GB" sz="2000" dirty="0"/>
              <a:t>Unique job postings (November 2020): 1,992</a:t>
            </a:r>
            <a:endParaRPr lang="en-GB" dirty="0"/>
          </a:p>
        </p:txBody>
      </p:sp>
      <p:pic>
        <p:nvPicPr>
          <p:cNvPr id="5" name="Picture 4" descr="Chart, line chart&#10;&#10;Description automatically generated">
            <a:extLst>
              <a:ext uri="{FF2B5EF4-FFF2-40B4-BE49-F238E27FC236}">
                <a16:creationId xmlns:a16="http://schemas.microsoft.com/office/drawing/2014/main" id="{86A5C77C-429B-4B9A-861F-5023D4D15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437828"/>
            <a:ext cx="6095998" cy="2420172"/>
          </a:xfrm>
          <a:prstGeom prst="rect">
            <a:avLst/>
          </a:prstGeom>
        </p:spPr>
      </p:pic>
      <p:pic>
        <p:nvPicPr>
          <p:cNvPr id="8" name="Picture 7" descr="Table&#10;&#10;Description automatically generated with low confidence">
            <a:extLst>
              <a:ext uri="{FF2B5EF4-FFF2-40B4-BE49-F238E27FC236}">
                <a16:creationId xmlns:a16="http://schemas.microsoft.com/office/drawing/2014/main" id="{F1429980-BE84-4BF5-B0D2-3B852A83CB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578" y="1328467"/>
            <a:ext cx="5925422" cy="2706795"/>
          </a:xfrm>
          <a:prstGeom prst="rect">
            <a:avLst/>
          </a:prstGeom>
        </p:spPr>
      </p:pic>
      <p:pic>
        <p:nvPicPr>
          <p:cNvPr id="11" name="Picture 10" descr="Graphical user interface&#10;&#10;Description automatically generated">
            <a:extLst>
              <a:ext uri="{FF2B5EF4-FFF2-40B4-BE49-F238E27FC236}">
                <a16:creationId xmlns:a16="http://schemas.microsoft.com/office/drawing/2014/main" id="{65A3082D-CB9A-4A99-B1CD-C97DCABA2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8719" y="4151204"/>
            <a:ext cx="5923279" cy="2706795"/>
          </a:xfrm>
          <a:prstGeom prst="rect">
            <a:avLst/>
          </a:prstGeom>
        </p:spPr>
      </p:pic>
    </p:spTree>
    <p:extLst>
      <p:ext uri="{BB962C8B-B14F-4D97-AF65-F5344CB8AC3E}">
        <p14:creationId xmlns:p14="http://schemas.microsoft.com/office/powerpoint/2010/main" val="95619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Windsor and Maidenhead</a:t>
            </a:r>
          </a:p>
        </p:txBody>
      </p:sp>
    </p:spTree>
    <p:extLst>
      <p:ext uri="{BB962C8B-B14F-4D97-AF65-F5344CB8AC3E}">
        <p14:creationId xmlns:p14="http://schemas.microsoft.com/office/powerpoint/2010/main" val="3034170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Impact of COVID-19 up to 13</a:t>
            </a:r>
            <a:r>
              <a:rPr lang="en-GB" baseline="30000" dirty="0"/>
              <a:t>th</a:t>
            </a:r>
            <a:r>
              <a:rPr lang="en-GB" dirty="0"/>
              <a:t> December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13</a:t>
            </a:r>
            <a:r>
              <a:rPr lang="en-US" sz="1600" b="1" baseline="30000" dirty="0"/>
              <a:t>th</a:t>
            </a:r>
            <a:r>
              <a:rPr lang="en-US" sz="1600" b="1" dirty="0"/>
              <a:t> December 2021) – </a:t>
            </a:r>
            <a:r>
              <a:rPr lang="en-US" sz="1600" b="1" dirty="0">
                <a:hlinkClick r:id="rId2"/>
              </a:rPr>
              <a:t>Source: Public Health Berkshire COVID-19 Dashboard, 13</a:t>
            </a:r>
            <a:r>
              <a:rPr lang="en-US" sz="1600" b="1" baseline="30000" dirty="0">
                <a:hlinkClick r:id="rId2"/>
              </a:rPr>
              <a:t>th</a:t>
            </a:r>
            <a:r>
              <a:rPr lang="en-US" sz="1600" b="1" dirty="0">
                <a:hlinkClick r:id="rId2"/>
              </a:rPr>
              <a:t> December 2021</a:t>
            </a:r>
            <a:endParaRPr lang="en-US" sz="1600" b="1" dirty="0"/>
          </a:p>
          <a:p>
            <a:r>
              <a:rPr lang="en-US" sz="1600" dirty="0"/>
              <a:t>23,726 total cases</a:t>
            </a:r>
          </a:p>
          <a:p>
            <a:r>
              <a:rPr lang="en-US" sz="1600" dirty="0"/>
              <a:t>158 new cases daily</a:t>
            </a:r>
          </a:p>
          <a:p>
            <a:pPr marL="0" indent="0">
              <a:buNone/>
            </a:pPr>
            <a:endParaRPr lang="en-US" sz="1600" dirty="0"/>
          </a:p>
          <a:p>
            <a:pPr marL="0" indent="0">
              <a:buNone/>
            </a:pPr>
            <a:r>
              <a:rPr lang="en-US" sz="1600" b="1" dirty="0"/>
              <a:t>Claimant unemployment (to November 2021)</a:t>
            </a:r>
          </a:p>
          <a:p>
            <a:r>
              <a:rPr lang="en-GB" sz="1600" dirty="0"/>
              <a:t>2,695 claimants (2.9% of the working age population) in Windsor and Maidenhead UA</a:t>
            </a:r>
          </a:p>
          <a:p>
            <a:pPr marL="0" indent="0">
              <a:buNone/>
            </a:pPr>
            <a:endParaRPr lang="en-US" sz="1600" b="1" dirty="0"/>
          </a:p>
          <a:p>
            <a:pPr marL="0" indent="0">
              <a:buNone/>
            </a:pPr>
            <a:r>
              <a:rPr lang="en-US" sz="1600" b="1" dirty="0"/>
              <a:t>Notable business news:</a:t>
            </a:r>
          </a:p>
          <a:p>
            <a:r>
              <a:rPr lang="en-GB" sz="1600" dirty="0">
                <a:effectLst/>
                <a:ea typeface="Times New Roman" panose="02020603050405020304" pitchFamily="18" charset="0"/>
                <a:cs typeface="Times New Roman" panose="02020603050405020304" pitchFamily="18" charset="0"/>
              </a:rPr>
              <a:t>Seventy years after it was first established, Bray Film Studios’ plans for a major expansion have been approved by councillors. The new lease of life for the famous old studios will mean the creation of almost 3,000 jobs, plus many further economic benefits. The Royal Borough’s Maidenhead development management committee voted by seven to two to approve the scheme at its November 8 meeting. The scheme includes around 30,000 sq. m of commercial floor space consisting of:</a:t>
            </a:r>
            <a:r>
              <a:rPr lang="en-GB" sz="1600" dirty="0">
                <a:ea typeface="Times New Roman" panose="02020603050405020304" pitchFamily="18" charset="0"/>
                <a:cs typeface="Times New Roman" panose="02020603050405020304" pitchFamily="18" charset="0"/>
              </a:rPr>
              <a:t> n</a:t>
            </a:r>
            <a:r>
              <a:rPr lang="en-GB" sz="1600" dirty="0">
                <a:effectLst/>
                <a:ea typeface="Times New Roman" panose="02020603050405020304" pitchFamily="18" charset="0"/>
                <a:cs typeface="Times New Roman" panose="02020603050405020304" pitchFamily="18" charset="0"/>
              </a:rPr>
              <a:t>ine sound stages (four of them existing ones)</a:t>
            </a:r>
            <a:r>
              <a:rPr lang="en-GB" sz="1600" dirty="0">
                <a:ea typeface="Times New Roman" panose="02020603050405020304" pitchFamily="18" charset="0"/>
                <a:cs typeface="Times New Roman" panose="02020603050405020304" pitchFamily="18" charset="0"/>
              </a:rPr>
              <a:t>, f</a:t>
            </a:r>
            <a:r>
              <a:rPr lang="en-GB" sz="1600" dirty="0">
                <a:effectLst/>
                <a:ea typeface="Times New Roman" panose="02020603050405020304" pitchFamily="18" charset="0"/>
                <a:cs typeface="Times New Roman" panose="02020603050405020304" pitchFamily="18" charset="0"/>
              </a:rPr>
              <a:t>our workshops</a:t>
            </a:r>
            <a:r>
              <a:rPr lang="en-GB" sz="1600" dirty="0">
                <a:ea typeface="Times New Roman" panose="02020603050405020304" pitchFamily="18" charset="0"/>
                <a:cs typeface="Times New Roman" panose="02020603050405020304" pitchFamily="18" charset="0"/>
              </a:rPr>
              <a:t>, a</a:t>
            </a:r>
            <a:r>
              <a:rPr lang="en-GB" sz="1600" dirty="0">
                <a:effectLst/>
                <a:ea typeface="Times New Roman" panose="02020603050405020304" pitchFamily="18" charset="0"/>
                <a:cs typeface="Times New Roman" panose="02020603050405020304" pitchFamily="18" charset="0"/>
              </a:rPr>
              <a:t> rehearsal building, offices and production facilities</a:t>
            </a:r>
            <a:r>
              <a:rPr lang="en-GB" sz="1600" dirty="0">
                <a:ea typeface="Times New Roman" panose="02020603050405020304" pitchFamily="18" charset="0"/>
                <a:cs typeface="Times New Roman" panose="02020603050405020304" pitchFamily="18" charset="0"/>
              </a:rPr>
              <a:t> and p</a:t>
            </a:r>
            <a:r>
              <a:rPr lang="en-GB" sz="1600" dirty="0">
                <a:effectLst/>
                <a:ea typeface="Times New Roman" panose="02020603050405020304" pitchFamily="18" charset="0"/>
              </a:rPr>
              <a:t>arking for 750 cars and 174 bikes – </a:t>
            </a:r>
            <a:r>
              <a:rPr lang="en-GB" sz="1600" dirty="0">
                <a:effectLst/>
                <a:ea typeface="Times New Roman" panose="02020603050405020304" pitchFamily="18" charset="0"/>
                <a:hlinkClick r:id="rId3"/>
              </a:rPr>
              <a:t>LINK</a:t>
            </a:r>
            <a:r>
              <a:rPr lang="en-GB" sz="1600" dirty="0">
                <a:effectLst/>
                <a:ea typeface="Times New Roman" panose="02020603050405020304" pitchFamily="18" charset="0"/>
              </a:rPr>
              <a:t>.</a:t>
            </a:r>
            <a:r>
              <a:rPr lang="en-US" sz="1600" dirty="0"/>
              <a:t>	</a:t>
            </a:r>
          </a:p>
        </p:txBody>
      </p:sp>
    </p:spTree>
    <p:extLst>
      <p:ext uri="{BB962C8B-B14F-4D97-AF65-F5344CB8AC3E}">
        <p14:creationId xmlns:p14="http://schemas.microsoft.com/office/powerpoint/2010/main" val="384645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10" name="TextBox 9">
            <a:extLst>
              <a:ext uri="{FF2B5EF4-FFF2-40B4-BE49-F238E27FC236}">
                <a16:creationId xmlns:a16="http://schemas.microsoft.com/office/drawing/2014/main" id="{20F2B59F-2184-43E9-9A6E-2E0CE391F95B}"/>
              </a:ext>
            </a:extLst>
          </p:cNvPr>
          <p:cNvSpPr txBox="1"/>
          <p:nvPr/>
        </p:nvSpPr>
        <p:spPr>
          <a:xfrm>
            <a:off x="836675" y="5723978"/>
            <a:ext cx="10515600" cy="1138773"/>
          </a:xfrm>
          <a:prstGeom prst="rect">
            <a:avLst/>
          </a:prstGeom>
          <a:noFill/>
        </p:spPr>
        <p:txBody>
          <a:bodyPr wrap="square" rtlCol="0">
            <a:spAutoFit/>
          </a:bodyPr>
          <a:lstStyle/>
          <a:p>
            <a:r>
              <a:rPr lang="en-GB" sz="1400" dirty="0"/>
              <a:t>Windsor and Maidenhead appears to be the most severely affected of all the Local Authorities which make up Berkshire in terms of percentage of jobs hit hardest by the COVID shutdowns. This is likely due in part to the enormous hit the leisure/tourism sector has taken and how key of an employer Legoland Windsor to the region.</a:t>
            </a:r>
          </a:p>
          <a:p>
            <a:r>
              <a:rPr lang="en-GB" sz="1400" b="1" dirty="0"/>
              <a:t>				 </a:t>
            </a:r>
            <a:r>
              <a:rPr lang="en-GB" sz="1400" b="1" dirty="0">
                <a:hlinkClick r:id="rId2"/>
              </a:rPr>
              <a:t>Source: EMSI, March 2021 </a:t>
            </a:r>
            <a:r>
              <a:rPr lang="en-GB" sz="1400" b="1" dirty="0"/>
              <a:t>(definition for industries hit hardest provided on slide 51)</a:t>
            </a:r>
          </a:p>
          <a:p>
            <a:endParaRPr lang="en-GB" sz="1200" dirty="0"/>
          </a:p>
        </p:txBody>
      </p:sp>
      <p:graphicFrame>
        <p:nvGraphicFramePr>
          <p:cNvPr id="7" name="Chart 6">
            <a:extLst>
              <a:ext uri="{FF2B5EF4-FFF2-40B4-BE49-F238E27FC236}">
                <a16:creationId xmlns:a16="http://schemas.microsoft.com/office/drawing/2014/main" id="{3436D3AD-A7F9-4099-BF99-30A96CB1510E}"/>
              </a:ext>
            </a:extLst>
          </p:cNvPr>
          <p:cNvGraphicFramePr>
            <a:graphicFrameLocks/>
          </p:cNvGraphicFramePr>
          <p:nvPr>
            <p:extLst>
              <p:ext uri="{D42A27DB-BD31-4B8C-83A1-F6EECF244321}">
                <p14:modId xmlns:p14="http://schemas.microsoft.com/office/powerpoint/2010/main" val="4001622706"/>
              </p:ext>
            </p:extLst>
          </p:nvPr>
        </p:nvGraphicFramePr>
        <p:xfrm>
          <a:off x="836674" y="1649413"/>
          <a:ext cx="10515599" cy="38866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7602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3,733 </a:t>
            </a:r>
            <a:r>
              <a:rPr lang="en-GB" sz="1400" dirty="0"/>
              <a:t>employees (17% below the national average)</a:t>
            </a:r>
          </a:p>
          <a:p>
            <a:r>
              <a:rPr lang="en-GB" sz="1400" dirty="0"/>
              <a:t>Energy/utilities: 882 employees (13% below the national average)</a:t>
            </a:r>
          </a:p>
          <a:p>
            <a:r>
              <a:rPr lang="en-GB" sz="1400" dirty="0"/>
              <a:t>Health and social care: 8017 employees (29% below the national average)</a:t>
            </a:r>
          </a:p>
          <a:p>
            <a:r>
              <a:rPr lang="en-GB" sz="1400" dirty="0"/>
              <a:t>Freight/logistics: 748 employees (68% below the national average)</a:t>
            </a:r>
          </a:p>
          <a:p>
            <a:r>
              <a:rPr lang="en-GB" sz="1400" dirty="0"/>
              <a:t>Insurance: 434 employees (48% below the national average)</a:t>
            </a:r>
          </a:p>
          <a:p>
            <a:r>
              <a:rPr lang="en-GB" sz="1400" dirty="0"/>
              <a:t>Banking and financial services: 1,252 employees (39% below the national average)</a:t>
            </a:r>
          </a:p>
          <a:p>
            <a:pPr marL="0" indent="0">
              <a:buNone/>
            </a:pPr>
            <a:endParaRPr lang="en-GB" sz="1400" dirty="0"/>
          </a:p>
          <a:p>
            <a:pPr marL="0" indent="0">
              <a:buNone/>
            </a:pPr>
            <a:r>
              <a:rPr lang="en-GB" sz="1400" dirty="0"/>
              <a:t>Sectors most impacted</a:t>
            </a:r>
          </a:p>
          <a:p>
            <a:r>
              <a:rPr lang="en-GB" sz="1400" dirty="0"/>
              <a:t>Hospitality and tourism: 9,437 employees (35% above the national average)</a:t>
            </a:r>
          </a:p>
          <a:p>
            <a:r>
              <a:rPr lang="en-GB" sz="1400" dirty="0"/>
              <a:t>Arts, entertainment and recreation: 4,516 (117% above the national average)</a:t>
            </a:r>
          </a:p>
          <a:p>
            <a:r>
              <a:rPr lang="en-GB" sz="1400" dirty="0"/>
              <a:t>Admin and support: 4,207 (10% below the national average)</a:t>
            </a:r>
          </a:p>
          <a:p>
            <a:r>
              <a:rPr lang="en-GB" sz="1400" dirty="0"/>
              <a:t>Aviation: 11 employees (95% below the national average)</a:t>
            </a:r>
          </a:p>
          <a:p>
            <a:r>
              <a:rPr lang="en-GB" sz="1400" dirty="0"/>
              <a:t>Non-food retail and wholesale: 7,834 (18% above the national average)</a:t>
            </a:r>
          </a:p>
          <a:p>
            <a:r>
              <a:rPr lang="en-GB" sz="1400" dirty="0"/>
              <a:t>Manufacturing: 2,523 (64% below the national average)</a:t>
            </a:r>
          </a:p>
          <a:p>
            <a:r>
              <a:rPr lang="en-GB" sz="1400" dirty="0"/>
              <a:t>Construction: 6,201 (54% above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255877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November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9,404</a:t>
            </a:r>
          </a:p>
          <a:p>
            <a:r>
              <a:rPr lang="en-GB" sz="2000" dirty="0"/>
              <a:t>Total job postings: 63,281</a:t>
            </a:r>
          </a:p>
          <a:p>
            <a:r>
              <a:rPr lang="en-GB" sz="2000" dirty="0"/>
              <a:t>Job posting intensity: 7:1</a:t>
            </a:r>
          </a:p>
          <a:p>
            <a:r>
              <a:rPr lang="en-GB" sz="2000" dirty="0"/>
              <a:t>Unique job postings (November 2020): 3,881</a:t>
            </a:r>
            <a:endParaRPr lang="en-GB" dirty="0"/>
          </a:p>
        </p:txBody>
      </p:sp>
      <p:pic>
        <p:nvPicPr>
          <p:cNvPr id="6" name="Picture 5" descr="Chart, line chart&#10;&#10;Description automatically generated">
            <a:extLst>
              <a:ext uri="{FF2B5EF4-FFF2-40B4-BE49-F238E27FC236}">
                <a16:creationId xmlns:a16="http://schemas.microsoft.com/office/drawing/2014/main" id="{AA2D14D7-F720-4D1F-9093-A4E8A3CD4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26676"/>
            <a:ext cx="6096000" cy="2431323"/>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706F2E4F-5443-4ABD-BDE8-23ADA4B24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0821" y="1399649"/>
            <a:ext cx="5601180" cy="2816751"/>
          </a:xfrm>
          <a:prstGeom prst="rect">
            <a:avLst/>
          </a:prstGeom>
        </p:spPr>
      </p:pic>
      <p:pic>
        <p:nvPicPr>
          <p:cNvPr id="12" name="Picture 11" descr="Graphical user interface&#10;&#10;Description automatically generated">
            <a:extLst>
              <a:ext uri="{FF2B5EF4-FFF2-40B4-BE49-F238E27FC236}">
                <a16:creationId xmlns:a16="http://schemas.microsoft.com/office/drawing/2014/main" id="{3D35FEF2-B7F6-42EE-86D7-6C41EDD81C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0820" y="4294112"/>
            <a:ext cx="5601180" cy="2563888"/>
          </a:xfrm>
          <a:prstGeom prst="rect">
            <a:avLst/>
          </a:prstGeom>
        </p:spPr>
      </p:pic>
    </p:spTree>
    <p:extLst>
      <p:ext uri="{BB962C8B-B14F-4D97-AF65-F5344CB8AC3E}">
        <p14:creationId xmlns:p14="http://schemas.microsoft.com/office/powerpoint/2010/main" val="61801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West Berkshire</a:t>
            </a:r>
          </a:p>
        </p:txBody>
      </p:sp>
    </p:spTree>
    <p:extLst>
      <p:ext uri="{BB962C8B-B14F-4D97-AF65-F5344CB8AC3E}">
        <p14:creationId xmlns:p14="http://schemas.microsoft.com/office/powerpoint/2010/main" val="13234147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Impact of COVID-19 up to 13</a:t>
            </a:r>
            <a:r>
              <a:rPr lang="en-GB" baseline="30000" dirty="0"/>
              <a:t>th</a:t>
            </a:r>
            <a:r>
              <a:rPr lang="en-GB" dirty="0"/>
              <a:t> December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13</a:t>
            </a:r>
            <a:r>
              <a:rPr lang="en-US" sz="1600" b="1" baseline="30000" dirty="0"/>
              <a:t>th</a:t>
            </a:r>
            <a:r>
              <a:rPr lang="en-US" sz="1600" b="1" dirty="0"/>
              <a:t> December 2021) – </a:t>
            </a:r>
            <a:r>
              <a:rPr lang="en-US" sz="1600" b="1" dirty="0">
                <a:hlinkClick r:id="rId2"/>
              </a:rPr>
              <a:t>Source: Public Health Berkshire COVID-19 Dashboard, 13</a:t>
            </a:r>
            <a:r>
              <a:rPr lang="en-US" sz="1600" b="1" baseline="30000" dirty="0">
                <a:hlinkClick r:id="rId2"/>
              </a:rPr>
              <a:t>th</a:t>
            </a:r>
            <a:r>
              <a:rPr lang="en-US" sz="1600" b="1" dirty="0">
                <a:hlinkClick r:id="rId2"/>
              </a:rPr>
              <a:t> December 2021</a:t>
            </a:r>
            <a:endParaRPr lang="en-US" sz="1600" b="1" dirty="0"/>
          </a:p>
          <a:p>
            <a:r>
              <a:rPr lang="en-US" sz="1600" dirty="0"/>
              <a:t>21,371 total cases</a:t>
            </a:r>
          </a:p>
          <a:p>
            <a:r>
              <a:rPr lang="en-US" sz="1600" dirty="0"/>
              <a:t>165 new case daily</a:t>
            </a:r>
          </a:p>
          <a:p>
            <a:pPr marL="0" indent="0">
              <a:buNone/>
            </a:pPr>
            <a:endParaRPr lang="en-US" sz="1600" dirty="0"/>
          </a:p>
          <a:p>
            <a:pPr marL="0" indent="0">
              <a:buNone/>
            </a:pPr>
            <a:r>
              <a:rPr lang="en-US" sz="1600" b="1" dirty="0"/>
              <a:t>Claimant unemployment (to November 2021)</a:t>
            </a:r>
          </a:p>
          <a:p>
            <a:r>
              <a:rPr lang="en-GB" sz="1600" dirty="0"/>
              <a:t>2,675 claimants (2.8% of the working age population) in West Berkshire UA</a:t>
            </a:r>
          </a:p>
          <a:p>
            <a:pPr marL="0" indent="0">
              <a:buNone/>
            </a:pPr>
            <a:endParaRPr lang="en-US" sz="1600" b="1" dirty="0"/>
          </a:p>
          <a:p>
            <a:pPr marL="0" indent="0">
              <a:buNone/>
            </a:pPr>
            <a:r>
              <a:rPr lang="en-US" sz="1600" b="1" dirty="0"/>
              <a:t>Notable business news:</a:t>
            </a:r>
          </a:p>
          <a:p>
            <a:r>
              <a:rPr lang="en-US" sz="1600" dirty="0"/>
              <a:t>TSB has announced it will be closing 70 branches in 2022, including one in Berkshire. According to the bank, the change comes as a result of a shift in the way people use their services, with the vast majority of customers making transactions digitally instead of in-person. Despite remaining “committed to face-to-face service”, a long list of branches will now be closed, including one in Newbury – </a:t>
            </a:r>
            <a:r>
              <a:rPr lang="en-US" sz="1600" dirty="0">
                <a:hlinkClick r:id="rId3"/>
              </a:rPr>
              <a:t>LINK</a:t>
            </a:r>
            <a:r>
              <a:rPr lang="en-US" sz="1600" dirty="0"/>
              <a:t>.</a:t>
            </a:r>
          </a:p>
        </p:txBody>
      </p:sp>
    </p:spTree>
    <p:extLst>
      <p:ext uri="{BB962C8B-B14F-4D97-AF65-F5344CB8AC3E}">
        <p14:creationId xmlns:p14="http://schemas.microsoft.com/office/powerpoint/2010/main" val="11158664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10" name="TextBox 9">
            <a:extLst>
              <a:ext uri="{FF2B5EF4-FFF2-40B4-BE49-F238E27FC236}">
                <a16:creationId xmlns:a16="http://schemas.microsoft.com/office/drawing/2014/main" id="{7BEF73F1-F848-4D33-8741-09056C443116}"/>
              </a:ext>
            </a:extLst>
          </p:cNvPr>
          <p:cNvSpPr txBox="1"/>
          <p:nvPr/>
        </p:nvSpPr>
        <p:spPr>
          <a:xfrm>
            <a:off x="836675" y="5574893"/>
            <a:ext cx="10515600" cy="738664"/>
          </a:xfrm>
          <a:prstGeom prst="rect">
            <a:avLst/>
          </a:prstGeom>
          <a:noFill/>
        </p:spPr>
        <p:txBody>
          <a:bodyPr wrap="square" rtlCol="0">
            <a:spAutoFit/>
          </a:bodyPr>
          <a:lstStyle/>
          <a:p>
            <a:r>
              <a:rPr lang="en-GB" sz="1400" dirty="0"/>
              <a:t>While West Berkshire hasn’t been as fortunate as Slough in terms of how great of a percentage of jobs have been directly affected by the COVID shutdown, it has fared significantly better than the Thames Valley Berkshire area and better than Great Britain.</a:t>
            </a:r>
          </a:p>
          <a:p>
            <a:r>
              <a:rPr lang="en-GB" sz="1400" b="1" dirty="0"/>
              <a:t>				       </a:t>
            </a:r>
            <a:r>
              <a:rPr lang="en-GB" sz="1400" b="1" dirty="0">
                <a:hlinkClick r:id="rId2"/>
              </a:rPr>
              <a:t>Source: EMSI, March 2021 </a:t>
            </a:r>
            <a:r>
              <a:rPr lang="en-GB" sz="1400" b="1" dirty="0"/>
              <a:t>(definition for industries hit hardest provided on slide 51)</a:t>
            </a:r>
          </a:p>
        </p:txBody>
      </p:sp>
      <p:graphicFrame>
        <p:nvGraphicFramePr>
          <p:cNvPr id="7" name="Chart 6">
            <a:extLst>
              <a:ext uri="{FF2B5EF4-FFF2-40B4-BE49-F238E27FC236}">
                <a16:creationId xmlns:a16="http://schemas.microsoft.com/office/drawing/2014/main" id="{3713C4F4-A327-49AC-89F3-C7C22A4FB18E}"/>
              </a:ext>
            </a:extLst>
          </p:cNvPr>
          <p:cNvGraphicFramePr>
            <a:graphicFrameLocks/>
          </p:cNvGraphicFramePr>
          <p:nvPr>
            <p:extLst>
              <p:ext uri="{D42A27DB-BD31-4B8C-83A1-F6EECF244321}">
                <p14:modId xmlns:p14="http://schemas.microsoft.com/office/powerpoint/2010/main" val="1923221955"/>
              </p:ext>
            </p:extLst>
          </p:nvPr>
        </p:nvGraphicFramePr>
        <p:xfrm>
          <a:off x="836674" y="1649412"/>
          <a:ext cx="10515599" cy="3866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84164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4,289 </a:t>
            </a:r>
            <a:r>
              <a:rPr lang="en-GB" sz="1400" dirty="0"/>
              <a:t>employees (17% below the national average)</a:t>
            </a:r>
          </a:p>
          <a:p>
            <a:r>
              <a:rPr lang="en-GB" sz="1400" dirty="0"/>
              <a:t>Energy/utilities: 1,343 employees (14% above the national average)</a:t>
            </a:r>
          </a:p>
          <a:p>
            <a:r>
              <a:rPr lang="en-GB" sz="1400" dirty="0"/>
              <a:t>Health and social care: 6,773 employees (48% below the national average)</a:t>
            </a:r>
          </a:p>
          <a:p>
            <a:r>
              <a:rPr lang="en-GB" sz="1400" dirty="0"/>
              <a:t>Freight/logistics: 1,574 employees (43% below the national average)</a:t>
            </a:r>
          </a:p>
          <a:p>
            <a:r>
              <a:rPr lang="en-GB" sz="1400" dirty="0"/>
              <a:t>Insurance: 262 employees (73% below the national average)</a:t>
            </a:r>
          </a:p>
          <a:p>
            <a:r>
              <a:rPr lang="en-GB" sz="1400" dirty="0"/>
              <a:t>Banking and financial services: 692 employees (71% below the national average)</a:t>
            </a:r>
          </a:p>
          <a:p>
            <a:pPr marL="0" indent="0">
              <a:buNone/>
            </a:pPr>
            <a:endParaRPr lang="en-GB" sz="1400" dirty="0"/>
          </a:p>
          <a:p>
            <a:pPr marL="0" indent="0">
              <a:buNone/>
            </a:pPr>
            <a:r>
              <a:rPr lang="en-GB" sz="1400" dirty="0"/>
              <a:t>Sectors most impacted</a:t>
            </a:r>
          </a:p>
          <a:p>
            <a:r>
              <a:rPr lang="en-GB" sz="1400" dirty="0"/>
              <a:t>Hospitality and tourism: 6,617 employees (18% below the national average)</a:t>
            </a:r>
          </a:p>
          <a:p>
            <a:r>
              <a:rPr lang="en-GB" sz="1400" dirty="0"/>
              <a:t>Arts, entertainment and recreation: 2,674 (10% above the national average)</a:t>
            </a:r>
          </a:p>
          <a:p>
            <a:r>
              <a:rPr lang="en-GB" sz="1400" dirty="0"/>
              <a:t>Admin and support: 4,803 (11% below the national average)</a:t>
            </a:r>
          </a:p>
          <a:p>
            <a:r>
              <a:rPr lang="en-GB" sz="1400" dirty="0"/>
              <a:t>Aviation: &lt;10 employees </a:t>
            </a:r>
          </a:p>
          <a:p>
            <a:r>
              <a:rPr lang="en-GB" sz="1400" dirty="0"/>
              <a:t>Non-food retail and wholesale: 8,432 (9% above the national average)</a:t>
            </a:r>
          </a:p>
          <a:p>
            <a:r>
              <a:rPr lang="en-GB" sz="1400" dirty="0"/>
              <a:t>Manufacturing: 11,330 (41% above the national average)</a:t>
            </a:r>
          </a:p>
          <a:p>
            <a:r>
              <a:rPr lang="en-GB" sz="1400" dirty="0"/>
              <a:t>Construction: 4,813 (3% above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1520100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A484-0991-4437-B013-EC5E36288A90}"/>
              </a:ext>
            </a:extLst>
          </p:cNvPr>
          <p:cNvSpPr>
            <a:spLocks noGrp="1"/>
          </p:cNvSpPr>
          <p:nvPr>
            <p:ph type="title"/>
          </p:nvPr>
        </p:nvSpPr>
        <p:spPr/>
        <p:txBody>
          <a:bodyPr/>
          <a:lstStyle/>
          <a:p>
            <a:r>
              <a:rPr lang="en-GB" dirty="0"/>
              <a:t>Global Economy – OECD GDP Tracker</a:t>
            </a:r>
          </a:p>
        </p:txBody>
      </p:sp>
      <p:pic>
        <p:nvPicPr>
          <p:cNvPr id="5" name="Picture 4" descr="Chart&#10;&#10;Description automatically generated">
            <a:extLst>
              <a:ext uri="{FF2B5EF4-FFF2-40B4-BE49-F238E27FC236}">
                <a16:creationId xmlns:a16="http://schemas.microsoft.com/office/drawing/2014/main" id="{BC1E637D-076B-43BC-B7E7-2886C686E328}"/>
              </a:ext>
            </a:extLst>
          </p:cNvPr>
          <p:cNvPicPr>
            <a:picLocks noChangeAspect="1"/>
          </p:cNvPicPr>
          <p:nvPr/>
        </p:nvPicPr>
        <p:blipFill rotWithShape="1">
          <a:blip r:embed="rId2">
            <a:extLst>
              <a:ext uri="{28A0092B-C50C-407E-A947-70E740481C1C}">
                <a14:useLocalDpi xmlns:a14="http://schemas.microsoft.com/office/drawing/2010/main" val="0"/>
              </a:ext>
            </a:extLst>
          </a:blip>
          <a:srcRect b="12250"/>
          <a:stretch/>
        </p:blipFill>
        <p:spPr>
          <a:xfrm>
            <a:off x="1" y="1187581"/>
            <a:ext cx="6007744" cy="2661408"/>
          </a:xfrm>
          <a:prstGeom prst="rect">
            <a:avLst/>
          </a:prstGeom>
        </p:spPr>
      </p:pic>
      <p:pic>
        <p:nvPicPr>
          <p:cNvPr id="8" name="Picture 7" descr="Chart&#10;&#10;Description automatically generated with medium confidence">
            <a:extLst>
              <a:ext uri="{FF2B5EF4-FFF2-40B4-BE49-F238E27FC236}">
                <a16:creationId xmlns:a16="http://schemas.microsoft.com/office/drawing/2014/main" id="{172BDA1D-5831-44F8-B4DD-787876BA9AD1}"/>
              </a:ext>
            </a:extLst>
          </p:cNvPr>
          <p:cNvPicPr>
            <a:picLocks noChangeAspect="1"/>
          </p:cNvPicPr>
          <p:nvPr/>
        </p:nvPicPr>
        <p:blipFill rotWithShape="1">
          <a:blip r:embed="rId3">
            <a:extLst>
              <a:ext uri="{28A0092B-C50C-407E-A947-70E740481C1C}">
                <a14:useLocalDpi xmlns:a14="http://schemas.microsoft.com/office/drawing/2010/main" val="0"/>
              </a:ext>
            </a:extLst>
          </a:blip>
          <a:srcRect b="12196"/>
          <a:stretch/>
        </p:blipFill>
        <p:spPr>
          <a:xfrm>
            <a:off x="6265960" y="1187582"/>
            <a:ext cx="5926040" cy="2629048"/>
          </a:xfrm>
          <a:prstGeom prst="rect">
            <a:avLst/>
          </a:prstGeom>
        </p:spPr>
      </p:pic>
      <p:pic>
        <p:nvPicPr>
          <p:cNvPr id="11" name="Picture 10" descr="Chart&#10;&#10;Description automatically generated with medium confidence">
            <a:extLst>
              <a:ext uri="{FF2B5EF4-FFF2-40B4-BE49-F238E27FC236}">
                <a16:creationId xmlns:a16="http://schemas.microsoft.com/office/drawing/2014/main" id="{3988523D-F332-4827-B04A-06B276115E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6629"/>
            <a:ext cx="6024761" cy="3041371"/>
          </a:xfrm>
          <a:prstGeom prst="rect">
            <a:avLst/>
          </a:prstGeom>
        </p:spPr>
      </p:pic>
      <p:pic>
        <p:nvPicPr>
          <p:cNvPr id="14" name="Picture 13" descr="Chart, line chart&#10;&#10;Description automatically generated">
            <a:extLst>
              <a:ext uri="{FF2B5EF4-FFF2-40B4-BE49-F238E27FC236}">
                <a16:creationId xmlns:a16="http://schemas.microsoft.com/office/drawing/2014/main" id="{9B517032-9DB2-4DF8-A7CF-E9ECFBBD1F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5960" y="3850833"/>
            <a:ext cx="5926040" cy="3007167"/>
          </a:xfrm>
          <a:prstGeom prst="rect">
            <a:avLst/>
          </a:prstGeom>
        </p:spPr>
      </p:pic>
    </p:spTree>
    <p:extLst>
      <p:ext uri="{BB962C8B-B14F-4D97-AF65-F5344CB8AC3E}">
        <p14:creationId xmlns:p14="http://schemas.microsoft.com/office/powerpoint/2010/main" val="77861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November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8,532</a:t>
            </a:r>
          </a:p>
          <a:p>
            <a:r>
              <a:rPr lang="en-GB" sz="2000" dirty="0"/>
              <a:t>Total job postings: 47,503</a:t>
            </a:r>
          </a:p>
          <a:p>
            <a:r>
              <a:rPr lang="en-GB" sz="2000" dirty="0"/>
              <a:t>Job posting intensity: 6:1</a:t>
            </a:r>
          </a:p>
          <a:p>
            <a:r>
              <a:rPr lang="en-GB" sz="2000" dirty="0"/>
              <a:t>Unique job postings (November 2020): 3,297</a:t>
            </a:r>
            <a:endParaRPr lang="en-GB" dirty="0"/>
          </a:p>
        </p:txBody>
      </p:sp>
      <p:pic>
        <p:nvPicPr>
          <p:cNvPr id="6" name="Picture 5" descr="Chart, line chart&#10;&#10;Description automatically generated">
            <a:extLst>
              <a:ext uri="{FF2B5EF4-FFF2-40B4-BE49-F238E27FC236}">
                <a16:creationId xmlns:a16="http://schemas.microsoft.com/office/drawing/2014/main" id="{56E04D77-42BE-47CE-B36E-3B3B6C845B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06241"/>
            <a:ext cx="6752478" cy="2651760"/>
          </a:xfrm>
          <a:prstGeom prst="rect">
            <a:avLst/>
          </a:prstGeom>
        </p:spPr>
      </p:pic>
      <p:pic>
        <p:nvPicPr>
          <p:cNvPr id="9" name="Picture 8" descr="Graphical user interface, application, table&#10;&#10;Description automatically generated">
            <a:extLst>
              <a:ext uri="{FF2B5EF4-FFF2-40B4-BE49-F238E27FC236}">
                <a16:creationId xmlns:a16="http://schemas.microsoft.com/office/drawing/2014/main" id="{2F1047B6-ED28-42AF-9336-70805BAA6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6880" y="1328468"/>
            <a:ext cx="5405120" cy="2780540"/>
          </a:xfrm>
          <a:prstGeom prst="rect">
            <a:avLst/>
          </a:prstGeom>
        </p:spPr>
      </p:pic>
      <p:pic>
        <p:nvPicPr>
          <p:cNvPr id="11" name="Picture 10" descr="Graphical user interface, table&#10;&#10;Description automatically generated">
            <a:extLst>
              <a:ext uri="{FF2B5EF4-FFF2-40B4-BE49-F238E27FC236}">
                <a16:creationId xmlns:a16="http://schemas.microsoft.com/office/drawing/2014/main" id="{E63F6C77-E17F-4AE5-9281-80EED432C8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6880" y="4128682"/>
            <a:ext cx="5405120" cy="2729318"/>
          </a:xfrm>
          <a:prstGeom prst="rect">
            <a:avLst/>
          </a:prstGeom>
        </p:spPr>
      </p:pic>
    </p:spTree>
    <p:extLst>
      <p:ext uri="{BB962C8B-B14F-4D97-AF65-F5344CB8AC3E}">
        <p14:creationId xmlns:p14="http://schemas.microsoft.com/office/powerpoint/2010/main" val="25429241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17C1-BC30-4D1B-AA42-2B4E6089961E}"/>
              </a:ext>
            </a:extLst>
          </p:cNvPr>
          <p:cNvSpPr>
            <a:spLocks noGrp="1"/>
          </p:cNvSpPr>
          <p:nvPr>
            <p:ph type="title"/>
          </p:nvPr>
        </p:nvSpPr>
        <p:spPr/>
        <p:txBody>
          <a:bodyPr/>
          <a:lstStyle/>
          <a:p>
            <a:r>
              <a:rPr lang="en-GB" dirty="0"/>
              <a:t>Definitions</a:t>
            </a:r>
          </a:p>
        </p:txBody>
      </p:sp>
      <p:sp>
        <p:nvSpPr>
          <p:cNvPr id="7" name="Content Placeholder 6">
            <a:extLst>
              <a:ext uri="{FF2B5EF4-FFF2-40B4-BE49-F238E27FC236}">
                <a16:creationId xmlns:a16="http://schemas.microsoft.com/office/drawing/2014/main" id="{1D33F380-4D17-4D01-BE64-63444D818A04}"/>
              </a:ext>
            </a:extLst>
          </p:cNvPr>
          <p:cNvSpPr>
            <a:spLocks noGrp="1"/>
          </p:cNvSpPr>
          <p:nvPr>
            <p:ph idx="1"/>
          </p:nvPr>
        </p:nvSpPr>
        <p:spPr/>
        <p:txBody>
          <a:bodyPr/>
          <a:lstStyle/>
          <a:p>
            <a:endParaRPr lang="en-GB" dirty="0"/>
          </a:p>
          <a:p>
            <a:endParaRPr lang="en-GB" dirty="0"/>
          </a:p>
          <a:p>
            <a:endParaRPr lang="en-GB" dirty="0"/>
          </a:p>
          <a:p>
            <a:endParaRPr lang="en-GB" dirty="0"/>
          </a:p>
          <a:p>
            <a:pPr marL="0" indent="0">
              <a:buNone/>
            </a:pPr>
            <a:endParaRPr lang="en-GB" sz="1600" dirty="0"/>
          </a:p>
          <a:p>
            <a:pPr marL="0" indent="0">
              <a:buNone/>
            </a:pPr>
            <a:r>
              <a:rPr lang="en-GB" sz="1600" dirty="0"/>
              <a:t>							  </a:t>
            </a:r>
            <a:r>
              <a:rPr lang="en-GB" sz="1600" b="1" dirty="0">
                <a:hlinkClick r:id="rId2"/>
              </a:rPr>
              <a:t>Source: Institute for Fiscal Studies, April 2020</a:t>
            </a:r>
            <a:endParaRPr lang="en-GB" sz="1600" b="1" dirty="0"/>
          </a:p>
        </p:txBody>
      </p:sp>
      <p:pic>
        <p:nvPicPr>
          <p:cNvPr id="8" name="Content Placeholder 4" descr="Text&#10;&#10;Description automatically generated">
            <a:extLst>
              <a:ext uri="{FF2B5EF4-FFF2-40B4-BE49-F238E27FC236}">
                <a16:creationId xmlns:a16="http://schemas.microsoft.com/office/drawing/2014/main" id="{C7DB4E1B-35DD-414B-8933-F282BB437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82890"/>
            <a:ext cx="10334437" cy="2386282"/>
          </a:xfrm>
          <a:prstGeom prst="rect">
            <a:avLst/>
          </a:prstGeom>
        </p:spPr>
      </p:pic>
    </p:spTree>
    <p:extLst>
      <p:ext uri="{BB962C8B-B14F-4D97-AF65-F5344CB8AC3E}">
        <p14:creationId xmlns:p14="http://schemas.microsoft.com/office/powerpoint/2010/main" val="74559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AC4E-61A2-4693-9D1D-64CDC29ED7CD}"/>
              </a:ext>
            </a:extLst>
          </p:cNvPr>
          <p:cNvSpPr>
            <a:spLocks noGrp="1"/>
          </p:cNvSpPr>
          <p:nvPr>
            <p:ph type="title"/>
          </p:nvPr>
        </p:nvSpPr>
        <p:spPr/>
        <p:txBody>
          <a:bodyPr>
            <a:normAutofit fontScale="90000"/>
          </a:bodyPr>
          <a:lstStyle/>
          <a:p>
            <a:r>
              <a:rPr lang="en-GB" dirty="0"/>
              <a:t>Global Economy – OECD GDP Tracker Continued</a:t>
            </a:r>
          </a:p>
        </p:txBody>
      </p:sp>
      <p:sp>
        <p:nvSpPr>
          <p:cNvPr id="11" name="TextBox 10">
            <a:extLst>
              <a:ext uri="{FF2B5EF4-FFF2-40B4-BE49-F238E27FC236}">
                <a16:creationId xmlns:a16="http://schemas.microsoft.com/office/drawing/2014/main" id="{4CC410F8-7716-4522-8EC0-DBC15CE3F9F9}"/>
              </a:ext>
            </a:extLst>
          </p:cNvPr>
          <p:cNvSpPr txBox="1"/>
          <p:nvPr/>
        </p:nvSpPr>
        <p:spPr>
          <a:xfrm>
            <a:off x="6096000" y="4549676"/>
            <a:ext cx="6096000" cy="2339102"/>
          </a:xfrm>
          <a:prstGeom prst="rect">
            <a:avLst/>
          </a:prstGeom>
          <a:noFill/>
        </p:spPr>
        <p:txBody>
          <a:bodyPr wrap="square">
            <a:spAutoFit/>
          </a:bodyPr>
          <a:lstStyle/>
          <a:p>
            <a:r>
              <a:rPr lang="en-US" sz="1600" b="0" i="0" dirty="0">
                <a:effectLst/>
              </a:rPr>
              <a:t>Note: The green confidence band shows 95% confidence intervals. The Weekly Tracker is an estimate of weekly GDP relative to the pre-crisis trend, which is proxied by the November 2019 OECD Economic Outlook forecasts. The darkness of the grey background reflects stay-at-home confinement requirement based on the Oxford Blavatnik database (0 - no measures, 1 - recommend not leaving house, 2 - require not leaving house with exceptions, 3 - require not leaving house with minimal exceptions).</a:t>
            </a:r>
            <a:br>
              <a:rPr lang="en-US" dirty="0"/>
            </a:br>
            <a:r>
              <a:rPr lang="en-US" dirty="0"/>
              <a:t>			    </a:t>
            </a:r>
            <a:r>
              <a:rPr lang="en-US" b="1" i="0" dirty="0">
                <a:solidFill>
                  <a:srgbClr val="333333"/>
                </a:solidFill>
                <a:effectLst/>
                <a:hlinkClick r:id="rId2"/>
              </a:rPr>
              <a:t>Source: OECD, November 2021</a:t>
            </a:r>
            <a:endParaRPr lang="en-GB" b="1" dirty="0"/>
          </a:p>
        </p:txBody>
      </p:sp>
      <p:grpSp>
        <p:nvGrpSpPr>
          <p:cNvPr id="8" name="Group 7">
            <a:extLst>
              <a:ext uri="{FF2B5EF4-FFF2-40B4-BE49-F238E27FC236}">
                <a16:creationId xmlns:a16="http://schemas.microsoft.com/office/drawing/2014/main" id="{01D8F559-8BBB-4997-8292-4AF9C53CAA82}"/>
              </a:ext>
            </a:extLst>
          </p:cNvPr>
          <p:cNvGrpSpPr/>
          <p:nvPr/>
        </p:nvGrpSpPr>
        <p:grpSpPr>
          <a:xfrm>
            <a:off x="0" y="3840728"/>
            <a:ext cx="1304925" cy="3017272"/>
            <a:chOff x="0" y="0"/>
            <a:chExt cx="1308100" cy="3200400"/>
          </a:xfrm>
        </p:grpSpPr>
        <p:pic>
          <p:nvPicPr>
            <p:cNvPr id="10" name="Picture 9" descr="Chart, line chart&#10;&#10;Description automatically generated">
              <a:extLst>
                <a:ext uri="{FF2B5EF4-FFF2-40B4-BE49-F238E27FC236}">
                  <a16:creationId xmlns:a16="http://schemas.microsoft.com/office/drawing/2014/main" id="{B9122AC0-AD2B-45C0-B8F4-5A1EA2F3A9AE}"/>
                </a:ext>
              </a:extLst>
            </p:cNvPr>
            <p:cNvPicPr/>
            <p:nvPr/>
          </p:nvPicPr>
          <p:blipFill rotWithShape="1">
            <a:blip r:embed="rId3">
              <a:extLst>
                <a:ext uri="{28A0092B-C50C-407E-A947-70E740481C1C}">
                  <a14:useLocalDpi xmlns:a14="http://schemas.microsoft.com/office/drawing/2010/main" val="0"/>
                </a:ext>
              </a:extLst>
            </a:blip>
            <a:srcRect r="89364"/>
            <a:stretch/>
          </p:blipFill>
          <p:spPr bwMode="auto">
            <a:xfrm>
              <a:off x="0" y="0"/>
              <a:ext cx="578712" cy="3200400"/>
            </a:xfrm>
            <a:prstGeom prst="rect">
              <a:avLst/>
            </a:prstGeom>
            <a:ln>
              <a:noFill/>
            </a:ln>
            <a:extLst>
              <a:ext uri="{53640926-AAD7-44D8-BBD7-CCE9431645EC}">
                <a14:shadowObscured xmlns:a14="http://schemas.microsoft.com/office/drawing/2010/main"/>
              </a:ext>
            </a:extLst>
          </p:spPr>
        </p:pic>
        <p:pic>
          <p:nvPicPr>
            <p:cNvPr id="12" name="Picture 11" descr="Chart, line chart&#10;&#10;Description automatically generated">
              <a:extLst>
                <a:ext uri="{FF2B5EF4-FFF2-40B4-BE49-F238E27FC236}">
                  <a16:creationId xmlns:a16="http://schemas.microsoft.com/office/drawing/2014/main" id="{956FF07E-2CCD-4A2A-96AA-0576FB952619}"/>
                </a:ext>
              </a:extLst>
            </p:cNvPr>
            <p:cNvPicPr/>
            <p:nvPr/>
          </p:nvPicPr>
          <p:blipFill rotWithShape="1">
            <a:blip r:embed="rId3">
              <a:extLst>
                <a:ext uri="{28A0092B-C50C-407E-A947-70E740481C1C}">
                  <a14:useLocalDpi xmlns:a14="http://schemas.microsoft.com/office/drawing/2010/main" val="0"/>
                </a:ext>
              </a:extLst>
            </a:blip>
            <a:srcRect l="58279" r="30149"/>
            <a:stretch/>
          </p:blipFill>
          <p:spPr bwMode="auto">
            <a:xfrm>
              <a:off x="644992" y="0"/>
              <a:ext cx="663108" cy="3200400"/>
            </a:xfrm>
            <a:prstGeom prst="rect">
              <a:avLst/>
            </a:prstGeom>
            <a:ln>
              <a:noFill/>
            </a:ln>
            <a:extLst>
              <a:ext uri="{53640926-AAD7-44D8-BBD7-CCE9431645EC}">
                <a14:shadowObscured xmlns:a14="http://schemas.microsoft.com/office/drawing/2010/main"/>
              </a:ext>
            </a:extLst>
          </p:spPr>
        </p:pic>
      </p:grpSp>
      <p:sp>
        <p:nvSpPr>
          <p:cNvPr id="3" name="TextBox 2">
            <a:extLst>
              <a:ext uri="{FF2B5EF4-FFF2-40B4-BE49-F238E27FC236}">
                <a16:creationId xmlns:a16="http://schemas.microsoft.com/office/drawing/2014/main" id="{9539D3D6-DE06-4DA3-B595-B9F4DF1410B7}"/>
              </a:ext>
            </a:extLst>
          </p:cNvPr>
          <p:cNvSpPr txBox="1"/>
          <p:nvPr/>
        </p:nvSpPr>
        <p:spPr>
          <a:xfrm>
            <a:off x="1695450" y="3980240"/>
            <a:ext cx="4400550" cy="2585323"/>
          </a:xfrm>
          <a:prstGeom prst="rect">
            <a:avLst/>
          </a:prstGeom>
          <a:noFill/>
        </p:spPr>
        <p:txBody>
          <a:bodyPr wrap="square" rtlCol="0">
            <a:spAutoFit/>
          </a:bodyPr>
          <a:lstStyle/>
          <a:p>
            <a:r>
              <a:rPr lang="en-GB" b="1" dirty="0"/>
              <a:t>China</a:t>
            </a:r>
          </a:p>
          <a:p>
            <a:endParaRPr lang="en-GB" dirty="0"/>
          </a:p>
          <a:p>
            <a:r>
              <a:rPr lang="en-GB" dirty="0"/>
              <a:t>China is not included within the OECD GDP tracker and so the graph on the left has been compiled using statistics from the </a:t>
            </a:r>
            <a:r>
              <a:rPr lang="en-GB" dirty="0">
                <a:hlinkClick r:id="rId4"/>
              </a:rPr>
              <a:t>IMF</a:t>
            </a:r>
            <a:r>
              <a:rPr lang="en-GB" dirty="0"/>
              <a:t> and </a:t>
            </a:r>
            <a:r>
              <a:rPr lang="en-US" b="0" i="0" dirty="0">
                <a:effectLst/>
                <a:latin typeface="Open Sans"/>
                <a:hlinkClick r:id="rId5"/>
              </a:rPr>
              <a:t>National Bureau of Statistics of China.</a:t>
            </a:r>
            <a:r>
              <a:rPr lang="en-US" dirty="0">
                <a:latin typeface="Open Sans"/>
              </a:rPr>
              <a:t> </a:t>
            </a:r>
            <a:r>
              <a:rPr lang="en-US" dirty="0"/>
              <a:t>The 2021 figure is a p</a:t>
            </a:r>
            <a:r>
              <a:rPr lang="en-US" b="0" i="0" dirty="0">
                <a:effectLst/>
              </a:rPr>
              <a:t>reliminary figure published by the National Bureau of Statistics of China in January 2021. </a:t>
            </a:r>
            <a:endParaRPr lang="en-GB" dirty="0">
              <a:solidFill>
                <a:srgbClr val="FF0000"/>
              </a:solidFill>
            </a:endParaRPr>
          </a:p>
        </p:txBody>
      </p:sp>
      <p:pic>
        <p:nvPicPr>
          <p:cNvPr id="6" name="Picture 5" descr="Chart&#10;&#10;Description automatically generated">
            <a:extLst>
              <a:ext uri="{FF2B5EF4-FFF2-40B4-BE49-F238E27FC236}">
                <a16:creationId xmlns:a16="http://schemas.microsoft.com/office/drawing/2014/main" id="{0C2C49FF-462A-4EB6-97CE-A14E264489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135709"/>
            <a:ext cx="5587300" cy="2835200"/>
          </a:xfrm>
          <a:prstGeom prst="rect">
            <a:avLst/>
          </a:prstGeom>
        </p:spPr>
      </p:pic>
      <p:pic>
        <p:nvPicPr>
          <p:cNvPr id="13" name="Picture 12" descr="Chart&#10;&#10;Description automatically generated with medium confidence">
            <a:extLst>
              <a:ext uri="{FF2B5EF4-FFF2-40B4-BE49-F238E27FC236}">
                <a16:creationId xmlns:a16="http://schemas.microsoft.com/office/drawing/2014/main" id="{C3418863-5CBB-4B5F-860F-C167D50EC4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04699" y="1135710"/>
            <a:ext cx="5587300" cy="2805892"/>
          </a:xfrm>
          <a:prstGeom prst="rect">
            <a:avLst/>
          </a:prstGeom>
        </p:spPr>
      </p:pic>
    </p:spTree>
    <p:extLst>
      <p:ext uri="{BB962C8B-B14F-4D97-AF65-F5344CB8AC3E}">
        <p14:creationId xmlns:p14="http://schemas.microsoft.com/office/powerpoint/2010/main" val="20190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28BD-54D9-4A11-897F-888F83D9DB9D}"/>
              </a:ext>
            </a:extLst>
          </p:cNvPr>
          <p:cNvSpPr>
            <a:spLocks noGrp="1"/>
          </p:cNvSpPr>
          <p:nvPr>
            <p:ph type="title"/>
          </p:nvPr>
        </p:nvSpPr>
        <p:spPr/>
        <p:txBody>
          <a:bodyPr/>
          <a:lstStyle/>
          <a:p>
            <a:r>
              <a:rPr lang="en-GB" dirty="0"/>
              <a:t>UK Economy </a:t>
            </a:r>
          </a:p>
        </p:txBody>
      </p:sp>
      <p:sp>
        <p:nvSpPr>
          <p:cNvPr id="3" name="Content Placeholder 2">
            <a:extLst>
              <a:ext uri="{FF2B5EF4-FFF2-40B4-BE49-F238E27FC236}">
                <a16:creationId xmlns:a16="http://schemas.microsoft.com/office/drawing/2014/main" id="{DAC7F12F-1D5A-4D76-A913-3706407B6BC1}"/>
              </a:ext>
            </a:extLst>
          </p:cNvPr>
          <p:cNvSpPr>
            <a:spLocks noGrp="1"/>
          </p:cNvSpPr>
          <p:nvPr>
            <p:ph idx="1"/>
          </p:nvPr>
        </p:nvSpPr>
        <p:spPr/>
        <p:txBody>
          <a:bodyPr>
            <a:normAutofit fontScale="85000" lnSpcReduction="20000"/>
          </a:bodyPr>
          <a:lstStyle/>
          <a:p>
            <a:r>
              <a:rPr lang="en-US" sz="1800" dirty="0"/>
              <a:t>In the Monetary Policy Committee’s (MPC’s) central forecasts, global and UK GDP continue to recover from the effects of Covid-19 (Covid) in the near term. Growth is somewhat restrained by disruption to supply chains. That disruption, alongside the rapid pace at which global demand for goods has risen, has led to bottlenecks, which have exerted upward pressure on inflation globally, including in the UK. Inflation has also been boosted by higher energy prices, which have risen significantly further in recent months. In the UK, as a result, CPI inflation has risen markedly, to over 3%, and is projected to rise further in the near term, peaking at around 5% in April 2022.</a:t>
            </a:r>
          </a:p>
          <a:p>
            <a:r>
              <a:rPr lang="en-US" sz="1800" dirty="0"/>
              <a:t>Over the second half of the forecast period, and conditioned on the market-implied path for Bank Rate, UK GDP growth is expected to be relatively subdued. The pace of growth slows as potential supply growth eases back to close to pre-Covid rates, and as higher energy prices and the fading of monetary and fiscal policy support temper demand growth. A margin of spare capacity is expected to emerge by the end of the forecast period. </a:t>
            </a:r>
          </a:p>
          <a:p>
            <a:r>
              <a:rPr lang="en-US" sz="1800" dirty="0"/>
              <a:t>The upward pressure on inflation is expected to dissipate over time as supply disruption eases, global demand rebalances, and energy prices stop rising. Underlying wage growth is projected to decline from current rates, which are above the pre-Covid period. As a result, CPI inflation is projected to fall back materially. Conditioned on the market-implied path for Bank Rate, which rises to around 1% by the end of 2022, CPI inflation is projected to be a little above the 2% target in two years’ time and just below the target in three years. Inflation would probably fall a little further beyond that point, given the margin of excess supply in the third year of the forecast. </a:t>
            </a:r>
          </a:p>
          <a:p>
            <a:r>
              <a:rPr lang="en-US" sz="1800" dirty="0"/>
              <a:t>There is a high level of uncertainty around the outlook, including for energy prices. The futures curves for energy prices are downward sloping, in contrast to the MPC’s central conditioning assumptions in which prices remain flat after six months. In an alternative scenario that is conditioned on energy prices following their futures curves throughout the forecast period, and the market-implied path for Bank Rate, CPI inflation falls back towards the target more rapidly than in the MPC’s central projection, and is materially lower over the second half of the forecast period (Box A). While the risks around energy prices are judged to be to the downside, those to wage growth are judged to be skewed to the upside.</a:t>
            </a:r>
          </a:p>
          <a:p>
            <a:pPr marL="0" indent="0">
              <a:buNone/>
            </a:pPr>
            <a:r>
              <a:rPr lang="en-US" sz="1800" b="1" dirty="0"/>
              <a:t>							               </a:t>
            </a:r>
            <a:r>
              <a:rPr lang="en-US" sz="1800" b="1" dirty="0">
                <a:hlinkClick r:id="rId2"/>
              </a:rPr>
              <a:t>Source: Bank of England, November 2021</a:t>
            </a:r>
            <a:endParaRPr lang="en-US" sz="1800" b="1" dirty="0"/>
          </a:p>
          <a:p>
            <a:endParaRPr lang="en-GB" sz="1800" dirty="0"/>
          </a:p>
        </p:txBody>
      </p:sp>
    </p:spTree>
    <p:extLst>
      <p:ext uri="{BB962C8B-B14F-4D97-AF65-F5344CB8AC3E}">
        <p14:creationId xmlns:p14="http://schemas.microsoft.com/office/powerpoint/2010/main" val="2807999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D425-4508-4432-ABCF-1776258A3A7E}"/>
              </a:ext>
            </a:extLst>
          </p:cNvPr>
          <p:cNvSpPr>
            <a:spLocks noGrp="1"/>
          </p:cNvSpPr>
          <p:nvPr>
            <p:ph type="title"/>
          </p:nvPr>
        </p:nvSpPr>
        <p:spPr/>
        <p:txBody>
          <a:bodyPr/>
          <a:lstStyle/>
          <a:p>
            <a:r>
              <a:rPr lang="en-GB" dirty="0"/>
              <a:t>UK Economy 2 </a:t>
            </a:r>
          </a:p>
        </p:txBody>
      </p:sp>
      <p:sp>
        <p:nvSpPr>
          <p:cNvPr id="3" name="Content Placeholder 2">
            <a:extLst>
              <a:ext uri="{FF2B5EF4-FFF2-40B4-BE49-F238E27FC236}">
                <a16:creationId xmlns:a16="http://schemas.microsoft.com/office/drawing/2014/main" id="{BF6BDC96-C60F-411B-9668-B1A762A98CCF}"/>
              </a:ext>
            </a:extLst>
          </p:cNvPr>
          <p:cNvSpPr>
            <a:spLocks noGrp="1"/>
          </p:cNvSpPr>
          <p:nvPr>
            <p:ph idx="1"/>
          </p:nvPr>
        </p:nvSpPr>
        <p:spPr/>
        <p:txBody>
          <a:bodyPr>
            <a:normAutofit/>
          </a:bodyPr>
          <a:lstStyle/>
          <a:p>
            <a:r>
              <a:rPr lang="en-US" sz="1800" b="0" i="0" dirty="0">
                <a:solidFill>
                  <a:srgbClr val="333333"/>
                </a:solidFill>
                <a:effectLst/>
              </a:rPr>
              <a:t>The economy lost momentum in Q3, buffeted by a surge in Covid-19 cases, shortages of staff and inputs, and trade tensions with the EU. Private consumption, government consumption and business investment lost notable steam, while exports slipped into contraction. Turning to Q4, most early indicators are fairly positive. In October, both the manufacturing and services PMIs rose, while employment continued to surge, suggesting a negligible impact from the recent end of the government’s wage subsidy scheme. However, overall momentum is likely to slow compared to Q3 amid supply bottlenecks and the effect of climbing price pressures on purchasing power. On the fiscal front, at end-October the chancellor presented the autumn budget. Notably higher public spending over the coming years will only be partly offset by tax hikes, although the budget deficit is still seen falling sharply ahead.</a:t>
            </a:r>
          </a:p>
          <a:p>
            <a:r>
              <a:rPr lang="en-US" sz="1800" b="0" i="0" dirty="0">
                <a:solidFill>
                  <a:srgbClr val="333333"/>
                </a:solidFill>
                <a:effectLst/>
              </a:rPr>
              <a:t>The economy will slow next year following the initial post-pandemic surge in economic activity, although extra spending announced in the budget should provide some support. A potential prolongation of supply handicaps and new Covid-19 variants pose downside risks. Tense relations with the EU—in particular over the Northern Ireland protocol—further cloud the outlook. Focus Economics panelists expect the economy to expand 5.0% in 2022, which is down 0.2 percentage points from last month’s forecast, and 2.1% in 2023.</a:t>
            </a:r>
          </a:p>
          <a:p>
            <a:pPr marL="0" indent="0">
              <a:buNone/>
            </a:pPr>
            <a:r>
              <a:rPr lang="en-US" sz="1800" b="1" dirty="0">
                <a:solidFill>
                  <a:srgbClr val="333333"/>
                </a:solidFill>
              </a:rPr>
              <a:t>						                </a:t>
            </a:r>
            <a:r>
              <a:rPr lang="en-US" sz="1800" b="1" dirty="0">
                <a:solidFill>
                  <a:srgbClr val="333333"/>
                </a:solidFill>
                <a:hlinkClick r:id="rId2"/>
              </a:rPr>
              <a:t>Source: Focus Economics, November 2021</a:t>
            </a:r>
            <a:endParaRPr lang="en-GB" sz="1800" b="1" dirty="0"/>
          </a:p>
          <a:p>
            <a:endParaRPr lang="en-GB" dirty="0"/>
          </a:p>
        </p:txBody>
      </p:sp>
    </p:spTree>
    <p:extLst>
      <p:ext uri="{BB962C8B-B14F-4D97-AF65-F5344CB8AC3E}">
        <p14:creationId xmlns:p14="http://schemas.microsoft.com/office/powerpoint/2010/main" val="3018838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p:txBody>
          <a:bodyPr/>
          <a:lstStyle/>
          <a:p>
            <a:r>
              <a:rPr lang="en-GB" dirty="0"/>
              <a:t>UK Economy 3</a:t>
            </a:r>
          </a:p>
        </p:txBody>
      </p:sp>
      <p:pic>
        <p:nvPicPr>
          <p:cNvPr id="4" name="Content Placeholder 3" descr="A picture containing graphical user interface&#10;&#10;Description automatically generated">
            <a:extLst>
              <a:ext uri="{FF2B5EF4-FFF2-40B4-BE49-F238E27FC236}">
                <a16:creationId xmlns:a16="http://schemas.microsoft.com/office/drawing/2014/main" id="{8254E93F-0362-44D9-923B-8EE515F9D3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3987" y="1500810"/>
            <a:ext cx="10224025" cy="3925956"/>
          </a:xfrm>
          <a:prstGeom prst="rect">
            <a:avLst/>
          </a:prstGeom>
        </p:spPr>
      </p:pic>
      <p:sp>
        <p:nvSpPr>
          <p:cNvPr id="6" name="TextBox 5">
            <a:extLst>
              <a:ext uri="{FF2B5EF4-FFF2-40B4-BE49-F238E27FC236}">
                <a16:creationId xmlns:a16="http://schemas.microsoft.com/office/drawing/2014/main" id="{DD938D93-DC28-42DC-88A4-1C8B70F1B7D7}"/>
              </a:ext>
            </a:extLst>
          </p:cNvPr>
          <p:cNvSpPr txBox="1"/>
          <p:nvPr/>
        </p:nvSpPr>
        <p:spPr>
          <a:xfrm>
            <a:off x="4840357" y="5473866"/>
            <a:ext cx="6927573" cy="307777"/>
          </a:xfrm>
          <a:prstGeom prst="rect">
            <a:avLst/>
          </a:prstGeom>
          <a:noFill/>
        </p:spPr>
        <p:txBody>
          <a:bodyPr wrap="square">
            <a:spAutoFit/>
          </a:bodyPr>
          <a:lstStyle/>
          <a:p>
            <a:pPr algn="r"/>
            <a:r>
              <a:rPr lang="en-US" sz="1400" b="1" dirty="0">
                <a:solidFill>
                  <a:srgbClr val="2D2D2D"/>
                </a:solidFill>
                <a:hlinkClick r:id="rId3"/>
              </a:rPr>
              <a:t>Deloitte, November 2021</a:t>
            </a:r>
            <a:endParaRPr lang="en-GB" sz="1400" dirty="0"/>
          </a:p>
        </p:txBody>
      </p:sp>
    </p:spTree>
    <p:extLst>
      <p:ext uri="{BB962C8B-B14F-4D97-AF65-F5344CB8AC3E}">
        <p14:creationId xmlns:p14="http://schemas.microsoft.com/office/powerpoint/2010/main" val="3738131294"/>
      </p:ext>
    </p:extLst>
  </p:cSld>
  <p:clrMapOvr>
    <a:masterClrMapping/>
  </p:clrMapOvr>
</p:sld>
</file>

<file path=ppt/theme/theme1.xml><?xml version="1.0" encoding="utf-8"?>
<a:theme xmlns:a="http://schemas.openxmlformats.org/drawingml/2006/main" name="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30825BD9-185A-4C9D-83B9-66414CA1E632}"/>
    </a:ext>
  </a:extLst>
</a:theme>
</file>

<file path=ppt/theme/theme2.xml><?xml version="1.0" encoding="utf-8"?>
<a:theme xmlns:a="http://schemas.openxmlformats.org/drawingml/2006/main" name="1_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CE94641B-62A7-4E9D-8F65-32F4E2EE19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f15de35-5208-4006-b31e-64c99b3e6042">
      <UserInfo>
        <DisplayName>Alison Webster</DisplayName>
        <AccountId>91</AccountId>
        <AccountType/>
      </UserInfo>
      <UserInfo>
        <DisplayName>Dexter Levick</DisplayName>
        <AccountId>404</AccountId>
        <AccountType/>
      </UserInfo>
      <UserInfo>
        <DisplayName>Bill Hicks</DisplayName>
        <AccountId>12</AccountId>
        <AccountType/>
      </UserInfo>
      <UserInfo>
        <DisplayName>Jennie Daley</DisplayName>
        <AccountId>463</AccountId>
        <AccountType/>
      </UserInfo>
      <UserInfo>
        <DisplayName>Rhian Hayes</DisplayName>
        <AccountId>753</AccountId>
        <AccountType/>
      </UserInfo>
      <UserInfo>
        <DisplayName>Peter Fleming</DisplayName>
        <AccountId>642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85182F72A007408CD12C9A591952E8" ma:contentTypeVersion="13" ma:contentTypeDescription="Create a new document." ma:contentTypeScope="" ma:versionID="9b030b29051167cc1c9899d2e6e97dc7">
  <xsd:schema xmlns:xsd="http://www.w3.org/2001/XMLSchema" xmlns:xs="http://www.w3.org/2001/XMLSchema" xmlns:p="http://schemas.microsoft.com/office/2006/metadata/properties" xmlns:ns2="887f3627-3362-4f0e-99fd-589162ca1cd8" xmlns:ns3="df15de35-5208-4006-b31e-64c99b3e6042" targetNamespace="http://schemas.microsoft.com/office/2006/metadata/properties" ma:root="true" ma:fieldsID="a65afd065a6a6ef9d70287f6bc3073de" ns2:_="" ns3:_="">
    <xsd:import namespace="887f3627-3362-4f0e-99fd-589162ca1cd8"/>
    <xsd:import namespace="df15de35-5208-4006-b31e-64c99b3e60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f3627-3362-4f0e-99fd-589162ca1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f15de35-5208-4006-b31e-64c99b3e60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1A669E-19B7-4948-BF30-ADA8F9A55D35}">
  <ds:schemaRefs>
    <ds:schemaRef ds:uri="http://schemas.microsoft.com/office/2006/metadata/properties"/>
    <ds:schemaRef ds:uri="http://schemas.microsoft.com/office/infopath/2007/PartnerControls"/>
    <ds:schemaRef ds:uri="df15de35-5208-4006-b31e-64c99b3e6042"/>
  </ds:schemaRefs>
</ds:datastoreItem>
</file>

<file path=customXml/itemProps2.xml><?xml version="1.0" encoding="utf-8"?>
<ds:datastoreItem xmlns:ds="http://schemas.openxmlformats.org/officeDocument/2006/customXml" ds:itemID="{5DCC5866-B63C-4F9A-AE8D-A71EF7591794}">
  <ds:schemaRefs>
    <ds:schemaRef ds:uri="http://schemas.microsoft.com/sharepoint/v3/contenttype/forms"/>
  </ds:schemaRefs>
</ds:datastoreItem>
</file>

<file path=customXml/itemProps3.xml><?xml version="1.0" encoding="utf-8"?>
<ds:datastoreItem xmlns:ds="http://schemas.openxmlformats.org/officeDocument/2006/customXml" ds:itemID="{868D9760-1DEB-4C72-A56E-CE54DB001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7f3627-3362-4f0e-99fd-589162ca1cd8"/>
    <ds:schemaRef ds:uri="df15de35-5208-4006-b31e-64c99b3e6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51812</TotalTime>
  <Words>6577</Words>
  <Application>Microsoft Office PowerPoint</Application>
  <PresentationFormat>Widescreen</PresentationFormat>
  <Paragraphs>383</Paragraphs>
  <Slides>51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51</vt:i4>
      </vt:variant>
    </vt:vector>
  </HeadingPairs>
  <TitlesOfParts>
    <vt:vector size="56" baseType="lpstr">
      <vt:lpstr>Arial</vt:lpstr>
      <vt:lpstr>Calibri</vt:lpstr>
      <vt:lpstr>Open Sans</vt:lpstr>
      <vt:lpstr>Office Theme</vt:lpstr>
      <vt:lpstr>1_Office Theme</vt:lpstr>
      <vt:lpstr>Thames Valley Berkshire Monthly Economic Briefing</vt:lpstr>
      <vt:lpstr>Key contents of this month’s briefing</vt:lpstr>
      <vt:lpstr>Global and National Economy</vt:lpstr>
      <vt:lpstr>Global Economy</vt:lpstr>
      <vt:lpstr>Global Economy – OECD GDP Tracker</vt:lpstr>
      <vt:lpstr>Global Economy – OECD GDP Tracker Continued</vt:lpstr>
      <vt:lpstr>UK Economy </vt:lpstr>
      <vt:lpstr>UK Economy 2 </vt:lpstr>
      <vt:lpstr>UK Economy 3</vt:lpstr>
      <vt:lpstr>Coronavirus and Recession: Implications for Thames Valley Berkshire</vt:lpstr>
      <vt:lpstr>Furloughing (Latest data - October 2021)</vt:lpstr>
      <vt:lpstr>SEISS (Latest data - October 2021) </vt:lpstr>
      <vt:lpstr>Claimant Count (Latest data - November 2021)</vt:lpstr>
      <vt:lpstr>Strategic Issues: Heathrow</vt:lpstr>
      <vt:lpstr>Strategic Issues: Aviation</vt:lpstr>
      <vt:lpstr>Demand and Supply Conditions: Businesses, Hiring, Restructuring, Investment, Labour and Skills Supply</vt:lpstr>
      <vt:lpstr>Household/Consumer Demand</vt:lpstr>
      <vt:lpstr>Industries at Risk</vt:lpstr>
      <vt:lpstr>Remote working</vt:lpstr>
      <vt:lpstr>Local Profiles</vt:lpstr>
      <vt:lpstr>Bracknell Forest</vt:lpstr>
      <vt:lpstr>Impact of COVID-19 up to 13th December 2021</vt:lpstr>
      <vt:lpstr>Industries hit hardest by COVID shutdown</vt:lpstr>
      <vt:lpstr>Industry risks and opportunities (2020-2021)</vt:lpstr>
      <vt:lpstr>Job posting analytics (EMSI, November 2021)</vt:lpstr>
      <vt:lpstr>Slough</vt:lpstr>
      <vt:lpstr>Impact of COVID-19 up to 13th December 2021</vt:lpstr>
      <vt:lpstr>Industries hit hardest by COVID shutdown</vt:lpstr>
      <vt:lpstr>Industry risks and opportunities (2020-2021)</vt:lpstr>
      <vt:lpstr>Job posting analytics (EMSI, November 2021)</vt:lpstr>
      <vt:lpstr>Reading</vt:lpstr>
      <vt:lpstr>Impact of COVID-19 up to 13th December 2021</vt:lpstr>
      <vt:lpstr>Industries hit hardest by COVID shutdown</vt:lpstr>
      <vt:lpstr>Industry risks and opportunities (2020-2021)</vt:lpstr>
      <vt:lpstr>Job posting analytics (EMSI, November 2021)</vt:lpstr>
      <vt:lpstr>Wokingham</vt:lpstr>
      <vt:lpstr>Impact of COVID-19 up to 13th December 2021</vt:lpstr>
      <vt:lpstr>Industries hit hardest by COVID shutdown</vt:lpstr>
      <vt:lpstr>Industry risks and opportunities (2020-2021)</vt:lpstr>
      <vt:lpstr>Job posting analytics (EMSI, November 2021)</vt:lpstr>
      <vt:lpstr>Windsor and Maidenhead</vt:lpstr>
      <vt:lpstr>Impact of COVID-19 up to 13th December 2021</vt:lpstr>
      <vt:lpstr>Industries hit hardest by COVID shutdown</vt:lpstr>
      <vt:lpstr>Industry risks and opportunities (2020-2021)</vt:lpstr>
      <vt:lpstr>Job posting analytics (EMSI, November 2021)</vt:lpstr>
      <vt:lpstr>West Berkshire</vt:lpstr>
      <vt:lpstr>Impact of COVID-19 up to 13th December 2021</vt:lpstr>
      <vt:lpstr>Industries hit hardest by COVID shutdown</vt:lpstr>
      <vt:lpstr>Industry risks and opportunities (2020-2021)</vt:lpstr>
      <vt:lpstr>Job posting analytics (EMSI, November 2021)</vt:lpstr>
      <vt:lpstr>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Recovering from COVID-19</dc:title>
  <dc:creator>Dexter Levick</dc:creator>
  <cp:lastModifiedBy>Dexter Levick</cp:lastModifiedBy>
  <cp:revision>387</cp:revision>
  <dcterms:created xsi:type="dcterms:W3CDTF">2021-01-28T12:18:09Z</dcterms:created>
  <dcterms:modified xsi:type="dcterms:W3CDTF">2021-12-19T20:50:11Z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0x010100D985182F72A007408CD12C9A591952E8</vt:lpwstr>
  </property>
</Properties>
</file>