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C6F0-4357-4A79-9116-7F51AFFA6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A222F-E996-49D3-9404-4F1E91C63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5351F-957A-4F60-81A2-9D3AE415B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36" y="246762"/>
            <a:ext cx="2381692" cy="12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45A9-9D35-4CE5-A892-307EF850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AB525-BE35-44DB-9E19-C29EAA77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381"/>
            <a:ext cx="10515600" cy="4615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0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A5BC-7982-4E30-8401-2CE5EE0D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821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3D2B9-48AA-41A9-A7E6-C3F7E5EE8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821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6E9A0-646F-4DCC-A2FF-B363AA22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9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0C316-149B-4C9F-844E-BD406B51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0399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33B6D-09CB-423B-8108-1672C90C3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431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ED2BF-C665-4790-84C9-F4A0DEBD1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0399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78DC5-C125-4DAF-8ADC-124BD34ED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431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BBB74-B31D-4C69-AF01-DB2E382A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70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6114-C49E-403C-9783-97C84804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5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831BD47-F49D-4393-89EC-BE3B58A040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4"/>
          <a:stretch/>
        </p:blipFill>
        <p:spPr bwMode="auto">
          <a:xfrm>
            <a:off x="-1283" y="4968815"/>
            <a:ext cx="12193284" cy="188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7A738"/>
                  </a:outerShdw>
                </a:effectLst>
              </a14:hiddenEffects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B975B-7912-4BDF-98D7-ABA947AF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4BB3E-5AD8-4537-9140-6A166FFAC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1381"/>
            <a:ext cx="10515600" cy="461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0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4CC5-DCA1-4F22-8B44-769674E3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Centres</a:t>
            </a:r>
            <a:r>
              <a:rPr lang="en-US" dirty="0"/>
              <a:t> of Excellence…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E14B-A59B-41BE-B5D8-A811E8B5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68"/>
            <a:ext cx="6283960" cy="454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Alongside the University of Reading, Berkshire benefits from many other Centres of Excellence including:</a:t>
            </a:r>
          </a:p>
          <a:p>
            <a:r>
              <a:rPr lang="en-GB" sz="2000" dirty="0"/>
              <a:t>European Centre for Mid-Range Weather Forecasting </a:t>
            </a:r>
          </a:p>
          <a:p>
            <a:r>
              <a:rPr lang="en-GB" sz="2000" dirty="0"/>
              <a:t>Thatcham Research </a:t>
            </a:r>
          </a:p>
          <a:p>
            <a:r>
              <a:rPr lang="en-GB" sz="2000" dirty="0"/>
              <a:t>TRL </a:t>
            </a:r>
          </a:p>
          <a:p>
            <a:r>
              <a:rPr lang="en-GB" sz="2000" dirty="0"/>
              <a:t>BSRIA </a:t>
            </a:r>
          </a:p>
          <a:p>
            <a:r>
              <a:rPr lang="en-GB" sz="2000" dirty="0"/>
              <a:t>Deloitte Cyber Intelligence Centre </a:t>
            </a:r>
          </a:p>
          <a:p>
            <a:r>
              <a:rPr lang="en-GB" sz="2000" dirty="0" err="1"/>
              <a:t>StoryFutures</a:t>
            </a:r>
            <a:r>
              <a:rPr lang="en-GB" sz="2000" dirty="0"/>
              <a:t> </a:t>
            </a:r>
          </a:p>
          <a:p>
            <a:r>
              <a:rPr lang="en-GB" sz="2000" dirty="0"/>
              <a:t>National Foundation for Educational Research </a:t>
            </a:r>
          </a:p>
          <a:p>
            <a:r>
              <a:rPr lang="en-GB" sz="2000" dirty="0"/>
              <a:t>Rutherford Cancer Centre (Proton Beam Therapy)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CD65B-2771-47A4-93DD-48C1022BE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1" t="27802" r="51147" b="28754"/>
          <a:stretch/>
        </p:blipFill>
        <p:spPr>
          <a:xfrm>
            <a:off x="7570366" y="1432420"/>
            <a:ext cx="3783434" cy="28690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4E7E8-E8A4-45AF-91E7-2A51ABDC7D77}"/>
              </a:ext>
            </a:extLst>
          </p:cNvPr>
          <p:cNvSpPr/>
          <p:nvPr/>
        </p:nvSpPr>
        <p:spPr>
          <a:xfrm>
            <a:off x="7570366" y="4301455"/>
            <a:ext cx="160229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Source: Business in Berkshire 2018</a:t>
            </a:r>
          </a:p>
        </p:txBody>
      </p:sp>
    </p:spTree>
    <p:extLst>
      <p:ext uri="{BB962C8B-B14F-4D97-AF65-F5344CB8AC3E}">
        <p14:creationId xmlns:p14="http://schemas.microsoft.com/office/powerpoint/2010/main" val="59508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4CC5-DCA1-4F22-8B44-769674E3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major corporate R&amp;D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E14B-A59B-41BE-B5D8-A811E8B5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468"/>
            <a:ext cx="6212840" cy="454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It also has companies (many of which are world-leading) with R&amp;D facilities within Berkshire, including: </a:t>
            </a:r>
          </a:p>
          <a:p>
            <a:r>
              <a:rPr lang="en-GB" sz="2000" dirty="0"/>
              <a:t>Mars </a:t>
            </a:r>
          </a:p>
          <a:p>
            <a:r>
              <a:rPr lang="en-GB" sz="2000" dirty="0"/>
              <a:t>Johnson &amp; Johnson </a:t>
            </a:r>
          </a:p>
          <a:p>
            <a:r>
              <a:rPr lang="en-GB" sz="2000" dirty="0"/>
              <a:t>Thales </a:t>
            </a:r>
          </a:p>
          <a:p>
            <a:r>
              <a:rPr lang="en-GB" sz="2000" dirty="0"/>
              <a:t>Syngenta </a:t>
            </a:r>
          </a:p>
          <a:p>
            <a:r>
              <a:rPr lang="en-GB" sz="2000" dirty="0"/>
              <a:t>Gillette (P&amp;G) </a:t>
            </a:r>
          </a:p>
          <a:p>
            <a:r>
              <a:rPr lang="en-GB" sz="2000" dirty="0"/>
              <a:t>Costain </a:t>
            </a:r>
          </a:p>
          <a:p>
            <a:r>
              <a:rPr lang="en-GB" sz="2000" dirty="0"/>
              <a:t>Vodafone </a:t>
            </a:r>
          </a:p>
          <a:p>
            <a:r>
              <a:rPr lang="en-GB" sz="2000" dirty="0" err="1"/>
              <a:t>Hanovia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CD65B-2771-47A4-93DD-48C1022BE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1" t="27802" r="51147" b="28754"/>
          <a:stretch/>
        </p:blipFill>
        <p:spPr>
          <a:xfrm>
            <a:off x="7570366" y="1432420"/>
            <a:ext cx="3783434" cy="28690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4E7E8-E8A4-45AF-91E7-2A51ABDC7D77}"/>
              </a:ext>
            </a:extLst>
          </p:cNvPr>
          <p:cNvSpPr/>
          <p:nvPr/>
        </p:nvSpPr>
        <p:spPr>
          <a:xfrm>
            <a:off x="7570366" y="4301455"/>
            <a:ext cx="160229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Source: Business in Berkshire 2018</a:t>
            </a:r>
          </a:p>
        </p:txBody>
      </p:sp>
    </p:spTree>
    <p:extLst>
      <p:ext uri="{BB962C8B-B14F-4D97-AF65-F5344CB8AC3E}">
        <p14:creationId xmlns:p14="http://schemas.microsoft.com/office/powerpoint/2010/main" val="8942156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VBLEP">
      <a:dk1>
        <a:srgbClr val="000000"/>
      </a:dk1>
      <a:lt1>
        <a:srgbClr val="FFFFFF"/>
      </a:lt1>
      <a:dk2>
        <a:srgbClr val="434345"/>
      </a:dk2>
      <a:lt2>
        <a:srgbClr val="999B9E"/>
      </a:lt2>
      <a:accent1>
        <a:srgbClr val="00B7FF"/>
      </a:accent1>
      <a:accent2>
        <a:srgbClr val="F9A01B"/>
      </a:accent2>
      <a:accent3>
        <a:srgbClr val="F06499"/>
      </a:accent3>
      <a:accent4>
        <a:srgbClr val="8E0053"/>
      </a:accent4>
      <a:accent5>
        <a:srgbClr val="FFC000"/>
      </a:accent5>
      <a:accent6>
        <a:srgbClr val="000100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LEP PRESENTATION TEMPLATE.potx" id="{EDDDAD62-5131-44D5-B68A-861F1991EE67}" vid="{30825BD9-185A-4C9D-83B9-66414CA1E6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Centres of Excellence…</vt:lpstr>
      <vt:lpstr>…and major corporate R&amp;D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of Excellence…</dc:title>
  <dc:creator>Caroline Perkins</dc:creator>
  <cp:lastModifiedBy>Caroline Perkins</cp:lastModifiedBy>
  <cp:revision>1</cp:revision>
  <dcterms:created xsi:type="dcterms:W3CDTF">2019-08-13T10:45:33Z</dcterms:created>
  <dcterms:modified xsi:type="dcterms:W3CDTF">2019-08-13T10:47:36Z</dcterms:modified>
</cp:coreProperties>
</file>