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notesSlides/notesSlide9.xml" ContentType="application/vnd.openxmlformats-officedocument.presentationml.notesSlide+xml"/>
  <Override PartName="/ppt/notesSlides/notesSlide2.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3.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slideLayouts/slideLayout4.xml" ContentType="application/vnd.openxmlformats-officedocument.presentationml.slideLayout+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4.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9"/>
  </p:notesMasterIdLst>
  <p:sldIdLst>
    <p:sldId id="284" r:id="rId2"/>
    <p:sldId id="270" r:id="rId3"/>
    <p:sldId id="273" r:id="rId4"/>
    <p:sldId id="280" r:id="rId5"/>
    <p:sldId id="286" r:id="rId6"/>
    <p:sldId id="287" r:id="rId7"/>
    <p:sldId id="288" r:id="rId8"/>
    <p:sldId id="289" r:id="rId9"/>
    <p:sldId id="290" r:id="rId10"/>
    <p:sldId id="291" r:id="rId11"/>
    <p:sldId id="292" r:id="rId12"/>
    <p:sldId id="293" r:id="rId13"/>
    <p:sldId id="294" r:id="rId14"/>
    <p:sldId id="319" r:id="rId15"/>
    <p:sldId id="296" r:id="rId16"/>
    <p:sldId id="309" r:id="rId17"/>
    <p:sldId id="320" r:id="rId18"/>
    <p:sldId id="310" r:id="rId19"/>
    <p:sldId id="321" r:id="rId20"/>
    <p:sldId id="282" r:id="rId21"/>
    <p:sldId id="297" r:id="rId22"/>
    <p:sldId id="312" r:id="rId23"/>
    <p:sldId id="313" r:id="rId24"/>
    <p:sldId id="314" r:id="rId25"/>
    <p:sldId id="315" r:id="rId26"/>
    <p:sldId id="316" r:id="rId27"/>
    <p:sldId id="317" r:id="rId2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070C3"/>
    <a:srgbClr val="F4FBFE"/>
    <a:srgbClr val="B8E3F6"/>
    <a:srgbClr val="32B0E6"/>
    <a:srgbClr val="CDD9EF"/>
    <a:srgbClr val="EC6599"/>
    <a:srgbClr val="A4C841"/>
    <a:srgbClr val="8E1456"/>
    <a:srgbClr val="355792"/>
    <a:srgbClr val="126D5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78518" autoAdjust="0"/>
  </p:normalViewPr>
  <p:slideViewPr>
    <p:cSldViewPr snapToGrid="0">
      <p:cViewPr varScale="1">
        <p:scale>
          <a:sx n="64" d="100"/>
          <a:sy n="64" d="100"/>
        </p:scale>
        <p:origin x="1958"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customXml" Target="../customXml/item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customXml" Target="../customXml/item3.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35" Type="http://schemas.openxmlformats.org/officeDocument/2006/relationships/customXml" Target="../customXml/item2.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F23C3FB-A12B-4BBB-8A01-B317BE61FE35}" type="datetimeFigureOut">
              <a:rPr lang="en-GB" smtClean="0"/>
              <a:t>28/06/2021</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0E7A800-59B0-4B9A-9AA6-4437779AFB33}" type="slidenum">
              <a:rPr lang="en-GB" smtClean="0"/>
              <a:t>‹#›</a:t>
            </a:fld>
            <a:endParaRPr lang="en-GB"/>
          </a:p>
        </p:txBody>
      </p:sp>
    </p:spTree>
    <p:extLst>
      <p:ext uri="{BB962C8B-B14F-4D97-AF65-F5344CB8AC3E}">
        <p14:creationId xmlns:p14="http://schemas.microsoft.com/office/powerpoint/2010/main" val="14689290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berkshireopportunities.co.uk/advice/explore-job-sectors/job-sectors/all-sectors/sector-details/education/"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berkshireopportunities.co.uk/advice/explore-job-sectors/job-sectors/all-sectors/sector-details/education/"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References:</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GB" b="0" dirty="0"/>
              <a:t>https://www.berkshireopportunities.co.uk/</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GB" b="0" dirty="0"/>
              <a:t>http://www.thamesvalleyberkshire.co.uk/careers-hub</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GB" b="0" dirty="0"/>
              <a:t>https://www.careersandenterprise.co.uk/</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endParaRPr lang="en-GB" b="0" dirty="0"/>
          </a:p>
        </p:txBody>
      </p:sp>
      <p:sp>
        <p:nvSpPr>
          <p:cNvPr id="4" name="Slide Number Placeholder 3"/>
          <p:cNvSpPr>
            <a:spLocks noGrp="1"/>
          </p:cNvSpPr>
          <p:nvPr>
            <p:ph type="sldNum" sz="quarter" idx="5"/>
          </p:nvPr>
        </p:nvSpPr>
        <p:spPr/>
        <p:txBody>
          <a:bodyPr/>
          <a:lstStyle/>
          <a:p>
            <a:fld id="{30E7A800-59B0-4B9A-9AA6-4437779AFB33}" type="slidenum">
              <a:rPr lang="en-GB" smtClean="0"/>
              <a:t>1</a:t>
            </a:fld>
            <a:endParaRPr lang="en-GB"/>
          </a:p>
        </p:txBody>
      </p:sp>
    </p:spTree>
    <p:extLst>
      <p:ext uri="{BB962C8B-B14F-4D97-AF65-F5344CB8AC3E}">
        <p14:creationId xmlns:p14="http://schemas.microsoft.com/office/powerpoint/2010/main" val="785920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References:</a:t>
            </a:r>
          </a:p>
          <a:p>
            <a:pPr marL="228600" indent="-228600">
              <a:buAutoNum type="arabicParenR"/>
            </a:pPr>
            <a:r>
              <a:rPr lang="en-GB" dirty="0"/>
              <a:t>Starting out – The Berkshire Careers Guide</a:t>
            </a:r>
          </a:p>
          <a:p>
            <a:pPr marL="228600" indent="-228600">
              <a:buAutoNum type="arabicParenR"/>
            </a:pPr>
            <a:endParaRPr lang="en-GB" dirty="0"/>
          </a:p>
          <a:p>
            <a:pPr marL="0" indent="0">
              <a:buNone/>
            </a:pPr>
            <a:r>
              <a:rPr lang="en-GB" b="1" dirty="0"/>
              <a:t>Images:</a:t>
            </a:r>
          </a:p>
          <a:p>
            <a:pPr marL="228600" indent="-228600">
              <a:buAutoNum type="arabicParenR"/>
            </a:pPr>
            <a:r>
              <a:rPr lang="en-GB" dirty="0"/>
              <a:t>Starting out – The Berkshire Careers Guide </a:t>
            </a:r>
          </a:p>
          <a:p>
            <a:pPr marL="228600" indent="-228600">
              <a:buAutoNum type="arabicParenR"/>
            </a:pPr>
            <a:r>
              <a:rPr lang="en-GB" dirty="0"/>
              <a:t>Icons8</a:t>
            </a:r>
          </a:p>
          <a:p>
            <a:endParaRPr lang="en-GB" dirty="0"/>
          </a:p>
        </p:txBody>
      </p:sp>
      <p:sp>
        <p:nvSpPr>
          <p:cNvPr id="4" name="Slide Number Placeholder 3"/>
          <p:cNvSpPr>
            <a:spLocks noGrp="1"/>
          </p:cNvSpPr>
          <p:nvPr>
            <p:ph type="sldNum" sz="quarter" idx="5"/>
          </p:nvPr>
        </p:nvSpPr>
        <p:spPr/>
        <p:txBody>
          <a:bodyPr/>
          <a:lstStyle/>
          <a:p>
            <a:fld id="{30E7A800-59B0-4B9A-9AA6-4437779AFB33}" type="slidenum">
              <a:rPr lang="en-GB" smtClean="0"/>
              <a:t>10</a:t>
            </a:fld>
            <a:endParaRPr lang="en-GB"/>
          </a:p>
        </p:txBody>
      </p:sp>
    </p:spTree>
    <p:extLst>
      <p:ext uri="{BB962C8B-B14F-4D97-AF65-F5344CB8AC3E}">
        <p14:creationId xmlns:p14="http://schemas.microsoft.com/office/powerpoint/2010/main" val="1161372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References:</a:t>
            </a:r>
          </a:p>
          <a:p>
            <a:pPr marL="228600" indent="-228600">
              <a:buAutoNum type="arabicParenR"/>
            </a:pPr>
            <a:r>
              <a:rPr lang="en-GB" dirty="0"/>
              <a:t>Starting out – The Berkshire Careers Guide</a:t>
            </a:r>
          </a:p>
          <a:p>
            <a:pPr marL="228600" indent="-228600">
              <a:buAutoNum type="arabicParenR"/>
            </a:pPr>
            <a:endParaRPr lang="en-GB" dirty="0"/>
          </a:p>
          <a:p>
            <a:pPr marL="0" indent="0">
              <a:buNone/>
            </a:pPr>
            <a:r>
              <a:rPr lang="en-GB" b="1" dirty="0"/>
              <a:t>Images:</a:t>
            </a:r>
          </a:p>
          <a:p>
            <a:pPr marL="228600" indent="-228600">
              <a:buAutoNum type="arabicParenR"/>
            </a:pPr>
            <a:r>
              <a:rPr lang="en-GB" dirty="0"/>
              <a:t>Starting out – The Berkshire Careers Guide </a:t>
            </a:r>
          </a:p>
          <a:p>
            <a:pPr marL="228600" indent="-228600">
              <a:buAutoNum type="arabicParenR"/>
            </a:pPr>
            <a:r>
              <a:rPr lang="en-GB" dirty="0"/>
              <a:t>Icons8</a:t>
            </a:r>
          </a:p>
          <a:p>
            <a:endParaRPr lang="en-GB" dirty="0"/>
          </a:p>
        </p:txBody>
      </p:sp>
      <p:sp>
        <p:nvSpPr>
          <p:cNvPr id="4" name="Slide Number Placeholder 3"/>
          <p:cNvSpPr>
            <a:spLocks noGrp="1"/>
          </p:cNvSpPr>
          <p:nvPr>
            <p:ph type="sldNum" sz="quarter" idx="5"/>
          </p:nvPr>
        </p:nvSpPr>
        <p:spPr/>
        <p:txBody>
          <a:bodyPr/>
          <a:lstStyle/>
          <a:p>
            <a:fld id="{30E7A800-59B0-4B9A-9AA6-4437779AFB33}" type="slidenum">
              <a:rPr lang="en-GB" smtClean="0"/>
              <a:t>11</a:t>
            </a:fld>
            <a:endParaRPr lang="en-GB"/>
          </a:p>
        </p:txBody>
      </p:sp>
    </p:spTree>
    <p:extLst>
      <p:ext uri="{BB962C8B-B14F-4D97-AF65-F5344CB8AC3E}">
        <p14:creationId xmlns:p14="http://schemas.microsoft.com/office/powerpoint/2010/main" val="25131642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References:</a:t>
            </a:r>
          </a:p>
          <a:p>
            <a:pPr marL="228600" indent="-228600">
              <a:buAutoNum type="arabicParenR"/>
            </a:pPr>
            <a:r>
              <a:rPr lang="en-GB" dirty="0"/>
              <a:t>Starting out – The Berkshire Careers Guide</a:t>
            </a:r>
          </a:p>
          <a:p>
            <a:pPr marL="228600" indent="-228600">
              <a:buAutoNum type="arabicParenR"/>
            </a:pPr>
            <a:endParaRPr lang="en-GB" dirty="0"/>
          </a:p>
          <a:p>
            <a:pPr marL="0" indent="0">
              <a:buNone/>
            </a:pPr>
            <a:r>
              <a:rPr lang="en-GB" b="1" dirty="0"/>
              <a:t>Images:</a:t>
            </a:r>
          </a:p>
          <a:p>
            <a:pPr marL="228600" indent="-228600">
              <a:buAutoNum type="arabicParenR"/>
            </a:pPr>
            <a:r>
              <a:rPr lang="en-GB" dirty="0"/>
              <a:t>Starting out – The Berkshire Careers Guide </a:t>
            </a:r>
          </a:p>
          <a:p>
            <a:pPr marL="228600" indent="-228600">
              <a:buAutoNum type="arabicParenR"/>
            </a:pPr>
            <a:r>
              <a:rPr lang="en-GB" dirty="0"/>
              <a:t>Icons8</a:t>
            </a:r>
          </a:p>
          <a:p>
            <a:endParaRPr lang="en-GB" dirty="0"/>
          </a:p>
        </p:txBody>
      </p:sp>
      <p:sp>
        <p:nvSpPr>
          <p:cNvPr id="4" name="Slide Number Placeholder 3"/>
          <p:cNvSpPr>
            <a:spLocks noGrp="1"/>
          </p:cNvSpPr>
          <p:nvPr>
            <p:ph type="sldNum" sz="quarter" idx="5"/>
          </p:nvPr>
        </p:nvSpPr>
        <p:spPr/>
        <p:txBody>
          <a:bodyPr/>
          <a:lstStyle/>
          <a:p>
            <a:fld id="{30E7A800-59B0-4B9A-9AA6-4437779AFB33}" type="slidenum">
              <a:rPr lang="en-GB" smtClean="0"/>
              <a:t>12</a:t>
            </a:fld>
            <a:endParaRPr lang="en-GB"/>
          </a:p>
        </p:txBody>
      </p:sp>
    </p:spTree>
    <p:extLst>
      <p:ext uri="{BB962C8B-B14F-4D97-AF65-F5344CB8AC3E}">
        <p14:creationId xmlns:p14="http://schemas.microsoft.com/office/powerpoint/2010/main" val="25214248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References:</a:t>
            </a:r>
          </a:p>
          <a:p>
            <a:pPr marL="228600" indent="-228600">
              <a:buAutoNum type="arabicParenR"/>
            </a:pPr>
            <a:r>
              <a:rPr lang="en-GB" dirty="0"/>
              <a:t>Starting out – The Berkshire Careers Guide</a:t>
            </a:r>
          </a:p>
          <a:p>
            <a:pPr marL="228600" indent="-228600">
              <a:buAutoNum type="arabicParenR"/>
            </a:pPr>
            <a:endParaRPr lang="en-GB" dirty="0"/>
          </a:p>
          <a:p>
            <a:pPr marL="0" indent="0">
              <a:buNone/>
            </a:pPr>
            <a:r>
              <a:rPr lang="en-GB" b="1" dirty="0"/>
              <a:t>Images:</a:t>
            </a:r>
          </a:p>
          <a:p>
            <a:pPr marL="228600" indent="-228600">
              <a:buAutoNum type="arabicParenR"/>
            </a:pPr>
            <a:r>
              <a:rPr lang="en-GB" dirty="0"/>
              <a:t>Starting out – The Berkshire Careers Guide </a:t>
            </a:r>
          </a:p>
          <a:p>
            <a:pPr marL="228600" indent="-228600">
              <a:buAutoNum type="arabicParenR"/>
            </a:pPr>
            <a:r>
              <a:rPr lang="en-GB" dirty="0"/>
              <a:t>Icons8</a:t>
            </a:r>
          </a:p>
        </p:txBody>
      </p:sp>
      <p:sp>
        <p:nvSpPr>
          <p:cNvPr id="4" name="Slide Number Placeholder 3"/>
          <p:cNvSpPr>
            <a:spLocks noGrp="1"/>
          </p:cNvSpPr>
          <p:nvPr>
            <p:ph type="sldNum" sz="quarter" idx="5"/>
          </p:nvPr>
        </p:nvSpPr>
        <p:spPr/>
        <p:txBody>
          <a:bodyPr/>
          <a:lstStyle/>
          <a:p>
            <a:fld id="{30E7A800-59B0-4B9A-9AA6-4437779AFB33}" type="slidenum">
              <a:rPr lang="en-GB" smtClean="0"/>
              <a:t>13</a:t>
            </a:fld>
            <a:endParaRPr lang="en-GB"/>
          </a:p>
        </p:txBody>
      </p:sp>
    </p:spTree>
    <p:extLst>
      <p:ext uri="{BB962C8B-B14F-4D97-AF65-F5344CB8AC3E}">
        <p14:creationId xmlns:p14="http://schemas.microsoft.com/office/powerpoint/2010/main" val="1973322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References:</a:t>
            </a:r>
          </a:p>
          <a:p>
            <a:pPr marL="228600" indent="-228600">
              <a:buAutoNum type="arabicParenR"/>
            </a:pPr>
            <a:r>
              <a:rPr lang="en-GB" dirty="0"/>
              <a:t>Starting out – The Berkshire Careers Guide</a:t>
            </a:r>
          </a:p>
          <a:p>
            <a:pPr marL="228600" indent="-228600">
              <a:buAutoNum type="arabicParenR"/>
            </a:pPr>
            <a:endParaRPr lang="en-GB" dirty="0"/>
          </a:p>
          <a:p>
            <a:pPr marL="0" indent="0">
              <a:buNone/>
            </a:pPr>
            <a:r>
              <a:rPr lang="en-GB" b="1" dirty="0"/>
              <a:t>Images:</a:t>
            </a:r>
          </a:p>
          <a:p>
            <a:pPr marL="228600" indent="-228600">
              <a:buAutoNum type="arabicParenR"/>
            </a:pPr>
            <a:r>
              <a:rPr lang="en-GB" dirty="0"/>
              <a:t>Starting out – The Berkshire Careers Guide </a:t>
            </a:r>
          </a:p>
          <a:p>
            <a:pPr marL="228600" indent="-228600">
              <a:buAutoNum type="arabicParenR"/>
            </a:pPr>
            <a:r>
              <a:rPr lang="en-GB" dirty="0"/>
              <a:t>Icons8</a:t>
            </a:r>
          </a:p>
        </p:txBody>
      </p:sp>
      <p:sp>
        <p:nvSpPr>
          <p:cNvPr id="4" name="Slide Number Placeholder 3"/>
          <p:cNvSpPr>
            <a:spLocks noGrp="1"/>
          </p:cNvSpPr>
          <p:nvPr>
            <p:ph type="sldNum" sz="quarter" idx="5"/>
          </p:nvPr>
        </p:nvSpPr>
        <p:spPr/>
        <p:txBody>
          <a:bodyPr/>
          <a:lstStyle/>
          <a:p>
            <a:fld id="{30E7A800-59B0-4B9A-9AA6-4437779AFB33}" type="slidenum">
              <a:rPr lang="en-GB" smtClean="0"/>
              <a:t>14</a:t>
            </a:fld>
            <a:endParaRPr lang="en-GB"/>
          </a:p>
        </p:txBody>
      </p:sp>
    </p:spTree>
    <p:extLst>
      <p:ext uri="{BB962C8B-B14F-4D97-AF65-F5344CB8AC3E}">
        <p14:creationId xmlns:p14="http://schemas.microsoft.com/office/powerpoint/2010/main" val="14821319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References:</a:t>
            </a:r>
          </a:p>
          <a:p>
            <a:pPr marL="228600" indent="-228600">
              <a:buAutoNum type="arabicParenR"/>
            </a:pPr>
            <a:r>
              <a:rPr lang="en-GB" dirty="0"/>
              <a:t>www.berkshireopportunities.co.uk</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GB" dirty="0"/>
              <a:t>Starting Out - The Berkshire Careers Guide</a:t>
            </a:r>
          </a:p>
          <a:p>
            <a:pPr marL="228600" indent="-228600">
              <a:buAutoNum type="arabicParenR"/>
            </a:pPr>
            <a:endParaRPr lang="en-GB" dirty="0"/>
          </a:p>
          <a:p>
            <a:pPr marL="0" indent="0">
              <a:buNone/>
            </a:pPr>
            <a:r>
              <a:rPr lang="en-GB" b="1" dirty="0"/>
              <a:t>Images:</a:t>
            </a:r>
          </a:p>
          <a:p>
            <a:pPr marL="228600" indent="-228600">
              <a:buAutoNum type="arabicParenR"/>
            </a:pPr>
            <a:r>
              <a:rPr lang="en-GB" dirty="0"/>
              <a:t>Starting out – The Berkshire Careers Guide </a:t>
            </a:r>
          </a:p>
          <a:p>
            <a:pPr marL="228600" indent="-228600">
              <a:buAutoNum type="arabicParenR"/>
            </a:pPr>
            <a:r>
              <a:rPr lang="en-GB" dirty="0"/>
              <a:t>Icons8</a:t>
            </a:r>
          </a:p>
          <a:p>
            <a:pPr marL="0" indent="0">
              <a:buNone/>
            </a:pPr>
            <a:endParaRPr lang="en-GB" dirty="0"/>
          </a:p>
        </p:txBody>
      </p:sp>
      <p:sp>
        <p:nvSpPr>
          <p:cNvPr id="4" name="Slide Number Placeholder 3"/>
          <p:cNvSpPr>
            <a:spLocks noGrp="1"/>
          </p:cNvSpPr>
          <p:nvPr>
            <p:ph type="sldNum" sz="quarter" idx="5"/>
          </p:nvPr>
        </p:nvSpPr>
        <p:spPr/>
        <p:txBody>
          <a:bodyPr/>
          <a:lstStyle/>
          <a:p>
            <a:fld id="{30E7A800-59B0-4B9A-9AA6-4437779AFB33}" type="slidenum">
              <a:rPr lang="en-GB" smtClean="0"/>
              <a:t>15</a:t>
            </a:fld>
            <a:endParaRPr lang="en-GB"/>
          </a:p>
        </p:txBody>
      </p:sp>
    </p:spTree>
    <p:extLst>
      <p:ext uri="{BB962C8B-B14F-4D97-AF65-F5344CB8AC3E}">
        <p14:creationId xmlns:p14="http://schemas.microsoft.com/office/powerpoint/2010/main" val="16282925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References:</a:t>
            </a:r>
          </a:p>
          <a:p>
            <a:r>
              <a:rPr lang="en-GB" b="0" dirty="0"/>
              <a:t>1) https://www.berkshireopportunities.co.uk/</a:t>
            </a:r>
          </a:p>
          <a:p>
            <a:pPr marL="241539" indent="-241539">
              <a:buAutoNum type="arabicParenR"/>
            </a:pPr>
            <a:endParaRPr lang="en-GB" dirty="0"/>
          </a:p>
          <a:p>
            <a:r>
              <a:rPr lang="en-GB" b="1" dirty="0"/>
              <a:t>Images: </a:t>
            </a:r>
          </a:p>
          <a:p>
            <a:pPr marL="241539" indent="-241539" defTabSz="966155">
              <a:buFontTx/>
              <a:buAutoNum type="arabicParenR"/>
              <a:defRPr/>
            </a:pPr>
            <a:r>
              <a:rPr lang="en-GB" b="0" dirty="0"/>
              <a:t>Icons8</a:t>
            </a:r>
          </a:p>
          <a:p>
            <a:pPr marL="241539" indent="-241539">
              <a:buAutoNum type="arabicParenR"/>
            </a:pPr>
            <a:endParaRPr lang="en-GB" b="0" dirty="0"/>
          </a:p>
          <a:p>
            <a:endParaRPr lang="en-GB" dirty="0"/>
          </a:p>
          <a:p>
            <a:pPr marL="241539" indent="-241539">
              <a:buAutoNum type="arabicParenR"/>
            </a:pPr>
            <a:endParaRPr lang="en-GB" dirty="0"/>
          </a:p>
          <a:p>
            <a:pPr marL="241539" indent="-241539">
              <a:buAutoNum type="arabicParenR"/>
            </a:pPr>
            <a:endParaRPr lang="en-GB" dirty="0"/>
          </a:p>
          <a:p>
            <a:pPr marL="241539" indent="-241539">
              <a:buAutoNum type="arabicParenR"/>
            </a:pPr>
            <a:endParaRPr lang="en-GB" dirty="0"/>
          </a:p>
        </p:txBody>
      </p:sp>
      <p:sp>
        <p:nvSpPr>
          <p:cNvPr id="4" name="Slide Number Placeholder 3"/>
          <p:cNvSpPr>
            <a:spLocks noGrp="1"/>
          </p:cNvSpPr>
          <p:nvPr>
            <p:ph type="sldNum" sz="quarter" idx="5"/>
          </p:nvPr>
        </p:nvSpPr>
        <p:spPr/>
        <p:txBody>
          <a:bodyPr/>
          <a:lstStyle/>
          <a:p>
            <a:fld id="{30E7A800-59B0-4B9A-9AA6-4437779AFB33}" type="slidenum">
              <a:rPr lang="en-GB" smtClean="0"/>
              <a:t>20</a:t>
            </a:fld>
            <a:endParaRPr lang="en-GB"/>
          </a:p>
        </p:txBody>
      </p:sp>
    </p:spTree>
    <p:extLst>
      <p:ext uri="{BB962C8B-B14F-4D97-AF65-F5344CB8AC3E}">
        <p14:creationId xmlns:p14="http://schemas.microsoft.com/office/powerpoint/2010/main" val="32147070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Images &amp; References:</a:t>
            </a:r>
          </a:p>
          <a:p>
            <a:pPr marL="241539" marR="0" lvl="0" indent="-241539" algn="l" defTabSz="914400" rtl="0" eaLnBrk="1" fontAlgn="auto" latinLnBrk="0" hangingPunct="1">
              <a:lnSpc>
                <a:spcPct val="100000"/>
              </a:lnSpc>
              <a:spcBef>
                <a:spcPts val="0"/>
              </a:spcBef>
              <a:spcAft>
                <a:spcPts val="0"/>
              </a:spcAft>
              <a:buClrTx/>
              <a:buSzTx/>
              <a:buFontTx/>
              <a:buAutoNum type="arabicParenR"/>
              <a:tabLst/>
              <a:defRPr/>
            </a:pPr>
            <a:r>
              <a:rPr lang="en-GB" b="0" dirty="0"/>
              <a:t>https://www.berkshireopportunities.co.uk/</a:t>
            </a:r>
          </a:p>
          <a:p>
            <a:pPr marL="241539" indent="-241539">
              <a:buAutoNum type="arabicParenR"/>
            </a:pPr>
            <a:r>
              <a:rPr lang="en-GB" dirty="0"/>
              <a:t>https://www.tvbintelligence.co.uk/</a:t>
            </a:r>
          </a:p>
          <a:p>
            <a:pPr marL="241539" indent="-241539">
              <a:buAutoNum type="arabicParenR"/>
            </a:pPr>
            <a:r>
              <a:rPr lang="en-GB" dirty="0"/>
              <a:t>http://www.thamesvalleyberkshire.co.uk/getfile/TVBLEP%20Skills%20Priority%20Statement%20Executive%20Summary.pdf</a:t>
            </a:r>
          </a:p>
          <a:p>
            <a:pPr marL="241539" indent="-241539">
              <a:buAutoNum type="arabicParenR"/>
            </a:pPr>
            <a:r>
              <a:rPr lang="en-GB" dirty="0"/>
              <a:t>http://www.thamesvalleyberkshire.co.uk/getfile/Starting%20Out%20-%20The%20Berkshire%20Careers%20Guide.pdf</a:t>
            </a:r>
          </a:p>
          <a:p>
            <a:pPr marL="241539" indent="-241539">
              <a:buAutoNum type="arabicParenR"/>
            </a:pPr>
            <a:endParaRPr lang="en-GB" dirty="0"/>
          </a:p>
          <a:p>
            <a:pPr marL="241539" indent="-241539">
              <a:buAutoNum type="arabicParenR"/>
            </a:pPr>
            <a:endParaRPr lang="en-GB" dirty="0"/>
          </a:p>
          <a:p>
            <a:pPr marL="241539" indent="-241539">
              <a:buAutoNum type="arabicParenR"/>
            </a:pPr>
            <a:endParaRPr lang="en-GB" dirty="0"/>
          </a:p>
        </p:txBody>
      </p:sp>
      <p:sp>
        <p:nvSpPr>
          <p:cNvPr id="4" name="Slide Number Placeholder 3"/>
          <p:cNvSpPr>
            <a:spLocks noGrp="1"/>
          </p:cNvSpPr>
          <p:nvPr>
            <p:ph type="sldNum" sz="quarter" idx="5"/>
          </p:nvPr>
        </p:nvSpPr>
        <p:spPr/>
        <p:txBody>
          <a:bodyPr/>
          <a:lstStyle/>
          <a:p>
            <a:fld id="{30E7A800-59B0-4B9A-9AA6-4437779AFB33}" type="slidenum">
              <a:rPr lang="en-GB" smtClean="0"/>
              <a:t>21</a:t>
            </a:fld>
            <a:endParaRPr lang="en-GB"/>
          </a:p>
        </p:txBody>
      </p:sp>
    </p:spTree>
    <p:extLst>
      <p:ext uri="{BB962C8B-B14F-4D97-AF65-F5344CB8AC3E}">
        <p14:creationId xmlns:p14="http://schemas.microsoft.com/office/powerpoint/2010/main" val="29740449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Images &amp; References:</a:t>
            </a:r>
          </a:p>
          <a:p>
            <a:pPr marL="241539" indent="-241539">
              <a:buAutoNum type="arabicParenR"/>
            </a:pPr>
            <a:r>
              <a:rPr lang="en-GB" dirty="0"/>
              <a:t>https://www.tvbintelligence.co.uk/people</a:t>
            </a:r>
          </a:p>
          <a:p>
            <a:pPr marL="241539" indent="-241539">
              <a:buAutoNum type="arabicParenR"/>
            </a:pPr>
            <a:r>
              <a:rPr lang="en-GB" dirty="0"/>
              <a:t>https://www.ngbailey.com/</a:t>
            </a:r>
          </a:p>
          <a:p>
            <a:pPr marL="241539" indent="-241539">
              <a:buAutoNum type="arabicParenR"/>
            </a:pPr>
            <a:r>
              <a:rPr lang="en-GB" dirty="0"/>
              <a:t>https://www.kier.co.uk/</a:t>
            </a:r>
          </a:p>
          <a:p>
            <a:pPr marL="241539" indent="-241539">
              <a:buAutoNum type="arabicParenR"/>
            </a:pPr>
            <a:r>
              <a:rPr lang="en-GB" dirty="0"/>
              <a:t>https://www.persimmonhomes.com/</a:t>
            </a:r>
          </a:p>
          <a:p>
            <a:pPr marL="241539" indent="-241539">
              <a:buAutoNum type="arabicParenR"/>
            </a:pPr>
            <a:r>
              <a:rPr lang="en-GB" dirty="0"/>
              <a:t>https://www.woodplc.com/</a:t>
            </a:r>
          </a:p>
          <a:p>
            <a:pPr marL="241539" indent="-241539">
              <a:buAutoNum type="arabicParenR"/>
            </a:pPr>
            <a:r>
              <a:rPr lang="en-GB" dirty="0"/>
              <a:t>https://www.francisconstruction.co.uk/</a:t>
            </a:r>
          </a:p>
          <a:p>
            <a:pPr marL="241539" indent="-241539">
              <a:buAutoNum type="arabicParenR"/>
            </a:pPr>
            <a:r>
              <a:rPr lang="en-GB" dirty="0"/>
              <a:t>https://www.costain.com/</a:t>
            </a:r>
          </a:p>
          <a:p>
            <a:pPr marL="241539" indent="-241539">
              <a:buAutoNum type="arabicParenR"/>
            </a:pPr>
            <a:r>
              <a:rPr lang="en-GB" dirty="0"/>
              <a:t>https://www.crestnicholson.com/towns-counties-new-homes/Berkshire</a:t>
            </a:r>
          </a:p>
          <a:p>
            <a:pPr marL="241539" indent="-241539">
              <a:buAutoNum type="arabicParenR"/>
            </a:pPr>
            <a:r>
              <a:rPr lang="en-GB" dirty="0"/>
              <a:t>https://www.bsria.com/uk/</a:t>
            </a:r>
          </a:p>
          <a:p>
            <a:pPr marL="241539" indent="-241539">
              <a:buAutoNum type="arabicParenR"/>
            </a:pPr>
            <a:r>
              <a:rPr lang="en-GB" dirty="0"/>
              <a:t>https://www.balfourbeatty.com/</a:t>
            </a:r>
          </a:p>
          <a:p>
            <a:pPr marL="241539" indent="-241539">
              <a:buAutoNum type="arabicParenR"/>
            </a:pPr>
            <a:r>
              <a:rPr lang="en-GB" dirty="0"/>
              <a:t>https://www.jacobs.com/</a:t>
            </a:r>
          </a:p>
          <a:p>
            <a:pPr marL="241539" indent="-241539">
              <a:buAutoNum type="arabicParenR"/>
            </a:pPr>
            <a:endParaRPr lang="en-GB" dirty="0"/>
          </a:p>
          <a:p>
            <a:pPr marL="241539" indent="-241539">
              <a:buAutoNum type="arabicParenR"/>
            </a:pPr>
            <a:endParaRPr lang="en-GB" dirty="0"/>
          </a:p>
          <a:p>
            <a:pPr marL="241539" indent="-241539">
              <a:buAutoNum type="arabicParenR"/>
            </a:pPr>
            <a:endParaRPr lang="en-GB" dirty="0"/>
          </a:p>
          <a:p>
            <a:pPr marL="241539" indent="-241539">
              <a:buAutoNum type="arabicParenR"/>
            </a:pPr>
            <a:endParaRPr lang="en-GB" dirty="0"/>
          </a:p>
          <a:p>
            <a:pPr marL="241539" indent="-241539">
              <a:buAutoNum type="arabicParenR"/>
            </a:pPr>
            <a:endParaRPr lang="en-GB" dirty="0"/>
          </a:p>
          <a:p>
            <a:pPr marL="241539" indent="-241539">
              <a:buAutoNum type="arabicParenR"/>
            </a:pPr>
            <a:endParaRPr lang="en-GB" dirty="0"/>
          </a:p>
          <a:p>
            <a:pPr marL="241539" indent="-241539">
              <a:buAutoNum type="arabicParenR"/>
            </a:pPr>
            <a:endParaRPr lang="en-GB" dirty="0"/>
          </a:p>
        </p:txBody>
      </p:sp>
      <p:sp>
        <p:nvSpPr>
          <p:cNvPr id="4" name="Slide Number Placeholder 3"/>
          <p:cNvSpPr>
            <a:spLocks noGrp="1"/>
          </p:cNvSpPr>
          <p:nvPr>
            <p:ph type="sldNum" sz="quarter" idx="5"/>
          </p:nvPr>
        </p:nvSpPr>
        <p:spPr/>
        <p:txBody>
          <a:bodyPr/>
          <a:lstStyle/>
          <a:p>
            <a:fld id="{30E7A800-59B0-4B9A-9AA6-4437779AFB33}" type="slidenum">
              <a:rPr lang="en-GB" smtClean="0"/>
              <a:t>22</a:t>
            </a:fld>
            <a:endParaRPr lang="en-GB"/>
          </a:p>
        </p:txBody>
      </p:sp>
    </p:spTree>
    <p:extLst>
      <p:ext uri="{BB962C8B-B14F-4D97-AF65-F5344CB8AC3E}">
        <p14:creationId xmlns:p14="http://schemas.microsoft.com/office/powerpoint/2010/main" val="3565358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Images &amp; References:</a:t>
            </a:r>
          </a:p>
          <a:p>
            <a:pPr marL="241539" indent="-241539">
              <a:buAutoNum type="arabicParenR"/>
            </a:pPr>
            <a:r>
              <a:rPr lang="en-GB" dirty="0"/>
              <a:t>https://www.tvbintelligence.co.uk/people</a:t>
            </a:r>
          </a:p>
          <a:p>
            <a:pPr marL="241539" indent="-241539">
              <a:buAutoNum type="arabicParenR"/>
            </a:pPr>
            <a:r>
              <a:rPr lang="en-GB" dirty="0"/>
              <a:t>https://careers.microsoft.com</a:t>
            </a:r>
          </a:p>
          <a:p>
            <a:pPr marL="241539" indent="-241539">
              <a:buAutoNum type="arabicParenR"/>
            </a:pPr>
            <a:r>
              <a:rPr lang="en-GB" dirty="0"/>
              <a:t>https://mapr.com/try-mapr/</a:t>
            </a:r>
          </a:p>
          <a:p>
            <a:pPr marL="241539" indent="-241539">
              <a:buAutoNum type="arabicParenR"/>
            </a:pPr>
            <a:r>
              <a:rPr lang="en-GB" dirty="0"/>
              <a:t>https://www.oneadvanced.com/</a:t>
            </a:r>
          </a:p>
          <a:p>
            <a:pPr marL="241539" indent="-241539">
              <a:buAutoNum type="arabicParenR"/>
            </a:pPr>
            <a:r>
              <a:rPr lang="en-GB" dirty="0"/>
              <a:t>https://www.broadcom.com/</a:t>
            </a:r>
          </a:p>
          <a:p>
            <a:pPr marL="241539" indent="-241539">
              <a:buAutoNum type="arabicParenR"/>
            </a:pPr>
            <a:r>
              <a:rPr lang="en-GB" dirty="0"/>
              <a:t>https://www.blackswan.com/</a:t>
            </a:r>
          </a:p>
          <a:p>
            <a:pPr marL="241539" indent="-241539">
              <a:buAutoNum type="arabicParenR"/>
            </a:pPr>
            <a:r>
              <a:rPr lang="en-GB" dirty="0"/>
              <a:t>https://www.visa.co.uk/</a:t>
            </a:r>
          </a:p>
          <a:p>
            <a:pPr marL="241539" indent="-241539">
              <a:buAutoNum type="arabicParenR"/>
            </a:pPr>
            <a:r>
              <a:rPr lang="en-GB" dirty="0"/>
              <a:t>https://www.blackducksoftware.com/</a:t>
            </a:r>
          </a:p>
          <a:p>
            <a:pPr marL="241539" indent="-241539">
              <a:buAutoNum type="arabicParenR"/>
            </a:pPr>
            <a:r>
              <a:rPr lang="en-GB" dirty="0"/>
              <a:t>https://www.vodafone.co.uk/</a:t>
            </a:r>
          </a:p>
          <a:p>
            <a:pPr marL="241539" indent="-241539">
              <a:buAutoNum type="arabicParenR"/>
            </a:pPr>
            <a:r>
              <a:rPr lang="en-GB" dirty="0"/>
              <a:t>https://www.o2.co.uk/</a:t>
            </a:r>
          </a:p>
          <a:p>
            <a:pPr marL="241539" marR="0" lvl="0" indent="-241539" algn="l" defTabSz="914400" rtl="0" eaLnBrk="1" fontAlgn="auto" latinLnBrk="0" hangingPunct="1">
              <a:lnSpc>
                <a:spcPct val="100000"/>
              </a:lnSpc>
              <a:spcBef>
                <a:spcPts val="0"/>
              </a:spcBef>
              <a:spcAft>
                <a:spcPts val="0"/>
              </a:spcAft>
              <a:buClrTx/>
              <a:buSzTx/>
              <a:buFontTx/>
              <a:buAutoNum type="arabicParenR"/>
              <a:tabLst/>
              <a:defRPr/>
            </a:pPr>
            <a:r>
              <a:rPr lang="en-GB" dirty="0"/>
              <a:t>https://www.heathcareers.nhs.uk/</a:t>
            </a:r>
          </a:p>
          <a:p>
            <a:pPr marL="241539" indent="-241539">
              <a:buAutoNum type="arabicParenR"/>
            </a:pPr>
            <a:r>
              <a:rPr lang="en-GB" dirty="0"/>
              <a:t>https://userreplay.com/</a:t>
            </a:r>
          </a:p>
          <a:p>
            <a:pPr marL="241539" indent="-241539">
              <a:buAutoNum type="arabicParenR"/>
            </a:pPr>
            <a:endParaRPr lang="en-GB" dirty="0"/>
          </a:p>
          <a:p>
            <a:pPr marL="241539" indent="-241539">
              <a:buAutoNum type="arabicParenR"/>
            </a:pPr>
            <a:endParaRPr lang="en-GB" dirty="0"/>
          </a:p>
          <a:p>
            <a:pPr marL="241539" indent="-241539">
              <a:buAutoNum type="arabicParenR"/>
            </a:pPr>
            <a:endParaRPr lang="en-GB" dirty="0"/>
          </a:p>
          <a:p>
            <a:pPr marL="241539" indent="-241539">
              <a:buAutoNum type="arabicParenR"/>
            </a:pPr>
            <a:endParaRPr lang="en-GB" dirty="0"/>
          </a:p>
          <a:p>
            <a:pPr marL="241539" indent="-241539">
              <a:buAutoNum type="arabicParenR"/>
            </a:pPr>
            <a:endParaRPr lang="en-GB" dirty="0"/>
          </a:p>
          <a:p>
            <a:pPr marL="241539" indent="-241539">
              <a:buAutoNum type="arabicParenR"/>
            </a:pPr>
            <a:endParaRPr lang="en-GB" dirty="0"/>
          </a:p>
        </p:txBody>
      </p:sp>
      <p:sp>
        <p:nvSpPr>
          <p:cNvPr id="4" name="Slide Number Placeholder 3"/>
          <p:cNvSpPr>
            <a:spLocks noGrp="1"/>
          </p:cNvSpPr>
          <p:nvPr>
            <p:ph type="sldNum" sz="quarter" idx="5"/>
          </p:nvPr>
        </p:nvSpPr>
        <p:spPr/>
        <p:txBody>
          <a:bodyPr/>
          <a:lstStyle/>
          <a:p>
            <a:fld id="{30E7A800-59B0-4B9A-9AA6-4437779AFB33}" type="slidenum">
              <a:rPr lang="en-GB" smtClean="0"/>
              <a:t>23</a:t>
            </a:fld>
            <a:endParaRPr lang="en-GB"/>
          </a:p>
        </p:txBody>
      </p:sp>
    </p:spTree>
    <p:extLst>
      <p:ext uri="{BB962C8B-B14F-4D97-AF65-F5344CB8AC3E}">
        <p14:creationId xmlns:p14="http://schemas.microsoft.com/office/powerpoint/2010/main" val="11187962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References:</a:t>
            </a:r>
          </a:p>
          <a:p>
            <a:pPr marL="228600" indent="-228600">
              <a:buAutoNum type="arabicParenR"/>
            </a:pPr>
            <a:r>
              <a:rPr lang="en-GB" b="0" dirty="0"/>
              <a:t>https://www.berkshireopportunities.co.uk/</a:t>
            </a:r>
          </a:p>
          <a:p>
            <a:pPr marL="228600" indent="-228600">
              <a:buAutoNum type="arabicParenR"/>
            </a:pPr>
            <a:r>
              <a:rPr lang="en-GB" b="0" dirty="0"/>
              <a:t>https://www.tvbintelligence.co.uk/people</a:t>
            </a:r>
            <a:endParaRPr lang="en-GB" b="1" dirty="0"/>
          </a:p>
          <a:p>
            <a:pPr marL="228600" indent="-228600">
              <a:buAutoNum type="arabicParenR"/>
            </a:pPr>
            <a:r>
              <a:rPr lang="en-GB" b="0" dirty="0"/>
              <a:t>http://www.thamesvalleyberkshire.co.uk/schools</a:t>
            </a:r>
          </a:p>
          <a:p>
            <a:pPr marL="228600" indent="-228600">
              <a:buAutoNum type="arabicParenR"/>
            </a:pPr>
            <a:endParaRPr lang="en-GB" b="0" dirty="0"/>
          </a:p>
          <a:p>
            <a:pPr marL="0" indent="0">
              <a:buNone/>
            </a:pPr>
            <a:r>
              <a:rPr lang="en-GB" b="1" dirty="0"/>
              <a:t>Images: </a:t>
            </a:r>
          </a:p>
          <a:p>
            <a:pPr marL="228600" indent="-228600">
              <a:buAutoNum type="arabicParenR"/>
            </a:pPr>
            <a:r>
              <a:rPr lang="en-GB" b="0" dirty="0"/>
              <a:t>Icons8</a:t>
            </a:r>
          </a:p>
          <a:p>
            <a:pPr marL="228600" indent="-228600">
              <a:buAutoNum type="arabicParenR"/>
            </a:pPr>
            <a:endParaRPr lang="en-GB" b="1" dirty="0"/>
          </a:p>
          <a:p>
            <a:pPr marL="228600" indent="-228600">
              <a:buAutoNum type="arabicParenR"/>
            </a:pPr>
            <a:endParaRPr lang="en-GB" b="1" dirty="0"/>
          </a:p>
          <a:p>
            <a:pPr marL="228600" indent="-228600">
              <a:buAutoNum type="arabicParenR"/>
            </a:pPr>
            <a:endParaRPr lang="en-GB" b="0" dirty="0"/>
          </a:p>
        </p:txBody>
      </p:sp>
      <p:sp>
        <p:nvSpPr>
          <p:cNvPr id="4" name="Slide Number Placeholder 3"/>
          <p:cNvSpPr>
            <a:spLocks noGrp="1"/>
          </p:cNvSpPr>
          <p:nvPr>
            <p:ph type="sldNum" sz="quarter" idx="5"/>
          </p:nvPr>
        </p:nvSpPr>
        <p:spPr/>
        <p:txBody>
          <a:bodyPr/>
          <a:lstStyle/>
          <a:p>
            <a:fld id="{30E7A800-59B0-4B9A-9AA6-4437779AFB33}" type="slidenum">
              <a:rPr lang="en-GB" smtClean="0"/>
              <a:t>2</a:t>
            </a:fld>
            <a:endParaRPr lang="en-GB"/>
          </a:p>
        </p:txBody>
      </p:sp>
    </p:spTree>
    <p:extLst>
      <p:ext uri="{BB962C8B-B14F-4D97-AF65-F5344CB8AC3E}">
        <p14:creationId xmlns:p14="http://schemas.microsoft.com/office/powerpoint/2010/main" val="458618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Images &amp; References:</a:t>
            </a:r>
          </a:p>
          <a:p>
            <a:r>
              <a:rPr lang="en-GB" b="0" i="1" dirty="0">
                <a:solidFill>
                  <a:srgbClr val="222222"/>
                </a:solidFill>
                <a:effectLst/>
                <a:latin typeface="Arial" panose="020B0604020202020204" pitchFamily="34" charset="0"/>
              </a:rPr>
              <a:t>Here is the link to education sectors showing vacancies in Berkshire (on </a:t>
            </a:r>
            <a:r>
              <a:rPr lang="en-GB" b="0" i="1" dirty="0" err="1">
                <a:solidFill>
                  <a:srgbClr val="222222"/>
                </a:solidFill>
                <a:effectLst/>
                <a:latin typeface="Arial" panose="020B0604020202020204" pitchFamily="34" charset="0"/>
              </a:rPr>
              <a:t>BoP</a:t>
            </a:r>
            <a:r>
              <a:rPr lang="en-GB" b="0" i="1" dirty="0">
                <a:solidFill>
                  <a:srgbClr val="222222"/>
                </a:solidFill>
                <a:effectLst/>
                <a:latin typeface="Arial" panose="020B0604020202020204" pitchFamily="34" charset="0"/>
              </a:rPr>
              <a:t>) which may be better as for a classroom discussion piece </a:t>
            </a:r>
            <a:r>
              <a:rPr lang="en-GB" b="0" i="1" dirty="0">
                <a:solidFill>
                  <a:srgbClr val="1155CC"/>
                </a:solidFill>
                <a:effectLst/>
                <a:latin typeface="Arial" panose="020B0604020202020204" pitchFamily="34" charset="0"/>
                <a:hlinkClick r:id="rId3"/>
              </a:rPr>
              <a:t>https://www.berkshireopportunities.co.uk/advice/explore-job-sectors/job-sectors/all-sectors/sector-details/education/</a:t>
            </a:r>
            <a:endParaRPr lang="en-GB" b="0" i="1" dirty="0">
              <a:solidFill>
                <a:srgbClr val="1155CC"/>
              </a:solidFill>
              <a:effectLst/>
              <a:latin typeface="Arial" panose="020B0604020202020204" pitchFamily="34" charset="0"/>
            </a:endParaRPr>
          </a:p>
          <a:p>
            <a:pPr algn="l"/>
            <a:endParaRPr lang="en-GB" b="0" i="1" dirty="0">
              <a:solidFill>
                <a:srgbClr val="222222"/>
              </a:solidFill>
              <a:effectLst/>
              <a:latin typeface="Arial" panose="020B0604020202020204" pitchFamily="34" charset="0"/>
            </a:endParaRPr>
          </a:p>
          <a:p>
            <a:pPr algn="l"/>
            <a:r>
              <a:rPr lang="en-GB" b="0" i="1" dirty="0">
                <a:solidFill>
                  <a:srgbClr val="222222"/>
                </a:solidFill>
                <a:effectLst/>
                <a:latin typeface="Arial" panose="020B0604020202020204" pitchFamily="34" charset="0"/>
              </a:rPr>
              <a:t>Berkshire offers a range of careers in education, from schools to further education colleges and higher education institutions.</a:t>
            </a:r>
            <a:endParaRPr lang="en-GB" b="0" i="0" dirty="0">
              <a:solidFill>
                <a:srgbClr val="222222"/>
              </a:solidFill>
              <a:effectLst/>
              <a:latin typeface="Arial" panose="020B0604020202020204" pitchFamily="34" charset="0"/>
            </a:endParaRPr>
          </a:p>
          <a:p>
            <a:pPr algn="l"/>
            <a:r>
              <a:rPr lang="en-GB" b="0" i="1" dirty="0">
                <a:solidFill>
                  <a:srgbClr val="222222"/>
                </a:solidFill>
                <a:effectLst/>
                <a:latin typeface="Arial" panose="020B0604020202020204" pitchFamily="34" charset="0"/>
              </a:rPr>
              <a:t>In recent years, schools and colleges in particular have struggled to recruit teachers and lecturers, particularly to teach STEM subjects.  This is not confined to Berkshire, but high living costs are perceived to have been an added barrier.</a:t>
            </a:r>
            <a:endParaRPr lang="en-GB" b="0" i="0" dirty="0">
              <a:solidFill>
                <a:srgbClr val="222222"/>
              </a:solidFill>
              <a:effectLst/>
              <a:latin typeface="Arial" panose="020B0604020202020204" pitchFamily="34" charset="0"/>
            </a:endParaRPr>
          </a:p>
          <a:p>
            <a:pPr algn="l"/>
            <a:r>
              <a:rPr lang="en-GB" b="0" i="1" dirty="0">
                <a:solidFill>
                  <a:srgbClr val="222222"/>
                </a:solidFill>
                <a:effectLst/>
                <a:latin typeface="Arial" panose="020B0604020202020204" pitchFamily="34" charset="0"/>
              </a:rPr>
              <a:t>Nationally, secondary education teachers in the subjects of maths, physics, science (where an element of physics will be taught), computer science and Mandarin are on the Home Office’s national Shortage Occupation national Shortage Occupation List.</a:t>
            </a:r>
            <a:endParaRPr lang="en-GB" b="0" i="0" dirty="0">
              <a:solidFill>
                <a:srgbClr val="222222"/>
              </a:solidFill>
              <a:effectLst/>
              <a:latin typeface="Arial" panose="020B0604020202020204" pitchFamily="34" charset="0"/>
            </a:endParaRPr>
          </a:p>
          <a:p>
            <a:endParaRPr lang="en-GB" b="1" dirty="0"/>
          </a:p>
          <a:p>
            <a:pPr marL="241539" indent="-241539">
              <a:buAutoNum type="arabicParenR"/>
            </a:pPr>
            <a:r>
              <a:rPr lang="en-GB" dirty="0"/>
              <a:t>https://www.tvbintelligence.co.uk/people</a:t>
            </a:r>
          </a:p>
          <a:p>
            <a:pPr marL="241539" indent="-241539">
              <a:buAutoNum type="arabicParenR"/>
            </a:pPr>
            <a:r>
              <a:rPr lang="en-GB" dirty="0"/>
              <a:t>https://www.windsor-forest.ac.uk/</a:t>
            </a:r>
          </a:p>
          <a:p>
            <a:pPr marL="241539" indent="-241539">
              <a:buAutoNum type="arabicParenR"/>
            </a:pPr>
            <a:r>
              <a:rPr lang="en-GB" dirty="0"/>
              <a:t>https://www.reading.ac.uk/</a:t>
            </a:r>
          </a:p>
          <a:p>
            <a:pPr marL="241539" indent="-241539">
              <a:buAutoNum type="arabicParenR"/>
            </a:pPr>
            <a:r>
              <a:rPr lang="en-GB" dirty="0"/>
              <a:t>https://bracknell.activatelearning.ac.uk/</a:t>
            </a:r>
          </a:p>
          <a:p>
            <a:pPr marL="241539" indent="-241539">
              <a:buAutoNum type="arabicParenR"/>
            </a:pPr>
            <a:r>
              <a:rPr lang="en-GB" dirty="0"/>
              <a:t>http://www.coxgreen.com/</a:t>
            </a:r>
          </a:p>
          <a:p>
            <a:pPr marL="241539" indent="-241539">
              <a:buAutoNum type="arabicParenR"/>
            </a:pPr>
            <a:r>
              <a:rPr lang="en-GB" dirty="0"/>
              <a:t>https://www.bca.ac.uk/</a:t>
            </a:r>
          </a:p>
          <a:p>
            <a:pPr marL="241539" indent="-241539">
              <a:buAutoNum type="arabicParenR"/>
            </a:pPr>
            <a:r>
              <a:rPr lang="en-GB" dirty="0"/>
              <a:t>https://newbury-college.ac.uk/</a:t>
            </a:r>
          </a:p>
          <a:p>
            <a:pPr marL="241539" indent="-241539">
              <a:buAutoNum type="arabicParenR"/>
            </a:pPr>
            <a:r>
              <a:rPr lang="en-GB" dirty="0"/>
              <a:t>https://ranelagh.bonitas.org.uk/</a:t>
            </a:r>
          </a:p>
          <a:p>
            <a:pPr marL="241539" indent="-241539">
              <a:buAutoNum type="arabicParenR"/>
            </a:pPr>
            <a:r>
              <a:rPr lang="en-GB" dirty="0"/>
              <a:t>https://www.utcreading.co.uk/</a:t>
            </a:r>
          </a:p>
          <a:p>
            <a:pPr marL="241539" indent="-241539">
              <a:buAutoNum type="arabicParenR"/>
            </a:pPr>
            <a:endParaRPr lang="en-GB" dirty="0"/>
          </a:p>
          <a:p>
            <a:pPr marL="241539" indent="-241539">
              <a:buAutoNum type="arabicParenR"/>
            </a:pPr>
            <a:endParaRPr lang="en-GB" dirty="0"/>
          </a:p>
          <a:p>
            <a:pPr marL="241539" indent="-241539">
              <a:buAutoNum type="arabicParenR"/>
            </a:pPr>
            <a:endParaRPr lang="en-GB" dirty="0"/>
          </a:p>
          <a:p>
            <a:pPr marL="241539" indent="-241539">
              <a:buAutoNum type="arabicParenR"/>
            </a:pPr>
            <a:endParaRPr lang="en-GB" dirty="0"/>
          </a:p>
          <a:p>
            <a:pPr marL="241539" indent="-241539">
              <a:buAutoNum type="arabicParenR"/>
            </a:pPr>
            <a:endParaRPr lang="en-GB" dirty="0"/>
          </a:p>
          <a:p>
            <a:pPr marL="241539" indent="-241539">
              <a:buAutoNum type="arabicParenR"/>
            </a:pPr>
            <a:endParaRPr lang="en-GB" dirty="0"/>
          </a:p>
          <a:p>
            <a:pPr marL="241539" indent="-241539">
              <a:buAutoNum type="arabicParenR"/>
            </a:pPr>
            <a:endParaRPr lang="en-GB" dirty="0"/>
          </a:p>
        </p:txBody>
      </p:sp>
      <p:sp>
        <p:nvSpPr>
          <p:cNvPr id="4" name="Slide Number Placeholder 3"/>
          <p:cNvSpPr>
            <a:spLocks noGrp="1"/>
          </p:cNvSpPr>
          <p:nvPr>
            <p:ph type="sldNum" sz="quarter" idx="5"/>
          </p:nvPr>
        </p:nvSpPr>
        <p:spPr/>
        <p:txBody>
          <a:bodyPr/>
          <a:lstStyle/>
          <a:p>
            <a:fld id="{30E7A800-59B0-4B9A-9AA6-4437779AFB33}" type="slidenum">
              <a:rPr lang="en-GB" smtClean="0"/>
              <a:t>24</a:t>
            </a:fld>
            <a:endParaRPr lang="en-GB"/>
          </a:p>
        </p:txBody>
      </p:sp>
    </p:spTree>
    <p:extLst>
      <p:ext uri="{BB962C8B-B14F-4D97-AF65-F5344CB8AC3E}">
        <p14:creationId xmlns:p14="http://schemas.microsoft.com/office/powerpoint/2010/main" val="34994588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Images &amp; References:</a:t>
            </a:r>
          </a:p>
          <a:p>
            <a:pPr marL="241539" indent="-241539">
              <a:buAutoNum type="arabicParenR"/>
            </a:pPr>
            <a:r>
              <a:rPr lang="en-GB" dirty="0"/>
              <a:t>https://www.tvbintelligence.co.uk/people</a:t>
            </a:r>
          </a:p>
          <a:p>
            <a:pPr marL="241539" indent="-241539">
              <a:buAutoNum type="arabicParenR"/>
            </a:pPr>
            <a:r>
              <a:rPr lang="en-GB" dirty="0"/>
              <a:t>https://www.xtrac.com/</a:t>
            </a:r>
          </a:p>
          <a:p>
            <a:pPr marL="241539" indent="-241539">
              <a:buAutoNum type="arabicParenR"/>
            </a:pPr>
            <a:r>
              <a:rPr lang="en-GB" dirty="0"/>
              <a:t>https://www.morganadvancedmaterials.com/</a:t>
            </a:r>
          </a:p>
          <a:p>
            <a:pPr marL="241539" indent="-241539">
              <a:buAutoNum type="arabicParenR"/>
            </a:pPr>
            <a:r>
              <a:rPr lang="en-GB" dirty="0"/>
              <a:t>https://www.ucb.com/</a:t>
            </a:r>
          </a:p>
          <a:p>
            <a:pPr marL="241539" indent="-241539">
              <a:buAutoNum type="arabicParenR"/>
            </a:pPr>
            <a:r>
              <a:rPr lang="en-GB" dirty="0"/>
              <a:t>https://www.3m.com/</a:t>
            </a:r>
          </a:p>
          <a:p>
            <a:pPr marL="241539" indent="-241539">
              <a:buAutoNum type="arabicParenR"/>
            </a:pPr>
            <a:r>
              <a:rPr lang="en-GB" dirty="0"/>
              <a:t>https://www.gsk.com/en-gb/home/</a:t>
            </a:r>
          </a:p>
          <a:p>
            <a:pPr marL="241539" indent="-241539">
              <a:buAutoNum type="arabicParenR"/>
            </a:pPr>
            <a:r>
              <a:rPr lang="en-GB" dirty="0"/>
              <a:t>https://www.covance.com/</a:t>
            </a:r>
          </a:p>
          <a:p>
            <a:pPr marL="241539" indent="-241539">
              <a:buAutoNum type="arabicParenR"/>
            </a:pPr>
            <a:r>
              <a:rPr lang="en-GB" dirty="0"/>
              <a:t>https://www.lonza.com/</a:t>
            </a:r>
          </a:p>
          <a:p>
            <a:pPr marL="241539" indent="-241539">
              <a:buAutoNum type="arabicParenR"/>
            </a:pPr>
            <a:r>
              <a:rPr lang="en-GB" dirty="0"/>
              <a:t>https://www.awe.co.uk/</a:t>
            </a:r>
          </a:p>
          <a:p>
            <a:pPr marL="241539" indent="-241539">
              <a:buAutoNum type="arabicParenR"/>
            </a:pPr>
            <a:r>
              <a:rPr lang="en-GB" dirty="0"/>
              <a:t>https://www.stantec.com/uk</a:t>
            </a:r>
          </a:p>
          <a:p>
            <a:pPr marL="241539" indent="-241539">
              <a:buAutoNum type="arabicParenR"/>
            </a:pPr>
            <a:r>
              <a:rPr lang="en-GB" dirty="0"/>
              <a:t>https://www.stryker.com/</a:t>
            </a:r>
          </a:p>
          <a:p>
            <a:pPr marL="241539" indent="-241539">
              <a:buAutoNum type="arabicParenR"/>
            </a:pPr>
            <a:r>
              <a:rPr lang="en-GB" dirty="0"/>
              <a:t>https://www.thalesgroup.com/en</a:t>
            </a:r>
          </a:p>
          <a:p>
            <a:pPr marL="241539" indent="-241539">
              <a:buAutoNum type="arabicParenR"/>
            </a:pPr>
            <a:endParaRPr lang="en-GB" dirty="0"/>
          </a:p>
          <a:p>
            <a:pPr marL="241539" indent="-241539">
              <a:buAutoNum type="arabicParenR"/>
            </a:pPr>
            <a:endParaRPr lang="en-GB" dirty="0"/>
          </a:p>
          <a:p>
            <a:pPr marL="241539" indent="-241539">
              <a:buAutoNum type="arabicParenR"/>
            </a:pPr>
            <a:endParaRPr lang="en-GB" dirty="0"/>
          </a:p>
          <a:p>
            <a:pPr marL="241539" indent="-241539">
              <a:buAutoNum type="arabicParenR"/>
            </a:pPr>
            <a:endParaRPr lang="en-GB" dirty="0"/>
          </a:p>
          <a:p>
            <a:pPr marL="241539" indent="-241539">
              <a:buAutoNum type="arabicParenR"/>
            </a:pPr>
            <a:endParaRPr lang="en-GB" dirty="0"/>
          </a:p>
          <a:p>
            <a:pPr marL="241539" indent="-241539">
              <a:buAutoNum type="arabicParenR"/>
            </a:pPr>
            <a:endParaRPr lang="en-GB" dirty="0"/>
          </a:p>
          <a:p>
            <a:pPr marL="241539" indent="-241539">
              <a:buAutoNum type="arabicParenR"/>
            </a:pPr>
            <a:endParaRPr lang="en-GB" dirty="0"/>
          </a:p>
        </p:txBody>
      </p:sp>
      <p:sp>
        <p:nvSpPr>
          <p:cNvPr id="4" name="Slide Number Placeholder 3"/>
          <p:cNvSpPr>
            <a:spLocks noGrp="1"/>
          </p:cNvSpPr>
          <p:nvPr>
            <p:ph type="sldNum" sz="quarter" idx="5"/>
          </p:nvPr>
        </p:nvSpPr>
        <p:spPr/>
        <p:txBody>
          <a:bodyPr/>
          <a:lstStyle/>
          <a:p>
            <a:fld id="{30E7A800-59B0-4B9A-9AA6-4437779AFB33}" type="slidenum">
              <a:rPr lang="en-GB" smtClean="0"/>
              <a:t>25</a:t>
            </a:fld>
            <a:endParaRPr lang="en-GB"/>
          </a:p>
        </p:txBody>
      </p:sp>
    </p:spTree>
    <p:extLst>
      <p:ext uri="{BB962C8B-B14F-4D97-AF65-F5344CB8AC3E}">
        <p14:creationId xmlns:p14="http://schemas.microsoft.com/office/powerpoint/2010/main" val="29220861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Images &amp; References:</a:t>
            </a:r>
          </a:p>
          <a:p>
            <a:pPr marL="241539" indent="-241539">
              <a:buAutoNum type="arabicParenR"/>
            </a:pPr>
            <a:r>
              <a:rPr lang="en-GB" dirty="0"/>
              <a:t>https://www.tvbintelligence.co.uk/people</a:t>
            </a:r>
          </a:p>
          <a:p>
            <a:pPr marL="241539" indent="-241539">
              <a:buAutoNum type="arabicParenR"/>
            </a:pPr>
            <a:r>
              <a:rPr lang="en-GB" dirty="0"/>
              <a:t>https://www.heathcareers.nhs.uk/</a:t>
            </a:r>
          </a:p>
          <a:p>
            <a:pPr marL="241539" indent="-241539">
              <a:buAutoNum type="arabicParenR"/>
            </a:pPr>
            <a:r>
              <a:rPr lang="en-GB" dirty="0"/>
              <a:t>https://www.berkshirehealthcare.nhs.uk/</a:t>
            </a:r>
          </a:p>
          <a:p>
            <a:pPr marL="241539" indent="-241539">
              <a:buAutoNum type="arabicParenR"/>
            </a:pPr>
            <a:r>
              <a:rPr lang="en-GB" dirty="0"/>
              <a:t>https://www.bmihealthcare.co.uk/</a:t>
            </a:r>
          </a:p>
          <a:p>
            <a:pPr marL="241539" indent="-241539">
              <a:buAutoNum type="arabicParenR"/>
            </a:pPr>
            <a:r>
              <a:rPr lang="en-GB" dirty="0"/>
              <a:t>https://www.voyagecare.com/</a:t>
            </a:r>
          </a:p>
          <a:p>
            <a:pPr marL="241539" indent="-241539">
              <a:buAutoNum type="arabicParenR"/>
            </a:pPr>
            <a:r>
              <a:rPr lang="en-GB" dirty="0"/>
              <a:t>https://www.newcrosshealthcare.com/</a:t>
            </a:r>
          </a:p>
          <a:p>
            <a:pPr marL="241539" indent="-241539">
              <a:buAutoNum type="arabicParenR"/>
            </a:pPr>
            <a:r>
              <a:rPr lang="en-GB" dirty="0"/>
              <a:t>https://www.slough.gov.uk/</a:t>
            </a:r>
          </a:p>
          <a:p>
            <a:pPr marL="241539" indent="-241539">
              <a:buAutoNum type="arabicParenR"/>
            </a:pPr>
            <a:r>
              <a:rPr lang="en-GB" dirty="0"/>
              <a:t>https://www.sunrise-care.co.uk/</a:t>
            </a:r>
          </a:p>
          <a:p>
            <a:pPr marL="241539" indent="-241539">
              <a:buAutoNum type="arabicParenR"/>
            </a:pPr>
            <a:endParaRPr lang="en-GB" dirty="0"/>
          </a:p>
          <a:p>
            <a:pPr marL="241539" indent="-241539">
              <a:buAutoNum type="arabicParenR"/>
            </a:pPr>
            <a:endParaRPr lang="en-GB" dirty="0"/>
          </a:p>
          <a:p>
            <a:pPr marL="241539" indent="-241539">
              <a:buAutoNum type="arabicParenR"/>
            </a:pPr>
            <a:endParaRPr lang="en-GB" dirty="0"/>
          </a:p>
          <a:p>
            <a:pPr marL="241539" indent="-241539">
              <a:buAutoNum type="arabicParenR"/>
            </a:pPr>
            <a:endParaRPr lang="en-GB" dirty="0"/>
          </a:p>
          <a:p>
            <a:pPr marL="241539" indent="-241539">
              <a:buAutoNum type="arabicParenR"/>
            </a:pPr>
            <a:endParaRPr lang="en-GB" dirty="0"/>
          </a:p>
          <a:p>
            <a:pPr marL="241539" indent="-241539">
              <a:buAutoNum type="arabicParenR"/>
            </a:pPr>
            <a:endParaRPr lang="en-GB" dirty="0"/>
          </a:p>
        </p:txBody>
      </p:sp>
      <p:sp>
        <p:nvSpPr>
          <p:cNvPr id="4" name="Slide Number Placeholder 3"/>
          <p:cNvSpPr>
            <a:spLocks noGrp="1"/>
          </p:cNvSpPr>
          <p:nvPr>
            <p:ph type="sldNum" sz="quarter" idx="5"/>
          </p:nvPr>
        </p:nvSpPr>
        <p:spPr/>
        <p:txBody>
          <a:bodyPr/>
          <a:lstStyle/>
          <a:p>
            <a:fld id="{30E7A800-59B0-4B9A-9AA6-4437779AFB33}" type="slidenum">
              <a:rPr lang="en-GB" smtClean="0"/>
              <a:t>26</a:t>
            </a:fld>
            <a:endParaRPr lang="en-GB"/>
          </a:p>
        </p:txBody>
      </p:sp>
    </p:spTree>
    <p:extLst>
      <p:ext uri="{BB962C8B-B14F-4D97-AF65-F5344CB8AC3E}">
        <p14:creationId xmlns:p14="http://schemas.microsoft.com/office/powerpoint/2010/main" val="32035886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Images &amp; References:</a:t>
            </a:r>
          </a:p>
          <a:p>
            <a:pPr marL="241539" indent="-241539">
              <a:buAutoNum type="arabicParenR"/>
            </a:pPr>
            <a:r>
              <a:rPr lang="en-GB" dirty="0"/>
              <a:t>https://www.tvbintelligence.co.uk/people</a:t>
            </a:r>
          </a:p>
          <a:p>
            <a:pPr marL="241539" indent="-241539">
              <a:buAutoNum type="arabicParenR"/>
            </a:pPr>
            <a:r>
              <a:rPr lang="en-GB" dirty="0"/>
              <a:t>https://saints.co.uk/</a:t>
            </a:r>
          </a:p>
          <a:p>
            <a:pPr marL="241539" indent="-241539">
              <a:buAutoNum type="arabicParenR"/>
            </a:pPr>
            <a:r>
              <a:rPr lang="en-GB" dirty="0"/>
              <a:t>https://www.ups.com/gb/en/Home.page</a:t>
            </a:r>
          </a:p>
          <a:p>
            <a:pPr marL="241539" indent="-241539">
              <a:buAutoNum type="arabicParenR"/>
            </a:pPr>
            <a:r>
              <a:rPr lang="en-GB" dirty="0"/>
              <a:t>https://www.waitrose.com/</a:t>
            </a:r>
          </a:p>
          <a:p>
            <a:pPr marL="241539" indent="-241539">
              <a:buAutoNum type="arabicParenR"/>
            </a:pPr>
            <a:r>
              <a:rPr lang="en-GB" dirty="0"/>
              <a:t>https://home.kuehne-nagel.com/</a:t>
            </a:r>
          </a:p>
          <a:p>
            <a:pPr marL="241539" indent="-241539">
              <a:buAutoNum type="arabicParenR"/>
            </a:pPr>
            <a:r>
              <a:rPr lang="en-GB" dirty="0"/>
              <a:t>https://www.royalmail.com/</a:t>
            </a:r>
          </a:p>
          <a:p>
            <a:pPr marL="241539" indent="-241539">
              <a:buAutoNum type="arabicParenR"/>
            </a:pPr>
            <a:r>
              <a:rPr lang="en-GB" dirty="0"/>
              <a:t>https://www.amazon.co.uk/</a:t>
            </a:r>
          </a:p>
          <a:p>
            <a:pPr marL="241539" indent="-241539">
              <a:buAutoNum type="arabicParenR"/>
            </a:pPr>
            <a:r>
              <a:rPr lang="en-GB" dirty="0"/>
              <a:t>https://www.bidfood.co.uk/</a:t>
            </a:r>
          </a:p>
          <a:p>
            <a:pPr marL="241539" indent="-241539">
              <a:buAutoNum type="arabicParenR"/>
            </a:pPr>
            <a:r>
              <a:rPr lang="en-GB" dirty="0"/>
              <a:t>https://www.argos.co.uk/</a:t>
            </a:r>
          </a:p>
          <a:p>
            <a:pPr marL="241539" indent="-241539">
              <a:buAutoNum type="arabicParenR"/>
            </a:pPr>
            <a:r>
              <a:rPr lang="en-GB" dirty="0"/>
              <a:t>https://www.brake.co.uk/</a:t>
            </a:r>
          </a:p>
          <a:p>
            <a:pPr marL="241539" indent="-241539">
              <a:buAutoNum type="arabicParenR"/>
            </a:pPr>
            <a:r>
              <a:rPr lang="en-GB" dirty="0"/>
              <a:t>https://www.dhl.com/en/express.html</a:t>
            </a:r>
          </a:p>
          <a:p>
            <a:pPr marL="241539" indent="-241539">
              <a:buAutoNum type="arabicParenR"/>
            </a:pPr>
            <a:r>
              <a:rPr lang="en-GB" dirty="0"/>
              <a:t>https://www.westcoast.co.uk/</a:t>
            </a:r>
          </a:p>
          <a:p>
            <a:pPr marL="241539" indent="-241539">
              <a:buAutoNum type="arabicParenR"/>
            </a:pPr>
            <a:r>
              <a:rPr lang="en-GB" dirty="0"/>
              <a:t>https://www.harrods.com/en-gb/</a:t>
            </a:r>
          </a:p>
          <a:p>
            <a:pPr marL="241539" indent="-241539">
              <a:buAutoNum type="arabicParenR"/>
            </a:pPr>
            <a:r>
              <a:rPr lang="en-GB" dirty="0"/>
              <a:t>https://www.ricogroup.global/</a:t>
            </a:r>
          </a:p>
          <a:p>
            <a:pPr marL="241539" indent="-241539">
              <a:buAutoNum type="arabicParenR"/>
            </a:pPr>
            <a:r>
              <a:rPr lang="en-GB" dirty="0"/>
              <a:t>https://www.tesco.com/</a:t>
            </a:r>
          </a:p>
          <a:p>
            <a:pPr marL="241539" indent="-241539">
              <a:buAutoNum type="arabicParenR"/>
            </a:pPr>
            <a:endParaRPr lang="en-GB" dirty="0"/>
          </a:p>
          <a:p>
            <a:pPr marL="241539" indent="-241539">
              <a:buAutoNum type="arabicParenR"/>
            </a:pPr>
            <a:endParaRPr lang="en-GB" dirty="0"/>
          </a:p>
          <a:p>
            <a:pPr marL="241539" indent="-241539">
              <a:buAutoNum type="arabicParenR"/>
            </a:pPr>
            <a:endParaRPr lang="en-GB" dirty="0"/>
          </a:p>
          <a:p>
            <a:pPr marL="241539" indent="-241539">
              <a:buAutoNum type="arabicParenR"/>
            </a:pPr>
            <a:endParaRPr lang="en-GB" dirty="0"/>
          </a:p>
          <a:p>
            <a:pPr marL="241539" indent="-241539">
              <a:buAutoNum type="arabicParenR"/>
            </a:pPr>
            <a:endParaRPr lang="en-GB" dirty="0"/>
          </a:p>
          <a:p>
            <a:pPr marL="241539" indent="-241539">
              <a:buAutoNum type="arabicParenR"/>
            </a:pPr>
            <a:endParaRPr lang="en-GB" dirty="0"/>
          </a:p>
          <a:p>
            <a:pPr marL="241539" indent="-241539">
              <a:buAutoNum type="arabicParenR"/>
            </a:pPr>
            <a:endParaRPr lang="en-GB" dirty="0"/>
          </a:p>
          <a:p>
            <a:pPr marL="241539" indent="-241539">
              <a:buAutoNum type="arabicParenR"/>
            </a:pPr>
            <a:endParaRPr lang="en-GB" dirty="0"/>
          </a:p>
          <a:p>
            <a:pPr marL="241539" indent="-241539">
              <a:buAutoNum type="arabicParenR"/>
            </a:pPr>
            <a:endParaRPr lang="en-GB" dirty="0"/>
          </a:p>
          <a:p>
            <a:pPr marL="241539" indent="-241539">
              <a:buAutoNum type="arabicParenR"/>
            </a:pPr>
            <a:endParaRPr lang="en-GB" dirty="0"/>
          </a:p>
          <a:p>
            <a:pPr marL="241539" indent="-241539">
              <a:buAutoNum type="arabicParenR"/>
            </a:pPr>
            <a:endParaRPr lang="en-GB" dirty="0"/>
          </a:p>
        </p:txBody>
      </p:sp>
      <p:sp>
        <p:nvSpPr>
          <p:cNvPr id="4" name="Slide Number Placeholder 3"/>
          <p:cNvSpPr>
            <a:spLocks noGrp="1"/>
          </p:cNvSpPr>
          <p:nvPr>
            <p:ph type="sldNum" sz="quarter" idx="5"/>
          </p:nvPr>
        </p:nvSpPr>
        <p:spPr/>
        <p:txBody>
          <a:bodyPr/>
          <a:lstStyle/>
          <a:p>
            <a:fld id="{30E7A800-59B0-4B9A-9AA6-4437779AFB33}" type="slidenum">
              <a:rPr lang="en-GB" smtClean="0"/>
              <a:t>27</a:t>
            </a:fld>
            <a:endParaRPr lang="en-GB"/>
          </a:p>
        </p:txBody>
      </p:sp>
    </p:spTree>
    <p:extLst>
      <p:ext uri="{BB962C8B-B14F-4D97-AF65-F5344CB8AC3E}">
        <p14:creationId xmlns:p14="http://schemas.microsoft.com/office/powerpoint/2010/main" val="559880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References:</a:t>
            </a:r>
          </a:p>
          <a:p>
            <a:pPr marL="228600" indent="-228600">
              <a:buAutoNum type="arabicParenR"/>
            </a:pPr>
            <a:r>
              <a:rPr lang="en-GB" dirty="0"/>
              <a:t>https://www.berkshireopportunities.co.uk/advice/explore-job-sectors/job-sectors/sectors-recruiting-now/priority-sectors/digital-technology/</a:t>
            </a:r>
          </a:p>
          <a:p>
            <a:pPr marL="228600" indent="-228600">
              <a:buAutoNum type="arabicParenR"/>
            </a:pPr>
            <a:r>
              <a:rPr lang="en-GB" dirty="0"/>
              <a:t>https://www.berkshireopportunities.co.uk/advice/explore-job-sectors/job-sectors/sectors-recruiting-now/priority-sectors/health-and-care/</a:t>
            </a:r>
          </a:p>
          <a:p>
            <a:pPr marL="228600" indent="-228600">
              <a:buAutoNum type="arabicParenR"/>
            </a:pPr>
            <a:r>
              <a:rPr lang="en-GB" dirty="0"/>
              <a:t>https://www.berkshireopportunities.co.uk/advice/explore-job-sectors/job-sectors/sectors-recruiting-now/priority-sectors/life-sciences/</a:t>
            </a:r>
          </a:p>
          <a:p>
            <a:pPr marL="228600" indent="-228600">
              <a:buAutoNum type="arabicParenR"/>
            </a:pPr>
            <a:r>
              <a:rPr lang="en-GB" dirty="0"/>
              <a:t>https://www.berkshireopportunities.co.uk/advice/explore-job-sectors/job-sectors/sectors-recruiting-now/priority-sectors/business-and-finance/</a:t>
            </a:r>
          </a:p>
        </p:txBody>
      </p:sp>
      <p:sp>
        <p:nvSpPr>
          <p:cNvPr id="4" name="Slide Number Placeholder 3"/>
          <p:cNvSpPr>
            <a:spLocks noGrp="1"/>
          </p:cNvSpPr>
          <p:nvPr>
            <p:ph type="sldNum" sz="quarter" idx="5"/>
          </p:nvPr>
        </p:nvSpPr>
        <p:spPr/>
        <p:txBody>
          <a:bodyPr/>
          <a:lstStyle/>
          <a:p>
            <a:fld id="{30E7A800-59B0-4B9A-9AA6-4437779AFB33}" type="slidenum">
              <a:rPr lang="en-GB" smtClean="0"/>
              <a:t>3</a:t>
            </a:fld>
            <a:endParaRPr lang="en-GB"/>
          </a:p>
        </p:txBody>
      </p:sp>
    </p:spTree>
    <p:extLst>
      <p:ext uri="{BB962C8B-B14F-4D97-AF65-F5344CB8AC3E}">
        <p14:creationId xmlns:p14="http://schemas.microsoft.com/office/powerpoint/2010/main" val="24891234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References:</a:t>
            </a:r>
          </a:p>
          <a:p>
            <a:pPr marL="0" indent="0">
              <a:buNone/>
            </a:pPr>
            <a:r>
              <a:rPr lang="en-GB" dirty="0"/>
              <a:t>1) Starting out – The Berkshire Careers Guide</a:t>
            </a:r>
          </a:p>
          <a:p>
            <a:pPr marL="228600" indent="-228600">
              <a:buAutoNum type="arabicParenR"/>
            </a:pPr>
            <a:endParaRPr lang="en-GB" dirty="0"/>
          </a:p>
          <a:p>
            <a:pPr marL="0" indent="0">
              <a:buNone/>
            </a:pPr>
            <a:r>
              <a:rPr lang="en-GB" b="1" dirty="0"/>
              <a:t>Images:</a:t>
            </a:r>
          </a:p>
          <a:p>
            <a:pPr marL="228600" indent="-228600">
              <a:buAutoNum type="arabicParenR"/>
            </a:pPr>
            <a:r>
              <a:rPr lang="en-GB" dirty="0"/>
              <a:t>Starting out – The Berkshire Careers Guide </a:t>
            </a:r>
          </a:p>
          <a:p>
            <a:pPr marL="228600" indent="-228600">
              <a:buAutoNum type="arabicParenR"/>
            </a:pPr>
            <a:r>
              <a:rPr lang="en-GB" dirty="0"/>
              <a:t>Icons8</a:t>
            </a:r>
          </a:p>
          <a:p>
            <a:endParaRPr lang="en-GB" dirty="0"/>
          </a:p>
        </p:txBody>
      </p:sp>
      <p:sp>
        <p:nvSpPr>
          <p:cNvPr id="4" name="Slide Number Placeholder 3"/>
          <p:cNvSpPr>
            <a:spLocks noGrp="1"/>
          </p:cNvSpPr>
          <p:nvPr>
            <p:ph type="sldNum" sz="quarter" idx="5"/>
          </p:nvPr>
        </p:nvSpPr>
        <p:spPr/>
        <p:txBody>
          <a:bodyPr/>
          <a:lstStyle/>
          <a:p>
            <a:fld id="{30E7A800-59B0-4B9A-9AA6-4437779AFB33}" type="slidenum">
              <a:rPr lang="en-GB" smtClean="0"/>
              <a:t>4</a:t>
            </a:fld>
            <a:endParaRPr lang="en-GB"/>
          </a:p>
        </p:txBody>
      </p:sp>
    </p:spTree>
    <p:extLst>
      <p:ext uri="{BB962C8B-B14F-4D97-AF65-F5344CB8AC3E}">
        <p14:creationId xmlns:p14="http://schemas.microsoft.com/office/powerpoint/2010/main" val="6350491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i="0" u="none" strike="noStrike" baseline="0" dirty="0">
                <a:solidFill>
                  <a:srgbClr val="2E2E2E"/>
                </a:solidFill>
                <a:latin typeface="Calibri" panose="020F0502020204030204" pitchFamily="34" charset="0"/>
              </a:rPr>
              <a:t>*According to www.tomorrowsengineers.org.uk</a:t>
            </a:r>
            <a:endParaRPr lang="en-GB" dirty="0"/>
          </a:p>
          <a:p>
            <a:endParaRPr lang="en-GB" b="1" dirty="0"/>
          </a:p>
          <a:p>
            <a:r>
              <a:rPr lang="en-GB" b="1" dirty="0"/>
              <a:t>References:</a:t>
            </a:r>
          </a:p>
          <a:p>
            <a:pPr marL="228600" indent="-228600">
              <a:buAutoNum type="arabicParenR"/>
            </a:pPr>
            <a:r>
              <a:rPr lang="en-GB" dirty="0"/>
              <a:t>Starting out – The Berkshire Careers Guide</a:t>
            </a:r>
          </a:p>
          <a:p>
            <a:pPr marL="228600" indent="-228600">
              <a:buAutoNum type="arabicParenR"/>
            </a:pPr>
            <a:endParaRPr lang="en-GB" dirty="0"/>
          </a:p>
          <a:p>
            <a:pPr marL="0" indent="0">
              <a:buNone/>
            </a:pPr>
            <a:r>
              <a:rPr lang="en-GB" b="1" dirty="0"/>
              <a:t>Images:</a:t>
            </a:r>
          </a:p>
          <a:p>
            <a:pPr marL="228600" indent="-228600">
              <a:buAutoNum type="arabicParenR"/>
            </a:pPr>
            <a:r>
              <a:rPr lang="en-GB" dirty="0"/>
              <a:t>Starting out – The Berkshire Careers Guide </a:t>
            </a:r>
          </a:p>
          <a:p>
            <a:pPr marL="228600" indent="-228600">
              <a:buAutoNum type="arabicParenR"/>
            </a:pPr>
            <a:r>
              <a:rPr lang="en-GB" dirty="0"/>
              <a:t>Icons8</a:t>
            </a:r>
          </a:p>
          <a:p>
            <a:endParaRPr lang="en-GB" dirty="0"/>
          </a:p>
        </p:txBody>
      </p:sp>
      <p:sp>
        <p:nvSpPr>
          <p:cNvPr id="4" name="Slide Number Placeholder 3"/>
          <p:cNvSpPr>
            <a:spLocks noGrp="1"/>
          </p:cNvSpPr>
          <p:nvPr>
            <p:ph type="sldNum" sz="quarter" idx="5"/>
          </p:nvPr>
        </p:nvSpPr>
        <p:spPr/>
        <p:txBody>
          <a:bodyPr/>
          <a:lstStyle/>
          <a:p>
            <a:fld id="{30E7A800-59B0-4B9A-9AA6-4437779AFB33}" type="slidenum">
              <a:rPr lang="en-GB" smtClean="0"/>
              <a:t>5</a:t>
            </a:fld>
            <a:endParaRPr lang="en-GB"/>
          </a:p>
        </p:txBody>
      </p:sp>
    </p:spTree>
    <p:extLst>
      <p:ext uri="{BB962C8B-B14F-4D97-AF65-F5344CB8AC3E}">
        <p14:creationId xmlns:p14="http://schemas.microsoft.com/office/powerpoint/2010/main" val="29332626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References:</a:t>
            </a:r>
          </a:p>
          <a:p>
            <a:pPr marL="228600" indent="-228600">
              <a:buAutoNum type="arabicParenR"/>
            </a:pPr>
            <a:r>
              <a:rPr lang="en-GB" dirty="0"/>
              <a:t>Starting out – The Berkshire Careers Guide</a:t>
            </a:r>
          </a:p>
          <a:p>
            <a:pPr marL="228600" indent="-228600">
              <a:buAutoNum type="arabicParenR"/>
            </a:pPr>
            <a:endParaRPr lang="en-GB" dirty="0"/>
          </a:p>
          <a:p>
            <a:pPr marL="0" indent="0">
              <a:buNone/>
            </a:pPr>
            <a:r>
              <a:rPr lang="en-GB" b="1" dirty="0"/>
              <a:t>Images:</a:t>
            </a:r>
          </a:p>
          <a:p>
            <a:pPr marL="228600" indent="-228600">
              <a:buAutoNum type="arabicParenR"/>
            </a:pPr>
            <a:r>
              <a:rPr lang="en-GB" dirty="0"/>
              <a:t>Starting out – The Berkshire Careers Guide </a:t>
            </a:r>
          </a:p>
          <a:p>
            <a:pPr marL="228600" indent="-228600">
              <a:buAutoNum type="arabicParenR"/>
            </a:pPr>
            <a:r>
              <a:rPr lang="en-GB" dirty="0"/>
              <a:t>Icons8</a:t>
            </a:r>
          </a:p>
          <a:p>
            <a:endParaRPr lang="en-GB" dirty="0"/>
          </a:p>
        </p:txBody>
      </p:sp>
      <p:sp>
        <p:nvSpPr>
          <p:cNvPr id="4" name="Slide Number Placeholder 3"/>
          <p:cNvSpPr>
            <a:spLocks noGrp="1"/>
          </p:cNvSpPr>
          <p:nvPr>
            <p:ph type="sldNum" sz="quarter" idx="5"/>
          </p:nvPr>
        </p:nvSpPr>
        <p:spPr/>
        <p:txBody>
          <a:bodyPr/>
          <a:lstStyle/>
          <a:p>
            <a:fld id="{30E7A800-59B0-4B9A-9AA6-4437779AFB33}" type="slidenum">
              <a:rPr lang="en-GB" smtClean="0"/>
              <a:t>6</a:t>
            </a:fld>
            <a:endParaRPr lang="en-GB"/>
          </a:p>
        </p:txBody>
      </p:sp>
    </p:spTree>
    <p:extLst>
      <p:ext uri="{BB962C8B-B14F-4D97-AF65-F5344CB8AC3E}">
        <p14:creationId xmlns:p14="http://schemas.microsoft.com/office/powerpoint/2010/main" val="3861793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References:</a:t>
            </a:r>
          </a:p>
          <a:p>
            <a:pPr marL="228600" indent="-228600">
              <a:buAutoNum type="arabicParenR"/>
            </a:pPr>
            <a:r>
              <a:rPr lang="en-GB" dirty="0"/>
              <a:t>Starting out – The Berkshire Careers Guide</a:t>
            </a:r>
          </a:p>
          <a:p>
            <a:pPr marL="228600" indent="-228600">
              <a:buAutoNum type="arabicParenR"/>
            </a:pPr>
            <a:endParaRPr lang="en-GB" dirty="0"/>
          </a:p>
          <a:p>
            <a:pPr marL="0" indent="0">
              <a:buNone/>
            </a:pPr>
            <a:r>
              <a:rPr lang="en-GB" b="1" dirty="0"/>
              <a:t>Images:</a:t>
            </a:r>
          </a:p>
          <a:p>
            <a:pPr marL="228600" indent="-228600">
              <a:buAutoNum type="arabicParenR"/>
            </a:pPr>
            <a:r>
              <a:rPr lang="en-GB" dirty="0"/>
              <a:t>Starting out – The Berkshire Careers Guide </a:t>
            </a:r>
          </a:p>
          <a:p>
            <a:pPr marL="228600" indent="-228600">
              <a:buAutoNum type="arabicParenR"/>
            </a:pPr>
            <a:r>
              <a:rPr lang="en-GB" dirty="0"/>
              <a:t>Icons8</a:t>
            </a:r>
          </a:p>
          <a:p>
            <a:endParaRPr lang="en-GB" dirty="0"/>
          </a:p>
        </p:txBody>
      </p:sp>
      <p:sp>
        <p:nvSpPr>
          <p:cNvPr id="4" name="Slide Number Placeholder 3"/>
          <p:cNvSpPr>
            <a:spLocks noGrp="1"/>
          </p:cNvSpPr>
          <p:nvPr>
            <p:ph type="sldNum" sz="quarter" idx="5"/>
          </p:nvPr>
        </p:nvSpPr>
        <p:spPr/>
        <p:txBody>
          <a:bodyPr/>
          <a:lstStyle/>
          <a:p>
            <a:fld id="{30E7A800-59B0-4B9A-9AA6-4437779AFB33}" type="slidenum">
              <a:rPr lang="en-GB" smtClean="0"/>
              <a:t>7</a:t>
            </a:fld>
            <a:endParaRPr lang="en-GB"/>
          </a:p>
        </p:txBody>
      </p:sp>
    </p:spTree>
    <p:extLst>
      <p:ext uri="{BB962C8B-B14F-4D97-AF65-F5344CB8AC3E}">
        <p14:creationId xmlns:p14="http://schemas.microsoft.com/office/powerpoint/2010/main" val="10032070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References:</a:t>
            </a:r>
          </a:p>
          <a:p>
            <a:pPr marL="228600" indent="-228600">
              <a:buAutoNum type="arabicParenR"/>
            </a:pPr>
            <a:r>
              <a:rPr lang="en-GB" dirty="0"/>
              <a:t>Starting out – The Berkshire Careers Guide</a:t>
            </a:r>
          </a:p>
          <a:p>
            <a:pPr marL="228600" indent="-228600">
              <a:buAutoNum type="arabicParenR"/>
            </a:pPr>
            <a:r>
              <a:rPr lang="en-GB" b="0" i="1" dirty="0">
                <a:solidFill>
                  <a:srgbClr val="222222"/>
                </a:solidFill>
                <a:effectLst/>
                <a:latin typeface="Arial" panose="020B0604020202020204" pitchFamily="34" charset="0"/>
              </a:rPr>
              <a:t>Here is the link to education sectors showing vacancies in Berkshire (on </a:t>
            </a:r>
            <a:r>
              <a:rPr lang="en-GB" b="0" i="1" dirty="0" err="1">
                <a:solidFill>
                  <a:srgbClr val="222222"/>
                </a:solidFill>
                <a:effectLst/>
                <a:latin typeface="Arial" panose="020B0604020202020204" pitchFamily="34" charset="0"/>
              </a:rPr>
              <a:t>BoP</a:t>
            </a:r>
            <a:r>
              <a:rPr lang="en-GB" b="0" i="1" dirty="0">
                <a:solidFill>
                  <a:srgbClr val="222222"/>
                </a:solidFill>
                <a:effectLst/>
                <a:latin typeface="Arial" panose="020B0604020202020204" pitchFamily="34" charset="0"/>
              </a:rPr>
              <a:t>) which may be better as for a classroom discussion piece: </a:t>
            </a:r>
            <a:r>
              <a:rPr lang="en-GB" b="0" i="1" dirty="0">
                <a:solidFill>
                  <a:srgbClr val="1155CC"/>
                </a:solidFill>
                <a:effectLst/>
                <a:latin typeface="Arial" panose="020B0604020202020204" pitchFamily="34" charset="0"/>
                <a:hlinkClick r:id="rId3"/>
              </a:rPr>
              <a:t>https://www.berkshireopportunities.co.uk/advice/explore-job-sectors/job-sectors/all-sectors/sector-details/education/</a:t>
            </a:r>
            <a:endParaRPr lang="en-GB" dirty="0"/>
          </a:p>
          <a:p>
            <a:pPr marL="228600" indent="-228600">
              <a:buAutoNum type="arabicParenR"/>
            </a:pPr>
            <a:endParaRPr lang="en-GB" dirty="0"/>
          </a:p>
          <a:p>
            <a:pPr marL="0" indent="0">
              <a:buNone/>
            </a:pPr>
            <a:r>
              <a:rPr lang="en-GB" b="1" dirty="0"/>
              <a:t>Images:</a:t>
            </a:r>
          </a:p>
          <a:p>
            <a:pPr marL="228600" indent="-228600">
              <a:buAutoNum type="arabicParenR"/>
            </a:pPr>
            <a:r>
              <a:rPr lang="en-GB" dirty="0"/>
              <a:t>Starting out – The Berkshire Careers Guide </a:t>
            </a:r>
          </a:p>
          <a:p>
            <a:pPr marL="228600" indent="-228600">
              <a:buAutoNum type="arabicParenR"/>
            </a:pPr>
            <a:r>
              <a:rPr lang="en-GB" dirty="0"/>
              <a:t>Icons8</a:t>
            </a:r>
          </a:p>
          <a:p>
            <a:endParaRPr lang="en-GB" dirty="0"/>
          </a:p>
        </p:txBody>
      </p:sp>
      <p:sp>
        <p:nvSpPr>
          <p:cNvPr id="4" name="Slide Number Placeholder 3"/>
          <p:cNvSpPr>
            <a:spLocks noGrp="1"/>
          </p:cNvSpPr>
          <p:nvPr>
            <p:ph type="sldNum" sz="quarter" idx="5"/>
          </p:nvPr>
        </p:nvSpPr>
        <p:spPr/>
        <p:txBody>
          <a:bodyPr/>
          <a:lstStyle/>
          <a:p>
            <a:fld id="{30E7A800-59B0-4B9A-9AA6-4437779AFB33}" type="slidenum">
              <a:rPr lang="en-GB" smtClean="0"/>
              <a:t>8</a:t>
            </a:fld>
            <a:endParaRPr lang="en-GB"/>
          </a:p>
        </p:txBody>
      </p:sp>
    </p:spTree>
    <p:extLst>
      <p:ext uri="{BB962C8B-B14F-4D97-AF65-F5344CB8AC3E}">
        <p14:creationId xmlns:p14="http://schemas.microsoft.com/office/powerpoint/2010/main" val="36699471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References:</a:t>
            </a:r>
          </a:p>
          <a:p>
            <a:pPr marL="228600" indent="-228600">
              <a:buAutoNum type="arabicParenR"/>
            </a:pPr>
            <a:r>
              <a:rPr lang="en-GB" dirty="0"/>
              <a:t>Starting out – The Berkshire Careers Guide</a:t>
            </a:r>
          </a:p>
          <a:p>
            <a:pPr marL="228600" indent="-228600">
              <a:buAutoNum type="arabicParenR"/>
            </a:pPr>
            <a:endParaRPr lang="en-GB" dirty="0"/>
          </a:p>
          <a:p>
            <a:pPr marL="0" indent="0">
              <a:buNone/>
            </a:pPr>
            <a:r>
              <a:rPr lang="en-GB" b="1" dirty="0"/>
              <a:t>Images:</a:t>
            </a:r>
          </a:p>
          <a:p>
            <a:pPr marL="228600" indent="-228600">
              <a:buAutoNum type="arabicParenR"/>
            </a:pPr>
            <a:r>
              <a:rPr lang="en-GB" dirty="0"/>
              <a:t>Starting out – The Berkshire Careers Guide </a:t>
            </a:r>
          </a:p>
          <a:p>
            <a:pPr marL="228600" indent="-228600">
              <a:buAutoNum type="arabicParenR"/>
            </a:pPr>
            <a:r>
              <a:rPr lang="en-GB" dirty="0"/>
              <a:t>Icons8</a:t>
            </a:r>
          </a:p>
          <a:p>
            <a:endParaRPr lang="en-GB" dirty="0"/>
          </a:p>
        </p:txBody>
      </p:sp>
      <p:sp>
        <p:nvSpPr>
          <p:cNvPr id="4" name="Slide Number Placeholder 3"/>
          <p:cNvSpPr>
            <a:spLocks noGrp="1"/>
          </p:cNvSpPr>
          <p:nvPr>
            <p:ph type="sldNum" sz="quarter" idx="5"/>
          </p:nvPr>
        </p:nvSpPr>
        <p:spPr/>
        <p:txBody>
          <a:bodyPr/>
          <a:lstStyle/>
          <a:p>
            <a:fld id="{30E7A800-59B0-4B9A-9AA6-4437779AFB33}" type="slidenum">
              <a:rPr lang="en-GB" smtClean="0"/>
              <a:t>9</a:t>
            </a:fld>
            <a:endParaRPr lang="en-GB"/>
          </a:p>
        </p:txBody>
      </p:sp>
    </p:spTree>
    <p:extLst>
      <p:ext uri="{BB962C8B-B14F-4D97-AF65-F5344CB8AC3E}">
        <p14:creationId xmlns:p14="http://schemas.microsoft.com/office/powerpoint/2010/main" val="13038109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8231D5A-9BDD-4AA7-9943-260070415E67}" type="datetimeFigureOut">
              <a:rPr lang="en-GB" smtClean="0"/>
              <a:t>28/06/2021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180E2B6-506B-43FC-969D-842867C05886}" type="slidenum">
              <a:rPr lang="en-GB" smtClean="0"/>
              <a:t>‹#›</a:t>
            </a:fld>
            <a:endParaRPr lang="en-GB"/>
          </a:p>
        </p:txBody>
      </p:sp>
    </p:spTree>
    <p:extLst>
      <p:ext uri="{BB962C8B-B14F-4D97-AF65-F5344CB8AC3E}">
        <p14:creationId xmlns:p14="http://schemas.microsoft.com/office/powerpoint/2010/main" val="34315539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8231D5A-9BDD-4AA7-9943-260070415E67}" type="datetimeFigureOut">
              <a:rPr lang="en-GB" smtClean="0"/>
              <a:t>28/06/2021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180E2B6-506B-43FC-969D-842867C05886}" type="slidenum">
              <a:rPr lang="en-GB" smtClean="0"/>
              <a:t>‹#›</a:t>
            </a:fld>
            <a:endParaRPr lang="en-GB"/>
          </a:p>
        </p:txBody>
      </p:sp>
    </p:spTree>
    <p:extLst>
      <p:ext uri="{BB962C8B-B14F-4D97-AF65-F5344CB8AC3E}">
        <p14:creationId xmlns:p14="http://schemas.microsoft.com/office/powerpoint/2010/main" val="7003577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8231D5A-9BDD-4AA7-9943-260070415E67}" type="datetimeFigureOut">
              <a:rPr lang="en-GB" smtClean="0"/>
              <a:t>28/06/2021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180E2B6-506B-43FC-969D-842867C05886}" type="slidenum">
              <a:rPr lang="en-GB" smtClean="0"/>
              <a:t>‹#›</a:t>
            </a:fld>
            <a:endParaRPr lang="en-GB"/>
          </a:p>
        </p:txBody>
      </p:sp>
    </p:spTree>
    <p:extLst>
      <p:ext uri="{BB962C8B-B14F-4D97-AF65-F5344CB8AC3E}">
        <p14:creationId xmlns:p14="http://schemas.microsoft.com/office/powerpoint/2010/main" val="18176540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8231D5A-9BDD-4AA7-9943-260070415E67}" type="datetimeFigureOut">
              <a:rPr lang="en-GB" smtClean="0"/>
              <a:t>28/06/2021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180E2B6-506B-43FC-969D-842867C05886}" type="slidenum">
              <a:rPr lang="en-GB" smtClean="0"/>
              <a:t>‹#›</a:t>
            </a:fld>
            <a:endParaRPr lang="en-GB"/>
          </a:p>
        </p:txBody>
      </p:sp>
    </p:spTree>
    <p:extLst>
      <p:ext uri="{BB962C8B-B14F-4D97-AF65-F5344CB8AC3E}">
        <p14:creationId xmlns:p14="http://schemas.microsoft.com/office/powerpoint/2010/main" val="26583319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8231D5A-9BDD-4AA7-9943-260070415E67}" type="datetimeFigureOut">
              <a:rPr lang="en-GB" smtClean="0"/>
              <a:t>28/06/2021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180E2B6-506B-43FC-969D-842867C05886}" type="slidenum">
              <a:rPr lang="en-GB" smtClean="0"/>
              <a:t>‹#›</a:t>
            </a:fld>
            <a:endParaRPr lang="en-GB"/>
          </a:p>
        </p:txBody>
      </p:sp>
    </p:spTree>
    <p:extLst>
      <p:ext uri="{BB962C8B-B14F-4D97-AF65-F5344CB8AC3E}">
        <p14:creationId xmlns:p14="http://schemas.microsoft.com/office/powerpoint/2010/main" val="23477193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8231D5A-9BDD-4AA7-9943-260070415E67}" type="datetimeFigureOut">
              <a:rPr lang="en-GB" smtClean="0"/>
              <a:t>28/06/2021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180E2B6-506B-43FC-969D-842867C05886}" type="slidenum">
              <a:rPr lang="en-GB" smtClean="0"/>
              <a:t>‹#›</a:t>
            </a:fld>
            <a:endParaRPr lang="en-GB"/>
          </a:p>
        </p:txBody>
      </p:sp>
    </p:spTree>
    <p:extLst>
      <p:ext uri="{BB962C8B-B14F-4D97-AF65-F5344CB8AC3E}">
        <p14:creationId xmlns:p14="http://schemas.microsoft.com/office/powerpoint/2010/main" val="24173780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8231D5A-9BDD-4AA7-9943-260070415E67}" type="datetimeFigureOut">
              <a:rPr lang="en-GB" smtClean="0"/>
              <a:t>28/06/2021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5180E2B6-506B-43FC-969D-842867C05886}" type="slidenum">
              <a:rPr lang="en-GB" smtClean="0"/>
              <a:t>‹#›</a:t>
            </a:fld>
            <a:endParaRPr lang="en-GB"/>
          </a:p>
        </p:txBody>
      </p:sp>
    </p:spTree>
    <p:extLst>
      <p:ext uri="{BB962C8B-B14F-4D97-AF65-F5344CB8AC3E}">
        <p14:creationId xmlns:p14="http://schemas.microsoft.com/office/powerpoint/2010/main" val="16928739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8231D5A-9BDD-4AA7-9943-260070415E67}" type="datetimeFigureOut">
              <a:rPr lang="en-GB" smtClean="0"/>
              <a:t>28/06/2021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5180E2B6-506B-43FC-969D-842867C05886}" type="slidenum">
              <a:rPr lang="en-GB" smtClean="0"/>
              <a:t>‹#›</a:t>
            </a:fld>
            <a:endParaRPr lang="en-GB"/>
          </a:p>
        </p:txBody>
      </p:sp>
    </p:spTree>
    <p:extLst>
      <p:ext uri="{BB962C8B-B14F-4D97-AF65-F5344CB8AC3E}">
        <p14:creationId xmlns:p14="http://schemas.microsoft.com/office/powerpoint/2010/main" val="5782995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8231D5A-9BDD-4AA7-9943-260070415E67}" type="datetimeFigureOut">
              <a:rPr lang="en-GB" smtClean="0"/>
              <a:t>28/06/2021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5180E2B6-506B-43FC-969D-842867C05886}" type="slidenum">
              <a:rPr lang="en-GB" smtClean="0"/>
              <a:t>‹#›</a:t>
            </a:fld>
            <a:endParaRPr lang="en-GB"/>
          </a:p>
        </p:txBody>
      </p:sp>
    </p:spTree>
    <p:extLst>
      <p:ext uri="{BB962C8B-B14F-4D97-AF65-F5344CB8AC3E}">
        <p14:creationId xmlns:p14="http://schemas.microsoft.com/office/powerpoint/2010/main" val="1400477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8231D5A-9BDD-4AA7-9943-260070415E67}" type="datetimeFigureOut">
              <a:rPr lang="en-GB" smtClean="0"/>
              <a:t>28/06/2021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180E2B6-506B-43FC-969D-842867C05886}" type="slidenum">
              <a:rPr lang="en-GB" smtClean="0"/>
              <a:t>‹#›</a:t>
            </a:fld>
            <a:endParaRPr lang="en-GB"/>
          </a:p>
        </p:txBody>
      </p:sp>
    </p:spTree>
    <p:extLst>
      <p:ext uri="{BB962C8B-B14F-4D97-AF65-F5344CB8AC3E}">
        <p14:creationId xmlns:p14="http://schemas.microsoft.com/office/powerpoint/2010/main" val="27717950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8231D5A-9BDD-4AA7-9943-260070415E67}" type="datetimeFigureOut">
              <a:rPr lang="en-GB" smtClean="0"/>
              <a:t>28/06/2021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180E2B6-506B-43FC-969D-842867C05886}" type="slidenum">
              <a:rPr lang="en-GB" smtClean="0"/>
              <a:t>‹#›</a:t>
            </a:fld>
            <a:endParaRPr lang="en-GB"/>
          </a:p>
        </p:txBody>
      </p:sp>
    </p:spTree>
    <p:extLst>
      <p:ext uri="{BB962C8B-B14F-4D97-AF65-F5344CB8AC3E}">
        <p14:creationId xmlns:p14="http://schemas.microsoft.com/office/powerpoint/2010/main" val="19688310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355792">
                <a:alpha val="66000"/>
              </a:srgb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8231D5A-9BDD-4AA7-9943-260070415E67}" type="datetimeFigureOut">
              <a:rPr lang="en-GB" smtClean="0"/>
              <a:t>28/06/2021</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80E2B6-506B-43FC-969D-842867C05886}" type="slidenum">
              <a:rPr lang="en-GB" smtClean="0"/>
              <a:t>‹#›</a:t>
            </a:fld>
            <a:endParaRPr lang="en-GB"/>
          </a:p>
        </p:txBody>
      </p:sp>
    </p:spTree>
    <p:extLst>
      <p:ext uri="{BB962C8B-B14F-4D97-AF65-F5344CB8AC3E}">
        <p14:creationId xmlns:p14="http://schemas.microsoft.com/office/powerpoint/2010/main" val="22485207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63.png"/><Relationship Id="rId5" Type="http://schemas.openxmlformats.org/officeDocument/2006/relationships/image" Target="../media/image62.emf"/><Relationship Id="rId4" Type="http://schemas.openxmlformats.org/officeDocument/2006/relationships/image" Target="../media/image61.svg"/><Relationship Id="rId9" Type="http://schemas.openxmlformats.org/officeDocument/2006/relationships/image" Target="../media/image2.png"/></Relationships>
</file>

<file path=ppt/slides/_rels/slide11.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69.png"/><Relationship Id="rId5" Type="http://schemas.openxmlformats.org/officeDocument/2006/relationships/image" Target="../media/image68.emf"/><Relationship Id="rId4" Type="http://schemas.openxmlformats.org/officeDocument/2006/relationships/image" Target="../media/image67.svg"/><Relationship Id="rId9" Type="http://schemas.openxmlformats.org/officeDocument/2006/relationships/image" Target="../media/image2.png"/></Relationships>
</file>

<file path=ppt/slides/_rels/slide12.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75.png"/><Relationship Id="rId5" Type="http://schemas.openxmlformats.org/officeDocument/2006/relationships/image" Target="../media/image74.emf"/><Relationship Id="rId4" Type="http://schemas.openxmlformats.org/officeDocument/2006/relationships/image" Target="../media/image73.svg"/></Relationships>
</file>

<file path=ppt/slides/_rels/slide13.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78.png"/><Relationship Id="rId7" Type="http://schemas.openxmlformats.org/officeDocument/2006/relationships/image" Target="../media/image82.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81.png"/><Relationship Id="rId5" Type="http://schemas.openxmlformats.org/officeDocument/2006/relationships/image" Target="../media/image80.emf"/><Relationship Id="rId4" Type="http://schemas.openxmlformats.org/officeDocument/2006/relationships/image" Target="../media/image79.svg"/><Relationship Id="rId9" Type="http://schemas.openxmlformats.org/officeDocument/2006/relationships/image" Target="../media/image2.png"/></Relationships>
</file>

<file path=ppt/slides/_rels/slide14.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4.png"/><Relationship Id="rId7" Type="http://schemas.openxmlformats.org/officeDocument/2006/relationships/image" Target="../media/image87.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86.png"/><Relationship Id="rId5" Type="http://schemas.openxmlformats.org/officeDocument/2006/relationships/image" Target="../media/image51.png"/><Relationship Id="rId10" Type="http://schemas.openxmlformats.org/officeDocument/2006/relationships/image" Target="../media/image2.png"/><Relationship Id="rId4" Type="http://schemas.openxmlformats.org/officeDocument/2006/relationships/image" Target="../media/image85.svg"/><Relationship Id="rId9" Type="http://schemas.openxmlformats.org/officeDocument/2006/relationships/image" Target="../media/image89.png"/></Relationships>
</file>

<file path=ppt/slides/_rels/slide15.xml.rels><?xml version="1.0" encoding="UTF-8" standalone="yes"?>
<Relationships xmlns="http://schemas.openxmlformats.org/package/2006/relationships"><Relationship Id="rId8" Type="http://schemas.openxmlformats.org/officeDocument/2006/relationships/hyperlink" Target="http://www.berkshireopportunities.co.uk/" TargetMode="External"/><Relationship Id="rId13" Type="http://schemas.openxmlformats.org/officeDocument/2006/relationships/image" Target="../media/image43.png"/><Relationship Id="rId3" Type="http://schemas.openxmlformats.org/officeDocument/2006/relationships/image" Target="../media/image90.png"/><Relationship Id="rId7" Type="http://schemas.openxmlformats.org/officeDocument/2006/relationships/image" Target="../media/image94.emf"/><Relationship Id="rId12" Type="http://schemas.openxmlformats.org/officeDocument/2006/relationships/image" Target="../media/image51.png"/><Relationship Id="rId2" Type="http://schemas.openxmlformats.org/officeDocument/2006/relationships/notesSlide" Target="../notesSlides/notesSlide15.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93.svg"/><Relationship Id="rId11" Type="http://schemas.openxmlformats.org/officeDocument/2006/relationships/image" Target="../media/image77.png"/><Relationship Id="rId5" Type="http://schemas.openxmlformats.org/officeDocument/2006/relationships/image" Target="../media/image92.png"/><Relationship Id="rId15" Type="http://schemas.openxmlformats.org/officeDocument/2006/relationships/image" Target="../media/image31.png"/><Relationship Id="rId10" Type="http://schemas.openxmlformats.org/officeDocument/2006/relationships/image" Target="../media/image81.png"/><Relationship Id="rId4" Type="http://schemas.openxmlformats.org/officeDocument/2006/relationships/image" Target="../media/image91.svg"/><Relationship Id="rId9" Type="http://schemas.openxmlformats.org/officeDocument/2006/relationships/image" Target="../media/image95.png"/><Relationship Id="rId1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image" Target="../media/image97.svg"/><Relationship Id="rId2" Type="http://schemas.openxmlformats.org/officeDocument/2006/relationships/image" Target="../media/image96.png"/><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99.svg"/><Relationship Id="rId4" Type="http://schemas.openxmlformats.org/officeDocument/2006/relationships/image" Target="../media/image98.png"/></Relationships>
</file>

<file path=ppt/slides/_rels/slide17.xml.rels><?xml version="1.0" encoding="UTF-8" standalone="yes"?>
<Relationships xmlns="http://schemas.openxmlformats.org/package/2006/relationships"><Relationship Id="rId8" Type="http://schemas.openxmlformats.org/officeDocument/2006/relationships/hyperlink" Target="https://amazingapprenticeships.com/" TargetMode="External"/><Relationship Id="rId13" Type="http://schemas.openxmlformats.org/officeDocument/2006/relationships/hyperlink" Target="https://www.princes-trust.org.uk/" TargetMode="External"/><Relationship Id="rId3" Type="http://schemas.openxmlformats.org/officeDocument/2006/relationships/image" Target="../media/image97.svg"/><Relationship Id="rId7" Type="http://schemas.openxmlformats.org/officeDocument/2006/relationships/hyperlink" Target="https://www.tvbintelligence.co.uk/people" TargetMode="External"/><Relationship Id="rId12" Type="http://schemas.openxmlformats.org/officeDocument/2006/relationships/hyperlink" Target="https://barclayslifeskills.com/" TargetMode="External"/><Relationship Id="rId2" Type="http://schemas.openxmlformats.org/officeDocument/2006/relationships/image" Target="../media/image96.png"/><Relationship Id="rId1" Type="http://schemas.openxmlformats.org/officeDocument/2006/relationships/slideLayout" Target="../slideLayouts/slideLayout1.xml"/><Relationship Id="rId6" Type="http://schemas.openxmlformats.org/officeDocument/2006/relationships/hyperlink" Target="https://www.lmiforall.org.uk/cm2/index.html" TargetMode="External"/><Relationship Id="rId11" Type="http://schemas.openxmlformats.org/officeDocument/2006/relationships/hyperlink" Target="https://www.futurelearn.com/" TargetMode="External"/><Relationship Id="rId5" Type="http://schemas.openxmlformats.org/officeDocument/2006/relationships/image" Target="../media/image99.svg"/><Relationship Id="rId10" Type="http://schemas.openxmlformats.org/officeDocument/2006/relationships/hyperlink" Target="https://www.berkshireopportunities.co.uk/" TargetMode="External"/><Relationship Id="rId4" Type="http://schemas.openxmlformats.org/officeDocument/2006/relationships/image" Target="../media/image98.png"/><Relationship Id="rId9" Type="http://schemas.openxmlformats.org/officeDocument/2006/relationships/hyperlink" Target="https://www.apprenticeships.gov.uk/" TargetMode="External"/><Relationship Id="rId14" Type="http://schemas.openxmlformats.org/officeDocument/2006/relationships/image" Target="../media/image2.png"/></Relationships>
</file>

<file path=ppt/slides/_rels/slide18.xml.rels><?xml version="1.0" encoding="UTF-8" standalone="yes"?>
<Relationships xmlns="http://schemas.openxmlformats.org/package/2006/relationships"><Relationship Id="rId8" Type="http://schemas.openxmlformats.org/officeDocument/2006/relationships/hyperlink" Target="https://www.bbc.co.uk/bitesize/careers" TargetMode="External"/><Relationship Id="rId13" Type="http://schemas.openxmlformats.org/officeDocument/2006/relationships/hyperlink" Target="https://futurefinder.yourlife.org.uk/" TargetMode="External"/><Relationship Id="rId3" Type="http://schemas.openxmlformats.org/officeDocument/2006/relationships/image" Target="../media/image97.svg"/><Relationship Id="rId7" Type="http://schemas.openxmlformats.org/officeDocument/2006/relationships/hyperlink" Target="https://www.adviza.org.uk/" TargetMode="External"/><Relationship Id="rId12" Type="http://schemas.openxmlformats.org/officeDocument/2006/relationships/hyperlink" Target="https://www.goconstruct.org/" TargetMode="External"/><Relationship Id="rId2" Type="http://schemas.openxmlformats.org/officeDocument/2006/relationships/image" Target="../media/image96.png"/><Relationship Id="rId1" Type="http://schemas.openxmlformats.org/officeDocument/2006/relationships/slideLayout" Target="../slideLayouts/slideLayout1.xml"/><Relationship Id="rId6" Type="http://schemas.openxmlformats.org/officeDocument/2006/relationships/image" Target="../media/image2.png"/><Relationship Id="rId11" Type="http://schemas.openxmlformats.org/officeDocument/2006/relationships/hyperlink" Target="http://www.cegnet.co.uk/" TargetMode="External"/><Relationship Id="rId5" Type="http://schemas.openxmlformats.org/officeDocument/2006/relationships/image" Target="../media/image99.svg"/><Relationship Id="rId10" Type="http://schemas.openxmlformats.org/officeDocument/2006/relationships/hyperlink" Target="https://www.careerpilot.org.uk/" TargetMode="External"/><Relationship Id="rId4" Type="http://schemas.openxmlformats.org/officeDocument/2006/relationships/image" Target="../media/image98.png"/><Relationship Id="rId9" Type="http://schemas.openxmlformats.org/officeDocument/2006/relationships/hyperlink" Target="https://resources.careersandenterprise.co.uk/" TargetMode="External"/><Relationship Id="rId14" Type="http://schemas.openxmlformats.org/officeDocument/2006/relationships/hyperlink" Target="https://www.healthcareers.nhs.uk/" TargetMode="External"/></Relationships>
</file>

<file path=ppt/slides/_rels/slide19.xml.rels><?xml version="1.0" encoding="UTF-8" standalone="yes"?>
<Relationships xmlns="http://schemas.openxmlformats.org/package/2006/relationships"><Relationship Id="rId8" Type="http://schemas.openxmlformats.org/officeDocument/2006/relationships/hyperlink" Target="https://www.learningtowork.org.uk/" TargetMode="External"/><Relationship Id="rId13" Type="http://schemas.openxmlformats.org/officeDocument/2006/relationships/hyperlink" Target="https://ucas.com/" TargetMode="External"/><Relationship Id="rId3" Type="http://schemas.openxmlformats.org/officeDocument/2006/relationships/image" Target="../media/image97.svg"/><Relationship Id="rId7" Type="http://schemas.openxmlformats.org/officeDocument/2006/relationships/hyperlink" Target="https://www.inspiringthefuture.org/" TargetMode="External"/><Relationship Id="rId12" Type="http://schemas.openxmlformats.org/officeDocument/2006/relationships/hyperlink" Target="https://website.u-explore.com/" TargetMode="External"/><Relationship Id="rId2" Type="http://schemas.openxmlformats.org/officeDocument/2006/relationships/image" Target="../media/image96.png"/><Relationship Id="rId1" Type="http://schemas.openxmlformats.org/officeDocument/2006/relationships/slideLayout" Target="../slideLayouts/slideLayout1.xml"/><Relationship Id="rId6" Type="http://schemas.openxmlformats.org/officeDocument/2006/relationships/hyperlink" Target="https://icould.com/" TargetMode="External"/><Relationship Id="rId11" Type="http://schemas.openxmlformats.org/officeDocument/2006/relationships/hyperlink" Target="https://www.thewowshow.org/" TargetMode="External"/><Relationship Id="rId5" Type="http://schemas.openxmlformats.org/officeDocument/2006/relationships/image" Target="../media/image99.svg"/><Relationship Id="rId15" Type="http://schemas.openxmlformats.org/officeDocument/2006/relationships/image" Target="../media/image2.png"/><Relationship Id="rId10" Type="http://schemas.openxmlformats.org/officeDocument/2006/relationships/hyperlink" Target="https://www.notgoingtouni.co.uk/" TargetMode="External"/><Relationship Id="rId4" Type="http://schemas.openxmlformats.org/officeDocument/2006/relationships/image" Target="../media/image98.png"/><Relationship Id="rId9" Type="http://schemas.openxmlformats.org/officeDocument/2006/relationships/hyperlink" Target="https://nationalcareers.service.gov.uk/" TargetMode="External"/><Relationship Id="rId14" Type="http://schemas.openxmlformats.org/officeDocument/2006/relationships/hyperlink" Target="https://votesforschools.com/"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8.svg"/><Relationship Id="rId11" Type="http://schemas.openxmlformats.org/officeDocument/2006/relationships/image" Target="../media/image2.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svg"/><Relationship Id="rId9" Type="http://schemas.openxmlformats.org/officeDocument/2006/relationships/image" Target="../media/image11.png"/></Relationships>
</file>

<file path=ppt/slides/_rels/slide20.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96.png"/><Relationship Id="rId7" Type="http://schemas.openxmlformats.org/officeDocument/2006/relationships/hyperlink" Target="https://www.berkshireopportunities.co.uk/" TargetMode="External"/><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99.svg"/><Relationship Id="rId11" Type="http://schemas.openxmlformats.org/officeDocument/2006/relationships/image" Target="../media/image24.png"/><Relationship Id="rId5" Type="http://schemas.openxmlformats.org/officeDocument/2006/relationships/image" Target="../media/image98.png"/><Relationship Id="rId10" Type="http://schemas.openxmlformats.org/officeDocument/2006/relationships/image" Target="../media/image2.png"/><Relationship Id="rId4" Type="http://schemas.openxmlformats.org/officeDocument/2006/relationships/image" Target="../media/image97.svg"/><Relationship Id="rId9" Type="http://schemas.openxmlformats.org/officeDocument/2006/relationships/image" Target="../media/image88.png"/></Relationships>
</file>

<file path=ppt/slides/_rels/slide2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96.png"/><Relationship Id="rId7" Type="http://schemas.openxmlformats.org/officeDocument/2006/relationships/hyperlink" Target="https://www.berkshireopportunities.co.uk/" TargetMode="External"/><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99.svg"/><Relationship Id="rId5" Type="http://schemas.openxmlformats.org/officeDocument/2006/relationships/image" Target="../media/image98.png"/><Relationship Id="rId10" Type="http://schemas.openxmlformats.org/officeDocument/2006/relationships/image" Target="../media/image100.png"/><Relationship Id="rId4" Type="http://schemas.openxmlformats.org/officeDocument/2006/relationships/image" Target="../media/image97.svg"/><Relationship Id="rId9" Type="http://schemas.openxmlformats.org/officeDocument/2006/relationships/hyperlink" Target="http://www.thamesvalleyberkshire.co.uk/getfile/Starting%20Out%20-%20The%20Berkshire%20Careers%20Guide.pdf" TargetMode="External"/></Relationships>
</file>

<file path=ppt/slides/_rels/slide22.xml.rels><?xml version="1.0" encoding="UTF-8" standalone="yes"?>
<Relationships xmlns="http://schemas.openxmlformats.org/package/2006/relationships"><Relationship Id="rId8" Type="http://schemas.openxmlformats.org/officeDocument/2006/relationships/image" Target="../media/image101.png"/><Relationship Id="rId13" Type="http://schemas.openxmlformats.org/officeDocument/2006/relationships/hyperlink" Target="https://www.jacobs.com/" TargetMode="External"/><Relationship Id="rId18" Type="http://schemas.openxmlformats.org/officeDocument/2006/relationships/image" Target="../media/image106.png"/><Relationship Id="rId26" Type="http://schemas.openxmlformats.org/officeDocument/2006/relationships/image" Target="../media/image110.png"/><Relationship Id="rId3" Type="http://schemas.openxmlformats.org/officeDocument/2006/relationships/image" Target="../media/image96.png"/><Relationship Id="rId21" Type="http://schemas.openxmlformats.org/officeDocument/2006/relationships/hyperlink" Target="https://www.ngbailey.com/" TargetMode="External"/><Relationship Id="rId7" Type="http://schemas.openxmlformats.org/officeDocument/2006/relationships/hyperlink" Target="https://www.woodplc.com/" TargetMode="External"/><Relationship Id="rId12" Type="http://schemas.openxmlformats.org/officeDocument/2006/relationships/image" Target="../media/image103.png"/><Relationship Id="rId17" Type="http://schemas.openxmlformats.org/officeDocument/2006/relationships/hyperlink" Target="https://www.kier.co.uk/" TargetMode="External"/><Relationship Id="rId25" Type="http://schemas.openxmlformats.org/officeDocument/2006/relationships/hyperlink" Target="https://www.bsria.com/uk/" TargetMode="External"/><Relationship Id="rId2" Type="http://schemas.openxmlformats.org/officeDocument/2006/relationships/notesSlide" Target="../notesSlides/notesSlide18.xml"/><Relationship Id="rId16" Type="http://schemas.openxmlformats.org/officeDocument/2006/relationships/image" Target="../media/image105.png"/><Relationship Id="rId20" Type="http://schemas.openxmlformats.org/officeDocument/2006/relationships/image" Target="../media/image107.png"/><Relationship Id="rId1" Type="http://schemas.openxmlformats.org/officeDocument/2006/relationships/slideLayout" Target="../slideLayouts/slideLayout1.xml"/><Relationship Id="rId6" Type="http://schemas.openxmlformats.org/officeDocument/2006/relationships/image" Target="../media/image99.svg"/><Relationship Id="rId11" Type="http://schemas.openxmlformats.org/officeDocument/2006/relationships/hyperlink" Target="https://www.balfourbeatty.com/" TargetMode="External"/><Relationship Id="rId24" Type="http://schemas.openxmlformats.org/officeDocument/2006/relationships/image" Target="../media/image109.png"/><Relationship Id="rId5" Type="http://schemas.openxmlformats.org/officeDocument/2006/relationships/image" Target="../media/image98.png"/><Relationship Id="rId15" Type="http://schemas.openxmlformats.org/officeDocument/2006/relationships/hyperlink" Target="https://www.crestnicholson.com/" TargetMode="External"/><Relationship Id="rId23" Type="http://schemas.openxmlformats.org/officeDocument/2006/relationships/hyperlink" Target="https://www.francisconstruction.co.uk/" TargetMode="External"/><Relationship Id="rId10" Type="http://schemas.openxmlformats.org/officeDocument/2006/relationships/image" Target="../media/image102.png"/><Relationship Id="rId19" Type="http://schemas.openxmlformats.org/officeDocument/2006/relationships/hyperlink" Target="https://www.persimmonhomes.com/" TargetMode="External"/><Relationship Id="rId4" Type="http://schemas.openxmlformats.org/officeDocument/2006/relationships/image" Target="../media/image97.svg"/><Relationship Id="rId9" Type="http://schemas.openxmlformats.org/officeDocument/2006/relationships/hyperlink" Target="https://www.costain.com/" TargetMode="External"/><Relationship Id="rId14" Type="http://schemas.openxmlformats.org/officeDocument/2006/relationships/image" Target="../media/image104.png"/><Relationship Id="rId22" Type="http://schemas.openxmlformats.org/officeDocument/2006/relationships/image" Target="../media/image108.png"/><Relationship Id="rId27" Type="http://schemas.openxmlformats.org/officeDocument/2006/relationships/image" Target="../media/image2.png"/></Relationships>
</file>

<file path=ppt/slides/_rels/slide23.xml.rels><?xml version="1.0" encoding="UTF-8" standalone="yes"?>
<Relationships xmlns="http://schemas.openxmlformats.org/package/2006/relationships"><Relationship Id="rId8" Type="http://schemas.openxmlformats.org/officeDocument/2006/relationships/image" Target="../media/image111.png"/><Relationship Id="rId13" Type="http://schemas.openxmlformats.org/officeDocument/2006/relationships/hyperlink" Target="https://careers.microsoft.com/professionals/us/en/l-reading" TargetMode="External"/><Relationship Id="rId18" Type="http://schemas.openxmlformats.org/officeDocument/2006/relationships/image" Target="../media/image116.png"/><Relationship Id="rId26" Type="http://schemas.openxmlformats.org/officeDocument/2006/relationships/image" Target="../media/image120.png"/><Relationship Id="rId3" Type="http://schemas.openxmlformats.org/officeDocument/2006/relationships/image" Target="../media/image96.png"/><Relationship Id="rId21" Type="http://schemas.openxmlformats.org/officeDocument/2006/relationships/hyperlink" Target="https://www.blackducksoftware.com/" TargetMode="External"/><Relationship Id="rId7" Type="http://schemas.openxmlformats.org/officeDocument/2006/relationships/hyperlink" Target="https://www.broadcom.com/" TargetMode="External"/><Relationship Id="rId12" Type="http://schemas.openxmlformats.org/officeDocument/2006/relationships/image" Target="../media/image113.png"/><Relationship Id="rId17" Type="http://schemas.openxmlformats.org/officeDocument/2006/relationships/hyperlink" Target="https://mapr.com/try-mapr/" TargetMode="External"/><Relationship Id="rId25" Type="http://schemas.openxmlformats.org/officeDocument/2006/relationships/hyperlink" Target="https://www.visa.co.uk/" TargetMode="External"/><Relationship Id="rId2" Type="http://schemas.openxmlformats.org/officeDocument/2006/relationships/notesSlide" Target="../notesSlides/notesSlide19.xml"/><Relationship Id="rId16" Type="http://schemas.openxmlformats.org/officeDocument/2006/relationships/image" Target="../media/image115.png"/><Relationship Id="rId20" Type="http://schemas.openxmlformats.org/officeDocument/2006/relationships/image" Target="../media/image117.png"/><Relationship Id="rId29"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99.svg"/><Relationship Id="rId11" Type="http://schemas.openxmlformats.org/officeDocument/2006/relationships/hyperlink" Target="https://userreplay.com/" TargetMode="External"/><Relationship Id="rId24" Type="http://schemas.openxmlformats.org/officeDocument/2006/relationships/image" Target="../media/image119.png"/><Relationship Id="rId5" Type="http://schemas.openxmlformats.org/officeDocument/2006/relationships/image" Target="../media/image98.png"/><Relationship Id="rId15" Type="http://schemas.openxmlformats.org/officeDocument/2006/relationships/hyperlink" Target="https://www.blackswan.com/" TargetMode="External"/><Relationship Id="rId23" Type="http://schemas.openxmlformats.org/officeDocument/2006/relationships/hyperlink" Target="https://www.heathcareers.nhs.uk/" TargetMode="External"/><Relationship Id="rId28" Type="http://schemas.openxmlformats.org/officeDocument/2006/relationships/image" Target="../media/image121.png"/><Relationship Id="rId10" Type="http://schemas.openxmlformats.org/officeDocument/2006/relationships/image" Target="../media/image112.png"/><Relationship Id="rId19" Type="http://schemas.openxmlformats.org/officeDocument/2006/relationships/hyperlink" Target="https://www.oneadvanced.com/" TargetMode="External"/><Relationship Id="rId4" Type="http://schemas.openxmlformats.org/officeDocument/2006/relationships/image" Target="../media/image97.svg"/><Relationship Id="rId9" Type="http://schemas.openxmlformats.org/officeDocument/2006/relationships/hyperlink" Target="https://www.vodafone.co.uk/" TargetMode="External"/><Relationship Id="rId14" Type="http://schemas.openxmlformats.org/officeDocument/2006/relationships/image" Target="../media/image114.png"/><Relationship Id="rId22" Type="http://schemas.openxmlformats.org/officeDocument/2006/relationships/image" Target="../media/image118.png"/><Relationship Id="rId27" Type="http://schemas.openxmlformats.org/officeDocument/2006/relationships/hyperlink" Target="https://www.o2.co.uk/" TargetMode="External"/></Relationships>
</file>

<file path=ppt/slides/_rels/slide24.xml.rels><?xml version="1.0" encoding="UTF-8" standalone="yes"?>
<Relationships xmlns="http://schemas.openxmlformats.org/package/2006/relationships"><Relationship Id="rId8" Type="http://schemas.openxmlformats.org/officeDocument/2006/relationships/image" Target="../media/image122.png"/><Relationship Id="rId13" Type="http://schemas.openxmlformats.org/officeDocument/2006/relationships/hyperlink" Target="https://www.bca.ac.uk/" TargetMode="External"/><Relationship Id="rId18" Type="http://schemas.openxmlformats.org/officeDocument/2006/relationships/hyperlink" Target="http://www.coxgreen.com/" TargetMode="External"/><Relationship Id="rId3" Type="http://schemas.openxmlformats.org/officeDocument/2006/relationships/image" Target="../media/image96.png"/><Relationship Id="rId21" Type="http://schemas.openxmlformats.org/officeDocument/2006/relationships/hyperlink" Target="https://www.utcreading.co.uk/" TargetMode="External"/><Relationship Id="rId7" Type="http://schemas.openxmlformats.org/officeDocument/2006/relationships/hyperlink" Target="https://www.reading.ac.uk/" TargetMode="External"/><Relationship Id="rId12" Type="http://schemas.openxmlformats.org/officeDocument/2006/relationships/image" Target="../media/image124.png"/><Relationship Id="rId17" Type="http://schemas.openxmlformats.org/officeDocument/2006/relationships/image" Target="../media/image127.png"/><Relationship Id="rId25" Type="http://schemas.openxmlformats.org/officeDocument/2006/relationships/image" Target="../media/image2.png"/><Relationship Id="rId2" Type="http://schemas.openxmlformats.org/officeDocument/2006/relationships/notesSlide" Target="../notesSlides/notesSlide20.xml"/><Relationship Id="rId16" Type="http://schemas.openxmlformats.org/officeDocument/2006/relationships/hyperlink" Target="https://www.windsor-forest.ac.uk/" TargetMode="External"/><Relationship Id="rId20" Type="http://schemas.openxmlformats.org/officeDocument/2006/relationships/image" Target="../media/image129.png"/><Relationship Id="rId1" Type="http://schemas.openxmlformats.org/officeDocument/2006/relationships/slideLayout" Target="../slideLayouts/slideLayout1.xml"/><Relationship Id="rId6" Type="http://schemas.openxmlformats.org/officeDocument/2006/relationships/image" Target="../media/image99.svg"/><Relationship Id="rId11" Type="http://schemas.openxmlformats.org/officeDocument/2006/relationships/hyperlink" Target="https://newbury-college.ac.uk/" TargetMode="External"/><Relationship Id="rId24" Type="http://schemas.openxmlformats.org/officeDocument/2006/relationships/image" Target="../media/image131.png"/><Relationship Id="rId5" Type="http://schemas.openxmlformats.org/officeDocument/2006/relationships/image" Target="../media/image98.png"/><Relationship Id="rId15" Type="http://schemas.openxmlformats.org/officeDocument/2006/relationships/image" Target="../media/image126.png"/><Relationship Id="rId23" Type="http://schemas.openxmlformats.org/officeDocument/2006/relationships/hyperlink" Target="https://ranelagh.bonitas.org.uk/" TargetMode="External"/><Relationship Id="rId10" Type="http://schemas.openxmlformats.org/officeDocument/2006/relationships/image" Target="../media/image123.png"/><Relationship Id="rId19" Type="http://schemas.openxmlformats.org/officeDocument/2006/relationships/image" Target="../media/image128.png"/><Relationship Id="rId4" Type="http://schemas.openxmlformats.org/officeDocument/2006/relationships/image" Target="../media/image97.svg"/><Relationship Id="rId9" Type="http://schemas.openxmlformats.org/officeDocument/2006/relationships/hyperlink" Target="https://bracknell.activatelearning.ac.uk/" TargetMode="External"/><Relationship Id="rId14" Type="http://schemas.openxmlformats.org/officeDocument/2006/relationships/image" Target="../media/image125.png"/><Relationship Id="rId22" Type="http://schemas.openxmlformats.org/officeDocument/2006/relationships/image" Target="../media/image130.png"/></Relationships>
</file>

<file path=ppt/slides/_rels/slide25.xml.rels><?xml version="1.0" encoding="UTF-8" standalone="yes"?>
<Relationships xmlns="http://schemas.openxmlformats.org/package/2006/relationships"><Relationship Id="rId8" Type="http://schemas.openxmlformats.org/officeDocument/2006/relationships/image" Target="../media/image132.png"/><Relationship Id="rId13" Type="http://schemas.openxmlformats.org/officeDocument/2006/relationships/hyperlink" Target="https://www.gsk.com/en-gb/home/" TargetMode="External"/><Relationship Id="rId18" Type="http://schemas.openxmlformats.org/officeDocument/2006/relationships/image" Target="../media/image137.png"/><Relationship Id="rId26" Type="http://schemas.openxmlformats.org/officeDocument/2006/relationships/image" Target="../media/image141.png"/><Relationship Id="rId3" Type="http://schemas.openxmlformats.org/officeDocument/2006/relationships/image" Target="../media/image96.png"/><Relationship Id="rId21" Type="http://schemas.openxmlformats.org/officeDocument/2006/relationships/hyperlink" Target="https://www.lonza.com/" TargetMode="External"/><Relationship Id="rId7" Type="http://schemas.openxmlformats.org/officeDocument/2006/relationships/hyperlink" Target="https://www.xtrac.com/" TargetMode="External"/><Relationship Id="rId12" Type="http://schemas.openxmlformats.org/officeDocument/2006/relationships/image" Target="../media/image134.png"/><Relationship Id="rId17" Type="http://schemas.openxmlformats.org/officeDocument/2006/relationships/hyperlink" Target="https://www.awe.co.uk/" TargetMode="External"/><Relationship Id="rId25" Type="http://schemas.openxmlformats.org/officeDocument/2006/relationships/hyperlink" Target="https://www.thalesgroup.com/en" TargetMode="External"/><Relationship Id="rId2" Type="http://schemas.openxmlformats.org/officeDocument/2006/relationships/notesSlide" Target="../notesSlides/notesSlide21.xml"/><Relationship Id="rId16" Type="http://schemas.openxmlformats.org/officeDocument/2006/relationships/image" Target="../media/image136.png"/><Relationship Id="rId20" Type="http://schemas.openxmlformats.org/officeDocument/2006/relationships/image" Target="../media/image138.png"/><Relationship Id="rId29"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99.svg"/><Relationship Id="rId11" Type="http://schemas.openxmlformats.org/officeDocument/2006/relationships/hyperlink" Target="https://www.morganadvancedmaterials.com/" TargetMode="External"/><Relationship Id="rId24" Type="http://schemas.openxmlformats.org/officeDocument/2006/relationships/image" Target="../media/image140.png"/><Relationship Id="rId5" Type="http://schemas.openxmlformats.org/officeDocument/2006/relationships/image" Target="../media/image98.png"/><Relationship Id="rId15" Type="http://schemas.openxmlformats.org/officeDocument/2006/relationships/hyperlink" Target="https://www.covance.com/" TargetMode="External"/><Relationship Id="rId23" Type="http://schemas.openxmlformats.org/officeDocument/2006/relationships/hyperlink" Target="https://www.3m.com/" TargetMode="External"/><Relationship Id="rId28" Type="http://schemas.openxmlformats.org/officeDocument/2006/relationships/image" Target="../media/image142.png"/><Relationship Id="rId10" Type="http://schemas.openxmlformats.org/officeDocument/2006/relationships/image" Target="../media/image133.png"/><Relationship Id="rId19" Type="http://schemas.openxmlformats.org/officeDocument/2006/relationships/hyperlink" Target="https://www.ucb.com/" TargetMode="External"/><Relationship Id="rId4" Type="http://schemas.openxmlformats.org/officeDocument/2006/relationships/image" Target="../media/image97.svg"/><Relationship Id="rId9" Type="http://schemas.openxmlformats.org/officeDocument/2006/relationships/hyperlink" Target="https://www.stryker.com/" TargetMode="External"/><Relationship Id="rId14" Type="http://schemas.openxmlformats.org/officeDocument/2006/relationships/image" Target="../media/image135.png"/><Relationship Id="rId22" Type="http://schemas.openxmlformats.org/officeDocument/2006/relationships/image" Target="../media/image139.png"/><Relationship Id="rId27" Type="http://schemas.openxmlformats.org/officeDocument/2006/relationships/hyperlink" Target="https://www.stantec.com/uk" TargetMode="External"/></Relationships>
</file>

<file path=ppt/slides/_rels/slide26.xml.rels><?xml version="1.0" encoding="UTF-8" standalone="yes"?>
<Relationships xmlns="http://schemas.openxmlformats.org/package/2006/relationships"><Relationship Id="rId8" Type="http://schemas.openxmlformats.org/officeDocument/2006/relationships/image" Target="../media/image143.png"/><Relationship Id="rId13" Type="http://schemas.openxmlformats.org/officeDocument/2006/relationships/hyperlink" Target="https://www.newcrosshealthcare.com/" TargetMode="External"/><Relationship Id="rId18" Type="http://schemas.openxmlformats.org/officeDocument/2006/relationships/image" Target="../media/image148.png"/><Relationship Id="rId3" Type="http://schemas.openxmlformats.org/officeDocument/2006/relationships/image" Target="../media/image96.png"/><Relationship Id="rId7" Type="http://schemas.openxmlformats.org/officeDocument/2006/relationships/hyperlink" Target="https://www.heathcareers.nhs.uk/" TargetMode="External"/><Relationship Id="rId12" Type="http://schemas.openxmlformats.org/officeDocument/2006/relationships/image" Target="../media/image145.png"/><Relationship Id="rId17" Type="http://schemas.openxmlformats.org/officeDocument/2006/relationships/hyperlink" Target="https://www.slough.gov.uk/" TargetMode="External"/><Relationship Id="rId2" Type="http://schemas.openxmlformats.org/officeDocument/2006/relationships/notesSlide" Target="../notesSlides/notesSlide22.xml"/><Relationship Id="rId16" Type="http://schemas.openxmlformats.org/officeDocument/2006/relationships/image" Target="../media/image147.png"/><Relationship Id="rId20" Type="http://schemas.openxmlformats.org/officeDocument/2006/relationships/image" Target="../media/image149.png"/><Relationship Id="rId1" Type="http://schemas.openxmlformats.org/officeDocument/2006/relationships/slideLayout" Target="../slideLayouts/slideLayout1.xml"/><Relationship Id="rId6" Type="http://schemas.openxmlformats.org/officeDocument/2006/relationships/image" Target="../media/image99.svg"/><Relationship Id="rId11" Type="http://schemas.openxmlformats.org/officeDocument/2006/relationships/hyperlink" Target="https://www.bmihealthcare.co.uk/" TargetMode="External"/><Relationship Id="rId5" Type="http://schemas.openxmlformats.org/officeDocument/2006/relationships/image" Target="../media/image98.png"/><Relationship Id="rId15" Type="http://schemas.openxmlformats.org/officeDocument/2006/relationships/hyperlink" Target="https://www.sunrise-care.co.uk/" TargetMode="External"/><Relationship Id="rId10" Type="http://schemas.openxmlformats.org/officeDocument/2006/relationships/image" Target="../media/image144.png"/><Relationship Id="rId19" Type="http://schemas.openxmlformats.org/officeDocument/2006/relationships/image" Target="../media/image2.png"/><Relationship Id="rId4" Type="http://schemas.openxmlformats.org/officeDocument/2006/relationships/image" Target="../media/image97.svg"/><Relationship Id="rId9" Type="http://schemas.openxmlformats.org/officeDocument/2006/relationships/hyperlink" Target="https://www.voyagecare.com/" TargetMode="External"/><Relationship Id="rId14" Type="http://schemas.openxmlformats.org/officeDocument/2006/relationships/image" Target="../media/image146.png"/></Relationships>
</file>

<file path=ppt/slides/_rels/slide27.xml.rels><?xml version="1.0" encoding="UTF-8" standalone="yes"?>
<Relationships xmlns="http://schemas.openxmlformats.org/package/2006/relationships"><Relationship Id="rId8" Type="http://schemas.openxmlformats.org/officeDocument/2006/relationships/image" Target="../media/image150.png"/><Relationship Id="rId13" Type="http://schemas.openxmlformats.org/officeDocument/2006/relationships/hyperlink" Target="https://www.bidfood.co.uk/" TargetMode="External"/><Relationship Id="rId18" Type="http://schemas.openxmlformats.org/officeDocument/2006/relationships/hyperlink" Target="https://www.ups.com/gb/en/Home.page" TargetMode="External"/><Relationship Id="rId26" Type="http://schemas.openxmlformats.org/officeDocument/2006/relationships/hyperlink" Target="https://www.harrods.com/en-gb/" TargetMode="External"/><Relationship Id="rId3" Type="http://schemas.openxmlformats.org/officeDocument/2006/relationships/image" Target="../media/image96.png"/><Relationship Id="rId21" Type="http://schemas.openxmlformats.org/officeDocument/2006/relationships/image" Target="../media/image157.png"/><Relationship Id="rId34" Type="http://schemas.openxmlformats.org/officeDocument/2006/relationships/hyperlink" Target="https://www.amazon.co.uk/" TargetMode="External"/><Relationship Id="rId7" Type="http://schemas.openxmlformats.org/officeDocument/2006/relationships/hyperlink" Target="https://www.royalmail.com/" TargetMode="External"/><Relationship Id="rId12" Type="http://schemas.openxmlformats.org/officeDocument/2006/relationships/image" Target="../media/image152.png"/><Relationship Id="rId17" Type="http://schemas.openxmlformats.org/officeDocument/2006/relationships/image" Target="../media/image155.png"/><Relationship Id="rId25" Type="http://schemas.openxmlformats.org/officeDocument/2006/relationships/image" Target="../media/image159.png"/><Relationship Id="rId33" Type="http://schemas.openxmlformats.org/officeDocument/2006/relationships/image" Target="../media/image163.png"/><Relationship Id="rId2" Type="http://schemas.openxmlformats.org/officeDocument/2006/relationships/notesSlide" Target="../notesSlides/notesSlide23.xml"/><Relationship Id="rId16" Type="http://schemas.openxmlformats.org/officeDocument/2006/relationships/hyperlink" Target="https://www.ricogroup.global/" TargetMode="External"/><Relationship Id="rId20" Type="http://schemas.openxmlformats.org/officeDocument/2006/relationships/hyperlink" Target="https://saints.co.uk/" TargetMode="External"/><Relationship Id="rId29" Type="http://schemas.openxmlformats.org/officeDocument/2006/relationships/image" Target="../media/image161.png"/><Relationship Id="rId1" Type="http://schemas.openxmlformats.org/officeDocument/2006/relationships/slideLayout" Target="../slideLayouts/slideLayout1.xml"/><Relationship Id="rId6" Type="http://schemas.openxmlformats.org/officeDocument/2006/relationships/image" Target="../media/image99.svg"/><Relationship Id="rId11" Type="http://schemas.openxmlformats.org/officeDocument/2006/relationships/hyperlink" Target="https://www.tesco.com/" TargetMode="External"/><Relationship Id="rId24" Type="http://schemas.openxmlformats.org/officeDocument/2006/relationships/hyperlink" Target="https://www.argos.co.uk/" TargetMode="External"/><Relationship Id="rId32" Type="http://schemas.openxmlformats.org/officeDocument/2006/relationships/hyperlink" Target="https://www.westcoast.co.uk/" TargetMode="External"/><Relationship Id="rId5" Type="http://schemas.openxmlformats.org/officeDocument/2006/relationships/image" Target="../media/image98.png"/><Relationship Id="rId15" Type="http://schemas.openxmlformats.org/officeDocument/2006/relationships/image" Target="../media/image154.png"/><Relationship Id="rId23" Type="http://schemas.openxmlformats.org/officeDocument/2006/relationships/image" Target="../media/image158.png"/><Relationship Id="rId28" Type="http://schemas.openxmlformats.org/officeDocument/2006/relationships/hyperlink" Target="https://www.waitrose.com/" TargetMode="External"/><Relationship Id="rId36" Type="http://schemas.openxmlformats.org/officeDocument/2006/relationships/image" Target="../media/image2.png"/><Relationship Id="rId10" Type="http://schemas.openxmlformats.org/officeDocument/2006/relationships/image" Target="../media/image151.png"/><Relationship Id="rId19" Type="http://schemas.openxmlformats.org/officeDocument/2006/relationships/image" Target="../media/image156.png"/><Relationship Id="rId31" Type="http://schemas.openxmlformats.org/officeDocument/2006/relationships/image" Target="../media/image162.png"/><Relationship Id="rId4" Type="http://schemas.openxmlformats.org/officeDocument/2006/relationships/image" Target="../media/image97.svg"/><Relationship Id="rId9" Type="http://schemas.openxmlformats.org/officeDocument/2006/relationships/hyperlink" Target="https://www.dhl.com/en/express.html" TargetMode="External"/><Relationship Id="rId14" Type="http://schemas.openxmlformats.org/officeDocument/2006/relationships/image" Target="../media/image153.png"/><Relationship Id="rId22" Type="http://schemas.openxmlformats.org/officeDocument/2006/relationships/hyperlink" Target="https://home.kuehne-nagel.com/" TargetMode="External"/><Relationship Id="rId27" Type="http://schemas.openxmlformats.org/officeDocument/2006/relationships/image" Target="../media/image160.png"/><Relationship Id="rId30" Type="http://schemas.openxmlformats.org/officeDocument/2006/relationships/hyperlink" Target="https://www.brake.co.uk/" TargetMode="External"/><Relationship Id="rId35" Type="http://schemas.openxmlformats.org/officeDocument/2006/relationships/image" Target="../media/image164.png"/></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hyperlink" Target="https://www.berkshireopportunities.co.uk/advice/explore-job-sectors/job-sectors/sectors-recruiting-now/priority-sectors/life-sciences/" TargetMode="External"/><Relationship Id="rId3" Type="http://schemas.openxmlformats.org/officeDocument/2006/relationships/image" Target="../media/image13.png"/><Relationship Id="rId7" Type="http://schemas.openxmlformats.org/officeDocument/2006/relationships/hyperlink" Target="https://www.berkshireopportunities.co.uk/advice/explore-job-sectors/job-sectors/sectors-recruiting-now/priority-sectors/health-and-care/" TargetMode="External"/><Relationship Id="rId12"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6.svg"/><Relationship Id="rId11" Type="http://schemas.openxmlformats.org/officeDocument/2006/relationships/hyperlink" Target="https://www.berkshireopportunities.co.uk/advice/explore-job-sectors/job-sectors/sectors-recruiting-now/priority-sectors/business-and-finance/" TargetMode="External"/><Relationship Id="rId5" Type="http://schemas.openxmlformats.org/officeDocument/2006/relationships/image" Target="../media/image15.png"/><Relationship Id="rId15" Type="http://schemas.openxmlformats.org/officeDocument/2006/relationships/image" Target="../media/image2.png"/><Relationship Id="rId10" Type="http://schemas.openxmlformats.org/officeDocument/2006/relationships/image" Target="../media/image18.png"/><Relationship Id="rId4" Type="http://schemas.openxmlformats.org/officeDocument/2006/relationships/image" Target="../media/image14.svg"/><Relationship Id="rId9" Type="http://schemas.openxmlformats.org/officeDocument/2006/relationships/hyperlink" Target="https://www.berkshireopportunities.co.uk/advice/explore-job-sectors/job-sectors/sectors-recruiting-now/priority-sectors/digital-technology/" TargetMode="External"/><Relationship Id="rId14" Type="http://schemas.openxmlformats.org/officeDocument/2006/relationships/image" Target="../media/image20.png"/></Relationships>
</file>

<file path=ppt/slides/_rels/slide4.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emf"/><Relationship Id="rId4" Type="http://schemas.openxmlformats.org/officeDocument/2006/relationships/image" Target="../media/image22.svg"/><Relationship Id="rId9" Type="http://schemas.openxmlformats.org/officeDocument/2006/relationships/image" Target="../media/image2.png"/></Relationships>
</file>

<file path=ppt/slides/_rels/slide5.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7.png"/><Relationship Id="rId7"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emf"/><Relationship Id="rId4" Type="http://schemas.openxmlformats.org/officeDocument/2006/relationships/image" Target="../media/image28.svg"/><Relationship Id="rId9" Type="http://schemas.openxmlformats.org/officeDocument/2006/relationships/image" Target="../media/image2.png"/></Relationships>
</file>

<file path=ppt/slides/_rels/slide6.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emf"/><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35.svg"/><Relationship Id="rId11" Type="http://schemas.openxmlformats.org/officeDocument/2006/relationships/image" Target="../media/image2.png"/><Relationship Id="rId5" Type="http://schemas.openxmlformats.org/officeDocument/2006/relationships/image" Target="../media/image34.png"/><Relationship Id="rId10" Type="http://schemas.openxmlformats.org/officeDocument/2006/relationships/image" Target="../media/image39.png"/><Relationship Id="rId4" Type="http://schemas.openxmlformats.org/officeDocument/2006/relationships/image" Target="../media/image33.svg"/><Relationship Id="rId9" Type="http://schemas.openxmlformats.org/officeDocument/2006/relationships/image" Target="../media/image38.png"/></Relationships>
</file>

<file path=ppt/slides/_rels/slide7.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43.png"/><Relationship Id="rId5" Type="http://schemas.openxmlformats.org/officeDocument/2006/relationships/image" Target="../media/image42.emf"/><Relationship Id="rId4" Type="http://schemas.openxmlformats.org/officeDocument/2006/relationships/image" Target="../media/image41.svg"/><Relationship Id="rId9" Type="http://schemas.openxmlformats.org/officeDocument/2006/relationships/image" Target="../media/image2.png"/></Relationships>
</file>

<file path=ppt/slides/_rels/slide8.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emf"/><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49.svg"/><Relationship Id="rId11" Type="http://schemas.openxmlformats.org/officeDocument/2006/relationships/image" Target="../media/image2.png"/><Relationship Id="rId5" Type="http://schemas.openxmlformats.org/officeDocument/2006/relationships/image" Target="../media/image48.png"/><Relationship Id="rId10" Type="http://schemas.openxmlformats.org/officeDocument/2006/relationships/image" Target="../media/image53.png"/><Relationship Id="rId4" Type="http://schemas.openxmlformats.org/officeDocument/2006/relationships/image" Target="../media/image47.svg"/><Relationship Id="rId9" Type="http://schemas.openxmlformats.org/officeDocument/2006/relationships/image" Target="../media/image52.png"/></Relationships>
</file>

<file path=ppt/slides/_rels/slide9.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57.png"/><Relationship Id="rId5" Type="http://schemas.openxmlformats.org/officeDocument/2006/relationships/image" Target="../media/image56.emf"/><Relationship Id="rId4" Type="http://schemas.openxmlformats.org/officeDocument/2006/relationships/image" Target="../media/image55.svg"/><Relationship Id="rId9"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C15DCC5C-5EE2-4565-B10B-FFF7B03D19BB}"/>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276987" y="5523721"/>
            <a:ext cx="2633747" cy="1068233"/>
          </a:xfrm>
          <a:prstGeom prst="rect">
            <a:avLst/>
          </a:prstGeom>
        </p:spPr>
      </p:pic>
      <p:sp>
        <p:nvSpPr>
          <p:cNvPr id="17" name="Title 1">
            <a:extLst>
              <a:ext uri="{FF2B5EF4-FFF2-40B4-BE49-F238E27FC236}">
                <a16:creationId xmlns:a16="http://schemas.microsoft.com/office/drawing/2014/main" id="{E5BFF442-03F1-4B69-AE86-EF313D03BA77}"/>
              </a:ext>
            </a:extLst>
          </p:cNvPr>
          <p:cNvSpPr txBox="1">
            <a:spLocks/>
          </p:cNvSpPr>
          <p:nvPr/>
        </p:nvSpPr>
        <p:spPr>
          <a:xfrm>
            <a:off x="594852" y="2365592"/>
            <a:ext cx="7954296" cy="1063408"/>
          </a:xfrm>
          <a:prstGeom prst="rect">
            <a:avLst/>
          </a:prstGeom>
        </p:spPr>
        <p:txBody>
          <a:bodyPr vert="horz" lIns="91440" tIns="45720" rIns="91440" bIns="45720" rtlCol="0" anchor="b">
            <a:normAutofit fontScale="9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3600" dirty="0">
                <a:latin typeface="Century Gothic" panose="020B0502020202020204" pitchFamily="34" charset="0"/>
              </a:rPr>
              <a:t>Success starts here – Berkshire Careers </a:t>
            </a:r>
          </a:p>
          <a:p>
            <a:r>
              <a:rPr lang="en-GB" sz="3600" dirty="0">
                <a:latin typeface="Century Gothic" panose="020B0502020202020204" pitchFamily="34" charset="0"/>
              </a:rPr>
              <a:t>General Lesson:</a:t>
            </a:r>
          </a:p>
        </p:txBody>
      </p:sp>
      <p:sp>
        <p:nvSpPr>
          <p:cNvPr id="18" name="Title 1">
            <a:extLst>
              <a:ext uri="{FF2B5EF4-FFF2-40B4-BE49-F238E27FC236}">
                <a16:creationId xmlns:a16="http://schemas.microsoft.com/office/drawing/2014/main" id="{E4875949-FF70-40DF-B8A8-A7328CCECF31}"/>
              </a:ext>
            </a:extLst>
          </p:cNvPr>
          <p:cNvSpPr txBox="1">
            <a:spLocks/>
          </p:cNvSpPr>
          <p:nvPr/>
        </p:nvSpPr>
        <p:spPr>
          <a:xfrm>
            <a:off x="594852" y="3440450"/>
            <a:ext cx="7954296" cy="529917"/>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3600" kern="1200">
                <a:solidFill>
                  <a:schemeClr val="bg1"/>
                </a:solidFill>
                <a:latin typeface="Arial" panose="020B0604020202020204" pitchFamily="34" charset="0"/>
                <a:ea typeface="+mj-ea"/>
                <a:cs typeface="Arial" panose="020B0604020202020204" pitchFamily="34" charset="0"/>
              </a:defRPr>
            </a:lvl1pPr>
          </a:lstStyle>
          <a:p>
            <a:pPr algn="ctr"/>
            <a:r>
              <a:rPr lang="en-GB" sz="2000" i="1" dirty="0">
                <a:solidFill>
                  <a:schemeClr val="tx1"/>
                </a:solidFill>
                <a:latin typeface="Century Gothic" panose="020B0502020202020204" pitchFamily="34" charset="0"/>
              </a:rPr>
              <a:t>In association with VotesforSchools and The WOW Show  </a:t>
            </a:r>
            <a:endParaRPr lang="en-GB" i="1" dirty="0">
              <a:solidFill>
                <a:schemeClr val="tx1"/>
              </a:solidFill>
              <a:latin typeface="Century Gothic" panose="020B0502020202020204" pitchFamily="34" charset="0"/>
            </a:endParaRPr>
          </a:p>
        </p:txBody>
      </p:sp>
      <p:pic>
        <p:nvPicPr>
          <p:cNvPr id="1026" name="Picture 2" descr="Berkshire Opportunities logo">
            <a:extLst>
              <a:ext uri="{FF2B5EF4-FFF2-40B4-BE49-F238E27FC236}">
                <a16:creationId xmlns:a16="http://schemas.microsoft.com/office/drawing/2014/main" id="{CAD59E47-5D21-4844-B151-7ABC7F908248}"/>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41133" y="289513"/>
            <a:ext cx="3295650" cy="14287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Welcome">
            <a:extLst>
              <a:ext uri="{FF2B5EF4-FFF2-40B4-BE49-F238E27FC236}">
                <a16:creationId xmlns:a16="http://schemas.microsoft.com/office/drawing/2014/main" id="{78329C1B-D55F-4577-8C24-3B9E5DD3DAB4}"/>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97987" y="5517928"/>
            <a:ext cx="2088013" cy="107402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areers Hub launched in Berkshire to improve opportunities for young people">
            <a:extLst>
              <a:ext uri="{FF2B5EF4-FFF2-40B4-BE49-F238E27FC236}">
                <a16:creationId xmlns:a16="http://schemas.microsoft.com/office/drawing/2014/main" id="{C14819BE-42A7-429A-AE84-0BE25E8BBDF9}"/>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661350" y="5523721"/>
            <a:ext cx="1066800" cy="10715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08718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Graphic 21" descr="Waiter female outline">
            <a:extLst>
              <a:ext uri="{FF2B5EF4-FFF2-40B4-BE49-F238E27FC236}">
                <a16:creationId xmlns:a16="http://schemas.microsoft.com/office/drawing/2014/main" id="{3409A097-5AB8-4DB7-841D-5DE66656A17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6191" y="810521"/>
            <a:ext cx="4876800" cy="4876800"/>
          </a:xfrm>
          <a:prstGeom prst="rect">
            <a:avLst/>
          </a:prstGeom>
        </p:spPr>
      </p:pic>
      <p:sp>
        <p:nvSpPr>
          <p:cNvPr id="16" name="Rectangle: Rounded Corners 15">
            <a:extLst>
              <a:ext uri="{FF2B5EF4-FFF2-40B4-BE49-F238E27FC236}">
                <a16:creationId xmlns:a16="http://schemas.microsoft.com/office/drawing/2014/main" id="{CF6A6E0B-8334-471C-ACC8-F7299418ABC4}"/>
              </a:ext>
            </a:extLst>
          </p:cNvPr>
          <p:cNvSpPr/>
          <p:nvPr/>
        </p:nvSpPr>
        <p:spPr>
          <a:xfrm>
            <a:off x="240878" y="5211928"/>
            <a:ext cx="4322663" cy="1177460"/>
          </a:xfrm>
          <a:prstGeom prst="roundRect">
            <a:avLst/>
          </a:prstGeom>
          <a:solidFill>
            <a:srgbClr val="32B0E6"/>
          </a:solidFill>
          <a:ln w="28575">
            <a:solidFill>
              <a:srgbClr val="3557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rgbClr val="2E2E2E"/>
                </a:solidFill>
                <a:latin typeface="Century Gothic" panose="020B0502020202020204" pitchFamily="34" charset="0"/>
              </a:rPr>
              <a:t>Making sure your guests have a </a:t>
            </a:r>
            <a:r>
              <a:rPr lang="en-GB" sz="1600" b="1" dirty="0">
                <a:solidFill>
                  <a:srgbClr val="2E2E2E"/>
                </a:solidFill>
                <a:latin typeface="Century Gothic" panose="020B0502020202020204" pitchFamily="34" charset="0"/>
              </a:rPr>
              <a:t>great experience </a:t>
            </a:r>
            <a:r>
              <a:rPr lang="en-GB" sz="1600" dirty="0">
                <a:solidFill>
                  <a:srgbClr val="2E2E2E"/>
                </a:solidFill>
                <a:latin typeface="Century Gothic" panose="020B0502020202020204" pitchFamily="34" charset="0"/>
              </a:rPr>
              <a:t>is just one of the responsibilities of those who work in hospitality.</a:t>
            </a:r>
            <a:endParaRPr lang="en-GB" sz="1000" dirty="0">
              <a:ln>
                <a:solidFill>
                  <a:srgbClr val="00A8A8"/>
                </a:solidFill>
              </a:ln>
              <a:solidFill>
                <a:schemeClr val="tx1"/>
              </a:solidFill>
              <a:latin typeface="Century Gothic" panose="020B0502020202020204" pitchFamily="34" charset="0"/>
              <a:ea typeface="Microsoft YaHei UI Light" panose="020B0502040204020203" pitchFamily="34" charset="-122"/>
              <a:cs typeface="Calibri" panose="020F0502020204030204" pitchFamily="34" charset="0"/>
            </a:endParaRPr>
          </a:p>
        </p:txBody>
      </p:sp>
      <p:pic>
        <p:nvPicPr>
          <p:cNvPr id="3" name="Picture 2">
            <a:extLst>
              <a:ext uri="{FF2B5EF4-FFF2-40B4-BE49-F238E27FC236}">
                <a16:creationId xmlns:a16="http://schemas.microsoft.com/office/drawing/2014/main" id="{4713C391-B30C-4093-B8A1-28B498EECB37}"/>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819435" y="936805"/>
            <a:ext cx="4068618" cy="5452582"/>
          </a:xfrm>
          <a:prstGeom prst="rect">
            <a:avLst/>
          </a:prstGeom>
        </p:spPr>
      </p:pic>
      <p:sp>
        <p:nvSpPr>
          <p:cNvPr id="17" name="TextBox 13">
            <a:extLst>
              <a:ext uri="{FF2B5EF4-FFF2-40B4-BE49-F238E27FC236}">
                <a16:creationId xmlns:a16="http://schemas.microsoft.com/office/drawing/2014/main" id="{F9917226-B0B1-4CCB-9FE8-3AA768BC4842}"/>
              </a:ext>
            </a:extLst>
          </p:cNvPr>
          <p:cNvSpPr txBox="1"/>
          <p:nvPr/>
        </p:nvSpPr>
        <p:spPr>
          <a:xfrm>
            <a:off x="0" y="6642556"/>
            <a:ext cx="2698596" cy="21544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800" dirty="0">
                <a:effectLst/>
                <a:latin typeface="Century Gothic" panose="020B0502020202020204" pitchFamily="34" charset="0"/>
                <a:ea typeface="Calibri" panose="020F0502020204030204" pitchFamily="34" charset="0"/>
                <a:cs typeface="Arial" panose="020B0604020202020204" pitchFamily="34" charset="0"/>
              </a:rPr>
              <a:t>©VotesforSchools The WOW Show 2021</a:t>
            </a:r>
          </a:p>
        </p:txBody>
      </p:sp>
      <p:pic>
        <p:nvPicPr>
          <p:cNvPr id="2050" name="Picture 2" descr="Hotel Building icon">
            <a:extLst>
              <a:ext uri="{FF2B5EF4-FFF2-40B4-BE49-F238E27FC236}">
                <a16:creationId xmlns:a16="http://schemas.microsoft.com/office/drawing/2014/main" id="{0CEC88ED-7A66-49EA-BE3D-4A08FFD55099}"/>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34553" y="4113229"/>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Shopaholic icon">
            <a:extLst>
              <a:ext uri="{FF2B5EF4-FFF2-40B4-BE49-F238E27FC236}">
                <a16:creationId xmlns:a16="http://schemas.microsoft.com/office/drawing/2014/main" id="{1A271FC9-F90D-4D63-BE37-CABB094325F1}"/>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3557358" y="4184317"/>
            <a:ext cx="772225" cy="77222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0" descr="Two Tickets icon">
            <a:extLst>
              <a:ext uri="{FF2B5EF4-FFF2-40B4-BE49-F238E27FC236}">
                <a16:creationId xmlns:a16="http://schemas.microsoft.com/office/drawing/2014/main" id="{D337E906-D318-44A3-A87F-8939CDDF176A}"/>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1945956" y="4113229"/>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Rounded Corners 19">
            <a:extLst>
              <a:ext uri="{FF2B5EF4-FFF2-40B4-BE49-F238E27FC236}">
                <a16:creationId xmlns:a16="http://schemas.microsoft.com/office/drawing/2014/main" id="{28692049-7D3B-476F-AB00-87A47F789B44}"/>
              </a:ext>
            </a:extLst>
          </p:cNvPr>
          <p:cNvSpPr/>
          <p:nvPr/>
        </p:nvSpPr>
        <p:spPr>
          <a:xfrm>
            <a:off x="240878" y="2404808"/>
            <a:ext cx="4322664" cy="1478209"/>
          </a:xfrm>
          <a:prstGeom prst="roundRect">
            <a:avLst/>
          </a:prstGeom>
          <a:solidFill>
            <a:srgbClr val="F4FBFE"/>
          </a:solidFill>
          <a:ln w="28575">
            <a:solidFill>
              <a:srgbClr val="3557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rgbClr val="2E2E2E"/>
                </a:solidFill>
                <a:latin typeface="Century Gothic" panose="020B0502020202020204" pitchFamily="34" charset="0"/>
              </a:rPr>
              <a:t>Consider this sector if… </a:t>
            </a:r>
            <a:r>
              <a:rPr lang="en-GB" sz="1600" dirty="0">
                <a:solidFill>
                  <a:srgbClr val="2E2E2E"/>
                </a:solidFill>
                <a:latin typeface="Century Gothic" panose="020B0502020202020204" pitchFamily="34" charset="0"/>
              </a:rPr>
              <a:t>you enjoy meeting new people, love to travel, like making others feel welcome and are flexible about working evenings and weekends.</a:t>
            </a:r>
            <a:endParaRPr lang="en-GB" sz="1000" dirty="0">
              <a:ln>
                <a:solidFill>
                  <a:srgbClr val="00A8A8"/>
                </a:solidFill>
              </a:ln>
              <a:solidFill>
                <a:schemeClr val="tx1"/>
              </a:solidFill>
              <a:latin typeface="Century Gothic" panose="020B0502020202020204" pitchFamily="34" charset="0"/>
              <a:ea typeface="Microsoft YaHei UI Light" panose="020B0502040204020203" pitchFamily="34" charset="-122"/>
              <a:cs typeface="Calibri" panose="020F0502020204030204" pitchFamily="34" charset="0"/>
            </a:endParaRPr>
          </a:p>
        </p:txBody>
      </p:sp>
      <p:sp>
        <p:nvSpPr>
          <p:cNvPr id="21" name="Rectangle: Rounded Corners 20">
            <a:extLst>
              <a:ext uri="{FF2B5EF4-FFF2-40B4-BE49-F238E27FC236}">
                <a16:creationId xmlns:a16="http://schemas.microsoft.com/office/drawing/2014/main" id="{87CB7F56-E9D0-46FB-8886-4B5824A03D22}"/>
              </a:ext>
            </a:extLst>
          </p:cNvPr>
          <p:cNvSpPr/>
          <p:nvPr/>
        </p:nvSpPr>
        <p:spPr>
          <a:xfrm>
            <a:off x="252030" y="972526"/>
            <a:ext cx="4311512" cy="1192500"/>
          </a:xfrm>
          <a:prstGeom prst="roundRect">
            <a:avLst/>
          </a:prstGeom>
          <a:solidFill>
            <a:srgbClr val="B8E3F6"/>
          </a:solidFill>
          <a:ln w="28575">
            <a:solidFill>
              <a:srgbClr val="3557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rgbClr val="2E2E2E"/>
                </a:solidFill>
                <a:latin typeface="Century Gothic" panose="020B0502020202020204" pitchFamily="34" charset="0"/>
              </a:rPr>
              <a:t>Behind every bar, restaurant, club and tourist attraction there is a team with the </a:t>
            </a:r>
            <a:r>
              <a:rPr lang="en-GB" sz="1600" b="1" dirty="0">
                <a:solidFill>
                  <a:srgbClr val="2E2E2E"/>
                </a:solidFill>
                <a:latin typeface="Century Gothic" panose="020B0502020202020204" pitchFamily="34" charset="0"/>
              </a:rPr>
              <a:t>skills to ensure every visitor leaves with a smile.</a:t>
            </a:r>
            <a:endParaRPr lang="en-GB" sz="1000" b="1" dirty="0">
              <a:ln>
                <a:solidFill>
                  <a:srgbClr val="00A8A8"/>
                </a:solidFill>
              </a:ln>
              <a:solidFill>
                <a:schemeClr val="tx1"/>
              </a:solidFill>
              <a:latin typeface="Century Gothic" panose="020B0502020202020204" pitchFamily="34" charset="0"/>
              <a:ea typeface="Microsoft YaHei UI Light" panose="020B0502040204020203" pitchFamily="34" charset="-122"/>
              <a:cs typeface="Calibri" panose="020F0502020204030204" pitchFamily="34" charset="0"/>
            </a:endParaRPr>
          </a:p>
        </p:txBody>
      </p:sp>
      <p:sp>
        <p:nvSpPr>
          <p:cNvPr id="18" name="Shape 114">
            <a:extLst>
              <a:ext uri="{FF2B5EF4-FFF2-40B4-BE49-F238E27FC236}">
                <a16:creationId xmlns:a16="http://schemas.microsoft.com/office/drawing/2014/main" id="{04E308E0-AC4E-4DF6-B439-893A0CD55B6D}"/>
              </a:ext>
            </a:extLst>
          </p:cNvPr>
          <p:cNvSpPr/>
          <p:nvPr/>
        </p:nvSpPr>
        <p:spPr>
          <a:xfrm>
            <a:off x="250863" y="161175"/>
            <a:ext cx="8001569" cy="538608"/>
          </a:xfrm>
          <a:prstGeom prst="rect">
            <a:avLst/>
          </a:prstGeom>
          <a:noFill/>
          <a:ln>
            <a:noFill/>
          </a:ln>
        </p:spPr>
        <p:txBody>
          <a:bodyPr lIns="91425" tIns="45700" rIns="91425" bIns="45700" anchor="ctr" anchorCtr="0">
            <a:noAutofit/>
          </a:bodyPr>
          <a:lstStyle/>
          <a:p>
            <a:pPr>
              <a:buSzPct val="25000"/>
            </a:pPr>
            <a:r>
              <a:rPr lang="en-GB" sz="2400" b="1" dirty="0">
                <a:solidFill>
                  <a:schemeClr val="bg1"/>
                </a:solidFill>
                <a:latin typeface="Century Gothic" panose="020B0502020202020204" pitchFamily="34" charset="0"/>
                <a:ea typeface="Jost SemiBold" pitchFamily="2" charset="0"/>
                <a:cs typeface="Arial" panose="020B0604020202020204" pitchFamily="34" charset="0"/>
                <a:sym typeface="Lato"/>
              </a:rPr>
              <a:t>Hospitality opportunities in Berkshire?</a:t>
            </a:r>
          </a:p>
        </p:txBody>
      </p:sp>
      <p:pic>
        <p:nvPicPr>
          <p:cNvPr id="14" name="Picture 2" descr="Berkshire Opportunities logo">
            <a:extLst>
              <a:ext uri="{FF2B5EF4-FFF2-40B4-BE49-F238E27FC236}">
                <a16:creationId xmlns:a16="http://schemas.microsoft.com/office/drawing/2014/main" id="{F3A29F6A-3341-4592-B0F2-1F0E768A8D9F}"/>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7792825" y="125720"/>
            <a:ext cx="1242389" cy="5386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4787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0" grpId="0" animBg="1"/>
      <p:bldP spid="2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descr="Postit Notes outline">
            <a:extLst>
              <a:ext uri="{FF2B5EF4-FFF2-40B4-BE49-F238E27FC236}">
                <a16:creationId xmlns:a16="http://schemas.microsoft.com/office/drawing/2014/main" id="{64104CA3-F7CA-4419-9F85-F6AF4472316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6191" y="952951"/>
            <a:ext cx="4876800" cy="4876800"/>
          </a:xfrm>
          <a:prstGeom prst="rect">
            <a:avLst/>
          </a:prstGeom>
        </p:spPr>
      </p:pic>
      <p:sp>
        <p:nvSpPr>
          <p:cNvPr id="15" name="Rectangle: Rounded Corners 14">
            <a:extLst>
              <a:ext uri="{FF2B5EF4-FFF2-40B4-BE49-F238E27FC236}">
                <a16:creationId xmlns:a16="http://schemas.microsoft.com/office/drawing/2014/main" id="{C41A8CCD-99BB-4656-B61A-E0FA0A5857F1}"/>
              </a:ext>
            </a:extLst>
          </p:cNvPr>
          <p:cNvSpPr/>
          <p:nvPr/>
        </p:nvSpPr>
        <p:spPr>
          <a:xfrm>
            <a:off x="240878" y="5398122"/>
            <a:ext cx="4322663" cy="991266"/>
          </a:xfrm>
          <a:prstGeom prst="roundRect">
            <a:avLst/>
          </a:prstGeom>
          <a:solidFill>
            <a:srgbClr val="32B0E6"/>
          </a:solidFill>
          <a:ln w="28575">
            <a:solidFill>
              <a:srgbClr val="3557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rgbClr val="2E2E2E"/>
                </a:solidFill>
                <a:latin typeface="Century Gothic" panose="020B0502020202020204" pitchFamily="34" charset="0"/>
              </a:rPr>
              <a:t>There are over </a:t>
            </a:r>
            <a:r>
              <a:rPr lang="en-GB" sz="1600" b="1" dirty="0">
                <a:solidFill>
                  <a:srgbClr val="2E2E2E"/>
                </a:solidFill>
                <a:latin typeface="Century Gothic" panose="020B0502020202020204" pitchFamily="34" charset="0"/>
              </a:rPr>
              <a:t>7,300 jobs for accountants in Berkshire.</a:t>
            </a:r>
            <a:endParaRPr lang="en-GB" sz="900" b="1" dirty="0">
              <a:ln>
                <a:solidFill>
                  <a:srgbClr val="00A8A8"/>
                </a:solidFill>
              </a:ln>
              <a:solidFill>
                <a:schemeClr val="tx1"/>
              </a:solidFill>
              <a:latin typeface="Century Gothic" panose="020B0502020202020204" pitchFamily="34" charset="0"/>
              <a:ea typeface="Microsoft YaHei UI Light" panose="020B0502040204020203" pitchFamily="34" charset="-122"/>
              <a:cs typeface="Calibri" panose="020F0502020204030204" pitchFamily="34" charset="0"/>
            </a:endParaRPr>
          </a:p>
        </p:txBody>
      </p:sp>
      <p:sp>
        <p:nvSpPr>
          <p:cNvPr id="20" name="Rectangle: Rounded Corners 19">
            <a:extLst>
              <a:ext uri="{FF2B5EF4-FFF2-40B4-BE49-F238E27FC236}">
                <a16:creationId xmlns:a16="http://schemas.microsoft.com/office/drawing/2014/main" id="{08AB0D2B-7E20-4E15-BC51-A747642EC724}"/>
              </a:ext>
            </a:extLst>
          </p:cNvPr>
          <p:cNvSpPr/>
          <p:nvPr/>
        </p:nvSpPr>
        <p:spPr>
          <a:xfrm>
            <a:off x="252030" y="972526"/>
            <a:ext cx="4311512" cy="1192500"/>
          </a:xfrm>
          <a:prstGeom prst="roundRect">
            <a:avLst/>
          </a:prstGeom>
          <a:solidFill>
            <a:srgbClr val="B8E3F6"/>
          </a:solidFill>
          <a:ln w="28575">
            <a:solidFill>
              <a:srgbClr val="3557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rgbClr val="2E2E2E"/>
                </a:solidFill>
                <a:latin typeface="Century Gothic" panose="020B0502020202020204" pitchFamily="34" charset="0"/>
              </a:rPr>
              <a:t>Business skills and services </a:t>
            </a:r>
            <a:r>
              <a:rPr lang="en-GB" sz="1600" dirty="0">
                <a:solidFill>
                  <a:srgbClr val="2E2E2E"/>
                </a:solidFill>
                <a:latin typeface="Century Gothic" panose="020B0502020202020204" pitchFamily="34" charset="0"/>
              </a:rPr>
              <a:t>are the key to the smooth running of organisations.</a:t>
            </a:r>
            <a:endParaRPr lang="en-GB" sz="900" dirty="0">
              <a:ln>
                <a:solidFill>
                  <a:srgbClr val="00A8A8"/>
                </a:solidFill>
              </a:ln>
              <a:solidFill>
                <a:schemeClr val="tx1"/>
              </a:solidFill>
              <a:latin typeface="Century Gothic" panose="020B0502020202020204" pitchFamily="34" charset="0"/>
              <a:ea typeface="Microsoft YaHei UI Light" panose="020B0502040204020203" pitchFamily="34" charset="-122"/>
              <a:cs typeface="Calibri" panose="020F0502020204030204" pitchFamily="34" charset="0"/>
            </a:endParaRPr>
          </a:p>
        </p:txBody>
      </p:sp>
      <p:pic>
        <p:nvPicPr>
          <p:cNvPr id="21" name="Picture 20">
            <a:extLst>
              <a:ext uri="{FF2B5EF4-FFF2-40B4-BE49-F238E27FC236}">
                <a16:creationId xmlns:a16="http://schemas.microsoft.com/office/drawing/2014/main" id="{BD9E4E43-039F-4881-966F-6C389B4A7053}"/>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819433" y="972525"/>
            <a:ext cx="4068619" cy="5416863"/>
          </a:xfrm>
          <a:prstGeom prst="rect">
            <a:avLst/>
          </a:prstGeom>
        </p:spPr>
      </p:pic>
      <p:sp>
        <p:nvSpPr>
          <p:cNvPr id="17" name="TextBox 13">
            <a:extLst>
              <a:ext uri="{FF2B5EF4-FFF2-40B4-BE49-F238E27FC236}">
                <a16:creationId xmlns:a16="http://schemas.microsoft.com/office/drawing/2014/main" id="{F9917226-B0B1-4CCB-9FE8-3AA768BC4842}"/>
              </a:ext>
            </a:extLst>
          </p:cNvPr>
          <p:cNvSpPr txBox="1"/>
          <p:nvPr/>
        </p:nvSpPr>
        <p:spPr>
          <a:xfrm>
            <a:off x="0" y="6642556"/>
            <a:ext cx="2698596" cy="21544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800" dirty="0">
                <a:effectLst/>
                <a:latin typeface="Century Gothic" panose="020B0502020202020204" pitchFamily="34" charset="0"/>
                <a:ea typeface="Calibri" panose="020F0502020204030204" pitchFamily="34" charset="0"/>
                <a:cs typeface="Arial" panose="020B0604020202020204" pitchFamily="34" charset="0"/>
              </a:rPr>
              <a:t>©VotesforSchools The WOW Show 2021</a:t>
            </a:r>
          </a:p>
        </p:txBody>
      </p:sp>
      <p:pic>
        <p:nvPicPr>
          <p:cNvPr id="3074" name="Picture 2" descr="Commodity icon">
            <a:extLst>
              <a:ext uri="{FF2B5EF4-FFF2-40B4-BE49-F238E27FC236}">
                <a16:creationId xmlns:a16="http://schemas.microsoft.com/office/drawing/2014/main" id="{2D926E4A-E74D-467E-A8EF-65D8C4401776}"/>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23184" y="4332280"/>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Paper Money icon">
            <a:extLst>
              <a:ext uri="{FF2B5EF4-FFF2-40B4-BE49-F238E27FC236}">
                <a16:creationId xmlns:a16="http://schemas.microsoft.com/office/drawing/2014/main" id="{6AB1C6FA-3CEE-48F0-8D5D-E0483776080D}"/>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1986163" y="4332280"/>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Refund icon">
            <a:extLst>
              <a:ext uri="{FF2B5EF4-FFF2-40B4-BE49-F238E27FC236}">
                <a16:creationId xmlns:a16="http://schemas.microsoft.com/office/drawing/2014/main" id="{55EA38F3-C13A-4164-8F7E-79158818D4B9}"/>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3649141" y="4332280"/>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Rounded Corners 17">
            <a:extLst>
              <a:ext uri="{FF2B5EF4-FFF2-40B4-BE49-F238E27FC236}">
                <a16:creationId xmlns:a16="http://schemas.microsoft.com/office/drawing/2014/main" id="{C0A45944-5DE0-4F45-9C6D-F5D5516B1A6C}"/>
              </a:ext>
            </a:extLst>
          </p:cNvPr>
          <p:cNvSpPr/>
          <p:nvPr/>
        </p:nvSpPr>
        <p:spPr>
          <a:xfrm>
            <a:off x="240878" y="2404808"/>
            <a:ext cx="4322664" cy="1687690"/>
          </a:xfrm>
          <a:prstGeom prst="roundRect">
            <a:avLst/>
          </a:prstGeom>
          <a:solidFill>
            <a:srgbClr val="F4FBFE"/>
          </a:solidFill>
          <a:ln w="28575">
            <a:solidFill>
              <a:srgbClr val="3557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rgbClr val="2E2E2E"/>
                </a:solidFill>
                <a:latin typeface="Century Gothic" panose="020B0502020202020204" pitchFamily="34" charset="0"/>
              </a:rPr>
              <a:t>They might </a:t>
            </a:r>
            <a:r>
              <a:rPr lang="en-GB" sz="1600" b="1" dirty="0">
                <a:solidFill>
                  <a:srgbClr val="2E2E2E"/>
                </a:solidFill>
                <a:latin typeface="Century Gothic" panose="020B0502020202020204" pitchFamily="34" charset="0"/>
              </a:rPr>
              <a:t>not always be the most</a:t>
            </a:r>
            <a:r>
              <a:rPr lang="en-GB" sz="1600" dirty="0">
                <a:solidFill>
                  <a:srgbClr val="2E2E2E"/>
                </a:solidFill>
                <a:latin typeface="Century Gothic" panose="020B0502020202020204" pitchFamily="34" charset="0"/>
              </a:rPr>
              <a:t> </a:t>
            </a:r>
            <a:r>
              <a:rPr lang="en-GB" sz="1600" b="1" dirty="0">
                <a:solidFill>
                  <a:srgbClr val="2E2E2E"/>
                </a:solidFill>
                <a:latin typeface="Century Gothic" panose="020B0502020202020204" pitchFamily="34" charset="0"/>
              </a:rPr>
              <a:t>visible</a:t>
            </a:r>
            <a:r>
              <a:rPr lang="en-GB" sz="1600" dirty="0">
                <a:solidFill>
                  <a:srgbClr val="2E2E2E"/>
                </a:solidFill>
                <a:latin typeface="Century Gothic" panose="020B0502020202020204" pitchFamily="34" charset="0"/>
              </a:rPr>
              <a:t> people in an organisation, but those with business skills ensure the numbers add up, laws are adhered to and </a:t>
            </a:r>
            <a:r>
              <a:rPr lang="en-GB" sz="1600" b="1" dirty="0">
                <a:solidFill>
                  <a:srgbClr val="2E2E2E"/>
                </a:solidFill>
                <a:latin typeface="Century Gothic" panose="020B0502020202020204" pitchFamily="34" charset="0"/>
              </a:rPr>
              <a:t>everything behind the scenes runs smoothly.</a:t>
            </a:r>
            <a:endParaRPr lang="en-GB" sz="900" b="1" dirty="0">
              <a:ln>
                <a:solidFill>
                  <a:srgbClr val="00A8A8"/>
                </a:solidFill>
              </a:ln>
              <a:solidFill>
                <a:schemeClr val="tx1"/>
              </a:solidFill>
              <a:latin typeface="Century Gothic" panose="020B0502020202020204" pitchFamily="34" charset="0"/>
              <a:ea typeface="Microsoft YaHei UI Light" panose="020B0502040204020203" pitchFamily="34" charset="-122"/>
              <a:cs typeface="Calibri" panose="020F0502020204030204" pitchFamily="34" charset="0"/>
            </a:endParaRPr>
          </a:p>
        </p:txBody>
      </p:sp>
      <p:sp>
        <p:nvSpPr>
          <p:cNvPr id="13" name="Shape 114">
            <a:extLst>
              <a:ext uri="{FF2B5EF4-FFF2-40B4-BE49-F238E27FC236}">
                <a16:creationId xmlns:a16="http://schemas.microsoft.com/office/drawing/2014/main" id="{8433D82A-EC96-499E-9CE4-C7394F4EDF25}"/>
              </a:ext>
            </a:extLst>
          </p:cNvPr>
          <p:cNvSpPr/>
          <p:nvPr/>
        </p:nvSpPr>
        <p:spPr>
          <a:xfrm>
            <a:off x="250863" y="161175"/>
            <a:ext cx="8001569" cy="538608"/>
          </a:xfrm>
          <a:prstGeom prst="rect">
            <a:avLst/>
          </a:prstGeom>
          <a:noFill/>
          <a:ln>
            <a:noFill/>
          </a:ln>
        </p:spPr>
        <p:txBody>
          <a:bodyPr lIns="91425" tIns="45700" rIns="91425" bIns="45700" anchor="ctr" anchorCtr="0">
            <a:noAutofit/>
          </a:bodyPr>
          <a:lstStyle/>
          <a:p>
            <a:pPr>
              <a:buSzPct val="25000"/>
            </a:pPr>
            <a:r>
              <a:rPr lang="en-GB" sz="2400" b="1" dirty="0">
                <a:solidFill>
                  <a:schemeClr val="bg1"/>
                </a:solidFill>
                <a:latin typeface="Century Gothic" panose="020B0502020202020204" pitchFamily="34" charset="0"/>
                <a:ea typeface="Jost SemiBold" pitchFamily="2" charset="0"/>
                <a:cs typeface="Arial" panose="020B0604020202020204" pitchFamily="34" charset="0"/>
                <a:sym typeface="Lato"/>
              </a:rPr>
              <a:t>Business and Finance opportunities in Berkshire?</a:t>
            </a:r>
          </a:p>
        </p:txBody>
      </p:sp>
      <p:pic>
        <p:nvPicPr>
          <p:cNvPr id="12" name="Picture 2" descr="Berkshire Opportunities logo">
            <a:extLst>
              <a:ext uri="{FF2B5EF4-FFF2-40B4-BE49-F238E27FC236}">
                <a16:creationId xmlns:a16="http://schemas.microsoft.com/office/drawing/2014/main" id="{B74FC319-224E-467E-927A-66134A27D0C7}"/>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7792825" y="125720"/>
            <a:ext cx="1242389" cy="5386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6836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0" grpId="0" animBg="1"/>
      <p:bldP spid="1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descr="Chat outline">
            <a:extLst>
              <a:ext uri="{FF2B5EF4-FFF2-40B4-BE49-F238E27FC236}">
                <a16:creationId xmlns:a16="http://schemas.microsoft.com/office/drawing/2014/main" id="{B9E78A80-B4CE-48C1-A595-F1FE1B23376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493" y="990600"/>
            <a:ext cx="4876799" cy="4876799"/>
          </a:xfrm>
          <a:prstGeom prst="rect">
            <a:avLst/>
          </a:prstGeom>
        </p:spPr>
      </p:pic>
      <p:sp>
        <p:nvSpPr>
          <p:cNvPr id="20" name="Rectangle: Rounded Corners 19">
            <a:extLst>
              <a:ext uri="{FF2B5EF4-FFF2-40B4-BE49-F238E27FC236}">
                <a16:creationId xmlns:a16="http://schemas.microsoft.com/office/drawing/2014/main" id="{B94B8351-B1D3-4D74-9AD8-F3D021976DEB}"/>
              </a:ext>
            </a:extLst>
          </p:cNvPr>
          <p:cNvSpPr/>
          <p:nvPr/>
        </p:nvSpPr>
        <p:spPr>
          <a:xfrm>
            <a:off x="240878" y="2404808"/>
            <a:ext cx="4322664" cy="1326571"/>
          </a:xfrm>
          <a:prstGeom prst="roundRect">
            <a:avLst/>
          </a:prstGeom>
          <a:solidFill>
            <a:srgbClr val="F4FBFE"/>
          </a:solidFill>
          <a:ln w="28575">
            <a:solidFill>
              <a:srgbClr val="3557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rgbClr val="2E2E2E"/>
                </a:solidFill>
                <a:latin typeface="Century Gothic" panose="020B0502020202020204" pitchFamily="34" charset="0"/>
              </a:rPr>
              <a:t>In Berkshire, as in the rest if the UK, </a:t>
            </a:r>
            <a:r>
              <a:rPr lang="en-GB" sz="1600" b="1" dirty="0">
                <a:solidFill>
                  <a:srgbClr val="2E2E2E"/>
                </a:solidFill>
                <a:latin typeface="Century Gothic" panose="020B0502020202020204" pitchFamily="34" charset="0"/>
              </a:rPr>
              <a:t>these are in high demand</a:t>
            </a:r>
            <a:r>
              <a:rPr lang="en-GB" sz="1600" dirty="0">
                <a:solidFill>
                  <a:srgbClr val="2E2E2E"/>
                </a:solidFill>
                <a:latin typeface="Century Gothic" panose="020B0502020202020204" pitchFamily="34" charset="0"/>
              </a:rPr>
              <a:t>. In Berkshire, sales and customer support are two of the </a:t>
            </a:r>
            <a:r>
              <a:rPr lang="en-GB" sz="1600" b="1" dirty="0">
                <a:solidFill>
                  <a:srgbClr val="2E2E2E"/>
                </a:solidFill>
                <a:latin typeface="Century Gothic" panose="020B0502020202020204" pitchFamily="34" charset="0"/>
              </a:rPr>
              <a:t>most in-demand specialist skills.</a:t>
            </a:r>
            <a:endParaRPr lang="en-GB" sz="900" b="1" dirty="0">
              <a:ln>
                <a:solidFill>
                  <a:srgbClr val="00A8A8"/>
                </a:solidFill>
              </a:ln>
              <a:solidFill>
                <a:schemeClr val="tx1"/>
              </a:solidFill>
              <a:latin typeface="Century Gothic" panose="020B0502020202020204" pitchFamily="34" charset="0"/>
              <a:ea typeface="Microsoft YaHei UI Light" panose="020B0502040204020203" pitchFamily="34" charset="-122"/>
              <a:cs typeface="Calibri" panose="020F0502020204030204" pitchFamily="34" charset="0"/>
            </a:endParaRPr>
          </a:p>
        </p:txBody>
      </p:sp>
      <p:sp>
        <p:nvSpPr>
          <p:cNvPr id="12" name="Rectangle: Rounded Corners 11">
            <a:extLst>
              <a:ext uri="{FF2B5EF4-FFF2-40B4-BE49-F238E27FC236}">
                <a16:creationId xmlns:a16="http://schemas.microsoft.com/office/drawing/2014/main" id="{839A1444-CBFD-4A5B-B56A-1B3DA85E5F76}"/>
              </a:ext>
            </a:extLst>
          </p:cNvPr>
          <p:cNvSpPr/>
          <p:nvPr/>
        </p:nvSpPr>
        <p:spPr>
          <a:xfrm>
            <a:off x="252030" y="972526"/>
            <a:ext cx="4311512" cy="1192500"/>
          </a:xfrm>
          <a:prstGeom prst="roundRect">
            <a:avLst/>
          </a:prstGeom>
          <a:solidFill>
            <a:srgbClr val="B8E3F6"/>
          </a:solidFill>
          <a:ln w="28575">
            <a:solidFill>
              <a:srgbClr val="3557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rgbClr val="2E2E2E"/>
                </a:solidFill>
                <a:latin typeface="Century Gothic" panose="020B0502020202020204" pitchFamily="34" charset="0"/>
              </a:rPr>
              <a:t>Every organisation needs people with the </a:t>
            </a:r>
            <a:r>
              <a:rPr lang="en-GB" sz="1600" b="1" dirty="0">
                <a:solidFill>
                  <a:srgbClr val="2E2E2E"/>
                </a:solidFill>
                <a:latin typeface="Century Gothic" panose="020B0502020202020204" pitchFamily="34" charset="0"/>
              </a:rPr>
              <a:t>skills to promote and sell </a:t>
            </a:r>
            <a:r>
              <a:rPr lang="en-GB" sz="1600" dirty="0">
                <a:solidFill>
                  <a:srgbClr val="2E2E2E"/>
                </a:solidFill>
                <a:latin typeface="Century Gothic" panose="020B0502020202020204" pitchFamily="34" charset="0"/>
              </a:rPr>
              <a:t>its products or services.</a:t>
            </a:r>
            <a:endParaRPr lang="en-GB" sz="900" dirty="0">
              <a:ln>
                <a:solidFill>
                  <a:srgbClr val="00A8A8"/>
                </a:solidFill>
              </a:ln>
              <a:solidFill>
                <a:schemeClr val="tx1"/>
              </a:solidFill>
              <a:latin typeface="Century Gothic" panose="020B0502020202020204" pitchFamily="34" charset="0"/>
              <a:ea typeface="Microsoft YaHei UI Light" panose="020B0502040204020203" pitchFamily="34" charset="-122"/>
              <a:cs typeface="Calibri" panose="020F0502020204030204" pitchFamily="34" charset="0"/>
            </a:endParaRPr>
          </a:p>
        </p:txBody>
      </p:sp>
      <p:pic>
        <p:nvPicPr>
          <p:cNvPr id="3" name="Picture 2">
            <a:extLst>
              <a:ext uri="{FF2B5EF4-FFF2-40B4-BE49-F238E27FC236}">
                <a16:creationId xmlns:a16="http://schemas.microsoft.com/office/drawing/2014/main" id="{23D46FFD-6D29-46D1-B062-B84A0181DE40}"/>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819433" y="936805"/>
            <a:ext cx="4076418" cy="5452582"/>
          </a:xfrm>
          <a:prstGeom prst="rect">
            <a:avLst/>
          </a:prstGeom>
        </p:spPr>
      </p:pic>
      <p:sp>
        <p:nvSpPr>
          <p:cNvPr id="17" name="TextBox 13">
            <a:extLst>
              <a:ext uri="{FF2B5EF4-FFF2-40B4-BE49-F238E27FC236}">
                <a16:creationId xmlns:a16="http://schemas.microsoft.com/office/drawing/2014/main" id="{F9917226-B0B1-4CCB-9FE8-3AA768BC4842}"/>
              </a:ext>
            </a:extLst>
          </p:cNvPr>
          <p:cNvSpPr txBox="1"/>
          <p:nvPr/>
        </p:nvSpPr>
        <p:spPr>
          <a:xfrm>
            <a:off x="0" y="6642556"/>
            <a:ext cx="2698596" cy="21544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800" dirty="0">
                <a:effectLst/>
                <a:latin typeface="Century Gothic" panose="020B0502020202020204" pitchFamily="34" charset="0"/>
                <a:ea typeface="Calibri" panose="020F0502020204030204" pitchFamily="34" charset="0"/>
                <a:cs typeface="Arial" panose="020B0604020202020204" pitchFamily="34" charset="0"/>
              </a:rPr>
              <a:t>©VotesforSchools The WOW Show 2021</a:t>
            </a:r>
          </a:p>
        </p:txBody>
      </p:sp>
      <p:pic>
        <p:nvPicPr>
          <p:cNvPr id="4098" name="Picture 2" descr="Total Sales icon">
            <a:extLst>
              <a:ext uri="{FF2B5EF4-FFF2-40B4-BE49-F238E27FC236}">
                <a16:creationId xmlns:a16="http://schemas.microsoft.com/office/drawing/2014/main" id="{01D1AE62-E1A2-46E6-9D48-3264E7F15541}"/>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68245" y="4051203"/>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Customer icon">
            <a:extLst>
              <a:ext uri="{FF2B5EF4-FFF2-40B4-BE49-F238E27FC236}">
                <a16:creationId xmlns:a16="http://schemas.microsoft.com/office/drawing/2014/main" id="{08DE5D86-F37D-4CF5-ACD2-76D52199F7FD}"/>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2008693" y="4051203"/>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Connected People icon">
            <a:extLst>
              <a:ext uri="{FF2B5EF4-FFF2-40B4-BE49-F238E27FC236}">
                <a16:creationId xmlns:a16="http://schemas.microsoft.com/office/drawing/2014/main" id="{74EFB99E-A4CD-4259-92D7-627F1595DBDF}"/>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3649141" y="4051203"/>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Rounded Corners 10">
            <a:extLst>
              <a:ext uri="{FF2B5EF4-FFF2-40B4-BE49-F238E27FC236}">
                <a16:creationId xmlns:a16="http://schemas.microsoft.com/office/drawing/2014/main" id="{81E82400-2584-4B91-A339-495D212BDE17}"/>
              </a:ext>
            </a:extLst>
          </p:cNvPr>
          <p:cNvSpPr/>
          <p:nvPr/>
        </p:nvSpPr>
        <p:spPr>
          <a:xfrm>
            <a:off x="240878" y="5218771"/>
            <a:ext cx="4322663" cy="1170617"/>
          </a:xfrm>
          <a:prstGeom prst="roundRect">
            <a:avLst/>
          </a:prstGeom>
          <a:solidFill>
            <a:srgbClr val="32B0E6"/>
          </a:solidFill>
          <a:ln w="28575">
            <a:solidFill>
              <a:srgbClr val="3557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rgbClr val="2E2E2E"/>
                </a:solidFill>
                <a:latin typeface="Century Gothic" panose="020B0502020202020204" pitchFamily="34" charset="0"/>
              </a:rPr>
              <a:t>Consider this sector if… </a:t>
            </a:r>
            <a:r>
              <a:rPr lang="en-GB" sz="1600" dirty="0">
                <a:solidFill>
                  <a:srgbClr val="2E2E2E"/>
                </a:solidFill>
                <a:latin typeface="Century Gothic" panose="020B0502020202020204" pitchFamily="34" charset="0"/>
              </a:rPr>
              <a:t>you enjoy communicating with others and get a kick from </a:t>
            </a:r>
            <a:r>
              <a:rPr lang="en-GB" sz="1600" b="1" dirty="0">
                <a:solidFill>
                  <a:srgbClr val="2E2E2E"/>
                </a:solidFill>
                <a:latin typeface="Century Gothic" panose="020B0502020202020204" pitchFamily="34" charset="0"/>
              </a:rPr>
              <a:t>influencing</a:t>
            </a:r>
            <a:r>
              <a:rPr lang="en-GB" sz="1600" dirty="0">
                <a:solidFill>
                  <a:srgbClr val="2E2E2E"/>
                </a:solidFill>
                <a:latin typeface="Century Gothic" panose="020B0502020202020204" pitchFamily="34" charset="0"/>
              </a:rPr>
              <a:t> opinion and behaviour.</a:t>
            </a:r>
            <a:endParaRPr lang="en-GB" sz="900" dirty="0">
              <a:ln>
                <a:solidFill>
                  <a:srgbClr val="00A8A8"/>
                </a:solidFill>
              </a:ln>
              <a:solidFill>
                <a:schemeClr val="tx1"/>
              </a:solidFill>
              <a:latin typeface="Century Gothic" panose="020B0502020202020204" pitchFamily="34" charset="0"/>
              <a:ea typeface="Microsoft YaHei UI Light" panose="020B0502040204020203" pitchFamily="34" charset="-122"/>
              <a:cs typeface="Calibri" panose="020F0502020204030204" pitchFamily="34" charset="0"/>
            </a:endParaRPr>
          </a:p>
        </p:txBody>
      </p:sp>
      <p:sp>
        <p:nvSpPr>
          <p:cNvPr id="15" name="Shape 114">
            <a:extLst>
              <a:ext uri="{FF2B5EF4-FFF2-40B4-BE49-F238E27FC236}">
                <a16:creationId xmlns:a16="http://schemas.microsoft.com/office/drawing/2014/main" id="{577E018C-3F39-43C1-82E8-628DAF0CA3E5}"/>
              </a:ext>
            </a:extLst>
          </p:cNvPr>
          <p:cNvSpPr/>
          <p:nvPr/>
        </p:nvSpPr>
        <p:spPr>
          <a:xfrm>
            <a:off x="250863" y="161175"/>
            <a:ext cx="8644988" cy="538608"/>
          </a:xfrm>
          <a:prstGeom prst="rect">
            <a:avLst/>
          </a:prstGeom>
          <a:noFill/>
          <a:ln>
            <a:noFill/>
          </a:ln>
        </p:spPr>
        <p:txBody>
          <a:bodyPr lIns="91425" tIns="45700" rIns="91425" bIns="45700" anchor="ctr" anchorCtr="0">
            <a:noAutofit/>
          </a:bodyPr>
          <a:lstStyle/>
          <a:p>
            <a:pPr>
              <a:buSzPct val="25000"/>
            </a:pPr>
            <a:r>
              <a:rPr lang="en-GB" sz="2400" b="1" dirty="0">
                <a:solidFill>
                  <a:schemeClr val="bg1"/>
                </a:solidFill>
                <a:latin typeface="Century Gothic" panose="020B0502020202020204" pitchFamily="34" charset="0"/>
                <a:ea typeface="Jost SemiBold" pitchFamily="2" charset="0"/>
                <a:cs typeface="Arial" panose="020B0604020202020204" pitchFamily="34" charset="0"/>
                <a:sym typeface="Lato"/>
              </a:rPr>
              <a:t>Sales and Customer Service opportunities in Berkshire?</a:t>
            </a:r>
          </a:p>
        </p:txBody>
      </p:sp>
    </p:spTree>
    <p:extLst>
      <p:ext uri="{BB962C8B-B14F-4D97-AF65-F5344CB8AC3E}">
        <p14:creationId xmlns:p14="http://schemas.microsoft.com/office/powerpoint/2010/main" val="2845122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2" grpId="0" animBg="1"/>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Graphic 24" descr="Handprint outline">
            <a:extLst>
              <a:ext uri="{FF2B5EF4-FFF2-40B4-BE49-F238E27FC236}">
                <a16:creationId xmlns:a16="http://schemas.microsoft.com/office/drawing/2014/main" id="{ED320297-04E4-4D89-8BCF-D5D0B04809B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05766" y="986236"/>
            <a:ext cx="4876800" cy="4876800"/>
          </a:xfrm>
          <a:prstGeom prst="rect">
            <a:avLst/>
          </a:prstGeom>
        </p:spPr>
      </p:pic>
      <p:sp>
        <p:nvSpPr>
          <p:cNvPr id="18" name="Rectangle: Rounded Corners 17">
            <a:extLst>
              <a:ext uri="{FF2B5EF4-FFF2-40B4-BE49-F238E27FC236}">
                <a16:creationId xmlns:a16="http://schemas.microsoft.com/office/drawing/2014/main" id="{F2B81B46-800E-47DB-80A3-7D8E21FB35F3}"/>
              </a:ext>
            </a:extLst>
          </p:cNvPr>
          <p:cNvSpPr/>
          <p:nvPr/>
        </p:nvSpPr>
        <p:spPr>
          <a:xfrm>
            <a:off x="240878" y="2481157"/>
            <a:ext cx="4322664" cy="1326571"/>
          </a:xfrm>
          <a:prstGeom prst="roundRect">
            <a:avLst/>
          </a:prstGeom>
          <a:solidFill>
            <a:srgbClr val="F4FBFE"/>
          </a:solidFill>
          <a:ln w="28575">
            <a:solidFill>
              <a:srgbClr val="3557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rgbClr val="2E2E2E"/>
                </a:solidFill>
                <a:latin typeface="Century Gothic" panose="020B0502020202020204" pitchFamily="34" charset="0"/>
              </a:rPr>
              <a:t>Creative thinkers have the skills to solve problems in original ways – </a:t>
            </a:r>
            <a:r>
              <a:rPr lang="en-GB" sz="1600" dirty="0">
                <a:solidFill>
                  <a:srgbClr val="2E2E2E"/>
                </a:solidFill>
                <a:latin typeface="Century Gothic" panose="020B0502020202020204" pitchFamily="34" charset="0"/>
              </a:rPr>
              <a:t>this is vital to the success of every business.</a:t>
            </a:r>
            <a:endParaRPr lang="en-GB" sz="900" b="1" dirty="0">
              <a:ln>
                <a:solidFill>
                  <a:srgbClr val="00A8A8"/>
                </a:solidFill>
              </a:ln>
              <a:solidFill>
                <a:schemeClr val="tx1"/>
              </a:solidFill>
              <a:latin typeface="Century Gothic" panose="020B0502020202020204" pitchFamily="34" charset="0"/>
              <a:ea typeface="Microsoft YaHei UI Light" panose="020B0502040204020203" pitchFamily="34" charset="-122"/>
              <a:cs typeface="Calibri" panose="020F0502020204030204" pitchFamily="34" charset="0"/>
            </a:endParaRPr>
          </a:p>
        </p:txBody>
      </p:sp>
      <p:pic>
        <p:nvPicPr>
          <p:cNvPr id="4" name="Picture 3">
            <a:extLst>
              <a:ext uri="{FF2B5EF4-FFF2-40B4-BE49-F238E27FC236}">
                <a16:creationId xmlns:a16="http://schemas.microsoft.com/office/drawing/2014/main" id="{E9FD292A-D6C5-4A12-A3A9-B48A02602F71}"/>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819434" y="936805"/>
            <a:ext cx="4071732" cy="5456756"/>
          </a:xfrm>
          <a:prstGeom prst="rect">
            <a:avLst/>
          </a:prstGeom>
        </p:spPr>
      </p:pic>
      <p:sp>
        <p:nvSpPr>
          <p:cNvPr id="17" name="TextBox 13">
            <a:extLst>
              <a:ext uri="{FF2B5EF4-FFF2-40B4-BE49-F238E27FC236}">
                <a16:creationId xmlns:a16="http://schemas.microsoft.com/office/drawing/2014/main" id="{F9917226-B0B1-4CCB-9FE8-3AA768BC4842}"/>
              </a:ext>
            </a:extLst>
          </p:cNvPr>
          <p:cNvSpPr txBox="1"/>
          <p:nvPr/>
        </p:nvSpPr>
        <p:spPr>
          <a:xfrm>
            <a:off x="0" y="6642556"/>
            <a:ext cx="2698596" cy="21544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800" dirty="0">
                <a:effectLst/>
                <a:latin typeface="Century Gothic" panose="020B0502020202020204" pitchFamily="34" charset="0"/>
                <a:ea typeface="Calibri" panose="020F0502020204030204" pitchFamily="34" charset="0"/>
                <a:cs typeface="Arial" panose="020B0604020202020204" pitchFamily="34" charset="0"/>
              </a:rPr>
              <a:t>©VotesforSchools The WOW Show 2021</a:t>
            </a:r>
          </a:p>
        </p:txBody>
      </p:sp>
      <p:pic>
        <p:nvPicPr>
          <p:cNvPr id="12" name="Picture 6" descr="Idea Sharing icon">
            <a:extLst>
              <a:ext uri="{FF2B5EF4-FFF2-40B4-BE49-F238E27FC236}">
                <a16:creationId xmlns:a16="http://schemas.microsoft.com/office/drawing/2014/main" id="{1B4B40E3-F91D-4A90-B2AC-64A8DF640BDB}"/>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793220" y="4111146"/>
            <a:ext cx="778780" cy="77878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4" descr="Pivot Animator icon">
            <a:extLst>
              <a:ext uri="{FF2B5EF4-FFF2-40B4-BE49-F238E27FC236}">
                <a16:creationId xmlns:a16="http://schemas.microsoft.com/office/drawing/2014/main" id="{6139806E-15B7-477E-AFBA-500F549A7CB7}"/>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2090435" y="4111146"/>
            <a:ext cx="778780" cy="77878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2" descr="Mind Map icon">
            <a:extLst>
              <a:ext uri="{FF2B5EF4-FFF2-40B4-BE49-F238E27FC236}">
                <a16:creationId xmlns:a16="http://schemas.microsoft.com/office/drawing/2014/main" id="{CB639EE8-5333-4151-8DE4-820C4EBBFF47}"/>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252030" y="4043336"/>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Rounded Corners 19">
            <a:extLst>
              <a:ext uri="{FF2B5EF4-FFF2-40B4-BE49-F238E27FC236}">
                <a16:creationId xmlns:a16="http://schemas.microsoft.com/office/drawing/2014/main" id="{479A954F-1926-4F33-8977-C6A6F543A991}"/>
              </a:ext>
            </a:extLst>
          </p:cNvPr>
          <p:cNvSpPr/>
          <p:nvPr/>
        </p:nvSpPr>
        <p:spPr>
          <a:xfrm>
            <a:off x="252030" y="972526"/>
            <a:ext cx="4311512" cy="1192500"/>
          </a:xfrm>
          <a:prstGeom prst="roundRect">
            <a:avLst/>
          </a:prstGeom>
          <a:solidFill>
            <a:srgbClr val="B8E3F6"/>
          </a:solidFill>
          <a:ln w="28575">
            <a:solidFill>
              <a:srgbClr val="3557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rgbClr val="2E2E2E"/>
                </a:solidFill>
                <a:latin typeface="Century Gothic" panose="020B0502020202020204" pitchFamily="34" charset="0"/>
              </a:rPr>
              <a:t>Can you </a:t>
            </a:r>
            <a:r>
              <a:rPr lang="en-GB" sz="1600" b="1" dirty="0">
                <a:solidFill>
                  <a:srgbClr val="2E2E2E"/>
                </a:solidFill>
                <a:latin typeface="Century Gothic" panose="020B0502020202020204" pitchFamily="34" charset="0"/>
              </a:rPr>
              <a:t>imagine a world </a:t>
            </a:r>
            <a:r>
              <a:rPr lang="en-GB" sz="1600" dirty="0">
                <a:solidFill>
                  <a:srgbClr val="2E2E2E"/>
                </a:solidFill>
                <a:latin typeface="Century Gothic" panose="020B0502020202020204" pitchFamily="34" charset="0"/>
              </a:rPr>
              <a:t>where films, video games, music and fashion didn’t exist? </a:t>
            </a:r>
            <a:endParaRPr lang="en-GB" sz="1600" dirty="0">
              <a:ln>
                <a:solidFill>
                  <a:srgbClr val="00A8A8"/>
                </a:solidFill>
              </a:ln>
              <a:solidFill>
                <a:schemeClr val="tx1"/>
              </a:solidFill>
              <a:latin typeface="Century Gothic" panose="020B0502020202020204" pitchFamily="34" charset="0"/>
              <a:ea typeface="Microsoft YaHei UI Light" panose="020B0502040204020203" pitchFamily="34" charset="-122"/>
              <a:cs typeface="Calibri" panose="020F0502020204030204" pitchFamily="34" charset="0"/>
            </a:endParaRPr>
          </a:p>
        </p:txBody>
      </p:sp>
      <p:sp>
        <p:nvSpPr>
          <p:cNvPr id="24" name="Rectangle: Rounded Corners 23">
            <a:extLst>
              <a:ext uri="{FF2B5EF4-FFF2-40B4-BE49-F238E27FC236}">
                <a16:creationId xmlns:a16="http://schemas.microsoft.com/office/drawing/2014/main" id="{E808FAC8-654A-4382-A9F6-97923384BEFD}"/>
              </a:ext>
            </a:extLst>
          </p:cNvPr>
          <p:cNvSpPr/>
          <p:nvPr/>
        </p:nvSpPr>
        <p:spPr>
          <a:xfrm>
            <a:off x="240878" y="5218771"/>
            <a:ext cx="4322663" cy="1170617"/>
          </a:xfrm>
          <a:prstGeom prst="roundRect">
            <a:avLst/>
          </a:prstGeom>
          <a:solidFill>
            <a:srgbClr val="32B0E6"/>
          </a:solidFill>
          <a:ln w="28575">
            <a:solidFill>
              <a:srgbClr val="3557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rgbClr val="2E2E2E"/>
                </a:solidFill>
                <a:latin typeface="Century Gothic" panose="020B0502020202020204" pitchFamily="34" charset="0"/>
              </a:rPr>
              <a:t>Consider this sector if… </a:t>
            </a:r>
            <a:r>
              <a:rPr lang="en-GB" sz="1600" dirty="0">
                <a:solidFill>
                  <a:srgbClr val="2E2E2E"/>
                </a:solidFill>
                <a:latin typeface="Century Gothic" panose="020B0502020202020204" pitchFamily="34" charset="0"/>
              </a:rPr>
              <a:t>you are a visual thinker, like to be original, or believe the best way to tackle problems is with a sketchpad!</a:t>
            </a:r>
            <a:endParaRPr lang="en-GB" sz="1600" dirty="0">
              <a:ln>
                <a:solidFill>
                  <a:srgbClr val="00A8A8"/>
                </a:solidFill>
              </a:ln>
              <a:solidFill>
                <a:schemeClr val="tx1"/>
              </a:solidFill>
              <a:latin typeface="Century Gothic" panose="020B0502020202020204" pitchFamily="34" charset="0"/>
              <a:ea typeface="Microsoft YaHei UI Light" panose="020B0502040204020203" pitchFamily="34" charset="-122"/>
              <a:cs typeface="Calibri" panose="020F0502020204030204" pitchFamily="34" charset="0"/>
            </a:endParaRPr>
          </a:p>
        </p:txBody>
      </p:sp>
      <p:sp>
        <p:nvSpPr>
          <p:cNvPr id="19" name="Shape 114">
            <a:extLst>
              <a:ext uri="{FF2B5EF4-FFF2-40B4-BE49-F238E27FC236}">
                <a16:creationId xmlns:a16="http://schemas.microsoft.com/office/drawing/2014/main" id="{E015B4BC-B61A-43C7-95E7-C788C28BBC5E}"/>
              </a:ext>
            </a:extLst>
          </p:cNvPr>
          <p:cNvSpPr/>
          <p:nvPr/>
        </p:nvSpPr>
        <p:spPr>
          <a:xfrm>
            <a:off x="250863" y="161175"/>
            <a:ext cx="8644988" cy="538608"/>
          </a:xfrm>
          <a:prstGeom prst="rect">
            <a:avLst/>
          </a:prstGeom>
          <a:noFill/>
          <a:ln>
            <a:noFill/>
          </a:ln>
        </p:spPr>
        <p:txBody>
          <a:bodyPr lIns="91425" tIns="45700" rIns="91425" bIns="45700" anchor="ctr" anchorCtr="0">
            <a:noAutofit/>
          </a:bodyPr>
          <a:lstStyle/>
          <a:p>
            <a:pPr>
              <a:buSzPct val="25000"/>
            </a:pPr>
            <a:r>
              <a:rPr lang="en-GB" sz="2400" b="1" dirty="0">
                <a:solidFill>
                  <a:schemeClr val="bg1"/>
                </a:solidFill>
                <a:latin typeface="Century Gothic" panose="020B0502020202020204" pitchFamily="34" charset="0"/>
                <a:ea typeface="Jost SemiBold" pitchFamily="2" charset="0"/>
                <a:cs typeface="Arial" panose="020B0604020202020204" pitchFamily="34" charset="0"/>
                <a:sym typeface="Lato"/>
              </a:rPr>
              <a:t>Creative opportunities in Berkshire?</a:t>
            </a:r>
          </a:p>
        </p:txBody>
      </p:sp>
      <p:pic>
        <p:nvPicPr>
          <p:cNvPr id="13" name="Picture 2" descr="Berkshire Opportunities logo">
            <a:extLst>
              <a:ext uri="{FF2B5EF4-FFF2-40B4-BE49-F238E27FC236}">
                <a16:creationId xmlns:a16="http://schemas.microsoft.com/office/drawing/2014/main" id="{3AE43F70-3CE5-48AC-BEBC-85F22CCFE0D2}"/>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7792825" y="125720"/>
            <a:ext cx="1242389" cy="5386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2786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animBg="1"/>
      <p:bldP spid="2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descr="Shoe footprints outline">
            <a:extLst>
              <a:ext uri="{FF2B5EF4-FFF2-40B4-BE49-F238E27FC236}">
                <a16:creationId xmlns:a16="http://schemas.microsoft.com/office/drawing/2014/main" id="{E416DECF-F5BF-4C70-BC11-425D73F2A85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7874" y="1355848"/>
            <a:ext cx="4876800" cy="4876800"/>
          </a:xfrm>
          <a:prstGeom prst="rect">
            <a:avLst/>
          </a:prstGeom>
        </p:spPr>
      </p:pic>
      <p:pic>
        <p:nvPicPr>
          <p:cNvPr id="22" name="Graphic 21" descr="Shoe footprints outline">
            <a:extLst>
              <a:ext uri="{FF2B5EF4-FFF2-40B4-BE49-F238E27FC236}">
                <a16:creationId xmlns:a16="http://schemas.microsoft.com/office/drawing/2014/main" id="{EE026124-1F5D-4833-BED9-FADB4EC7CFB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flipH="1" flipV="1">
            <a:off x="4572000" y="507129"/>
            <a:ext cx="4876800" cy="4876800"/>
          </a:xfrm>
          <a:prstGeom prst="rect">
            <a:avLst/>
          </a:prstGeom>
        </p:spPr>
      </p:pic>
      <p:sp>
        <p:nvSpPr>
          <p:cNvPr id="17" name="TextBox 13">
            <a:extLst>
              <a:ext uri="{FF2B5EF4-FFF2-40B4-BE49-F238E27FC236}">
                <a16:creationId xmlns:a16="http://schemas.microsoft.com/office/drawing/2014/main" id="{F9917226-B0B1-4CCB-9FE8-3AA768BC4842}"/>
              </a:ext>
            </a:extLst>
          </p:cNvPr>
          <p:cNvSpPr txBox="1"/>
          <p:nvPr/>
        </p:nvSpPr>
        <p:spPr>
          <a:xfrm>
            <a:off x="0" y="6642556"/>
            <a:ext cx="2698596" cy="21544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800" dirty="0">
                <a:effectLst/>
                <a:latin typeface="Century Gothic" panose="020B0502020202020204" pitchFamily="34" charset="0"/>
                <a:ea typeface="Calibri" panose="020F0502020204030204" pitchFamily="34" charset="0"/>
                <a:cs typeface="Arial" panose="020B0604020202020204" pitchFamily="34" charset="0"/>
              </a:rPr>
              <a:t>©VotesforSchools The WOW Show 2021</a:t>
            </a:r>
          </a:p>
        </p:txBody>
      </p:sp>
      <p:pic>
        <p:nvPicPr>
          <p:cNvPr id="16" name="Picture 2" descr="Leadership icon">
            <a:extLst>
              <a:ext uri="{FF2B5EF4-FFF2-40B4-BE49-F238E27FC236}">
                <a16:creationId xmlns:a16="http://schemas.microsoft.com/office/drawing/2014/main" id="{D26D8A2A-F5D7-4E64-8614-4BB5251A3C24}"/>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114800" y="4547365"/>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Training icon">
            <a:extLst>
              <a:ext uri="{FF2B5EF4-FFF2-40B4-BE49-F238E27FC236}">
                <a16:creationId xmlns:a16="http://schemas.microsoft.com/office/drawing/2014/main" id="{5BC6B7B5-CF2C-4E50-AE2D-649BEB4541CC}"/>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7251876" y="2879848"/>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Waypoint Map icon">
            <a:extLst>
              <a:ext uri="{FF2B5EF4-FFF2-40B4-BE49-F238E27FC236}">
                <a16:creationId xmlns:a16="http://schemas.microsoft.com/office/drawing/2014/main" id="{F79F6AC1-C948-4DD6-B840-1F4497692E17}"/>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914167" y="4483203"/>
            <a:ext cx="958721" cy="958721"/>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Rounded Corners 25">
            <a:extLst>
              <a:ext uri="{FF2B5EF4-FFF2-40B4-BE49-F238E27FC236}">
                <a16:creationId xmlns:a16="http://schemas.microsoft.com/office/drawing/2014/main" id="{C042DB0F-532A-4C3C-B371-16CB8EF80D0F}"/>
              </a:ext>
            </a:extLst>
          </p:cNvPr>
          <p:cNvSpPr/>
          <p:nvPr/>
        </p:nvSpPr>
        <p:spPr>
          <a:xfrm>
            <a:off x="462926" y="5612658"/>
            <a:ext cx="8218150" cy="914400"/>
          </a:xfrm>
          <a:prstGeom prst="roundRect">
            <a:avLst/>
          </a:prstGeom>
          <a:solidFill>
            <a:srgbClr val="32B0E6"/>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effectLst/>
                <a:latin typeface="Century Gothic" panose="020B0502020202020204" pitchFamily="34" charset="0"/>
                <a:ea typeface="Jost Medium" pitchFamily="2" charset="0"/>
                <a:cs typeface="Arial" panose="020B0604020202020204" pitchFamily="34" charset="0"/>
              </a:rPr>
              <a:t>From choosing your </a:t>
            </a:r>
            <a:r>
              <a:rPr lang="en-GB" sz="1600" b="1" dirty="0">
                <a:solidFill>
                  <a:schemeClr val="tx1"/>
                </a:solidFill>
                <a:effectLst/>
                <a:latin typeface="Century Gothic" panose="020B0502020202020204" pitchFamily="34" charset="0"/>
                <a:ea typeface="Jost Medium" pitchFamily="2" charset="0"/>
                <a:cs typeface="Arial" panose="020B0604020202020204" pitchFamily="34" charset="0"/>
              </a:rPr>
              <a:t>GCSE subjects</a:t>
            </a:r>
            <a:r>
              <a:rPr lang="en-GB" sz="1600" dirty="0">
                <a:solidFill>
                  <a:schemeClr val="tx1"/>
                </a:solidFill>
                <a:effectLst/>
                <a:latin typeface="Century Gothic" panose="020B0502020202020204" pitchFamily="34" charset="0"/>
                <a:ea typeface="Jost Medium" pitchFamily="2" charset="0"/>
                <a:cs typeface="Arial" panose="020B0604020202020204" pitchFamily="34" charset="0"/>
              </a:rPr>
              <a:t>, through to </a:t>
            </a:r>
            <a:r>
              <a:rPr lang="en-GB" sz="1600" b="1" dirty="0">
                <a:solidFill>
                  <a:schemeClr val="tx1"/>
                </a:solidFill>
                <a:effectLst/>
                <a:latin typeface="Century Gothic" panose="020B0502020202020204" pitchFamily="34" charset="0"/>
                <a:ea typeface="Jost Medium" pitchFamily="2" charset="0"/>
                <a:cs typeface="Arial" panose="020B0604020202020204" pitchFamily="34" charset="0"/>
              </a:rPr>
              <a:t>Further or Higher Education</a:t>
            </a:r>
            <a:r>
              <a:rPr lang="en-GB" sz="1600" dirty="0">
                <a:solidFill>
                  <a:schemeClr val="tx1"/>
                </a:solidFill>
                <a:effectLst/>
                <a:latin typeface="Century Gothic" panose="020B0502020202020204" pitchFamily="34" charset="0"/>
                <a:ea typeface="Jost Medium" pitchFamily="2" charset="0"/>
                <a:cs typeface="Arial" panose="020B0604020202020204" pitchFamily="34" charset="0"/>
              </a:rPr>
              <a:t>, there is a </a:t>
            </a:r>
            <a:r>
              <a:rPr lang="en-GB" sz="1600" b="1" dirty="0">
                <a:solidFill>
                  <a:schemeClr val="tx1"/>
                </a:solidFill>
                <a:effectLst/>
                <a:latin typeface="Century Gothic" panose="020B0502020202020204" pitchFamily="34" charset="0"/>
                <a:ea typeface="Jost Medium" pitchFamily="2" charset="0"/>
                <a:cs typeface="Arial" panose="020B0604020202020204" pitchFamily="34" charset="0"/>
              </a:rPr>
              <a:t>route</a:t>
            </a:r>
            <a:r>
              <a:rPr lang="en-GB" sz="1600" dirty="0">
                <a:solidFill>
                  <a:schemeClr val="tx1"/>
                </a:solidFill>
                <a:effectLst/>
                <a:latin typeface="Century Gothic" panose="020B0502020202020204" pitchFamily="34" charset="0"/>
                <a:ea typeface="Jost Medium" pitchFamily="2" charset="0"/>
                <a:cs typeface="Arial" panose="020B0604020202020204" pitchFamily="34" charset="0"/>
              </a:rPr>
              <a:t> to suit everyone. Visit </a:t>
            </a:r>
            <a:r>
              <a:rPr lang="en-GB" sz="1600" b="1" dirty="0">
                <a:solidFill>
                  <a:schemeClr val="tx1"/>
                </a:solidFill>
                <a:latin typeface="Century Gothic" panose="020B0502020202020204" pitchFamily="34" charset="0"/>
                <a:ea typeface="Jost Medium" pitchFamily="2" charset="0"/>
                <a:cs typeface="Arial" panose="020B0604020202020204" pitchFamily="34" charset="0"/>
              </a:rPr>
              <a:t>Berkshire Opportunities </a:t>
            </a:r>
            <a:r>
              <a:rPr lang="en-GB" sz="1600" dirty="0">
                <a:solidFill>
                  <a:schemeClr val="tx1"/>
                </a:solidFill>
                <a:effectLst/>
                <a:latin typeface="Century Gothic" panose="020B0502020202020204" pitchFamily="34" charset="0"/>
                <a:ea typeface="Jost Medium" pitchFamily="2" charset="0"/>
                <a:cs typeface="Arial" panose="020B0604020202020204" pitchFamily="34" charset="0"/>
              </a:rPr>
              <a:t>for more information.  </a:t>
            </a:r>
          </a:p>
        </p:txBody>
      </p:sp>
      <p:sp>
        <p:nvSpPr>
          <p:cNvPr id="27" name="Rectangle: Rounded Corners 26">
            <a:extLst>
              <a:ext uri="{FF2B5EF4-FFF2-40B4-BE49-F238E27FC236}">
                <a16:creationId xmlns:a16="http://schemas.microsoft.com/office/drawing/2014/main" id="{F1E70E52-59B2-4344-A7BF-027DA447B735}"/>
              </a:ext>
            </a:extLst>
          </p:cNvPr>
          <p:cNvSpPr/>
          <p:nvPr/>
        </p:nvSpPr>
        <p:spPr>
          <a:xfrm>
            <a:off x="6740310" y="2266772"/>
            <a:ext cx="1944000" cy="553175"/>
          </a:xfrm>
          <a:prstGeom prst="roundRect">
            <a:avLst/>
          </a:prstGeom>
          <a:solidFill>
            <a:srgbClr val="32B0E6"/>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Century Gothic" panose="020B0502020202020204" pitchFamily="34" charset="0"/>
                <a:ea typeface="Jost Medium" pitchFamily="2" charset="0"/>
                <a:cs typeface="Arial" panose="020B0604020202020204" pitchFamily="34" charset="0"/>
              </a:rPr>
              <a:t>Apprenticeships</a:t>
            </a:r>
          </a:p>
        </p:txBody>
      </p:sp>
      <p:sp>
        <p:nvSpPr>
          <p:cNvPr id="28" name="Rectangle: Rounded Corners 27">
            <a:extLst>
              <a:ext uri="{FF2B5EF4-FFF2-40B4-BE49-F238E27FC236}">
                <a16:creationId xmlns:a16="http://schemas.microsoft.com/office/drawing/2014/main" id="{9A73608D-B29B-4F59-B051-7D68EBA4C358}"/>
              </a:ext>
            </a:extLst>
          </p:cNvPr>
          <p:cNvSpPr/>
          <p:nvPr/>
        </p:nvSpPr>
        <p:spPr>
          <a:xfrm>
            <a:off x="462926" y="2251064"/>
            <a:ext cx="1944000" cy="553175"/>
          </a:xfrm>
          <a:prstGeom prst="roundRect">
            <a:avLst/>
          </a:prstGeom>
          <a:solidFill>
            <a:srgbClr val="32B0E6"/>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Century Gothic" panose="020B0502020202020204" pitchFamily="34" charset="0"/>
                <a:ea typeface="Jost Medium" pitchFamily="2" charset="0"/>
                <a:cs typeface="Arial" panose="020B0604020202020204" pitchFamily="34" charset="0"/>
              </a:rPr>
              <a:t>T Levels</a:t>
            </a:r>
          </a:p>
        </p:txBody>
      </p:sp>
      <p:sp>
        <p:nvSpPr>
          <p:cNvPr id="29" name="Rectangle: Rounded Corners 28">
            <a:extLst>
              <a:ext uri="{FF2B5EF4-FFF2-40B4-BE49-F238E27FC236}">
                <a16:creationId xmlns:a16="http://schemas.microsoft.com/office/drawing/2014/main" id="{C90AC788-DB4D-4A9C-A8D7-7387BA8F2981}"/>
              </a:ext>
            </a:extLst>
          </p:cNvPr>
          <p:cNvSpPr/>
          <p:nvPr/>
        </p:nvSpPr>
        <p:spPr>
          <a:xfrm>
            <a:off x="6737076" y="3939191"/>
            <a:ext cx="1944000" cy="553175"/>
          </a:xfrm>
          <a:prstGeom prst="roundRect">
            <a:avLst/>
          </a:prstGeom>
          <a:solidFill>
            <a:srgbClr val="B8E3F6"/>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Century Gothic" panose="020B0502020202020204" pitchFamily="34" charset="0"/>
                <a:ea typeface="Jost Medium" pitchFamily="2" charset="0"/>
                <a:cs typeface="Arial" panose="020B0604020202020204" pitchFamily="34" charset="0"/>
              </a:rPr>
              <a:t>Degrees</a:t>
            </a:r>
          </a:p>
        </p:txBody>
      </p:sp>
      <p:sp>
        <p:nvSpPr>
          <p:cNvPr id="30" name="Rectangle: Rounded Corners 29">
            <a:extLst>
              <a:ext uri="{FF2B5EF4-FFF2-40B4-BE49-F238E27FC236}">
                <a16:creationId xmlns:a16="http://schemas.microsoft.com/office/drawing/2014/main" id="{5ADCA40D-9A39-4F4E-A218-D7B8092122A3}"/>
              </a:ext>
            </a:extLst>
          </p:cNvPr>
          <p:cNvSpPr/>
          <p:nvPr/>
        </p:nvSpPr>
        <p:spPr>
          <a:xfrm>
            <a:off x="462926" y="3870435"/>
            <a:ext cx="1944000" cy="553175"/>
          </a:xfrm>
          <a:prstGeom prst="roundRect">
            <a:avLst/>
          </a:prstGeom>
          <a:solidFill>
            <a:srgbClr val="B8E3F6"/>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Century Gothic" panose="020B0502020202020204" pitchFamily="34" charset="0"/>
                <a:ea typeface="Jost Medium" pitchFamily="2" charset="0"/>
                <a:cs typeface="Arial" panose="020B0604020202020204" pitchFamily="34" charset="0"/>
              </a:rPr>
              <a:t>Degree Level Apprenticeships</a:t>
            </a:r>
          </a:p>
        </p:txBody>
      </p:sp>
      <p:sp>
        <p:nvSpPr>
          <p:cNvPr id="31" name="Rectangle: Rounded Corners 30">
            <a:extLst>
              <a:ext uri="{FF2B5EF4-FFF2-40B4-BE49-F238E27FC236}">
                <a16:creationId xmlns:a16="http://schemas.microsoft.com/office/drawing/2014/main" id="{9FFA2279-2896-44EA-8906-5350E137AB71}"/>
              </a:ext>
            </a:extLst>
          </p:cNvPr>
          <p:cNvSpPr/>
          <p:nvPr/>
        </p:nvSpPr>
        <p:spPr>
          <a:xfrm>
            <a:off x="3600001" y="3904813"/>
            <a:ext cx="1944000" cy="553175"/>
          </a:xfrm>
          <a:prstGeom prst="roundRect">
            <a:avLst/>
          </a:prstGeom>
          <a:solidFill>
            <a:srgbClr val="32B0E6"/>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Century Gothic" panose="020B0502020202020204" pitchFamily="34" charset="0"/>
                <a:ea typeface="Jost Medium" pitchFamily="2" charset="0"/>
                <a:cs typeface="Arial" panose="020B0604020202020204" pitchFamily="34" charset="0"/>
              </a:rPr>
              <a:t>A Levels</a:t>
            </a:r>
          </a:p>
        </p:txBody>
      </p:sp>
      <p:pic>
        <p:nvPicPr>
          <p:cNvPr id="32" name="Picture 4" descr="Leadership icon">
            <a:extLst>
              <a:ext uri="{FF2B5EF4-FFF2-40B4-BE49-F238E27FC236}">
                <a16:creationId xmlns:a16="http://schemas.microsoft.com/office/drawing/2014/main" id="{9092A3DB-F8EC-4866-BE66-4E57D3188C57}"/>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969169" y="2945529"/>
            <a:ext cx="848719" cy="848719"/>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6" descr="Test Passed icon">
            <a:extLst>
              <a:ext uri="{FF2B5EF4-FFF2-40B4-BE49-F238E27FC236}">
                <a16:creationId xmlns:a16="http://schemas.microsoft.com/office/drawing/2014/main" id="{FCE3AD68-EDA0-4A26-AE9D-8A541620BA86}"/>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4141726" y="2912688"/>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0" descr="Graduation Cap icon">
            <a:extLst>
              <a:ext uri="{FF2B5EF4-FFF2-40B4-BE49-F238E27FC236}">
                <a16:creationId xmlns:a16="http://schemas.microsoft.com/office/drawing/2014/main" id="{4A8DBB05-E966-4D0E-B683-8B74BBCE0BFC}"/>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7251876" y="4547365"/>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36" name="Rectangle: Rounded Corners 35">
            <a:extLst>
              <a:ext uri="{FF2B5EF4-FFF2-40B4-BE49-F238E27FC236}">
                <a16:creationId xmlns:a16="http://schemas.microsoft.com/office/drawing/2014/main" id="{4C4EACE6-809C-4E8B-A4B5-3A4BEB40AD58}"/>
              </a:ext>
            </a:extLst>
          </p:cNvPr>
          <p:cNvSpPr/>
          <p:nvPr/>
        </p:nvSpPr>
        <p:spPr>
          <a:xfrm>
            <a:off x="3600001" y="2270783"/>
            <a:ext cx="1944000" cy="553175"/>
          </a:xfrm>
          <a:prstGeom prst="roundRect">
            <a:avLst/>
          </a:prstGeom>
          <a:solidFill>
            <a:srgbClr val="B8E3F6"/>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Century Gothic" panose="020B0502020202020204" pitchFamily="34" charset="0"/>
                <a:ea typeface="Jost Medium" pitchFamily="2" charset="0"/>
                <a:cs typeface="Arial" panose="020B0604020202020204" pitchFamily="34" charset="0"/>
              </a:rPr>
              <a:t>Traineeships</a:t>
            </a:r>
          </a:p>
        </p:txBody>
      </p:sp>
      <p:sp>
        <p:nvSpPr>
          <p:cNvPr id="37" name="Rectangle: Rounded Corners 36">
            <a:extLst>
              <a:ext uri="{FF2B5EF4-FFF2-40B4-BE49-F238E27FC236}">
                <a16:creationId xmlns:a16="http://schemas.microsoft.com/office/drawing/2014/main" id="{E17528B2-7447-44FE-B2D1-17462AD8C47B}"/>
              </a:ext>
            </a:extLst>
          </p:cNvPr>
          <p:cNvSpPr/>
          <p:nvPr/>
        </p:nvSpPr>
        <p:spPr>
          <a:xfrm>
            <a:off x="462926" y="968329"/>
            <a:ext cx="8218150" cy="893122"/>
          </a:xfrm>
          <a:prstGeom prst="roundRect">
            <a:avLst/>
          </a:prstGeom>
          <a:solidFill>
            <a:srgbClr val="B8E3F6"/>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tx1"/>
                </a:solidFill>
                <a:latin typeface="Century Gothic" panose="020B0502020202020204" pitchFamily="34" charset="0"/>
                <a:ea typeface="Jost Medium" pitchFamily="2" charset="0"/>
                <a:cs typeface="Arial" panose="020B0604020202020204" pitchFamily="34" charset="0"/>
              </a:rPr>
              <a:t>School is just the start of your learning journey</a:t>
            </a:r>
            <a:r>
              <a:rPr lang="en-GB" sz="1600" dirty="0">
                <a:solidFill>
                  <a:schemeClr val="tx1"/>
                </a:solidFill>
                <a:latin typeface="Century Gothic" panose="020B0502020202020204" pitchFamily="34" charset="0"/>
                <a:ea typeface="Jost Medium" pitchFamily="2" charset="0"/>
                <a:cs typeface="Arial" panose="020B0604020202020204" pitchFamily="34" charset="0"/>
              </a:rPr>
              <a:t>;</a:t>
            </a:r>
            <a:r>
              <a:rPr lang="en-GB" sz="1600" b="1" dirty="0">
                <a:solidFill>
                  <a:schemeClr val="tx1"/>
                </a:solidFill>
                <a:latin typeface="Century Gothic" panose="020B0502020202020204" pitchFamily="34" charset="0"/>
                <a:ea typeface="Jost Medium" pitchFamily="2" charset="0"/>
                <a:cs typeface="Arial" panose="020B0604020202020204" pitchFamily="34" charset="0"/>
              </a:rPr>
              <a:t> </a:t>
            </a:r>
            <a:r>
              <a:rPr lang="en-GB" sz="1600" dirty="0">
                <a:solidFill>
                  <a:schemeClr val="tx1"/>
                </a:solidFill>
                <a:latin typeface="Century Gothic" panose="020B0502020202020204" pitchFamily="34" charset="0"/>
                <a:ea typeface="Jost Medium" pitchFamily="2" charset="0"/>
                <a:cs typeface="Arial" panose="020B0604020202020204" pitchFamily="34" charset="0"/>
              </a:rPr>
              <a:t>you can continue to learn and develop new skills every day, </a:t>
            </a:r>
            <a:r>
              <a:rPr lang="en-GB" sz="1600" b="1" dirty="0">
                <a:solidFill>
                  <a:schemeClr val="tx1"/>
                </a:solidFill>
                <a:latin typeface="Century Gothic" panose="020B0502020202020204" pitchFamily="34" charset="0"/>
                <a:ea typeface="Jost Medium" pitchFamily="2" charset="0"/>
                <a:cs typeface="Arial" panose="020B0604020202020204" pitchFamily="34" charset="0"/>
              </a:rPr>
              <a:t>no matter where you are</a:t>
            </a:r>
            <a:r>
              <a:rPr lang="en-GB" sz="1600" dirty="0">
                <a:solidFill>
                  <a:schemeClr val="tx1"/>
                </a:solidFill>
                <a:latin typeface="Century Gothic" panose="020B0502020202020204" pitchFamily="34" charset="0"/>
                <a:ea typeface="Jost Medium" pitchFamily="2" charset="0"/>
                <a:cs typeface="Arial" panose="020B0604020202020204" pitchFamily="34" charset="0"/>
              </a:rPr>
              <a:t>! </a:t>
            </a:r>
          </a:p>
        </p:txBody>
      </p:sp>
      <p:sp>
        <p:nvSpPr>
          <p:cNvPr id="18" name="Shape 114">
            <a:extLst>
              <a:ext uri="{FF2B5EF4-FFF2-40B4-BE49-F238E27FC236}">
                <a16:creationId xmlns:a16="http://schemas.microsoft.com/office/drawing/2014/main" id="{5FBD1913-4BCA-483E-8F04-1164744321D2}"/>
              </a:ext>
            </a:extLst>
          </p:cNvPr>
          <p:cNvSpPr/>
          <p:nvPr/>
        </p:nvSpPr>
        <p:spPr>
          <a:xfrm>
            <a:off x="250863" y="161175"/>
            <a:ext cx="8644988" cy="538608"/>
          </a:xfrm>
          <a:prstGeom prst="rect">
            <a:avLst/>
          </a:prstGeom>
          <a:noFill/>
          <a:ln>
            <a:noFill/>
          </a:ln>
        </p:spPr>
        <p:txBody>
          <a:bodyPr lIns="91425" tIns="45700" rIns="91425" bIns="45700" anchor="ctr" anchorCtr="0">
            <a:noAutofit/>
          </a:bodyPr>
          <a:lstStyle/>
          <a:p>
            <a:pPr>
              <a:buSzPct val="25000"/>
            </a:pPr>
            <a:r>
              <a:rPr lang="en-GB" sz="2400" b="1" dirty="0">
                <a:solidFill>
                  <a:schemeClr val="bg1"/>
                </a:solidFill>
                <a:latin typeface="Century Gothic" panose="020B0502020202020204" pitchFamily="34" charset="0"/>
                <a:ea typeface="Jost SemiBold" pitchFamily="2" charset="0"/>
                <a:cs typeface="Arial" panose="020B0604020202020204" pitchFamily="34" charset="0"/>
                <a:sym typeface="Lato"/>
              </a:rPr>
              <a:t>Routes to your future</a:t>
            </a:r>
          </a:p>
        </p:txBody>
      </p:sp>
      <p:pic>
        <p:nvPicPr>
          <p:cNvPr id="20" name="Picture 2" descr="Berkshire Opportunities logo">
            <a:extLst>
              <a:ext uri="{FF2B5EF4-FFF2-40B4-BE49-F238E27FC236}">
                <a16:creationId xmlns:a16="http://schemas.microsoft.com/office/drawing/2014/main" id="{25CBD4C7-0E11-4610-872C-581B04A3C2AE}"/>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7792825" y="125720"/>
            <a:ext cx="1242389" cy="5386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8992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par>
                                <p:cTn id="8" presetID="10" presetClass="entr" presetSubtype="0" fill="hold"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fade">
                                      <p:cBhvr>
                                        <p:cTn id="10" dur="500"/>
                                        <p:tgtEl>
                                          <p:spTgt spid="32"/>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36"/>
                                        </p:tgtEl>
                                        <p:attrNameLst>
                                          <p:attrName>style.visibility</p:attrName>
                                        </p:attrNameLst>
                                      </p:cBhvr>
                                      <p:to>
                                        <p:strVal val="visible"/>
                                      </p:to>
                                    </p:set>
                                    <p:animEffect transition="in" filter="fade">
                                      <p:cBhvr>
                                        <p:cTn id="14" dur="500"/>
                                        <p:tgtEl>
                                          <p:spTgt spid="36"/>
                                        </p:tgtEl>
                                      </p:cBhvr>
                                    </p:animEffect>
                                  </p:childTnLst>
                                </p:cTn>
                              </p:par>
                              <p:par>
                                <p:cTn id="15" presetID="10" presetClass="entr" presetSubtype="0" fill="hold" nodeType="with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500"/>
                                        <p:tgtEl>
                                          <p:spTgt spid="33"/>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fade">
                                      <p:cBhvr>
                                        <p:cTn id="21" dur="500"/>
                                        <p:tgtEl>
                                          <p:spTgt spid="27"/>
                                        </p:tgtEl>
                                      </p:cBhvr>
                                    </p:animEffect>
                                  </p:childTnLst>
                                </p:cTn>
                              </p:par>
                              <p:par>
                                <p:cTn id="22" presetID="10" presetClass="entr" presetSubtype="0" fill="hold"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500"/>
                                        <p:tgtEl>
                                          <p:spTgt spid="19"/>
                                        </p:tgtEl>
                                      </p:cBhvr>
                                    </p:animEffect>
                                  </p:childTnLst>
                                </p:cTn>
                              </p:par>
                            </p:childTnLst>
                          </p:cTn>
                        </p:par>
                        <p:par>
                          <p:cTn id="25" fill="hold">
                            <p:stCondLst>
                              <p:cond delay="1500"/>
                            </p:stCondLst>
                            <p:childTnLst>
                              <p:par>
                                <p:cTn id="26" presetID="10" presetClass="entr" presetSubtype="0" fill="hold" grpId="0" nodeType="after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fade">
                                      <p:cBhvr>
                                        <p:cTn id="28" dur="500"/>
                                        <p:tgtEl>
                                          <p:spTgt spid="30"/>
                                        </p:tgtEl>
                                      </p:cBhvr>
                                    </p:animEffect>
                                  </p:childTnLst>
                                </p:cTn>
                              </p:par>
                              <p:par>
                                <p:cTn id="29" presetID="10" presetClass="entr" presetSubtype="0" fill="hold" nodeType="with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fade">
                                      <p:cBhvr>
                                        <p:cTn id="31" dur="500"/>
                                        <p:tgtEl>
                                          <p:spTgt spid="23"/>
                                        </p:tgtEl>
                                      </p:cBhvr>
                                    </p:animEffect>
                                  </p:childTnLst>
                                </p:cTn>
                              </p:par>
                            </p:childTnLst>
                          </p:cTn>
                        </p:par>
                        <p:par>
                          <p:cTn id="32" fill="hold">
                            <p:stCondLst>
                              <p:cond delay="2000"/>
                            </p:stCondLst>
                            <p:childTnLst>
                              <p:par>
                                <p:cTn id="33" presetID="10" presetClass="entr" presetSubtype="0" fill="hold" grpId="0" nodeType="after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fade">
                                      <p:cBhvr>
                                        <p:cTn id="35" dur="500"/>
                                        <p:tgtEl>
                                          <p:spTgt spid="31"/>
                                        </p:tgtEl>
                                      </p:cBhvr>
                                    </p:animEffect>
                                  </p:childTnLst>
                                </p:cTn>
                              </p:par>
                              <p:par>
                                <p:cTn id="36" presetID="10" presetClass="entr" presetSubtype="0" fill="hold" nodeType="with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fade">
                                      <p:cBhvr>
                                        <p:cTn id="38" dur="500"/>
                                        <p:tgtEl>
                                          <p:spTgt spid="16"/>
                                        </p:tgtEl>
                                      </p:cBhvr>
                                    </p:animEffect>
                                  </p:childTnLst>
                                </p:cTn>
                              </p:par>
                            </p:childTnLst>
                          </p:cTn>
                        </p:par>
                        <p:par>
                          <p:cTn id="39" fill="hold">
                            <p:stCondLst>
                              <p:cond delay="2500"/>
                            </p:stCondLst>
                            <p:childTnLst>
                              <p:par>
                                <p:cTn id="40" presetID="10" presetClass="entr" presetSubtype="0" fill="hold" grpId="0" nodeType="after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fade">
                                      <p:cBhvr>
                                        <p:cTn id="42" dur="500"/>
                                        <p:tgtEl>
                                          <p:spTgt spid="29"/>
                                        </p:tgtEl>
                                      </p:cBhvr>
                                    </p:animEffect>
                                  </p:childTnLst>
                                </p:cTn>
                              </p:par>
                              <p:par>
                                <p:cTn id="43" presetID="10" presetClass="entr" presetSubtype="0" fill="hold" nodeType="withEffect">
                                  <p:stCondLst>
                                    <p:cond delay="0"/>
                                  </p:stCondLst>
                                  <p:childTnLst>
                                    <p:set>
                                      <p:cBhvr>
                                        <p:cTn id="44" dur="1" fill="hold">
                                          <p:stCondLst>
                                            <p:cond delay="0"/>
                                          </p:stCondLst>
                                        </p:cTn>
                                        <p:tgtEl>
                                          <p:spTgt spid="35"/>
                                        </p:tgtEl>
                                        <p:attrNameLst>
                                          <p:attrName>style.visibility</p:attrName>
                                        </p:attrNameLst>
                                      </p:cBhvr>
                                      <p:to>
                                        <p:strVal val="visible"/>
                                      </p:to>
                                    </p:set>
                                    <p:animEffect transition="in" filter="fade">
                                      <p:cBhvr>
                                        <p:cTn id="45" dur="500"/>
                                        <p:tgtEl>
                                          <p:spTgt spid="35"/>
                                        </p:tgtEl>
                                      </p:cBhvr>
                                    </p:animEffect>
                                  </p:childTnLst>
                                </p:cTn>
                              </p:par>
                            </p:childTnLst>
                          </p:cTn>
                        </p:par>
                        <p:par>
                          <p:cTn id="46" fill="hold">
                            <p:stCondLst>
                              <p:cond delay="3000"/>
                            </p:stCondLst>
                            <p:childTnLst>
                              <p:par>
                                <p:cTn id="47" presetID="10" presetClass="entr" presetSubtype="0" fill="hold" grpId="0" nodeType="afterEffect">
                                  <p:stCondLst>
                                    <p:cond delay="0"/>
                                  </p:stCondLst>
                                  <p:childTnLst>
                                    <p:set>
                                      <p:cBhvr>
                                        <p:cTn id="48" dur="1" fill="hold">
                                          <p:stCondLst>
                                            <p:cond delay="0"/>
                                          </p:stCondLst>
                                        </p:cTn>
                                        <p:tgtEl>
                                          <p:spTgt spid="26"/>
                                        </p:tgtEl>
                                        <p:attrNameLst>
                                          <p:attrName>style.visibility</p:attrName>
                                        </p:attrNameLst>
                                      </p:cBhvr>
                                      <p:to>
                                        <p:strVal val="visible"/>
                                      </p:to>
                                    </p:set>
                                    <p:animEffect transition="in" filter="fade">
                                      <p:cBhvr>
                                        <p:cTn id="4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8" grpId="0" animBg="1"/>
      <p:bldP spid="29" grpId="0" animBg="1"/>
      <p:bldP spid="30" grpId="0" animBg="1"/>
      <p:bldP spid="31" grpId="0" animBg="1"/>
      <p:bldP spid="3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Graphic 26" descr="Aspiration outline">
            <a:extLst>
              <a:ext uri="{FF2B5EF4-FFF2-40B4-BE49-F238E27FC236}">
                <a16:creationId xmlns:a16="http://schemas.microsoft.com/office/drawing/2014/main" id="{5B70EB3B-493F-4EDF-97B4-14D6C78E3FF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420706" y="1873478"/>
            <a:ext cx="4876800" cy="4876800"/>
          </a:xfrm>
          <a:prstGeom prst="rect">
            <a:avLst/>
          </a:prstGeom>
        </p:spPr>
      </p:pic>
      <p:pic>
        <p:nvPicPr>
          <p:cNvPr id="29" name="Graphic 28" descr="Blueprint outline">
            <a:extLst>
              <a:ext uri="{FF2B5EF4-FFF2-40B4-BE49-F238E27FC236}">
                <a16:creationId xmlns:a16="http://schemas.microsoft.com/office/drawing/2014/main" id="{139CDA19-E4FA-49E5-B076-B2014108429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81027" y="985025"/>
            <a:ext cx="4876799" cy="4876799"/>
          </a:xfrm>
          <a:prstGeom prst="rect">
            <a:avLst/>
          </a:prstGeom>
        </p:spPr>
      </p:pic>
      <p:sp>
        <p:nvSpPr>
          <p:cNvPr id="17" name="TextBox 13">
            <a:extLst>
              <a:ext uri="{FF2B5EF4-FFF2-40B4-BE49-F238E27FC236}">
                <a16:creationId xmlns:a16="http://schemas.microsoft.com/office/drawing/2014/main" id="{F9917226-B0B1-4CCB-9FE8-3AA768BC4842}"/>
              </a:ext>
            </a:extLst>
          </p:cNvPr>
          <p:cNvSpPr txBox="1"/>
          <p:nvPr/>
        </p:nvSpPr>
        <p:spPr>
          <a:xfrm>
            <a:off x="0" y="6642556"/>
            <a:ext cx="2698596" cy="21544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800" dirty="0">
                <a:effectLst/>
                <a:latin typeface="Century Gothic" panose="020B0502020202020204" pitchFamily="34" charset="0"/>
                <a:ea typeface="Calibri" panose="020F0502020204030204" pitchFamily="34" charset="0"/>
                <a:cs typeface="Arial" panose="020B0604020202020204" pitchFamily="34" charset="0"/>
              </a:rPr>
              <a:t>©VotesforSchools The WOW Show 2021</a:t>
            </a:r>
          </a:p>
        </p:txBody>
      </p:sp>
      <p:sp>
        <p:nvSpPr>
          <p:cNvPr id="8" name="Rectangle: Rounded Corners 7">
            <a:extLst>
              <a:ext uri="{FF2B5EF4-FFF2-40B4-BE49-F238E27FC236}">
                <a16:creationId xmlns:a16="http://schemas.microsoft.com/office/drawing/2014/main" id="{0207A542-2588-42D8-A898-529ED2A2124B}"/>
              </a:ext>
            </a:extLst>
          </p:cNvPr>
          <p:cNvSpPr/>
          <p:nvPr/>
        </p:nvSpPr>
        <p:spPr>
          <a:xfrm>
            <a:off x="235983" y="1014162"/>
            <a:ext cx="8667786" cy="756146"/>
          </a:xfrm>
          <a:prstGeom prst="roundRect">
            <a:avLst/>
          </a:prstGeom>
          <a:solidFill>
            <a:srgbClr val="B8E3F6"/>
          </a:solidFill>
          <a:ln w="28575">
            <a:solidFill>
              <a:srgbClr val="3557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0" i="0" u="none" strike="noStrike" baseline="0" dirty="0">
                <a:solidFill>
                  <a:srgbClr val="2E2E2E"/>
                </a:solidFill>
                <a:latin typeface="Century Gothic" panose="020B0502020202020204" pitchFamily="34" charset="0"/>
              </a:rPr>
              <a:t>Now you have seen some of the </a:t>
            </a:r>
            <a:r>
              <a:rPr lang="en-GB" sz="1600" b="1" i="0" u="none" strike="noStrike" baseline="0" dirty="0">
                <a:solidFill>
                  <a:srgbClr val="2E2E2E"/>
                </a:solidFill>
                <a:latin typeface="Century Gothic" panose="020B0502020202020204" pitchFamily="34" charset="0"/>
              </a:rPr>
              <a:t>sectors that have opportunities in Berkshire</a:t>
            </a:r>
            <a:r>
              <a:rPr lang="en-GB" sz="1600" b="0" i="0" u="none" strike="noStrike" baseline="0" dirty="0">
                <a:solidFill>
                  <a:srgbClr val="2E2E2E"/>
                </a:solidFill>
                <a:latin typeface="Century Gothic" panose="020B0502020202020204" pitchFamily="34" charset="0"/>
              </a:rPr>
              <a:t>,</a:t>
            </a:r>
            <a:r>
              <a:rPr lang="en-GB" sz="1600" b="0" i="0" u="none" strike="noStrike" dirty="0">
                <a:solidFill>
                  <a:srgbClr val="2E2E2E"/>
                </a:solidFill>
                <a:latin typeface="Century Gothic" panose="020B0502020202020204" pitchFamily="34" charset="0"/>
              </a:rPr>
              <a:t> you can begin to research what your future holds.  </a:t>
            </a:r>
            <a:endParaRPr lang="en-GB" sz="1600" dirty="0">
              <a:ln>
                <a:solidFill>
                  <a:srgbClr val="00A8A8"/>
                </a:solidFill>
              </a:ln>
              <a:solidFill>
                <a:schemeClr val="tx1"/>
              </a:solidFill>
              <a:latin typeface="Century Gothic" panose="020B0502020202020204" pitchFamily="34" charset="0"/>
              <a:ea typeface="Microsoft YaHei UI Light" panose="020B0502040204020203" pitchFamily="34" charset="-122"/>
              <a:cs typeface="Calibri" panose="020F0502020204030204" pitchFamily="34" charset="0"/>
            </a:endParaRPr>
          </a:p>
        </p:txBody>
      </p:sp>
      <p:pic>
        <p:nvPicPr>
          <p:cNvPr id="9" name="Picture 8">
            <a:extLst>
              <a:ext uri="{FF2B5EF4-FFF2-40B4-BE49-F238E27FC236}">
                <a16:creationId xmlns:a16="http://schemas.microsoft.com/office/drawing/2014/main" id="{AE215F8E-D560-4909-9DCB-D35A104914F8}"/>
              </a:ext>
            </a:extLst>
          </p:cNvPr>
          <p:cNvPicPr>
            <a:picLocks noChangeAspect="1"/>
          </p:cNvPicPr>
          <p:nvPr/>
        </p:nvPicPr>
        <p:blipFill>
          <a:blip r:embed="rId7"/>
          <a:stretch>
            <a:fillRect/>
          </a:stretch>
        </p:blipFill>
        <p:spPr>
          <a:xfrm>
            <a:off x="235981" y="2998755"/>
            <a:ext cx="4224505" cy="2374585"/>
          </a:xfrm>
          <a:prstGeom prst="rect">
            <a:avLst/>
          </a:prstGeom>
        </p:spPr>
      </p:pic>
      <p:sp>
        <p:nvSpPr>
          <p:cNvPr id="13" name="Rectangle: Rounded Corners 12">
            <a:extLst>
              <a:ext uri="{FF2B5EF4-FFF2-40B4-BE49-F238E27FC236}">
                <a16:creationId xmlns:a16="http://schemas.microsoft.com/office/drawing/2014/main" id="{486C41B0-C8C1-4AF1-9A54-0A2C92D895B5}"/>
              </a:ext>
            </a:extLst>
          </p:cNvPr>
          <p:cNvSpPr/>
          <p:nvPr/>
        </p:nvSpPr>
        <p:spPr>
          <a:xfrm>
            <a:off x="235982" y="2041068"/>
            <a:ext cx="4224506" cy="756146"/>
          </a:xfrm>
          <a:prstGeom prst="roundRect">
            <a:avLst/>
          </a:prstGeom>
          <a:solidFill>
            <a:srgbClr val="F4FBFE"/>
          </a:solidFill>
          <a:ln w="28575">
            <a:solidFill>
              <a:srgbClr val="3557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0" i="0" u="none" strike="noStrike" baseline="0" dirty="0">
                <a:solidFill>
                  <a:srgbClr val="2E2E2E"/>
                </a:solidFill>
                <a:latin typeface="Century Gothic" panose="020B0502020202020204" pitchFamily="34" charset="0"/>
              </a:rPr>
              <a:t>Find out more on the </a:t>
            </a:r>
            <a:r>
              <a:rPr lang="en-GB" sz="1600" b="1" i="0" u="none" strike="noStrike" baseline="0" dirty="0">
                <a:solidFill>
                  <a:schemeClr val="tx1"/>
                </a:solidFill>
                <a:latin typeface="Century Gothic" panose="020B0502020202020204" pitchFamily="34" charset="0"/>
                <a:hlinkClick r:id="rId8">
                  <a:extLst>
                    <a:ext uri="{A12FA001-AC4F-418D-AE19-62706E023703}">
                      <ahyp:hlinkClr xmlns:ahyp="http://schemas.microsoft.com/office/drawing/2018/hyperlinkcolor" val="tx"/>
                    </a:ext>
                  </a:extLst>
                </a:hlinkClick>
              </a:rPr>
              <a:t>Berkshire Opportunities</a:t>
            </a:r>
            <a:r>
              <a:rPr lang="en-GB" sz="1600" b="1" i="0" u="none" strike="noStrike" dirty="0">
                <a:solidFill>
                  <a:schemeClr val="tx1"/>
                </a:solidFill>
                <a:latin typeface="Century Gothic" panose="020B0502020202020204" pitchFamily="34" charset="0"/>
                <a:hlinkClick r:id="rId8">
                  <a:extLst>
                    <a:ext uri="{A12FA001-AC4F-418D-AE19-62706E023703}">
                      <ahyp:hlinkClr xmlns:ahyp="http://schemas.microsoft.com/office/drawing/2018/hyperlinkcolor" val="tx"/>
                    </a:ext>
                  </a:extLst>
                </a:hlinkClick>
              </a:rPr>
              <a:t> website.</a:t>
            </a:r>
            <a:r>
              <a:rPr lang="en-GB" sz="1600" b="1" i="0" u="none" strike="noStrike" dirty="0">
                <a:solidFill>
                  <a:srgbClr val="0563C1"/>
                </a:solidFill>
                <a:latin typeface="Century Gothic" panose="020B0502020202020204" pitchFamily="34" charset="0"/>
                <a:hlinkClick r:id="rId8">
                  <a:extLst>
                    <a:ext uri="{A12FA001-AC4F-418D-AE19-62706E023703}">
                      <ahyp:hlinkClr xmlns:ahyp="http://schemas.microsoft.com/office/drawing/2018/hyperlinkcolor" val="tx"/>
                    </a:ext>
                  </a:extLst>
                </a:hlinkClick>
              </a:rPr>
              <a:t>  </a:t>
            </a:r>
            <a:endParaRPr lang="en-GB" sz="1600" b="1" dirty="0">
              <a:ln>
                <a:solidFill>
                  <a:srgbClr val="00A8A8"/>
                </a:solidFill>
              </a:ln>
              <a:solidFill>
                <a:schemeClr val="tx1"/>
              </a:solidFill>
              <a:latin typeface="Century Gothic" panose="020B0502020202020204" pitchFamily="34" charset="0"/>
              <a:ea typeface="Microsoft YaHei UI Light" panose="020B0502040204020203" pitchFamily="34" charset="-122"/>
              <a:cs typeface="Calibri" panose="020F0502020204030204" pitchFamily="34" charset="0"/>
            </a:endParaRPr>
          </a:p>
        </p:txBody>
      </p:sp>
      <p:pic>
        <p:nvPicPr>
          <p:cNvPr id="10" name="Picture 9">
            <a:extLst>
              <a:ext uri="{FF2B5EF4-FFF2-40B4-BE49-F238E27FC236}">
                <a16:creationId xmlns:a16="http://schemas.microsoft.com/office/drawing/2014/main" id="{D28868BC-6FB3-4FC2-BFF3-86BCD28AC673}"/>
              </a:ext>
            </a:extLst>
          </p:cNvPr>
          <p:cNvPicPr>
            <a:picLocks noChangeAspect="1"/>
          </p:cNvPicPr>
          <p:nvPr/>
        </p:nvPicPr>
        <p:blipFill>
          <a:blip r:embed="rId9"/>
          <a:stretch>
            <a:fillRect/>
          </a:stretch>
        </p:blipFill>
        <p:spPr>
          <a:xfrm>
            <a:off x="4873190" y="2076061"/>
            <a:ext cx="4030579" cy="2423023"/>
          </a:xfrm>
          <a:prstGeom prst="rect">
            <a:avLst/>
          </a:prstGeom>
        </p:spPr>
      </p:pic>
      <p:sp>
        <p:nvSpPr>
          <p:cNvPr id="15" name="Rectangle: Rounded Corners 14">
            <a:extLst>
              <a:ext uri="{FF2B5EF4-FFF2-40B4-BE49-F238E27FC236}">
                <a16:creationId xmlns:a16="http://schemas.microsoft.com/office/drawing/2014/main" id="{26BE34A7-16B2-4AB4-ADCA-ABE6167EB743}"/>
              </a:ext>
            </a:extLst>
          </p:cNvPr>
          <p:cNvSpPr/>
          <p:nvPr/>
        </p:nvSpPr>
        <p:spPr>
          <a:xfrm>
            <a:off x="4873189" y="4619742"/>
            <a:ext cx="4030579" cy="753598"/>
          </a:xfrm>
          <a:prstGeom prst="roundRect">
            <a:avLst/>
          </a:prstGeom>
          <a:solidFill>
            <a:srgbClr val="F4FBFE"/>
          </a:solidFill>
          <a:ln w="28575">
            <a:solidFill>
              <a:srgbClr val="3557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0" i="0" u="none" strike="noStrike" baseline="0" dirty="0">
                <a:solidFill>
                  <a:srgbClr val="2E2E2E"/>
                </a:solidFill>
                <a:latin typeface="Century Gothic" panose="020B0502020202020204" pitchFamily="34" charset="0"/>
              </a:rPr>
              <a:t>Or in </a:t>
            </a:r>
            <a:r>
              <a:rPr lang="en-GB" sz="1600" b="1" i="0" u="none" strike="noStrike" dirty="0">
                <a:solidFill>
                  <a:srgbClr val="2E2E2E"/>
                </a:solidFill>
                <a:latin typeface="Century Gothic" panose="020B0502020202020204" pitchFamily="34" charset="0"/>
              </a:rPr>
              <a:t>Starting Out – The Berkshire Careers Guide.</a:t>
            </a:r>
            <a:endParaRPr lang="en-GB" sz="1600" b="1" dirty="0">
              <a:ln>
                <a:solidFill>
                  <a:srgbClr val="00A8A8"/>
                </a:solidFill>
              </a:ln>
              <a:solidFill>
                <a:schemeClr val="tx1"/>
              </a:solidFill>
              <a:latin typeface="Century Gothic" panose="020B0502020202020204" pitchFamily="34" charset="0"/>
              <a:ea typeface="Microsoft YaHei UI Light" panose="020B0502040204020203" pitchFamily="34" charset="-122"/>
              <a:cs typeface="Calibri" panose="020F0502020204030204" pitchFamily="34" charset="0"/>
            </a:endParaRPr>
          </a:p>
        </p:txBody>
      </p:sp>
      <p:sp>
        <p:nvSpPr>
          <p:cNvPr id="16" name="Rectangle: Rounded Corners 15">
            <a:extLst>
              <a:ext uri="{FF2B5EF4-FFF2-40B4-BE49-F238E27FC236}">
                <a16:creationId xmlns:a16="http://schemas.microsoft.com/office/drawing/2014/main" id="{38C94B6E-8CA4-474D-A83F-1473BA561E56}"/>
              </a:ext>
            </a:extLst>
          </p:cNvPr>
          <p:cNvSpPr/>
          <p:nvPr/>
        </p:nvSpPr>
        <p:spPr>
          <a:xfrm>
            <a:off x="2333620" y="5727531"/>
            <a:ext cx="4476762" cy="620018"/>
          </a:xfrm>
          <a:prstGeom prst="roundRect">
            <a:avLst/>
          </a:prstGeom>
          <a:solidFill>
            <a:srgbClr val="32B0E6"/>
          </a:solidFill>
          <a:ln w="28575">
            <a:solidFill>
              <a:srgbClr val="3557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rgbClr val="2E2E2E"/>
                </a:solidFill>
                <a:latin typeface="Century Gothic" panose="020B0502020202020204" pitchFamily="34" charset="0"/>
              </a:rPr>
              <a:t>Remember: </a:t>
            </a:r>
          </a:p>
          <a:p>
            <a:pPr algn="ctr"/>
            <a:r>
              <a:rPr lang="en-GB" sz="1600" dirty="0">
                <a:solidFill>
                  <a:srgbClr val="2E2E2E"/>
                </a:solidFill>
                <a:latin typeface="Century Gothic" panose="020B0502020202020204" pitchFamily="34" charset="0"/>
              </a:rPr>
              <a:t>The</a:t>
            </a:r>
            <a:r>
              <a:rPr lang="en-GB" sz="1600" b="1" dirty="0">
                <a:solidFill>
                  <a:srgbClr val="2E2E2E"/>
                </a:solidFill>
                <a:latin typeface="Century Gothic" panose="020B0502020202020204" pitchFamily="34" charset="0"/>
              </a:rPr>
              <a:t> future is yours </a:t>
            </a:r>
            <a:r>
              <a:rPr lang="en-GB" sz="1600" dirty="0">
                <a:solidFill>
                  <a:srgbClr val="2E2E2E"/>
                </a:solidFill>
                <a:latin typeface="Century Gothic" panose="020B0502020202020204" pitchFamily="34" charset="0"/>
              </a:rPr>
              <a:t>for the taking!</a:t>
            </a:r>
            <a:endParaRPr lang="en-GB" sz="1600" dirty="0">
              <a:ln>
                <a:solidFill>
                  <a:srgbClr val="00A8A8"/>
                </a:solidFill>
              </a:ln>
              <a:solidFill>
                <a:schemeClr val="tx1"/>
              </a:solidFill>
              <a:latin typeface="Century Gothic" panose="020B0502020202020204" pitchFamily="34" charset="0"/>
              <a:ea typeface="Microsoft YaHei UI Light" panose="020B0502040204020203" pitchFamily="34" charset="-122"/>
              <a:cs typeface="Calibri" panose="020F0502020204030204" pitchFamily="34" charset="0"/>
            </a:endParaRPr>
          </a:p>
        </p:txBody>
      </p:sp>
      <p:pic>
        <p:nvPicPr>
          <p:cNvPr id="19" name="Picture 6" descr="Idea Sharing icon">
            <a:extLst>
              <a:ext uri="{FF2B5EF4-FFF2-40B4-BE49-F238E27FC236}">
                <a16:creationId xmlns:a16="http://schemas.microsoft.com/office/drawing/2014/main" id="{C9851150-2CDA-413C-BF01-C4A36FC35F76}"/>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8327108" y="5698127"/>
            <a:ext cx="649422" cy="649422"/>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Connected People icon">
            <a:extLst>
              <a:ext uri="{FF2B5EF4-FFF2-40B4-BE49-F238E27FC236}">
                <a16:creationId xmlns:a16="http://schemas.microsoft.com/office/drawing/2014/main" id="{D4257418-E3B4-4E1B-AFA0-E9407762BB9F}"/>
              </a:ext>
            </a:extLst>
          </p:cNvPr>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7605060" y="5698127"/>
            <a:ext cx="649422" cy="64942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Leadership icon">
            <a:extLst>
              <a:ext uri="{FF2B5EF4-FFF2-40B4-BE49-F238E27FC236}">
                <a16:creationId xmlns:a16="http://schemas.microsoft.com/office/drawing/2014/main" id="{5FEDBF2F-FD78-4683-A9CB-DF019D392ACF}"/>
              </a:ext>
            </a:extLst>
          </p:cNvPr>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6883010" y="5698127"/>
            <a:ext cx="649422" cy="649422"/>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Connectivity and Help icon">
            <a:extLst>
              <a:ext uri="{FF2B5EF4-FFF2-40B4-BE49-F238E27FC236}">
                <a16:creationId xmlns:a16="http://schemas.microsoft.com/office/drawing/2014/main" id="{0729DE1E-5DEB-477A-976A-D80E5454B6FD}"/>
              </a:ext>
            </a:extLst>
          </p:cNvPr>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1611570" y="5698726"/>
            <a:ext cx="649422" cy="649422"/>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Foundation icon">
            <a:extLst>
              <a:ext uri="{FF2B5EF4-FFF2-40B4-BE49-F238E27FC236}">
                <a16:creationId xmlns:a16="http://schemas.microsoft.com/office/drawing/2014/main" id="{A4219782-75D7-47D7-9C23-34D615C6B5EF}"/>
              </a:ext>
            </a:extLst>
          </p:cNvPr>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889520" y="5698127"/>
            <a:ext cx="649422" cy="649422"/>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8" descr="Artificial Intelligence icon">
            <a:extLst>
              <a:ext uri="{FF2B5EF4-FFF2-40B4-BE49-F238E27FC236}">
                <a16:creationId xmlns:a16="http://schemas.microsoft.com/office/drawing/2014/main" id="{F625CB00-9A9B-4B83-B947-03CC86206D89}"/>
              </a:ext>
            </a:extLst>
          </p:cNvPr>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167470" y="5702591"/>
            <a:ext cx="649422" cy="649422"/>
          </a:xfrm>
          <a:prstGeom prst="rect">
            <a:avLst/>
          </a:prstGeom>
          <a:noFill/>
          <a:extLst>
            <a:ext uri="{909E8E84-426E-40DD-AFC4-6F175D3DCCD1}">
              <a14:hiddenFill xmlns:a14="http://schemas.microsoft.com/office/drawing/2010/main">
                <a:solidFill>
                  <a:srgbClr val="FFFFFF"/>
                </a:solidFill>
              </a14:hiddenFill>
            </a:ext>
          </a:extLst>
        </p:spPr>
      </p:pic>
      <p:sp>
        <p:nvSpPr>
          <p:cNvPr id="18" name="Shape 114">
            <a:extLst>
              <a:ext uri="{FF2B5EF4-FFF2-40B4-BE49-F238E27FC236}">
                <a16:creationId xmlns:a16="http://schemas.microsoft.com/office/drawing/2014/main" id="{F677167D-7FD8-401D-A435-03E52DF17D58}"/>
              </a:ext>
            </a:extLst>
          </p:cNvPr>
          <p:cNvSpPr/>
          <p:nvPr/>
        </p:nvSpPr>
        <p:spPr>
          <a:xfrm>
            <a:off x="250863" y="161175"/>
            <a:ext cx="8644988" cy="538608"/>
          </a:xfrm>
          <a:prstGeom prst="rect">
            <a:avLst/>
          </a:prstGeom>
          <a:noFill/>
          <a:ln>
            <a:noFill/>
          </a:ln>
        </p:spPr>
        <p:txBody>
          <a:bodyPr lIns="91425" tIns="45700" rIns="91425" bIns="45700" anchor="ctr" anchorCtr="0">
            <a:noAutofit/>
          </a:bodyPr>
          <a:lstStyle/>
          <a:p>
            <a:pPr>
              <a:buSzPct val="25000"/>
            </a:pPr>
            <a:r>
              <a:rPr lang="en-GB" sz="2400" b="1" dirty="0">
                <a:solidFill>
                  <a:schemeClr val="bg1"/>
                </a:solidFill>
                <a:latin typeface="Century Gothic" panose="020B0502020202020204" pitchFamily="34" charset="0"/>
                <a:ea typeface="Jost SemiBold" pitchFamily="2" charset="0"/>
                <a:cs typeface="Arial" panose="020B0604020202020204" pitchFamily="34" charset="0"/>
                <a:sym typeface="Lato"/>
              </a:rPr>
              <a:t>Planning your future</a:t>
            </a:r>
          </a:p>
        </p:txBody>
      </p:sp>
      <p:pic>
        <p:nvPicPr>
          <p:cNvPr id="21" name="Picture 2" descr="Berkshire Opportunities logo">
            <a:extLst>
              <a:ext uri="{FF2B5EF4-FFF2-40B4-BE49-F238E27FC236}">
                <a16:creationId xmlns:a16="http://schemas.microsoft.com/office/drawing/2014/main" id="{D575D48B-FBA2-4A91-BC8B-2D100134AED3}"/>
              </a:ext>
            </a:extLst>
          </p:cNvPr>
          <p:cNvPicPr>
            <a:picLocks noChangeAspect="1" noChangeArrowheads="1"/>
          </p:cNvPicPr>
          <p:nvPr/>
        </p:nvPicPr>
        <p:blipFill>
          <a:blip r:embed="rId16">
            <a:extLst>
              <a:ext uri="{28A0092B-C50C-407E-A947-70E740481C1C}">
                <a14:useLocalDpi xmlns:a14="http://schemas.microsoft.com/office/drawing/2010/main"/>
              </a:ext>
            </a:extLst>
          </a:blip>
          <a:srcRect/>
          <a:stretch>
            <a:fillRect/>
          </a:stretch>
        </p:blipFill>
        <p:spPr bwMode="auto">
          <a:xfrm>
            <a:off x="7792825" y="125720"/>
            <a:ext cx="1242389" cy="5386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1313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1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descr="Signpost outline">
            <a:extLst>
              <a:ext uri="{FF2B5EF4-FFF2-40B4-BE49-F238E27FC236}">
                <a16:creationId xmlns:a16="http://schemas.microsoft.com/office/drawing/2014/main" id="{B1818FF2-D4AB-47AE-98EB-BFD82E38D966}"/>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04800" y="1520356"/>
            <a:ext cx="5229922" cy="5229922"/>
          </a:xfrm>
          <a:prstGeom prst="rect">
            <a:avLst/>
          </a:prstGeom>
        </p:spPr>
      </p:pic>
      <p:pic>
        <p:nvPicPr>
          <p:cNvPr id="4" name="Graphic 3" descr="Information outline">
            <a:extLst>
              <a:ext uri="{FF2B5EF4-FFF2-40B4-BE49-F238E27FC236}">
                <a16:creationId xmlns:a16="http://schemas.microsoft.com/office/drawing/2014/main" id="{52CFACEA-9FA8-4DDB-853A-E5AB0D85598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571999" y="107722"/>
            <a:ext cx="4876800" cy="4876800"/>
          </a:xfrm>
          <a:prstGeom prst="rect">
            <a:avLst/>
          </a:prstGeom>
        </p:spPr>
      </p:pic>
      <p:sp>
        <p:nvSpPr>
          <p:cNvPr id="17" name="TextBox 13">
            <a:extLst>
              <a:ext uri="{FF2B5EF4-FFF2-40B4-BE49-F238E27FC236}">
                <a16:creationId xmlns:a16="http://schemas.microsoft.com/office/drawing/2014/main" id="{F9917226-B0B1-4CCB-9FE8-3AA768BC4842}"/>
              </a:ext>
            </a:extLst>
          </p:cNvPr>
          <p:cNvSpPr txBox="1"/>
          <p:nvPr/>
        </p:nvSpPr>
        <p:spPr>
          <a:xfrm>
            <a:off x="0" y="6642556"/>
            <a:ext cx="2698596" cy="21544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800" dirty="0">
                <a:effectLst/>
                <a:latin typeface="Century Gothic" panose="020B0502020202020204" pitchFamily="34" charset="0"/>
                <a:ea typeface="Calibri" panose="020F0502020204030204" pitchFamily="34" charset="0"/>
                <a:cs typeface="Arial" panose="020B0604020202020204" pitchFamily="34" charset="0"/>
              </a:rPr>
              <a:t>©VotesforSchools The WOW Show 2021</a:t>
            </a:r>
          </a:p>
        </p:txBody>
      </p:sp>
      <p:sp>
        <p:nvSpPr>
          <p:cNvPr id="6" name="Rectangle: Rounded Corners 5">
            <a:extLst>
              <a:ext uri="{FF2B5EF4-FFF2-40B4-BE49-F238E27FC236}">
                <a16:creationId xmlns:a16="http://schemas.microsoft.com/office/drawing/2014/main" id="{A492409C-3B85-481D-BE1F-2E40D109E03F}"/>
              </a:ext>
            </a:extLst>
          </p:cNvPr>
          <p:cNvSpPr/>
          <p:nvPr/>
        </p:nvSpPr>
        <p:spPr>
          <a:xfrm>
            <a:off x="2069102" y="2568376"/>
            <a:ext cx="5005795" cy="1721245"/>
          </a:xfrm>
          <a:prstGeom prst="roundRect">
            <a:avLst/>
          </a:prstGeom>
          <a:solidFill>
            <a:srgbClr val="B8E3F6"/>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Century Gothic" panose="020B0502020202020204" pitchFamily="34" charset="0"/>
              </a:rPr>
              <a:t>Over the </a:t>
            </a:r>
            <a:r>
              <a:rPr lang="en-GB" sz="1600" b="1" dirty="0">
                <a:solidFill>
                  <a:schemeClr val="tx1"/>
                </a:solidFill>
                <a:latin typeface="Century Gothic" panose="020B0502020202020204" pitchFamily="34" charset="0"/>
              </a:rPr>
              <a:t>next few slides </a:t>
            </a:r>
            <a:r>
              <a:rPr lang="en-GB" sz="1600" dirty="0">
                <a:solidFill>
                  <a:schemeClr val="tx1"/>
                </a:solidFill>
                <a:latin typeface="Century Gothic" panose="020B0502020202020204" pitchFamily="34" charset="0"/>
              </a:rPr>
              <a:t>there are </a:t>
            </a:r>
            <a:r>
              <a:rPr lang="en-GB" sz="1600" b="1" dirty="0">
                <a:solidFill>
                  <a:schemeClr val="tx1"/>
                </a:solidFill>
                <a:latin typeface="Century Gothic" panose="020B0502020202020204" pitchFamily="34" charset="0"/>
              </a:rPr>
              <a:t>website links to some of the employers </a:t>
            </a:r>
            <a:r>
              <a:rPr lang="en-GB" sz="1600" dirty="0">
                <a:solidFill>
                  <a:schemeClr val="tx1"/>
                </a:solidFill>
                <a:latin typeface="Century Gothic" panose="020B0502020202020204" pitchFamily="34" charset="0"/>
              </a:rPr>
              <a:t>here in Berkshire and </a:t>
            </a:r>
            <a:r>
              <a:rPr lang="en-GB" sz="1600" b="1" dirty="0">
                <a:solidFill>
                  <a:schemeClr val="tx1"/>
                </a:solidFill>
                <a:latin typeface="Century Gothic" panose="020B0502020202020204" pitchFamily="34" charset="0"/>
              </a:rPr>
              <a:t>other agencies </a:t>
            </a:r>
            <a:r>
              <a:rPr lang="en-GB" sz="1600" dirty="0">
                <a:solidFill>
                  <a:schemeClr val="tx1"/>
                </a:solidFill>
                <a:latin typeface="Century Gothic" panose="020B0502020202020204" pitchFamily="34" charset="0"/>
              </a:rPr>
              <a:t>offering help and support.  </a:t>
            </a:r>
          </a:p>
        </p:txBody>
      </p:sp>
      <p:pic>
        <p:nvPicPr>
          <p:cNvPr id="7" name="Picture 2" descr="Berkshire Opportunities logo">
            <a:extLst>
              <a:ext uri="{FF2B5EF4-FFF2-40B4-BE49-F238E27FC236}">
                <a16:creationId xmlns:a16="http://schemas.microsoft.com/office/drawing/2014/main" id="{A460461E-FDB5-4D90-8408-FB8D90505CEF}"/>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7792825" y="125720"/>
            <a:ext cx="1242389" cy="5386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0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Graphic 21" descr="Signpost outline">
            <a:extLst>
              <a:ext uri="{FF2B5EF4-FFF2-40B4-BE49-F238E27FC236}">
                <a16:creationId xmlns:a16="http://schemas.microsoft.com/office/drawing/2014/main" id="{41D1C0C6-CC0D-4060-B2F3-358BB17101C3}"/>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635" y="1626494"/>
            <a:ext cx="5229922" cy="5229922"/>
          </a:xfrm>
          <a:prstGeom prst="rect">
            <a:avLst/>
          </a:prstGeom>
        </p:spPr>
      </p:pic>
      <p:pic>
        <p:nvPicPr>
          <p:cNvPr id="23" name="Graphic 22" descr="Information outline">
            <a:extLst>
              <a:ext uri="{FF2B5EF4-FFF2-40B4-BE49-F238E27FC236}">
                <a16:creationId xmlns:a16="http://schemas.microsoft.com/office/drawing/2014/main" id="{FCA7236B-949A-4406-AC83-6DBE0CF5FDD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609355" y="353467"/>
            <a:ext cx="4876800" cy="4876800"/>
          </a:xfrm>
          <a:prstGeom prst="rect">
            <a:avLst/>
          </a:prstGeom>
        </p:spPr>
      </p:pic>
      <p:sp>
        <p:nvSpPr>
          <p:cNvPr id="17" name="TextBox 13">
            <a:extLst>
              <a:ext uri="{FF2B5EF4-FFF2-40B4-BE49-F238E27FC236}">
                <a16:creationId xmlns:a16="http://schemas.microsoft.com/office/drawing/2014/main" id="{F9917226-B0B1-4CCB-9FE8-3AA768BC4842}"/>
              </a:ext>
            </a:extLst>
          </p:cNvPr>
          <p:cNvSpPr txBox="1"/>
          <p:nvPr/>
        </p:nvSpPr>
        <p:spPr>
          <a:xfrm>
            <a:off x="0" y="6642556"/>
            <a:ext cx="2698596" cy="21544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800" dirty="0">
                <a:effectLst/>
                <a:latin typeface="Century Gothic" panose="020B0502020202020204" pitchFamily="34" charset="0"/>
                <a:ea typeface="Calibri" panose="020F0502020204030204" pitchFamily="34" charset="0"/>
                <a:cs typeface="Arial" panose="020B0604020202020204" pitchFamily="34" charset="0"/>
              </a:rPr>
              <a:t>©VotesforSchools The WOW Show 2021</a:t>
            </a:r>
          </a:p>
        </p:txBody>
      </p:sp>
      <p:grpSp>
        <p:nvGrpSpPr>
          <p:cNvPr id="18" name="Group 17">
            <a:extLst>
              <a:ext uri="{FF2B5EF4-FFF2-40B4-BE49-F238E27FC236}">
                <a16:creationId xmlns:a16="http://schemas.microsoft.com/office/drawing/2014/main" id="{C763A513-391E-4D5C-86D4-7B4ED37BD87E}"/>
              </a:ext>
            </a:extLst>
          </p:cNvPr>
          <p:cNvGrpSpPr/>
          <p:nvPr/>
        </p:nvGrpSpPr>
        <p:grpSpPr>
          <a:xfrm>
            <a:off x="255181" y="3849731"/>
            <a:ext cx="8558930" cy="1280895"/>
            <a:chOff x="223022" y="2535103"/>
            <a:chExt cx="8558930" cy="1280895"/>
          </a:xfrm>
        </p:grpSpPr>
        <p:sp>
          <p:nvSpPr>
            <p:cNvPr id="4" name="TextBox 3">
              <a:extLst>
                <a:ext uri="{FF2B5EF4-FFF2-40B4-BE49-F238E27FC236}">
                  <a16:creationId xmlns:a16="http://schemas.microsoft.com/office/drawing/2014/main" id="{40D57CA8-7528-4ACF-8E47-C4E6D9F230EB}"/>
                </a:ext>
              </a:extLst>
            </p:cNvPr>
            <p:cNvSpPr txBox="1"/>
            <p:nvPr/>
          </p:nvSpPr>
          <p:spPr>
            <a:xfrm>
              <a:off x="223022" y="3031937"/>
              <a:ext cx="8558930" cy="784061"/>
            </a:xfrm>
            <a:prstGeom prst="rect">
              <a:avLst/>
            </a:prstGeom>
            <a:noFill/>
          </p:spPr>
          <p:txBody>
            <a:bodyPr wrap="square" rtlCol="0">
              <a:spAutoFit/>
            </a:bodyPr>
            <a:lstStyle/>
            <a:p>
              <a:pPr>
                <a:lnSpc>
                  <a:spcPct val="150000"/>
                </a:lnSpc>
              </a:pPr>
              <a:r>
                <a:rPr lang="en-GB" sz="1600" b="1" dirty="0">
                  <a:latin typeface="Century Gothic" panose="020B0502020202020204" pitchFamily="34" charset="0"/>
                </a:rPr>
                <a:t>LMI for All: </a:t>
              </a:r>
              <a:r>
                <a:rPr lang="en-GB" sz="1600" dirty="0">
                  <a:latin typeface="Century Gothic" panose="020B0502020202020204" pitchFamily="34" charset="0"/>
                  <a:hlinkClick r:id="rId6"/>
                </a:rPr>
                <a:t>https://www.lmiforall.org.uk/cm2/index.html</a:t>
              </a:r>
              <a:endParaRPr lang="en-GB" sz="1600" dirty="0">
                <a:latin typeface="Century Gothic" panose="020B0502020202020204" pitchFamily="34" charset="0"/>
              </a:endParaRPr>
            </a:p>
            <a:p>
              <a:pPr>
                <a:lnSpc>
                  <a:spcPct val="150000"/>
                </a:lnSpc>
              </a:pPr>
              <a:r>
                <a:rPr lang="en-GB" sz="1600" b="1" dirty="0">
                  <a:latin typeface="Century Gothic" panose="020B0502020202020204" pitchFamily="34" charset="0"/>
                </a:rPr>
                <a:t>TVB LMI: </a:t>
              </a:r>
              <a:r>
                <a:rPr lang="en-GB" sz="1600" dirty="0">
                  <a:latin typeface="Century Gothic" panose="020B0502020202020204" pitchFamily="34" charset="0"/>
                  <a:hlinkClick r:id="rId7"/>
                </a:rPr>
                <a:t>https://www.tvbintelligence.co.uk/people</a:t>
              </a:r>
              <a:endParaRPr lang="en-GB" sz="1600" dirty="0">
                <a:latin typeface="Century Gothic" panose="020B0502020202020204" pitchFamily="34" charset="0"/>
              </a:endParaRPr>
            </a:p>
          </p:txBody>
        </p:sp>
        <p:sp>
          <p:nvSpPr>
            <p:cNvPr id="9" name="Rectangle: Rounded Corners 8">
              <a:extLst>
                <a:ext uri="{FF2B5EF4-FFF2-40B4-BE49-F238E27FC236}">
                  <a16:creationId xmlns:a16="http://schemas.microsoft.com/office/drawing/2014/main" id="{94012934-234B-4CFC-B46F-2CF42A6AD02F}"/>
                </a:ext>
              </a:extLst>
            </p:cNvPr>
            <p:cNvSpPr/>
            <p:nvPr/>
          </p:nvSpPr>
          <p:spPr>
            <a:xfrm>
              <a:off x="223023" y="2535103"/>
              <a:ext cx="3879745" cy="439225"/>
            </a:xfrm>
            <a:prstGeom prst="roundRect">
              <a:avLst/>
            </a:prstGeom>
            <a:ln w="28575">
              <a:solidFill>
                <a:srgbClr val="B8E3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latin typeface="Century Gothic" panose="020B0502020202020204" pitchFamily="34" charset="0"/>
                </a:rPr>
                <a:t>Labour Market Information</a:t>
              </a:r>
            </a:p>
          </p:txBody>
        </p:sp>
      </p:grpSp>
      <p:grpSp>
        <p:nvGrpSpPr>
          <p:cNvPr id="19" name="Group 18">
            <a:extLst>
              <a:ext uri="{FF2B5EF4-FFF2-40B4-BE49-F238E27FC236}">
                <a16:creationId xmlns:a16="http://schemas.microsoft.com/office/drawing/2014/main" id="{1225745A-10C4-47A4-811E-07BDC1FF5A55}"/>
              </a:ext>
            </a:extLst>
          </p:cNvPr>
          <p:cNvGrpSpPr/>
          <p:nvPr/>
        </p:nvGrpSpPr>
        <p:grpSpPr>
          <a:xfrm>
            <a:off x="223023" y="943526"/>
            <a:ext cx="8558930" cy="1280895"/>
            <a:chOff x="223023" y="943526"/>
            <a:chExt cx="8558930" cy="1280895"/>
          </a:xfrm>
        </p:grpSpPr>
        <p:sp>
          <p:nvSpPr>
            <p:cNvPr id="2" name="Rectangle: Rounded Corners 1">
              <a:extLst>
                <a:ext uri="{FF2B5EF4-FFF2-40B4-BE49-F238E27FC236}">
                  <a16:creationId xmlns:a16="http://schemas.microsoft.com/office/drawing/2014/main" id="{73387C5E-E413-4E1D-B0DC-8F97489771DF}"/>
                </a:ext>
              </a:extLst>
            </p:cNvPr>
            <p:cNvSpPr/>
            <p:nvPr/>
          </p:nvSpPr>
          <p:spPr>
            <a:xfrm>
              <a:off x="223024" y="943526"/>
              <a:ext cx="3879744" cy="439225"/>
            </a:xfrm>
            <a:prstGeom prst="roundRect">
              <a:avLst/>
            </a:prstGeom>
            <a:ln w="28575">
              <a:solidFill>
                <a:srgbClr val="B8E3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latin typeface="Century Gothic" panose="020B0502020202020204" pitchFamily="34" charset="0"/>
                </a:rPr>
                <a:t>Apprenticeships</a:t>
              </a:r>
            </a:p>
          </p:txBody>
        </p:sp>
        <p:sp>
          <p:nvSpPr>
            <p:cNvPr id="12" name="TextBox 11">
              <a:extLst>
                <a:ext uri="{FF2B5EF4-FFF2-40B4-BE49-F238E27FC236}">
                  <a16:creationId xmlns:a16="http://schemas.microsoft.com/office/drawing/2014/main" id="{D4F78BF2-930A-4666-B1D3-F23DD26D6F6B}"/>
                </a:ext>
              </a:extLst>
            </p:cNvPr>
            <p:cNvSpPr txBox="1"/>
            <p:nvPr/>
          </p:nvSpPr>
          <p:spPr>
            <a:xfrm>
              <a:off x="223023" y="1440360"/>
              <a:ext cx="8558930" cy="784061"/>
            </a:xfrm>
            <a:prstGeom prst="rect">
              <a:avLst/>
            </a:prstGeom>
            <a:noFill/>
          </p:spPr>
          <p:txBody>
            <a:bodyPr wrap="square" rtlCol="0">
              <a:spAutoFit/>
            </a:bodyPr>
            <a:lstStyle/>
            <a:p>
              <a:pPr>
                <a:lnSpc>
                  <a:spcPct val="150000"/>
                </a:lnSpc>
              </a:pPr>
              <a:r>
                <a:rPr lang="en-GB" sz="1600" b="1" dirty="0">
                  <a:latin typeface="Century Gothic" panose="020B0502020202020204" pitchFamily="34" charset="0"/>
                </a:rPr>
                <a:t>Amazing Apprenticeships: </a:t>
              </a:r>
              <a:r>
                <a:rPr lang="en-GB" sz="1600" dirty="0">
                  <a:latin typeface="Century Gothic" panose="020B0502020202020204" pitchFamily="34" charset="0"/>
                  <a:hlinkClick r:id="rId8"/>
                </a:rPr>
                <a:t>https://amazingapprenticeships.com/</a:t>
              </a:r>
              <a:endParaRPr lang="en-GB" sz="1600" dirty="0">
                <a:latin typeface="Century Gothic" panose="020B0502020202020204" pitchFamily="34" charset="0"/>
              </a:endParaRPr>
            </a:p>
            <a:p>
              <a:pPr>
                <a:lnSpc>
                  <a:spcPct val="150000"/>
                </a:lnSpc>
              </a:pPr>
              <a:r>
                <a:rPr lang="en-GB" sz="1600" b="1" dirty="0">
                  <a:latin typeface="Century Gothic" panose="020B0502020202020204" pitchFamily="34" charset="0"/>
                </a:rPr>
                <a:t>Government information: </a:t>
              </a:r>
              <a:r>
                <a:rPr lang="en-GB" sz="1600" dirty="0">
                  <a:latin typeface="Century Gothic" panose="020B0502020202020204" pitchFamily="34" charset="0"/>
                  <a:hlinkClick r:id="rId9"/>
                </a:rPr>
                <a:t>https://www.apprenticeships.gov.uk/</a:t>
              </a:r>
              <a:endParaRPr lang="en-GB" sz="1600" dirty="0">
                <a:latin typeface="Century Gothic" panose="020B0502020202020204" pitchFamily="34" charset="0"/>
              </a:endParaRPr>
            </a:p>
          </p:txBody>
        </p:sp>
      </p:grpSp>
      <p:grpSp>
        <p:nvGrpSpPr>
          <p:cNvPr id="13" name="Group 12">
            <a:extLst>
              <a:ext uri="{FF2B5EF4-FFF2-40B4-BE49-F238E27FC236}">
                <a16:creationId xmlns:a16="http://schemas.microsoft.com/office/drawing/2014/main" id="{E643FF35-DF10-41D0-B3C8-1CA4AFC6ADC0}"/>
              </a:ext>
            </a:extLst>
          </p:cNvPr>
          <p:cNvGrpSpPr/>
          <p:nvPr/>
        </p:nvGrpSpPr>
        <p:grpSpPr>
          <a:xfrm>
            <a:off x="223022" y="2455328"/>
            <a:ext cx="8474928" cy="1650355"/>
            <a:chOff x="223022" y="3875875"/>
            <a:chExt cx="8474928" cy="1650355"/>
          </a:xfrm>
        </p:grpSpPr>
        <p:sp>
          <p:nvSpPr>
            <p:cNvPr id="7" name="Rectangle: Rounded Corners 6">
              <a:extLst>
                <a:ext uri="{FF2B5EF4-FFF2-40B4-BE49-F238E27FC236}">
                  <a16:creationId xmlns:a16="http://schemas.microsoft.com/office/drawing/2014/main" id="{D1E86935-852F-48B1-BFD3-884443E2BE84}"/>
                </a:ext>
              </a:extLst>
            </p:cNvPr>
            <p:cNvSpPr/>
            <p:nvPr/>
          </p:nvSpPr>
          <p:spPr>
            <a:xfrm>
              <a:off x="223022" y="3875875"/>
              <a:ext cx="3879746" cy="439225"/>
            </a:xfrm>
            <a:prstGeom prst="roundRect">
              <a:avLst/>
            </a:prstGeom>
            <a:ln w="28575">
              <a:solidFill>
                <a:srgbClr val="B8E3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latin typeface="Century Gothic" panose="020B0502020202020204" pitchFamily="34" charset="0"/>
                </a:rPr>
                <a:t>Jobs, Skills &amp; Courses</a:t>
              </a:r>
            </a:p>
          </p:txBody>
        </p:sp>
        <p:sp>
          <p:nvSpPr>
            <p:cNvPr id="15" name="TextBox 14">
              <a:extLst>
                <a:ext uri="{FF2B5EF4-FFF2-40B4-BE49-F238E27FC236}">
                  <a16:creationId xmlns:a16="http://schemas.microsoft.com/office/drawing/2014/main" id="{3B8894CF-22BF-44F2-B2E4-24BEE1BAD2A7}"/>
                </a:ext>
              </a:extLst>
            </p:cNvPr>
            <p:cNvSpPr txBox="1"/>
            <p:nvPr/>
          </p:nvSpPr>
          <p:spPr>
            <a:xfrm>
              <a:off x="223023" y="4372709"/>
              <a:ext cx="8474927" cy="1153521"/>
            </a:xfrm>
            <a:prstGeom prst="rect">
              <a:avLst/>
            </a:prstGeom>
            <a:noFill/>
          </p:spPr>
          <p:txBody>
            <a:bodyPr wrap="square">
              <a:spAutoFit/>
            </a:bodyPr>
            <a:lstStyle/>
            <a:p>
              <a:pPr>
                <a:lnSpc>
                  <a:spcPct val="150000"/>
                </a:lnSpc>
              </a:pPr>
              <a:r>
                <a:rPr lang="en-GB" sz="1600" b="1" dirty="0">
                  <a:latin typeface="Century Gothic" panose="020B0502020202020204" pitchFamily="34" charset="0"/>
                </a:rPr>
                <a:t>Berkshire Opportunities: </a:t>
              </a:r>
              <a:r>
                <a:rPr lang="en-GB" sz="1600" dirty="0">
                  <a:latin typeface="Century Gothic" panose="020B0502020202020204" pitchFamily="34" charset="0"/>
                  <a:hlinkClick r:id="rId10"/>
                </a:rPr>
                <a:t>https://www.berkshireopportunities.co.uk/</a:t>
              </a:r>
              <a:endParaRPr lang="en-GB" sz="1600" dirty="0">
                <a:latin typeface="Century Gothic" panose="020B0502020202020204" pitchFamily="34" charset="0"/>
              </a:endParaRPr>
            </a:p>
            <a:p>
              <a:pPr>
                <a:lnSpc>
                  <a:spcPct val="150000"/>
                </a:lnSpc>
              </a:pPr>
              <a:r>
                <a:rPr lang="en-GB" sz="1600" b="1" dirty="0">
                  <a:latin typeface="Century Gothic" panose="020B0502020202020204" pitchFamily="34" charset="0"/>
                </a:rPr>
                <a:t>Future Learn: </a:t>
              </a:r>
              <a:r>
                <a:rPr lang="en-GB" sz="1600" dirty="0">
                  <a:latin typeface="Century Gothic" panose="020B0502020202020204" pitchFamily="34" charset="0"/>
                  <a:hlinkClick r:id="rId11"/>
                </a:rPr>
                <a:t>https://www.futurelearn.com/</a:t>
              </a:r>
              <a:endParaRPr lang="en-GB" sz="1600" dirty="0">
                <a:latin typeface="Century Gothic" panose="020B0502020202020204" pitchFamily="34" charset="0"/>
              </a:endParaRPr>
            </a:p>
            <a:p>
              <a:pPr>
                <a:lnSpc>
                  <a:spcPct val="150000"/>
                </a:lnSpc>
              </a:pPr>
              <a:endParaRPr lang="en-GB" sz="1600" dirty="0">
                <a:latin typeface="Century Gothic" panose="020B0502020202020204" pitchFamily="34" charset="0"/>
              </a:endParaRPr>
            </a:p>
          </p:txBody>
        </p:sp>
      </p:grpSp>
      <p:grpSp>
        <p:nvGrpSpPr>
          <p:cNvPr id="6" name="Group 5">
            <a:extLst>
              <a:ext uri="{FF2B5EF4-FFF2-40B4-BE49-F238E27FC236}">
                <a16:creationId xmlns:a16="http://schemas.microsoft.com/office/drawing/2014/main" id="{1112BF13-9FD4-475C-A6C3-E70AEFF70B75}"/>
              </a:ext>
            </a:extLst>
          </p:cNvPr>
          <p:cNvGrpSpPr/>
          <p:nvPr/>
        </p:nvGrpSpPr>
        <p:grpSpPr>
          <a:xfrm>
            <a:off x="223022" y="5285865"/>
            <a:ext cx="8558930" cy="1280898"/>
            <a:chOff x="223022" y="5047544"/>
            <a:chExt cx="8558930" cy="1280898"/>
          </a:xfrm>
        </p:grpSpPr>
        <p:sp>
          <p:nvSpPr>
            <p:cNvPr id="10" name="Rectangle: Rounded Corners 9">
              <a:extLst>
                <a:ext uri="{FF2B5EF4-FFF2-40B4-BE49-F238E27FC236}">
                  <a16:creationId xmlns:a16="http://schemas.microsoft.com/office/drawing/2014/main" id="{E91BA9AB-8D3E-45E0-BC10-313BD4884FE8}"/>
                </a:ext>
              </a:extLst>
            </p:cNvPr>
            <p:cNvSpPr/>
            <p:nvPr/>
          </p:nvSpPr>
          <p:spPr>
            <a:xfrm>
              <a:off x="223022" y="5047544"/>
              <a:ext cx="3879746" cy="439225"/>
            </a:xfrm>
            <a:prstGeom prst="roundRect">
              <a:avLst/>
            </a:prstGeom>
            <a:ln w="28575">
              <a:solidFill>
                <a:srgbClr val="B8E3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latin typeface="Century Gothic" panose="020B0502020202020204" pitchFamily="34" charset="0"/>
                </a:rPr>
                <a:t>Soft &amp; Life Skills</a:t>
              </a:r>
            </a:p>
          </p:txBody>
        </p:sp>
        <p:sp>
          <p:nvSpPr>
            <p:cNvPr id="16" name="TextBox 15">
              <a:extLst>
                <a:ext uri="{FF2B5EF4-FFF2-40B4-BE49-F238E27FC236}">
                  <a16:creationId xmlns:a16="http://schemas.microsoft.com/office/drawing/2014/main" id="{71F51D35-D5E6-425A-A771-707335B36A61}"/>
                </a:ext>
              </a:extLst>
            </p:cNvPr>
            <p:cNvSpPr txBox="1"/>
            <p:nvPr/>
          </p:nvSpPr>
          <p:spPr>
            <a:xfrm>
              <a:off x="223022" y="5544381"/>
              <a:ext cx="8558930" cy="784061"/>
            </a:xfrm>
            <a:prstGeom prst="rect">
              <a:avLst/>
            </a:prstGeom>
            <a:noFill/>
          </p:spPr>
          <p:txBody>
            <a:bodyPr wrap="square" rtlCol="0">
              <a:spAutoFit/>
            </a:bodyPr>
            <a:lstStyle/>
            <a:p>
              <a:pPr>
                <a:lnSpc>
                  <a:spcPct val="150000"/>
                </a:lnSpc>
              </a:pPr>
              <a:r>
                <a:rPr lang="en-GB" sz="1600" b="1" dirty="0">
                  <a:latin typeface="Century Gothic" panose="020B0502020202020204" pitchFamily="34" charset="0"/>
                </a:rPr>
                <a:t>Barclays: </a:t>
              </a:r>
              <a:r>
                <a:rPr lang="en-GB" sz="1600" dirty="0">
                  <a:latin typeface="Century Gothic" panose="020B0502020202020204" pitchFamily="34" charset="0"/>
                  <a:hlinkClick r:id="rId12"/>
                </a:rPr>
                <a:t>https://barclayslifeskills.com/</a:t>
              </a:r>
              <a:endParaRPr lang="en-GB" sz="1600" dirty="0">
                <a:latin typeface="Century Gothic" panose="020B0502020202020204" pitchFamily="34" charset="0"/>
              </a:endParaRPr>
            </a:p>
            <a:p>
              <a:pPr>
                <a:lnSpc>
                  <a:spcPct val="150000"/>
                </a:lnSpc>
              </a:pPr>
              <a:r>
                <a:rPr lang="en-GB" sz="1600" b="1" dirty="0">
                  <a:latin typeface="Century Gothic" panose="020B0502020202020204" pitchFamily="34" charset="0"/>
                </a:rPr>
                <a:t>Prince’s Trust: </a:t>
              </a:r>
              <a:r>
                <a:rPr lang="en-GB" sz="1600" dirty="0">
                  <a:latin typeface="Century Gothic" panose="020B0502020202020204" pitchFamily="34" charset="0"/>
                  <a:hlinkClick r:id="rId13"/>
                </a:rPr>
                <a:t>https://www.princes-trust.org.uk/</a:t>
              </a:r>
              <a:endParaRPr lang="en-GB" sz="1600" dirty="0">
                <a:latin typeface="Century Gothic" panose="020B0502020202020204" pitchFamily="34" charset="0"/>
              </a:endParaRPr>
            </a:p>
          </p:txBody>
        </p:sp>
      </p:grpSp>
      <p:sp>
        <p:nvSpPr>
          <p:cNvPr id="20" name="Shape 114">
            <a:extLst>
              <a:ext uri="{FF2B5EF4-FFF2-40B4-BE49-F238E27FC236}">
                <a16:creationId xmlns:a16="http://schemas.microsoft.com/office/drawing/2014/main" id="{2E27D0A2-B4BD-4092-AFA2-5EA48BFE80F8}"/>
              </a:ext>
            </a:extLst>
          </p:cNvPr>
          <p:cNvSpPr/>
          <p:nvPr/>
        </p:nvSpPr>
        <p:spPr>
          <a:xfrm>
            <a:off x="250863" y="161175"/>
            <a:ext cx="8644988" cy="538608"/>
          </a:xfrm>
          <a:prstGeom prst="rect">
            <a:avLst/>
          </a:prstGeom>
          <a:noFill/>
          <a:ln>
            <a:noFill/>
          </a:ln>
        </p:spPr>
        <p:txBody>
          <a:bodyPr lIns="91425" tIns="45700" rIns="91425" bIns="45700" anchor="ctr" anchorCtr="0">
            <a:noAutofit/>
          </a:bodyPr>
          <a:lstStyle/>
          <a:p>
            <a:pPr>
              <a:buSzPct val="25000"/>
            </a:pPr>
            <a:r>
              <a:rPr lang="en-GB" sz="2400" b="1" dirty="0">
                <a:solidFill>
                  <a:schemeClr val="bg1"/>
                </a:solidFill>
                <a:latin typeface="Century Gothic" panose="020B0502020202020204" pitchFamily="34" charset="0"/>
                <a:ea typeface="Jost SemiBold" pitchFamily="2" charset="0"/>
                <a:cs typeface="Arial" panose="020B0604020202020204" pitchFamily="34" charset="0"/>
                <a:sym typeface="Lato"/>
              </a:rPr>
              <a:t>Useful links</a:t>
            </a:r>
          </a:p>
        </p:txBody>
      </p:sp>
      <p:pic>
        <p:nvPicPr>
          <p:cNvPr id="21" name="Picture 2" descr="Berkshire Opportunities logo">
            <a:extLst>
              <a:ext uri="{FF2B5EF4-FFF2-40B4-BE49-F238E27FC236}">
                <a16:creationId xmlns:a16="http://schemas.microsoft.com/office/drawing/2014/main" id="{C36C246C-912A-41E1-8363-7CCC4F8273C5}"/>
              </a:ext>
            </a:extLst>
          </p:cNvPr>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7792825" y="125720"/>
            <a:ext cx="1242389" cy="5386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3373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7" descr="Signpost outline">
            <a:extLst>
              <a:ext uri="{FF2B5EF4-FFF2-40B4-BE49-F238E27FC236}">
                <a16:creationId xmlns:a16="http://schemas.microsoft.com/office/drawing/2014/main" id="{6B88E475-846E-4033-86FD-74860802E746}"/>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04800" y="1520356"/>
            <a:ext cx="5229922" cy="5229922"/>
          </a:xfrm>
          <a:prstGeom prst="rect">
            <a:avLst/>
          </a:prstGeom>
        </p:spPr>
      </p:pic>
      <p:pic>
        <p:nvPicPr>
          <p:cNvPr id="9" name="Graphic 8" descr="Information outline">
            <a:extLst>
              <a:ext uri="{FF2B5EF4-FFF2-40B4-BE49-F238E27FC236}">
                <a16:creationId xmlns:a16="http://schemas.microsoft.com/office/drawing/2014/main" id="{86ABDDB2-F96A-4437-BE56-CD7BFBD12AA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571999" y="107722"/>
            <a:ext cx="4876800" cy="4876800"/>
          </a:xfrm>
          <a:prstGeom prst="rect">
            <a:avLst/>
          </a:prstGeom>
        </p:spPr>
      </p:pic>
      <p:sp>
        <p:nvSpPr>
          <p:cNvPr id="17" name="TextBox 13">
            <a:extLst>
              <a:ext uri="{FF2B5EF4-FFF2-40B4-BE49-F238E27FC236}">
                <a16:creationId xmlns:a16="http://schemas.microsoft.com/office/drawing/2014/main" id="{F9917226-B0B1-4CCB-9FE8-3AA768BC4842}"/>
              </a:ext>
            </a:extLst>
          </p:cNvPr>
          <p:cNvSpPr txBox="1"/>
          <p:nvPr/>
        </p:nvSpPr>
        <p:spPr>
          <a:xfrm>
            <a:off x="0" y="6642556"/>
            <a:ext cx="2698596" cy="21544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800" dirty="0">
                <a:effectLst/>
                <a:latin typeface="Century Gothic" panose="020B0502020202020204" pitchFamily="34" charset="0"/>
                <a:ea typeface="Calibri" panose="020F0502020204030204" pitchFamily="34" charset="0"/>
                <a:cs typeface="Arial" panose="020B0604020202020204" pitchFamily="34" charset="0"/>
              </a:rPr>
              <a:t>©VotesforSchools The WOW Show 2021</a:t>
            </a:r>
          </a:p>
        </p:txBody>
      </p:sp>
      <p:sp>
        <p:nvSpPr>
          <p:cNvPr id="11" name="Rectangle: Rounded Corners 10">
            <a:extLst>
              <a:ext uri="{FF2B5EF4-FFF2-40B4-BE49-F238E27FC236}">
                <a16:creationId xmlns:a16="http://schemas.microsoft.com/office/drawing/2014/main" id="{4F53176A-73A0-4686-9FBA-C2320188722F}"/>
              </a:ext>
            </a:extLst>
          </p:cNvPr>
          <p:cNvSpPr/>
          <p:nvPr/>
        </p:nvSpPr>
        <p:spPr>
          <a:xfrm>
            <a:off x="1722863" y="811462"/>
            <a:ext cx="5698273" cy="538608"/>
          </a:xfrm>
          <a:prstGeom prst="roundRect">
            <a:avLst/>
          </a:prstGeom>
          <a:ln w="28575">
            <a:solidFill>
              <a:srgbClr val="B8E3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latin typeface="Century Gothic" panose="020B0502020202020204" pitchFamily="34" charset="0"/>
              </a:rPr>
              <a:t>Careers Exploration &amp; Advice</a:t>
            </a:r>
          </a:p>
        </p:txBody>
      </p:sp>
      <p:sp>
        <p:nvSpPr>
          <p:cNvPr id="7" name="Shape 114">
            <a:extLst>
              <a:ext uri="{FF2B5EF4-FFF2-40B4-BE49-F238E27FC236}">
                <a16:creationId xmlns:a16="http://schemas.microsoft.com/office/drawing/2014/main" id="{4D39FB81-EF35-442F-B465-012774A31A2A}"/>
              </a:ext>
            </a:extLst>
          </p:cNvPr>
          <p:cNvSpPr/>
          <p:nvPr/>
        </p:nvSpPr>
        <p:spPr>
          <a:xfrm>
            <a:off x="250863" y="161175"/>
            <a:ext cx="8644988" cy="538608"/>
          </a:xfrm>
          <a:prstGeom prst="rect">
            <a:avLst/>
          </a:prstGeom>
          <a:noFill/>
          <a:ln>
            <a:noFill/>
          </a:ln>
        </p:spPr>
        <p:txBody>
          <a:bodyPr lIns="91425" tIns="45700" rIns="91425" bIns="45700" anchor="ctr" anchorCtr="0">
            <a:noAutofit/>
          </a:bodyPr>
          <a:lstStyle/>
          <a:p>
            <a:pPr>
              <a:buSzPct val="25000"/>
            </a:pPr>
            <a:r>
              <a:rPr lang="en-GB" sz="2400" b="1" dirty="0">
                <a:solidFill>
                  <a:schemeClr val="bg1"/>
                </a:solidFill>
                <a:latin typeface="Century Gothic" panose="020B0502020202020204" pitchFamily="34" charset="0"/>
                <a:ea typeface="Jost SemiBold" pitchFamily="2" charset="0"/>
                <a:cs typeface="Arial" panose="020B0604020202020204" pitchFamily="34" charset="0"/>
                <a:sym typeface="Lato"/>
              </a:rPr>
              <a:t>Useful links</a:t>
            </a:r>
          </a:p>
        </p:txBody>
      </p:sp>
      <p:pic>
        <p:nvPicPr>
          <p:cNvPr id="10" name="Picture 2" descr="Berkshire Opportunities logo">
            <a:extLst>
              <a:ext uri="{FF2B5EF4-FFF2-40B4-BE49-F238E27FC236}">
                <a16:creationId xmlns:a16="http://schemas.microsoft.com/office/drawing/2014/main" id="{A3888320-61AC-4926-949B-7C44254CACD6}"/>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7792825" y="125720"/>
            <a:ext cx="1242389" cy="538608"/>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167EDAE9-B0A4-4D75-889F-9174635B67F1}"/>
              </a:ext>
            </a:extLst>
          </p:cNvPr>
          <p:cNvSpPr txBox="1"/>
          <p:nvPr/>
        </p:nvSpPr>
        <p:spPr>
          <a:xfrm>
            <a:off x="323385" y="1426376"/>
            <a:ext cx="8458568" cy="3738844"/>
          </a:xfrm>
          <a:prstGeom prst="rect">
            <a:avLst/>
          </a:prstGeom>
          <a:noFill/>
        </p:spPr>
        <p:txBody>
          <a:bodyPr wrap="square" rtlCol="0">
            <a:spAutoFit/>
          </a:bodyPr>
          <a:lstStyle/>
          <a:p>
            <a:pPr>
              <a:lnSpc>
                <a:spcPct val="150000"/>
              </a:lnSpc>
            </a:pPr>
            <a:r>
              <a:rPr lang="en-GB" sz="1600" b="1" dirty="0" err="1">
                <a:latin typeface="Century Gothic" panose="020B0502020202020204" pitchFamily="34" charset="0"/>
              </a:rPr>
              <a:t>Adviza</a:t>
            </a:r>
            <a:r>
              <a:rPr lang="en-GB" sz="1600" dirty="0">
                <a:latin typeface="Century Gothic" panose="020B0502020202020204" pitchFamily="34" charset="0"/>
              </a:rPr>
              <a:t>: </a:t>
            </a:r>
            <a:r>
              <a:rPr lang="en-GB" sz="1600" dirty="0">
                <a:latin typeface="Century Gothic" panose="020B0502020202020204" pitchFamily="34" charset="0"/>
                <a:hlinkClick r:id="rId7"/>
              </a:rPr>
              <a:t>https://www.adviza.org.uk</a:t>
            </a:r>
            <a:endParaRPr lang="en-GB" sz="1600" dirty="0">
              <a:latin typeface="Century Gothic" panose="020B0502020202020204" pitchFamily="34" charset="0"/>
            </a:endParaRPr>
          </a:p>
          <a:p>
            <a:pPr>
              <a:lnSpc>
                <a:spcPct val="150000"/>
              </a:lnSpc>
            </a:pPr>
            <a:r>
              <a:rPr lang="en-GB" sz="1600" b="1" dirty="0">
                <a:latin typeface="Century Gothic" panose="020B0502020202020204" pitchFamily="34" charset="0"/>
              </a:rPr>
              <a:t>BBC Bitesize</a:t>
            </a:r>
            <a:r>
              <a:rPr lang="en-GB" sz="1600" dirty="0">
                <a:latin typeface="Century Gothic" panose="020B0502020202020204" pitchFamily="34" charset="0"/>
              </a:rPr>
              <a:t>: </a:t>
            </a:r>
            <a:r>
              <a:rPr lang="en-GB" sz="1600" dirty="0">
                <a:solidFill>
                  <a:srgbClr val="2070C3"/>
                </a:solidFill>
                <a:latin typeface="Century Gothic" panose="020B0502020202020204" pitchFamily="34" charset="0"/>
              </a:rPr>
              <a:t>h</a:t>
            </a:r>
            <a:r>
              <a:rPr lang="en-GB" sz="1600" dirty="0">
                <a:latin typeface="Century Gothic" panose="020B0502020202020204" pitchFamily="34" charset="0"/>
                <a:hlinkClick r:id="rId8"/>
              </a:rPr>
              <a:t>ttps://www.bbc.co.uk/bitesize/careers</a:t>
            </a:r>
            <a:endParaRPr lang="en-GB" sz="1600" dirty="0">
              <a:latin typeface="Century Gothic" panose="020B0502020202020204" pitchFamily="34" charset="0"/>
            </a:endParaRPr>
          </a:p>
          <a:p>
            <a:pPr>
              <a:lnSpc>
                <a:spcPct val="150000"/>
              </a:lnSpc>
            </a:pPr>
            <a:r>
              <a:rPr lang="en-GB" sz="1600" b="1" dirty="0">
                <a:latin typeface="Century Gothic" panose="020B0502020202020204" pitchFamily="34" charset="0"/>
              </a:rPr>
              <a:t>Careers &amp; Enterprise Company</a:t>
            </a:r>
            <a:r>
              <a:rPr lang="en-GB" sz="1600" dirty="0">
                <a:latin typeface="Century Gothic" panose="020B0502020202020204" pitchFamily="34" charset="0"/>
              </a:rPr>
              <a:t>: </a:t>
            </a:r>
            <a:r>
              <a:rPr lang="en-GB" sz="1600" dirty="0">
                <a:latin typeface="Century Gothic" panose="020B0502020202020204" pitchFamily="34" charset="0"/>
                <a:hlinkClick r:id="rId9"/>
              </a:rPr>
              <a:t>https://resources.careersandenterprise.co.uk</a:t>
            </a:r>
            <a:endParaRPr lang="en-GB" sz="1600" dirty="0">
              <a:latin typeface="Century Gothic" panose="020B0502020202020204" pitchFamily="34" charset="0"/>
            </a:endParaRPr>
          </a:p>
          <a:p>
            <a:pPr>
              <a:lnSpc>
                <a:spcPct val="150000"/>
              </a:lnSpc>
            </a:pPr>
            <a:r>
              <a:rPr lang="en-GB" sz="1600" b="1" dirty="0">
                <a:latin typeface="Century Gothic" panose="020B0502020202020204" pitchFamily="34" charset="0"/>
              </a:rPr>
              <a:t>Career Pilot</a:t>
            </a:r>
            <a:r>
              <a:rPr lang="en-GB" sz="1600" dirty="0">
                <a:latin typeface="Century Gothic" panose="020B0502020202020204" pitchFamily="34" charset="0"/>
              </a:rPr>
              <a:t>: </a:t>
            </a:r>
            <a:r>
              <a:rPr lang="en-GB" sz="1600" dirty="0">
                <a:latin typeface="Century Gothic" panose="020B0502020202020204" pitchFamily="34" charset="0"/>
                <a:hlinkClick r:id="rId10"/>
              </a:rPr>
              <a:t>https://www.careerpilot.org.uk/</a:t>
            </a:r>
            <a:endParaRPr lang="en-GB" sz="1600" dirty="0">
              <a:latin typeface="Century Gothic" panose="020B0502020202020204" pitchFamily="34" charset="0"/>
            </a:endParaRPr>
          </a:p>
          <a:p>
            <a:pPr>
              <a:lnSpc>
                <a:spcPct val="150000"/>
              </a:lnSpc>
            </a:pPr>
            <a:r>
              <a:rPr lang="en-GB" sz="1600" b="1" dirty="0" err="1">
                <a:latin typeface="Century Gothic" panose="020B0502020202020204" pitchFamily="34" charset="0"/>
              </a:rPr>
              <a:t>Cegnet</a:t>
            </a:r>
            <a:r>
              <a:rPr lang="en-GB" sz="1600" dirty="0">
                <a:latin typeface="Century Gothic" panose="020B0502020202020204" pitchFamily="34" charset="0"/>
              </a:rPr>
              <a:t>: </a:t>
            </a:r>
            <a:r>
              <a:rPr lang="en-GB" sz="1600" dirty="0">
                <a:latin typeface="Century Gothic" panose="020B0502020202020204" pitchFamily="34" charset="0"/>
                <a:hlinkClick r:id="rId11"/>
              </a:rPr>
              <a:t>http://www.cegnet.co.uk/</a:t>
            </a:r>
            <a:endParaRPr lang="en-GB" sz="1600" dirty="0">
              <a:latin typeface="Century Gothic" panose="020B0502020202020204" pitchFamily="34" charset="0"/>
            </a:endParaRPr>
          </a:p>
          <a:p>
            <a:pPr>
              <a:lnSpc>
                <a:spcPct val="150000"/>
              </a:lnSpc>
            </a:pPr>
            <a:r>
              <a:rPr lang="en-GB" sz="1600" b="1" dirty="0">
                <a:latin typeface="Century Gothic" panose="020B0502020202020204" pitchFamily="34" charset="0"/>
              </a:rPr>
              <a:t>Construction Careers: </a:t>
            </a:r>
            <a:r>
              <a:rPr lang="en-GB" sz="1600" dirty="0">
                <a:latin typeface="Century Gothic" panose="020B0502020202020204" pitchFamily="34" charset="0"/>
                <a:hlinkClick r:id="rId12"/>
              </a:rPr>
              <a:t>https://www.goconstruct.org/</a:t>
            </a:r>
            <a:endParaRPr lang="en-GB" sz="1600" dirty="0">
              <a:latin typeface="Century Gothic" panose="020B0502020202020204" pitchFamily="34" charset="0"/>
            </a:endParaRPr>
          </a:p>
          <a:p>
            <a:pPr>
              <a:lnSpc>
                <a:spcPct val="150000"/>
              </a:lnSpc>
            </a:pPr>
            <a:r>
              <a:rPr lang="en-GB" sz="1600" b="1" dirty="0">
                <a:latin typeface="Century Gothic" panose="020B0502020202020204" pitchFamily="34" charset="0"/>
              </a:rPr>
              <a:t>Future Finder</a:t>
            </a:r>
            <a:r>
              <a:rPr lang="en-GB" sz="1600" dirty="0">
                <a:latin typeface="Century Gothic" panose="020B0502020202020204" pitchFamily="34" charset="0"/>
              </a:rPr>
              <a:t>: </a:t>
            </a:r>
            <a:r>
              <a:rPr lang="en-GB" sz="1600" dirty="0">
                <a:latin typeface="Century Gothic" panose="020B0502020202020204" pitchFamily="34" charset="0"/>
                <a:hlinkClick r:id="rId13"/>
              </a:rPr>
              <a:t>https://futurefinder.yourlife.org.uk/</a:t>
            </a:r>
            <a:endParaRPr lang="en-GB" sz="1600" dirty="0">
              <a:latin typeface="Century Gothic" panose="020B0502020202020204" pitchFamily="34" charset="0"/>
            </a:endParaRPr>
          </a:p>
          <a:p>
            <a:pPr>
              <a:lnSpc>
                <a:spcPct val="150000"/>
              </a:lnSpc>
            </a:pPr>
            <a:r>
              <a:rPr lang="en-GB" sz="1600" b="1" dirty="0">
                <a:latin typeface="Century Gothic" panose="020B0502020202020204" pitchFamily="34" charset="0"/>
              </a:rPr>
              <a:t>Health Careers</a:t>
            </a:r>
            <a:r>
              <a:rPr lang="en-GB" sz="1600" dirty="0">
                <a:latin typeface="Century Gothic" panose="020B0502020202020204" pitchFamily="34" charset="0"/>
              </a:rPr>
              <a:t>: </a:t>
            </a:r>
            <a:r>
              <a:rPr lang="en-GB" sz="1600" dirty="0">
                <a:latin typeface="Century Gothic" panose="020B0502020202020204" pitchFamily="34" charset="0"/>
                <a:hlinkClick r:id="rId14"/>
              </a:rPr>
              <a:t>https://www.healthcareers.nhs.uk/</a:t>
            </a:r>
            <a:endParaRPr lang="en-GB" sz="1600" dirty="0">
              <a:latin typeface="Century Gothic" panose="020B0502020202020204" pitchFamily="34" charset="0"/>
            </a:endParaRPr>
          </a:p>
          <a:p>
            <a:pPr>
              <a:lnSpc>
                <a:spcPct val="150000"/>
              </a:lnSpc>
            </a:pPr>
            <a:endParaRPr lang="en-GB" sz="1600" dirty="0">
              <a:latin typeface="Century Gothic" panose="020B0502020202020204" pitchFamily="34" charset="0"/>
            </a:endParaRPr>
          </a:p>
          <a:p>
            <a:pPr>
              <a:lnSpc>
                <a:spcPct val="150000"/>
              </a:lnSpc>
            </a:pPr>
            <a:endParaRPr lang="en-GB" sz="1600" dirty="0">
              <a:latin typeface="Century Gothic" panose="020B0502020202020204" pitchFamily="34" charset="0"/>
            </a:endParaRPr>
          </a:p>
        </p:txBody>
      </p:sp>
    </p:spTree>
    <p:extLst>
      <p:ext uri="{BB962C8B-B14F-4D97-AF65-F5344CB8AC3E}">
        <p14:creationId xmlns:p14="http://schemas.microsoft.com/office/powerpoint/2010/main" val="447259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7" descr="Signpost outline">
            <a:extLst>
              <a:ext uri="{FF2B5EF4-FFF2-40B4-BE49-F238E27FC236}">
                <a16:creationId xmlns:a16="http://schemas.microsoft.com/office/drawing/2014/main" id="{6B88E475-846E-4033-86FD-74860802E746}"/>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04800" y="1520356"/>
            <a:ext cx="5229922" cy="5229922"/>
          </a:xfrm>
          <a:prstGeom prst="rect">
            <a:avLst/>
          </a:prstGeom>
        </p:spPr>
      </p:pic>
      <p:pic>
        <p:nvPicPr>
          <p:cNvPr id="9" name="Graphic 8" descr="Information outline">
            <a:extLst>
              <a:ext uri="{FF2B5EF4-FFF2-40B4-BE49-F238E27FC236}">
                <a16:creationId xmlns:a16="http://schemas.microsoft.com/office/drawing/2014/main" id="{86ABDDB2-F96A-4437-BE56-CD7BFBD12AA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571999" y="107722"/>
            <a:ext cx="4876800" cy="4876800"/>
          </a:xfrm>
          <a:prstGeom prst="rect">
            <a:avLst/>
          </a:prstGeom>
        </p:spPr>
      </p:pic>
      <p:sp>
        <p:nvSpPr>
          <p:cNvPr id="17" name="TextBox 13">
            <a:extLst>
              <a:ext uri="{FF2B5EF4-FFF2-40B4-BE49-F238E27FC236}">
                <a16:creationId xmlns:a16="http://schemas.microsoft.com/office/drawing/2014/main" id="{F9917226-B0B1-4CCB-9FE8-3AA768BC4842}"/>
              </a:ext>
            </a:extLst>
          </p:cNvPr>
          <p:cNvSpPr txBox="1"/>
          <p:nvPr/>
        </p:nvSpPr>
        <p:spPr>
          <a:xfrm>
            <a:off x="0" y="6642556"/>
            <a:ext cx="2698596" cy="21544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800" dirty="0">
                <a:effectLst/>
                <a:latin typeface="Century Gothic" panose="020B0502020202020204" pitchFamily="34" charset="0"/>
                <a:ea typeface="Calibri" panose="020F0502020204030204" pitchFamily="34" charset="0"/>
                <a:cs typeface="Arial" panose="020B0604020202020204" pitchFamily="34" charset="0"/>
              </a:rPr>
              <a:t>©VotesforSchools The WOW Show 2021</a:t>
            </a:r>
          </a:p>
        </p:txBody>
      </p:sp>
      <p:sp>
        <p:nvSpPr>
          <p:cNvPr id="5" name="TextBox 4">
            <a:extLst>
              <a:ext uri="{FF2B5EF4-FFF2-40B4-BE49-F238E27FC236}">
                <a16:creationId xmlns:a16="http://schemas.microsoft.com/office/drawing/2014/main" id="{8C4B6A1D-74DE-4B82-9179-A782D11466AA}"/>
              </a:ext>
            </a:extLst>
          </p:cNvPr>
          <p:cNvSpPr txBox="1"/>
          <p:nvPr/>
        </p:nvSpPr>
        <p:spPr>
          <a:xfrm>
            <a:off x="323385" y="1426376"/>
            <a:ext cx="8458568" cy="4108176"/>
          </a:xfrm>
          <a:prstGeom prst="rect">
            <a:avLst/>
          </a:prstGeom>
          <a:noFill/>
        </p:spPr>
        <p:txBody>
          <a:bodyPr wrap="square" rtlCol="0">
            <a:spAutoFit/>
          </a:bodyPr>
          <a:lstStyle/>
          <a:p>
            <a:pPr>
              <a:lnSpc>
                <a:spcPct val="150000"/>
              </a:lnSpc>
            </a:pPr>
            <a:r>
              <a:rPr lang="en-GB" sz="1600" b="1" dirty="0">
                <a:latin typeface="Century Gothic" panose="020B0502020202020204" pitchFamily="34" charset="0"/>
              </a:rPr>
              <a:t>I Could</a:t>
            </a:r>
            <a:r>
              <a:rPr lang="en-GB" sz="1600" dirty="0">
                <a:latin typeface="Century Gothic" panose="020B0502020202020204" pitchFamily="34" charset="0"/>
              </a:rPr>
              <a:t>: </a:t>
            </a:r>
            <a:r>
              <a:rPr lang="en-GB" sz="1600" dirty="0">
                <a:latin typeface="Century Gothic" panose="020B0502020202020204" pitchFamily="34" charset="0"/>
                <a:hlinkClick r:id="rId6"/>
              </a:rPr>
              <a:t>https://icould.com/</a:t>
            </a:r>
            <a:endParaRPr lang="en-GB" sz="1600" dirty="0">
              <a:latin typeface="Century Gothic" panose="020B0502020202020204" pitchFamily="34" charset="0"/>
            </a:endParaRPr>
          </a:p>
          <a:p>
            <a:pPr>
              <a:lnSpc>
                <a:spcPct val="150000"/>
              </a:lnSpc>
            </a:pPr>
            <a:r>
              <a:rPr lang="en-GB" sz="1600" b="1" dirty="0">
                <a:latin typeface="Century Gothic" panose="020B0502020202020204" pitchFamily="34" charset="0"/>
              </a:rPr>
              <a:t>Inspiring the Future</a:t>
            </a:r>
            <a:r>
              <a:rPr lang="en-GB" sz="1600" dirty="0">
                <a:latin typeface="Century Gothic" panose="020B0502020202020204" pitchFamily="34" charset="0"/>
              </a:rPr>
              <a:t>: </a:t>
            </a:r>
            <a:r>
              <a:rPr lang="en-GB" sz="1600" dirty="0">
                <a:latin typeface="Century Gothic" panose="020B0502020202020204" pitchFamily="34" charset="0"/>
                <a:hlinkClick r:id="rId7"/>
              </a:rPr>
              <a:t>https://www.inspiringthefuture.org/</a:t>
            </a:r>
            <a:endParaRPr lang="en-GB" sz="1600" dirty="0">
              <a:latin typeface="Century Gothic" panose="020B0502020202020204" pitchFamily="34" charset="0"/>
            </a:endParaRPr>
          </a:p>
          <a:p>
            <a:pPr>
              <a:lnSpc>
                <a:spcPct val="150000"/>
              </a:lnSpc>
            </a:pPr>
            <a:r>
              <a:rPr lang="en-GB" sz="1600" b="1" dirty="0">
                <a:latin typeface="Century Gothic" panose="020B0502020202020204" pitchFamily="34" charset="0"/>
              </a:rPr>
              <a:t>Learning to Work</a:t>
            </a:r>
            <a:r>
              <a:rPr lang="en-GB" sz="1600" dirty="0">
                <a:latin typeface="Century Gothic" panose="020B0502020202020204" pitchFamily="34" charset="0"/>
              </a:rPr>
              <a:t>: </a:t>
            </a:r>
            <a:r>
              <a:rPr lang="en-GB" sz="1600" dirty="0">
                <a:latin typeface="Century Gothic" panose="020B0502020202020204" pitchFamily="34" charset="0"/>
                <a:hlinkClick r:id="rId8"/>
              </a:rPr>
              <a:t>https://www.learningtowork.org.uk/</a:t>
            </a:r>
            <a:endParaRPr lang="en-GB" sz="1600" dirty="0">
              <a:latin typeface="Century Gothic" panose="020B0502020202020204" pitchFamily="34" charset="0"/>
            </a:endParaRPr>
          </a:p>
          <a:p>
            <a:pPr>
              <a:lnSpc>
                <a:spcPct val="150000"/>
              </a:lnSpc>
            </a:pPr>
            <a:r>
              <a:rPr lang="en-GB" sz="1600" b="1" dirty="0">
                <a:latin typeface="Century Gothic" panose="020B0502020202020204" pitchFamily="34" charset="0"/>
              </a:rPr>
              <a:t>National Careers Service</a:t>
            </a:r>
            <a:r>
              <a:rPr lang="en-GB" sz="1600" dirty="0">
                <a:latin typeface="Century Gothic" panose="020B0502020202020204" pitchFamily="34" charset="0"/>
              </a:rPr>
              <a:t>: </a:t>
            </a:r>
            <a:r>
              <a:rPr lang="en-GB" sz="1600" dirty="0">
                <a:latin typeface="Century Gothic" panose="020B0502020202020204" pitchFamily="34" charset="0"/>
                <a:hlinkClick r:id="rId9"/>
              </a:rPr>
              <a:t>https://nationalcareers.service.gov.uk/</a:t>
            </a:r>
            <a:endParaRPr lang="en-GB" sz="1600" dirty="0">
              <a:latin typeface="Century Gothic" panose="020B0502020202020204" pitchFamily="34" charset="0"/>
            </a:endParaRPr>
          </a:p>
          <a:p>
            <a:pPr>
              <a:lnSpc>
                <a:spcPct val="150000"/>
              </a:lnSpc>
            </a:pPr>
            <a:r>
              <a:rPr lang="en-GB" sz="1600" b="1" dirty="0">
                <a:latin typeface="Century Gothic" panose="020B0502020202020204" pitchFamily="34" charset="0"/>
              </a:rPr>
              <a:t>Not Going to Uni</a:t>
            </a:r>
            <a:r>
              <a:rPr lang="en-GB" sz="1600" dirty="0">
                <a:latin typeface="Century Gothic" panose="020B0502020202020204" pitchFamily="34" charset="0"/>
              </a:rPr>
              <a:t>: </a:t>
            </a:r>
            <a:r>
              <a:rPr lang="en-GB" sz="1600" dirty="0">
                <a:latin typeface="Century Gothic" panose="020B0502020202020204" pitchFamily="34" charset="0"/>
                <a:hlinkClick r:id="rId10"/>
              </a:rPr>
              <a:t>https://www.notgoingtouni.co.uk/</a:t>
            </a:r>
            <a:endParaRPr lang="en-GB" sz="1600" dirty="0">
              <a:latin typeface="Century Gothic" panose="020B0502020202020204" pitchFamily="34" charset="0"/>
            </a:endParaRPr>
          </a:p>
          <a:p>
            <a:pPr>
              <a:lnSpc>
                <a:spcPct val="150000"/>
              </a:lnSpc>
            </a:pPr>
            <a:r>
              <a:rPr lang="en-GB" sz="1600" b="1" dirty="0">
                <a:latin typeface="Century Gothic" panose="020B0502020202020204" pitchFamily="34" charset="0"/>
              </a:rPr>
              <a:t>The WOW Show </a:t>
            </a:r>
            <a:r>
              <a:rPr lang="en-GB" sz="1600" dirty="0">
                <a:latin typeface="Century Gothic" panose="020B0502020202020204" pitchFamily="34" charset="0"/>
                <a:hlinkClick r:id="rId11"/>
              </a:rPr>
              <a:t>https://www.thewowshow.org/</a:t>
            </a:r>
            <a:endParaRPr lang="en-GB" sz="1600" dirty="0">
              <a:latin typeface="Century Gothic" panose="020B0502020202020204" pitchFamily="34" charset="0"/>
            </a:endParaRPr>
          </a:p>
          <a:p>
            <a:pPr>
              <a:lnSpc>
                <a:spcPct val="150000"/>
              </a:lnSpc>
            </a:pPr>
            <a:r>
              <a:rPr lang="en-GB" sz="1600" b="1" dirty="0">
                <a:latin typeface="Century Gothic" panose="020B0502020202020204" pitchFamily="34" charset="0"/>
              </a:rPr>
              <a:t>U-explore</a:t>
            </a:r>
            <a:r>
              <a:rPr lang="en-GB" sz="1600" dirty="0">
                <a:latin typeface="Century Gothic" panose="020B0502020202020204" pitchFamily="34" charset="0"/>
              </a:rPr>
              <a:t>: </a:t>
            </a:r>
            <a:r>
              <a:rPr lang="en-GB" sz="1600" dirty="0">
                <a:latin typeface="Century Gothic" panose="020B0502020202020204" pitchFamily="34" charset="0"/>
                <a:hlinkClick r:id="rId12"/>
              </a:rPr>
              <a:t>https://website.u-explore.com/</a:t>
            </a:r>
            <a:endParaRPr lang="en-GB" sz="1600" dirty="0">
              <a:latin typeface="Century Gothic" panose="020B0502020202020204" pitchFamily="34" charset="0"/>
            </a:endParaRPr>
          </a:p>
          <a:p>
            <a:pPr>
              <a:lnSpc>
                <a:spcPct val="150000"/>
              </a:lnSpc>
            </a:pPr>
            <a:r>
              <a:rPr lang="en-GB" sz="1600" b="1" dirty="0">
                <a:latin typeface="Century Gothic" panose="020B0502020202020204" pitchFamily="34" charset="0"/>
              </a:rPr>
              <a:t>Universities and Colleges Admissions Service: </a:t>
            </a:r>
            <a:r>
              <a:rPr lang="en-GB" sz="1600" dirty="0">
                <a:latin typeface="Century Gothic" panose="020B0502020202020204" pitchFamily="34" charset="0"/>
                <a:hlinkClick r:id="rId13"/>
              </a:rPr>
              <a:t>https://ucas.com/</a:t>
            </a:r>
            <a:endParaRPr lang="en-GB" sz="1600" dirty="0">
              <a:latin typeface="Century Gothic" panose="020B0502020202020204" pitchFamily="34" charset="0"/>
            </a:endParaRPr>
          </a:p>
          <a:p>
            <a:pPr>
              <a:lnSpc>
                <a:spcPct val="150000"/>
              </a:lnSpc>
            </a:pPr>
            <a:r>
              <a:rPr lang="en-GB" sz="1600" b="1" dirty="0">
                <a:latin typeface="Century Gothic" panose="020B0502020202020204" pitchFamily="34" charset="0"/>
              </a:rPr>
              <a:t>Votes for Schools </a:t>
            </a:r>
            <a:r>
              <a:rPr lang="en-GB" sz="1600" dirty="0">
                <a:latin typeface="Century Gothic" panose="020B0502020202020204" pitchFamily="34" charset="0"/>
                <a:hlinkClick r:id="rId14"/>
              </a:rPr>
              <a:t>https://votesforschools.com</a:t>
            </a:r>
            <a:endParaRPr lang="en-GB" sz="1600" dirty="0">
              <a:latin typeface="Century Gothic" panose="020B0502020202020204" pitchFamily="34" charset="0"/>
            </a:endParaRPr>
          </a:p>
          <a:p>
            <a:pPr>
              <a:lnSpc>
                <a:spcPct val="150000"/>
              </a:lnSpc>
            </a:pPr>
            <a:endParaRPr lang="en-GB" sz="1600" dirty="0">
              <a:latin typeface="Century Gothic" panose="020B0502020202020204" pitchFamily="34" charset="0"/>
            </a:endParaRPr>
          </a:p>
          <a:p>
            <a:pPr>
              <a:lnSpc>
                <a:spcPct val="150000"/>
              </a:lnSpc>
            </a:pPr>
            <a:endParaRPr lang="en-GB" sz="1600" dirty="0">
              <a:latin typeface="Century Gothic" panose="020B0502020202020204" pitchFamily="34" charset="0"/>
            </a:endParaRPr>
          </a:p>
        </p:txBody>
      </p:sp>
      <p:sp>
        <p:nvSpPr>
          <p:cNvPr id="11" name="Rectangle: Rounded Corners 10">
            <a:extLst>
              <a:ext uri="{FF2B5EF4-FFF2-40B4-BE49-F238E27FC236}">
                <a16:creationId xmlns:a16="http://schemas.microsoft.com/office/drawing/2014/main" id="{4F53176A-73A0-4686-9FBA-C2320188722F}"/>
              </a:ext>
            </a:extLst>
          </p:cNvPr>
          <p:cNvSpPr/>
          <p:nvPr/>
        </p:nvSpPr>
        <p:spPr>
          <a:xfrm>
            <a:off x="1722863" y="811462"/>
            <a:ext cx="5698273" cy="538608"/>
          </a:xfrm>
          <a:prstGeom prst="roundRect">
            <a:avLst/>
          </a:prstGeom>
          <a:ln w="28575">
            <a:solidFill>
              <a:srgbClr val="B8E3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latin typeface="Century Gothic" panose="020B0502020202020204" pitchFamily="34" charset="0"/>
              </a:rPr>
              <a:t>Careers Exploration &amp; Advice</a:t>
            </a:r>
          </a:p>
        </p:txBody>
      </p:sp>
      <p:sp>
        <p:nvSpPr>
          <p:cNvPr id="7" name="Shape 114">
            <a:extLst>
              <a:ext uri="{FF2B5EF4-FFF2-40B4-BE49-F238E27FC236}">
                <a16:creationId xmlns:a16="http://schemas.microsoft.com/office/drawing/2014/main" id="{4D39FB81-EF35-442F-B465-012774A31A2A}"/>
              </a:ext>
            </a:extLst>
          </p:cNvPr>
          <p:cNvSpPr/>
          <p:nvPr/>
        </p:nvSpPr>
        <p:spPr>
          <a:xfrm>
            <a:off x="250863" y="161175"/>
            <a:ext cx="8644988" cy="538608"/>
          </a:xfrm>
          <a:prstGeom prst="rect">
            <a:avLst/>
          </a:prstGeom>
          <a:noFill/>
          <a:ln>
            <a:noFill/>
          </a:ln>
        </p:spPr>
        <p:txBody>
          <a:bodyPr lIns="91425" tIns="45700" rIns="91425" bIns="45700" anchor="ctr" anchorCtr="0">
            <a:noAutofit/>
          </a:bodyPr>
          <a:lstStyle/>
          <a:p>
            <a:pPr>
              <a:buSzPct val="25000"/>
            </a:pPr>
            <a:r>
              <a:rPr lang="en-GB" sz="2400" b="1" dirty="0">
                <a:solidFill>
                  <a:schemeClr val="bg1"/>
                </a:solidFill>
                <a:latin typeface="Century Gothic" panose="020B0502020202020204" pitchFamily="34" charset="0"/>
                <a:ea typeface="Jost SemiBold" pitchFamily="2" charset="0"/>
                <a:cs typeface="Arial" panose="020B0604020202020204" pitchFamily="34" charset="0"/>
                <a:sym typeface="Lato"/>
              </a:rPr>
              <a:t>Useful links</a:t>
            </a:r>
          </a:p>
        </p:txBody>
      </p:sp>
      <p:pic>
        <p:nvPicPr>
          <p:cNvPr id="10" name="Picture 2" descr="Berkshire Opportunities logo">
            <a:extLst>
              <a:ext uri="{FF2B5EF4-FFF2-40B4-BE49-F238E27FC236}">
                <a16:creationId xmlns:a16="http://schemas.microsoft.com/office/drawing/2014/main" id="{A3888320-61AC-4926-949B-7C44254CACD6}"/>
              </a:ext>
            </a:extLst>
          </p:cNvPr>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7792825" y="125720"/>
            <a:ext cx="1242389" cy="5386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870945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descr="Marker outline">
            <a:extLst>
              <a:ext uri="{FF2B5EF4-FFF2-40B4-BE49-F238E27FC236}">
                <a16:creationId xmlns:a16="http://schemas.microsoft.com/office/drawing/2014/main" id="{0392CBD1-9FED-4C6D-ADB3-650D70B06B9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611310" y="2288847"/>
            <a:ext cx="4876800" cy="4876800"/>
          </a:xfrm>
          <a:prstGeom prst="rect">
            <a:avLst/>
          </a:prstGeom>
        </p:spPr>
      </p:pic>
      <p:pic>
        <p:nvPicPr>
          <p:cNvPr id="11" name="Graphic 10" descr="Remote work outline">
            <a:extLst>
              <a:ext uri="{FF2B5EF4-FFF2-40B4-BE49-F238E27FC236}">
                <a16:creationId xmlns:a16="http://schemas.microsoft.com/office/drawing/2014/main" id="{EEEE7D18-456E-4DDD-9482-60C420CBB043}"/>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250863" y="699783"/>
            <a:ext cx="4876800" cy="4876800"/>
          </a:xfrm>
          <a:prstGeom prst="rect">
            <a:avLst/>
          </a:prstGeom>
        </p:spPr>
      </p:pic>
      <p:sp>
        <p:nvSpPr>
          <p:cNvPr id="2" name="Rectangle: Rounded Corners 1">
            <a:extLst>
              <a:ext uri="{FF2B5EF4-FFF2-40B4-BE49-F238E27FC236}">
                <a16:creationId xmlns:a16="http://schemas.microsoft.com/office/drawing/2014/main" id="{9A78F946-8E8C-4893-8D05-35D6A75B49EF}"/>
              </a:ext>
            </a:extLst>
          </p:cNvPr>
          <p:cNvSpPr/>
          <p:nvPr/>
        </p:nvSpPr>
        <p:spPr>
          <a:xfrm>
            <a:off x="4045406" y="978191"/>
            <a:ext cx="4847731" cy="1825166"/>
          </a:xfrm>
          <a:prstGeom prst="roundRect">
            <a:avLst/>
          </a:prstGeom>
          <a:solidFill>
            <a:srgbClr val="B8E3F6"/>
          </a:solidFill>
          <a:ln w="28575">
            <a:solidFill>
              <a:srgbClr val="3557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Century Gothic" panose="020B0502020202020204" pitchFamily="34" charset="0"/>
              </a:rPr>
              <a:t>LMI is important for social mobility, allowing young people to be more equipped to </a:t>
            </a:r>
            <a:r>
              <a:rPr lang="en-GB" sz="1600" b="1" dirty="0">
                <a:solidFill>
                  <a:schemeClr val="tx1"/>
                </a:solidFill>
                <a:latin typeface="Century Gothic" panose="020B0502020202020204" pitchFamily="34" charset="0"/>
              </a:rPr>
              <a:t>understand what is on offer </a:t>
            </a:r>
            <a:r>
              <a:rPr lang="en-GB" sz="1600" dirty="0">
                <a:solidFill>
                  <a:schemeClr val="tx1"/>
                </a:solidFill>
                <a:latin typeface="Century Gothic" panose="020B0502020202020204" pitchFamily="34" charset="0"/>
              </a:rPr>
              <a:t>in their region and how to get there by </a:t>
            </a:r>
            <a:r>
              <a:rPr lang="en-GB" sz="1600" b="1" dirty="0">
                <a:solidFill>
                  <a:schemeClr val="tx1"/>
                </a:solidFill>
                <a:latin typeface="Century Gothic" panose="020B0502020202020204" pitchFamily="34" charset="0"/>
              </a:rPr>
              <a:t>making informed decisions about their future career choices.</a:t>
            </a:r>
          </a:p>
        </p:txBody>
      </p:sp>
      <p:sp>
        <p:nvSpPr>
          <p:cNvPr id="14" name="Shape 114">
            <a:extLst>
              <a:ext uri="{FF2B5EF4-FFF2-40B4-BE49-F238E27FC236}">
                <a16:creationId xmlns:a16="http://schemas.microsoft.com/office/drawing/2014/main" id="{CA941993-74D7-4F13-AE66-D6A6152943DA}"/>
              </a:ext>
            </a:extLst>
          </p:cNvPr>
          <p:cNvSpPr/>
          <p:nvPr/>
        </p:nvSpPr>
        <p:spPr>
          <a:xfrm>
            <a:off x="250863" y="161175"/>
            <a:ext cx="8001569" cy="538608"/>
          </a:xfrm>
          <a:prstGeom prst="rect">
            <a:avLst/>
          </a:prstGeom>
          <a:noFill/>
          <a:ln>
            <a:noFill/>
          </a:ln>
        </p:spPr>
        <p:txBody>
          <a:bodyPr lIns="91425" tIns="45700" rIns="91425" bIns="45700" anchor="ctr" anchorCtr="0">
            <a:noAutofit/>
          </a:bodyPr>
          <a:lstStyle/>
          <a:p>
            <a:pPr>
              <a:buSzPct val="25000"/>
            </a:pPr>
            <a:r>
              <a:rPr lang="en-GB" sz="2400" b="1" dirty="0">
                <a:solidFill>
                  <a:schemeClr val="bg1"/>
                </a:solidFill>
                <a:latin typeface="Century Gothic" panose="020B0502020202020204" pitchFamily="34" charset="0"/>
                <a:ea typeface="Jost SemiBold" pitchFamily="2" charset="0"/>
                <a:cs typeface="Arial" panose="020B0604020202020204" pitchFamily="34" charset="0"/>
                <a:sym typeface="Lato"/>
              </a:rPr>
              <a:t>What is Labour Market Information (LMI)?</a:t>
            </a:r>
          </a:p>
        </p:txBody>
      </p:sp>
      <p:sp>
        <p:nvSpPr>
          <p:cNvPr id="17" name="TextBox 13">
            <a:extLst>
              <a:ext uri="{FF2B5EF4-FFF2-40B4-BE49-F238E27FC236}">
                <a16:creationId xmlns:a16="http://schemas.microsoft.com/office/drawing/2014/main" id="{F9917226-B0B1-4CCB-9FE8-3AA768BC4842}"/>
              </a:ext>
            </a:extLst>
          </p:cNvPr>
          <p:cNvSpPr txBox="1"/>
          <p:nvPr/>
        </p:nvSpPr>
        <p:spPr>
          <a:xfrm>
            <a:off x="0" y="6642556"/>
            <a:ext cx="2698596" cy="21544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800" dirty="0">
                <a:effectLst/>
                <a:latin typeface="Century Gothic" panose="020B0502020202020204" pitchFamily="34" charset="0"/>
                <a:ea typeface="Calibri" panose="020F0502020204030204" pitchFamily="34" charset="0"/>
                <a:cs typeface="Arial" panose="020B0604020202020204" pitchFamily="34" charset="0"/>
              </a:rPr>
              <a:t>©VotesforSchools The WOW Show 2021</a:t>
            </a:r>
          </a:p>
        </p:txBody>
      </p:sp>
      <p:pic>
        <p:nvPicPr>
          <p:cNvPr id="18" name="Picture 2" descr="City Guide icon">
            <a:extLst>
              <a:ext uri="{FF2B5EF4-FFF2-40B4-BE49-F238E27FC236}">
                <a16:creationId xmlns:a16="http://schemas.microsoft.com/office/drawing/2014/main" id="{C81236E4-37EF-49C3-AEE5-65B01CC87383}"/>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2787572" y="3234347"/>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Learning icon">
            <a:extLst>
              <a:ext uri="{FF2B5EF4-FFF2-40B4-BE49-F238E27FC236}">
                <a16:creationId xmlns:a16="http://schemas.microsoft.com/office/drawing/2014/main" id="{3109D47C-7458-44A6-AE57-0B78B7366889}"/>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371690" y="3301296"/>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ard Working icon">
            <a:extLst>
              <a:ext uri="{FF2B5EF4-FFF2-40B4-BE49-F238E27FC236}">
                <a16:creationId xmlns:a16="http://schemas.microsoft.com/office/drawing/2014/main" id="{34D9B895-DAE4-4F5D-B7AD-06DD9091E64B}"/>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1629524" y="3859969"/>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Rounded Corners 20">
            <a:extLst>
              <a:ext uri="{FF2B5EF4-FFF2-40B4-BE49-F238E27FC236}">
                <a16:creationId xmlns:a16="http://schemas.microsoft.com/office/drawing/2014/main" id="{444B616F-6DE1-4230-8D3D-93FB2688E277}"/>
              </a:ext>
            </a:extLst>
          </p:cNvPr>
          <p:cNvSpPr/>
          <p:nvPr/>
        </p:nvSpPr>
        <p:spPr>
          <a:xfrm>
            <a:off x="303284" y="978190"/>
            <a:ext cx="3498474" cy="1825167"/>
          </a:xfrm>
          <a:prstGeom prst="roundRect">
            <a:avLst/>
          </a:prstGeom>
          <a:solidFill>
            <a:srgbClr val="A4C84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Century Gothic" panose="020B0502020202020204" pitchFamily="34" charset="0"/>
                <a:ea typeface="Helvetica Neue" panose="02000503000000020004" pitchFamily="2" charset="0"/>
                <a:cs typeface="Arial" panose="020B0604020202020204" pitchFamily="34" charset="0"/>
              </a:rPr>
              <a:t>Define: Labour Market Information (LMI)</a:t>
            </a:r>
          </a:p>
          <a:p>
            <a:pPr algn="ctr"/>
            <a:r>
              <a:rPr lang="en-GB" sz="1600" dirty="0">
                <a:solidFill>
                  <a:schemeClr val="tx1"/>
                </a:solidFill>
                <a:latin typeface="Century Gothic" panose="020B0502020202020204" pitchFamily="34" charset="0"/>
              </a:rPr>
              <a:t>This is region-specific and it tells you about the current work and job environments. </a:t>
            </a:r>
          </a:p>
        </p:txBody>
      </p:sp>
      <p:sp>
        <p:nvSpPr>
          <p:cNvPr id="16" name="Rectangle: Rounded Corners 15">
            <a:extLst>
              <a:ext uri="{FF2B5EF4-FFF2-40B4-BE49-F238E27FC236}">
                <a16:creationId xmlns:a16="http://schemas.microsoft.com/office/drawing/2014/main" id="{78739771-6E34-4CF0-A16A-0BBAE4A59D6F}"/>
              </a:ext>
            </a:extLst>
          </p:cNvPr>
          <p:cNvSpPr/>
          <p:nvPr/>
        </p:nvSpPr>
        <p:spPr>
          <a:xfrm>
            <a:off x="4045406" y="3271055"/>
            <a:ext cx="4847731" cy="803840"/>
          </a:xfrm>
          <a:prstGeom prst="roundRect">
            <a:avLst/>
          </a:prstGeom>
          <a:solidFill>
            <a:srgbClr val="F4FBFE"/>
          </a:solidFill>
          <a:ln w="28575">
            <a:solidFill>
              <a:srgbClr val="3557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Century Gothic" panose="020B0502020202020204" pitchFamily="34" charset="0"/>
              </a:rPr>
              <a:t>LMI highlights the </a:t>
            </a:r>
            <a:r>
              <a:rPr lang="en-GB" sz="1600" b="1" dirty="0">
                <a:solidFill>
                  <a:schemeClr val="tx1"/>
                </a:solidFill>
                <a:latin typeface="Century Gothic" panose="020B0502020202020204" pitchFamily="34" charset="0"/>
              </a:rPr>
              <a:t>fantastic career opportunities</a:t>
            </a:r>
            <a:r>
              <a:rPr lang="en-GB" sz="1600" dirty="0">
                <a:solidFill>
                  <a:schemeClr val="tx1"/>
                </a:solidFill>
                <a:latin typeface="Century Gothic" panose="020B0502020202020204" pitchFamily="34" charset="0"/>
              </a:rPr>
              <a:t> available across the county. </a:t>
            </a:r>
          </a:p>
        </p:txBody>
      </p:sp>
      <p:sp>
        <p:nvSpPr>
          <p:cNvPr id="20" name="Rectangle: Rounded Corners 19">
            <a:extLst>
              <a:ext uri="{FF2B5EF4-FFF2-40B4-BE49-F238E27FC236}">
                <a16:creationId xmlns:a16="http://schemas.microsoft.com/office/drawing/2014/main" id="{2F439DDF-1561-432B-9679-175E545ED719}"/>
              </a:ext>
            </a:extLst>
          </p:cNvPr>
          <p:cNvSpPr/>
          <p:nvPr/>
        </p:nvSpPr>
        <p:spPr>
          <a:xfrm>
            <a:off x="303283" y="5133751"/>
            <a:ext cx="3498475" cy="1409093"/>
          </a:xfrm>
          <a:prstGeom prst="roundRect">
            <a:avLst/>
          </a:prstGeom>
          <a:solidFill>
            <a:srgbClr val="32B0E6"/>
          </a:solidFill>
          <a:ln w="28575">
            <a:solidFill>
              <a:srgbClr val="3557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Century Gothic" panose="020B0502020202020204" pitchFamily="34" charset="0"/>
              </a:rPr>
              <a:t>It also </a:t>
            </a:r>
            <a:r>
              <a:rPr lang="en-GB" sz="1600" b="1" dirty="0">
                <a:solidFill>
                  <a:schemeClr val="tx1"/>
                </a:solidFill>
                <a:latin typeface="Century Gothic" panose="020B0502020202020204" pitchFamily="34" charset="0"/>
              </a:rPr>
              <a:t>helps decode the world of work </a:t>
            </a:r>
            <a:r>
              <a:rPr lang="en-GB" sz="1600" dirty="0">
                <a:solidFill>
                  <a:schemeClr val="tx1"/>
                </a:solidFill>
                <a:latin typeface="Century Gothic" panose="020B0502020202020204" pitchFamily="34" charset="0"/>
              </a:rPr>
              <a:t>by breaking it down into </a:t>
            </a:r>
            <a:r>
              <a:rPr lang="en-GB" sz="1600" b="1" dirty="0">
                <a:solidFill>
                  <a:schemeClr val="tx1"/>
                </a:solidFill>
                <a:latin typeface="Century Gothic" panose="020B0502020202020204" pitchFamily="34" charset="0"/>
              </a:rPr>
              <a:t>digestible</a:t>
            </a:r>
            <a:r>
              <a:rPr lang="en-GB" sz="1600" dirty="0">
                <a:solidFill>
                  <a:schemeClr val="tx1"/>
                </a:solidFill>
                <a:latin typeface="Century Gothic" panose="020B0502020202020204" pitchFamily="34" charset="0"/>
              </a:rPr>
              <a:t> chunks.</a:t>
            </a:r>
          </a:p>
        </p:txBody>
      </p:sp>
      <p:pic>
        <p:nvPicPr>
          <p:cNvPr id="3" name="Picture 2" descr="Schools">
            <a:extLst>
              <a:ext uri="{FF2B5EF4-FFF2-40B4-BE49-F238E27FC236}">
                <a16:creationId xmlns:a16="http://schemas.microsoft.com/office/drawing/2014/main" id="{6CA7B750-9027-4AEA-AFD3-E08839B52576}"/>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4016337" y="4542594"/>
            <a:ext cx="4876800" cy="200025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Berkshire Opportunities logo">
            <a:extLst>
              <a:ext uri="{FF2B5EF4-FFF2-40B4-BE49-F238E27FC236}">
                <a16:creationId xmlns:a16="http://schemas.microsoft.com/office/drawing/2014/main" id="{A4E60753-1F74-4B19-A4A9-B3FBEFCE645A}"/>
              </a:ext>
            </a:extLst>
          </p:cNvPr>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7792825" y="125720"/>
            <a:ext cx="1242389" cy="5386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5120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6" grpId="0" animBg="1"/>
      <p:bldP spid="2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Graphic 23" descr="Signpost outline">
            <a:extLst>
              <a:ext uri="{FF2B5EF4-FFF2-40B4-BE49-F238E27FC236}">
                <a16:creationId xmlns:a16="http://schemas.microsoft.com/office/drawing/2014/main" id="{6AABCDF0-7E67-4DB5-9534-27CCC6A87D21}"/>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04800" y="1520356"/>
            <a:ext cx="5229922" cy="5229922"/>
          </a:xfrm>
          <a:prstGeom prst="rect">
            <a:avLst/>
          </a:prstGeom>
        </p:spPr>
      </p:pic>
      <p:pic>
        <p:nvPicPr>
          <p:cNvPr id="25" name="Graphic 24" descr="Information outline">
            <a:extLst>
              <a:ext uri="{FF2B5EF4-FFF2-40B4-BE49-F238E27FC236}">
                <a16:creationId xmlns:a16="http://schemas.microsoft.com/office/drawing/2014/main" id="{24EB49D2-136F-4497-A0FF-947254B1E4F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571999" y="107722"/>
            <a:ext cx="4876800" cy="4876800"/>
          </a:xfrm>
          <a:prstGeom prst="rect">
            <a:avLst/>
          </a:prstGeom>
        </p:spPr>
      </p:pic>
      <p:sp>
        <p:nvSpPr>
          <p:cNvPr id="9" name="Rectangle: Rounded Corners 8">
            <a:extLst>
              <a:ext uri="{FF2B5EF4-FFF2-40B4-BE49-F238E27FC236}">
                <a16:creationId xmlns:a16="http://schemas.microsoft.com/office/drawing/2014/main" id="{866221D6-5AA6-47E1-8B4C-C4C882B04660}"/>
              </a:ext>
            </a:extLst>
          </p:cNvPr>
          <p:cNvSpPr/>
          <p:nvPr/>
        </p:nvSpPr>
        <p:spPr>
          <a:xfrm>
            <a:off x="459297" y="1059367"/>
            <a:ext cx="4858661" cy="1578296"/>
          </a:xfrm>
          <a:prstGeom prst="roundRect">
            <a:avLst/>
          </a:prstGeom>
          <a:solidFill>
            <a:srgbClr val="8E0053"/>
          </a:solidFill>
          <a:ln w="28575">
            <a:solidFill>
              <a:srgbClr val="EC659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bg1"/>
                </a:solidFill>
                <a:latin typeface="Century Gothic" panose="020B0502020202020204" pitchFamily="34" charset="0"/>
                <a:cs typeface="Arial" panose="020B0604020202020204" pitchFamily="34" charset="0"/>
              </a:rPr>
              <a:t>Want to take what you’ve learned further?</a:t>
            </a:r>
          </a:p>
          <a:p>
            <a:pPr algn="ctr"/>
            <a:r>
              <a:rPr lang="en-GB" sz="1600" dirty="0">
                <a:solidFill>
                  <a:schemeClr val="bg1"/>
                </a:solidFill>
                <a:latin typeface="Century Gothic" panose="020B0502020202020204" pitchFamily="34" charset="0"/>
                <a:cs typeface="Arial" panose="020B0604020202020204" pitchFamily="34" charset="0"/>
              </a:rPr>
              <a:t>If you need to find more help and information, </a:t>
            </a:r>
            <a:r>
              <a:rPr lang="en-GB" sz="1600" dirty="0">
                <a:solidFill>
                  <a:schemeClr val="bg1"/>
                </a:solidFill>
                <a:latin typeface="Century Gothic" panose="020B0502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Berkshire Opportunities </a:t>
            </a:r>
            <a:r>
              <a:rPr lang="en-GB" sz="1600" dirty="0">
                <a:solidFill>
                  <a:schemeClr val="bg1"/>
                </a:solidFill>
                <a:latin typeface="Century Gothic" panose="020B0502020202020204" pitchFamily="34" charset="0"/>
                <a:cs typeface="Arial" panose="020B0604020202020204" pitchFamily="34" charset="0"/>
              </a:rPr>
              <a:t>has everything you need on their website. Click the logo to check it out, or read more about them below.</a:t>
            </a:r>
          </a:p>
        </p:txBody>
      </p:sp>
      <p:sp>
        <p:nvSpPr>
          <p:cNvPr id="17" name="TextBox 13">
            <a:extLst>
              <a:ext uri="{FF2B5EF4-FFF2-40B4-BE49-F238E27FC236}">
                <a16:creationId xmlns:a16="http://schemas.microsoft.com/office/drawing/2014/main" id="{F9917226-B0B1-4CCB-9FE8-3AA768BC4842}"/>
              </a:ext>
            </a:extLst>
          </p:cNvPr>
          <p:cNvSpPr txBox="1"/>
          <p:nvPr/>
        </p:nvSpPr>
        <p:spPr>
          <a:xfrm>
            <a:off x="0" y="6642556"/>
            <a:ext cx="2698596" cy="21544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800" dirty="0">
                <a:effectLst/>
                <a:latin typeface="Century Gothic" panose="020B0502020202020204" pitchFamily="34" charset="0"/>
                <a:ea typeface="Calibri" panose="020F0502020204030204" pitchFamily="34" charset="0"/>
                <a:cs typeface="Arial" panose="020B0604020202020204" pitchFamily="34" charset="0"/>
              </a:rPr>
              <a:t>©VotesforSchools The WOW Show 2021</a:t>
            </a:r>
          </a:p>
        </p:txBody>
      </p:sp>
      <p:sp>
        <p:nvSpPr>
          <p:cNvPr id="16" name="TextBox 15">
            <a:extLst>
              <a:ext uri="{FF2B5EF4-FFF2-40B4-BE49-F238E27FC236}">
                <a16:creationId xmlns:a16="http://schemas.microsoft.com/office/drawing/2014/main" id="{E10164DC-8CF1-47FA-8AE0-4D5A13884773}"/>
              </a:ext>
            </a:extLst>
          </p:cNvPr>
          <p:cNvSpPr txBox="1"/>
          <p:nvPr/>
        </p:nvSpPr>
        <p:spPr>
          <a:xfrm>
            <a:off x="1899844" y="3251745"/>
            <a:ext cx="7034550" cy="584775"/>
          </a:xfrm>
          <a:prstGeom prst="rect">
            <a:avLst/>
          </a:prstGeom>
          <a:noFill/>
        </p:spPr>
        <p:txBody>
          <a:bodyPr wrap="square">
            <a:spAutoFit/>
          </a:bodyPr>
          <a:lstStyle/>
          <a:p>
            <a:r>
              <a:rPr lang="en-GB" sz="1600" b="1" i="0" dirty="0">
                <a:effectLst/>
                <a:latin typeface="Century Gothic" panose="020B0502020202020204" pitchFamily="34" charset="0"/>
              </a:rPr>
              <a:t>Berkshire Opportunities </a:t>
            </a:r>
            <a:r>
              <a:rPr lang="en-GB" sz="1600" b="0" i="0" dirty="0">
                <a:effectLst/>
                <a:latin typeface="Century Gothic" panose="020B0502020202020204" pitchFamily="34" charset="0"/>
              </a:rPr>
              <a:t>is a one-stop-shop digital service for benefit of the Berkshire workforce.</a:t>
            </a:r>
            <a:endParaRPr lang="en-GB" sz="1600" dirty="0">
              <a:latin typeface="Century Gothic" panose="020B0502020202020204" pitchFamily="34" charset="0"/>
            </a:endParaRPr>
          </a:p>
        </p:txBody>
      </p:sp>
      <p:sp>
        <p:nvSpPr>
          <p:cNvPr id="19" name="TextBox 18">
            <a:extLst>
              <a:ext uri="{FF2B5EF4-FFF2-40B4-BE49-F238E27FC236}">
                <a16:creationId xmlns:a16="http://schemas.microsoft.com/office/drawing/2014/main" id="{F403DB23-A994-4E85-8718-5CBD645B34DF}"/>
              </a:ext>
            </a:extLst>
          </p:cNvPr>
          <p:cNvSpPr txBox="1"/>
          <p:nvPr/>
        </p:nvSpPr>
        <p:spPr>
          <a:xfrm>
            <a:off x="303179" y="4081297"/>
            <a:ext cx="7034550" cy="1323439"/>
          </a:xfrm>
          <a:prstGeom prst="rect">
            <a:avLst/>
          </a:prstGeom>
          <a:noFill/>
        </p:spPr>
        <p:txBody>
          <a:bodyPr wrap="square">
            <a:spAutoFit/>
          </a:bodyPr>
          <a:lstStyle/>
          <a:p>
            <a:r>
              <a:rPr lang="en-GB" sz="1600" b="0" i="0" dirty="0">
                <a:effectLst/>
                <a:latin typeface="Century Gothic" panose="020B0502020202020204" pitchFamily="34" charset="0"/>
              </a:rPr>
              <a:t>Led by the </a:t>
            </a:r>
            <a:r>
              <a:rPr lang="en-GB" sz="1600" b="1" i="0" dirty="0">
                <a:effectLst/>
                <a:latin typeface="Century Gothic" panose="020B0502020202020204" pitchFamily="34" charset="0"/>
              </a:rPr>
              <a:t>Thames Valley Berkshire Local Enterprise Partnership</a:t>
            </a:r>
            <a:r>
              <a:rPr lang="en-GB" sz="1600" b="0" i="0" dirty="0">
                <a:effectLst/>
                <a:latin typeface="Century Gothic" panose="020B0502020202020204" pitchFamily="34" charset="0"/>
              </a:rPr>
              <a:t>, students, employers, schools, colleges and residents, wanting to upskill or find a career, are able to explore all the resources they require to understand the career opportunities and pathways available in the area</a:t>
            </a:r>
            <a:endParaRPr lang="en-GB" sz="1600" dirty="0">
              <a:latin typeface="Century Gothic" panose="020B0502020202020204" pitchFamily="34" charset="0"/>
            </a:endParaRPr>
          </a:p>
        </p:txBody>
      </p:sp>
      <p:sp>
        <p:nvSpPr>
          <p:cNvPr id="20" name="TextBox 19">
            <a:extLst>
              <a:ext uri="{FF2B5EF4-FFF2-40B4-BE49-F238E27FC236}">
                <a16:creationId xmlns:a16="http://schemas.microsoft.com/office/drawing/2014/main" id="{6AC2375E-26D8-486E-9791-42177FE5EC1A}"/>
              </a:ext>
            </a:extLst>
          </p:cNvPr>
          <p:cNvSpPr txBox="1"/>
          <p:nvPr/>
        </p:nvSpPr>
        <p:spPr>
          <a:xfrm>
            <a:off x="1650153" y="5663554"/>
            <a:ext cx="7034551" cy="830997"/>
          </a:xfrm>
          <a:prstGeom prst="rect">
            <a:avLst/>
          </a:prstGeom>
          <a:noFill/>
        </p:spPr>
        <p:txBody>
          <a:bodyPr wrap="square">
            <a:spAutoFit/>
          </a:bodyPr>
          <a:lstStyle/>
          <a:p>
            <a:r>
              <a:rPr lang="en-GB" sz="1600" b="0" i="0" dirty="0">
                <a:effectLst/>
                <a:latin typeface="Century Gothic" panose="020B0502020202020204" pitchFamily="34" charset="0"/>
              </a:rPr>
              <a:t>This platform aims to </a:t>
            </a:r>
            <a:r>
              <a:rPr lang="en-GB" sz="1600" b="1" i="0" dirty="0">
                <a:effectLst/>
                <a:latin typeface="Century Gothic" panose="020B0502020202020204" pitchFamily="34" charset="0"/>
              </a:rPr>
              <a:t>signpost you to useful resources</a:t>
            </a:r>
            <a:r>
              <a:rPr lang="en-GB" sz="1600" b="0" i="0" dirty="0">
                <a:effectLst/>
                <a:latin typeface="Century Gothic" panose="020B0502020202020204" pitchFamily="34" charset="0"/>
              </a:rPr>
              <a:t>, careers and employability advice and important information about Berkshire’s economy.</a:t>
            </a:r>
            <a:endParaRPr lang="en-GB" sz="1600" dirty="0">
              <a:latin typeface="Century Gothic" panose="020B0502020202020204" pitchFamily="34" charset="0"/>
            </a:endParaRPr>
          </a:p>
        </p:txBody>
      </p:sp>
      <p:pic>
        <p:nvPicPr>
          <p:cNvPr id="1030" name="Picture 6" descr="Leadership icon">
            <a:extLst>
              <a:ext uri="{FF2B5EF4-FFF2-40B4-BE49-F238E27FC236}">
                <a16:creationId xmlns:a16="http://schemas.microsoft.com/office/drawing/2014/main" id="{E2DE5FD1-328C-41AA-A89E-1C105C2F2633}"/>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7474920" y="4095971"/>
            <a:ext cx="1012141" cy="101214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Test Passed icon">
            <a:extLst>
              <a:ext uri="{FF2B5EF4-FFF2-40B4-BE49-F238E27FC236}">
                <a16:creationId xmlns:a16="http://schemas.microsoft.com/office/drawing/2014/main" id="{D5DFFB2A-AA68-49E1-A0A7-335FA5ABCD27}"/>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459296" y="5557690"/>
            <a:ext cx="1012140" cy="101214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Berkshire Opportunities logo">
            <a:hlinkClick r:id="rId7"/>
            <a:extLst>
              <a:ext uri="{FF2B5EF4-FFF2-40B4-BE49-F238E27FC236}">
                <a16:creationId xmlns:a16="http://schemas.microsoft.com/office/drawing/2014/main" id="{2C2D54F5-9EB8-4ED9-B9C3-DCE37AD116BB}"/>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5638744" y="1046635"/>
            <a:ext cx="3295650" cy="142875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Laptop icon">
            <a:extLst>
              <a:ext uri="{FF2B5EF4-FFF2-40B4-BE49-F238E27FC236}">
                <a16:creationId xmlns:a16="http://schemas.microsoft.com/office/drawing/2014/main" id="{EBBA45B7-E69D-47B5-B2B4-D5565FD4F10B}"/>
              </a:ext>
            </a:extLst>
          </p:cNvPr>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508166" y="3017162"/>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15" name="Shape 114">
            <a:extLst>
              <a:ext uri="{FF2B5EF4-FFF2-40B4-BE49-F238E27FC236}">
                <a16:creationId xmlns:a16="http://schemas.microsoft.com/office/drawing/2014/main" id="{E3110253-A7A9-45D9-84A9-91CE5F0FA801}"/>
              </a:ext>
            </a:extLst>
          </p:cNvPr>
          <p:cNvSpPr/>
          <p:nvPr/>
        </p:nvSpPr>
        <p:spPr>
          <a:xfrm>
            <a:off x="250863" y="161175"/>
            <a:ext cx="8644988" cy="538608"/>
          </a:xfrm>
          <a:prstGeom prst="rect">
            <a:avLst/>
          </a:prstGeom>
          <a:noFill/>
          <a:ln>
            <a:noFill/>
          </a:ln>
        </p:spPr>
        <p:txBody>
          <a:bodyPr lIns="91425" tIns="45700" rIns="91425" bIns="45700" anchor="ctr" anchorCtr="0">
            <a:noAutofit/>
          </a:bodyPr>
          <a:lstStyle/>
          <a:p>
            <a:pPr>
              <a:buSzPct val="25000"/>
            </a:pPr>
            <a:r>
              <a:rPr lang="en-GB" sz="2400" b="1" dirty="0">
                <a:solidFill>
                  <a:schemeClr val="bg1"/>
                </a:solidFill>
                <a:latin typeface="Century Gothic" panose="020B0502020202020204" pitchFamily="34" charset="0"/>
                <a:ea typeface="Jost SemiBold" pitchFamily="2" charset="0"/>
                <a:cs typeface="Arial" panose="020B0604020202020204" pitchFamily="34" charset="0"/>
                <a:sym typeface="Lato"/>
              </a:rPr>
              <a:t>Finding help &amp; information</a:t>
            </a:r>
          </a:p>
        </p:txBody>
      </p:sp>
    </p:spTree>
    <p:extLst>
      <p:ext uri="{BB962C8B-B14F-4D97-AF65-F5344CB8AC3E}">
        <p14:creationId xmlns:p14="http://schemas.microsoft.com/office/powerpoint/2010/main" val="1264336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fade">
                                      <p:cBhvr>
                                        <p:cTn id="10" dur="500"/>
                                        <p:tgtEl>
                                          <p:spTgt spid="205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par>
                                <p:cTn id="16" presetID="10" presetClass="entr" presetSubtype="0" fill="hold" nodeType="withEffect">
                                  <p:stCondLst>
                                    <p:cond delay="0"/>
                                  </p:stCondLst>
                                  <p:childTnLst>
                                    <p:set>
                                      <p:cBhvr>
                                        <p:cTn id="17" dur="1" fill="hold">
                                          <p:stCondLst>
                                            <p:cond delay="0"/>
                                          </p:stCondLst>
                                        </p:cTn>
                                        <p:tgtEl>
                                          <p:spTgt spid="1030"/>
                                        </p:tgtEl>
                                        <p:attrNameLst>
                                          <p:attrName>style.visibility</p:attrName>
                                        </p:attrNameLst>
                                      </p:cBhvr>
                                      <p:to>
                                        <p:strVal val="visible"/>
                                      </p:to>
                                    </p:set>
                                    <p:animEffect transition="in" filter="fade">
                                      <p:cBhvr>
                                        <p:cTn id="18" dur="500"/>
                                        <p:tgtEl>
                                          <p:spTgt spid="103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032"/>
                                        </p:tgtEl>
                                        <p:attrNameLst>
                                          <p:attrName>style.visibility</p:attrName>
                                        </p:attrNameLst>
                                      </p:cBhvr>
                                      <p:to>
                                        <p:strVal val="visible"/>
                                      </p:to>
                                    </p:set>
                                    <p:animEffect transition="in" filter="fade">
                                      <p:cBhvr>
                                        <p:cTn id="23" dur="500"/>
                                        <p:tgtEl>
                                          <p:spTgt spid="1032"/>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fade">
                                      <p:cBhvr>
                                        <p:cTn id="2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9" grpId="0"/>
      <p:bldP spid="2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aphic 12" descr="Signpost outline">
            <a:extLst>
              <a:ext uri="{FF2B5EF4-FFF2-40B4-BE49-F238E27FC236}">
                <a16:creationId xmlns:a16="http://schemas.microsoft.com/office/drawing/2014/main" id="{DD90CDEE-5402-4039-AF91-342032F2AE0A}"/>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04800" y="1520356"/>
            <a:ext cx="5229922" cy="5229922"/>
          </a:xfrm>
          <a:prstGeom prst="rect">
            <a:avLst/>
          </a:prstGeom>
        </p:spPr>
      </p:pic>
      <p:pic>
        <p:nvPicPr>
          <p:cNvPr id="15" name="Graphic 14" descr="Information outline">
            <a:extLst>
              <a:ext uri="{FF2B5EF4-FFF2-40B4-BE49-F238E27FC236}">
                <a16:creationId xmlns:a16="http://schemas.microsoft.com/office/drawing/2014/main" id="{122923DB-A80E-433F-8AE2-8C6D8FCA3CB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571999" y="107722"/>
            <a:ext cx="4876800" cy="4876800"/>
          </a:xfrm>
          <a:prstGeom prst="rect">
            <a:avLst/>
          </a:prstGeom>
        </p:spPr>
      </p:pic>
      <p:sp>
        <p:nvSpPr>
          <p:cNvPr id="17" name="TextBox 13">
            <a:extLst>
              <a:ext uri="{FF2B5EF4-FFF2-40B4-BE49-F238E27FC236}">
                <a16:creationId xmlns:a16="http://schemas.microsoft.com/office/drawing/2014/main" id="{F9917226-B0B1-4CCB-9FE8-3AA768BC4842}"/>
              </a:ext>
            </a:extLst>
          </p:cNvPr>
          <p:cNvSpPr txBox="1"/>
          <p:nvPr/>
        </p:nvSpPr>
        <p:spPr>
          <a:xfrm>
            <a:off x="0" y="6642556"/>
            <a:ext cx="2698596" cy="21544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800" dirty="0">
                <a:effectLst/>
                <a:latin typeface="Century Gothic" panose="020B0502020202020204" pitchFamily="34" charset="0"/>
                <a:ea typeface="Calibri" panose="020F0502020204030204" pitchFamily="34" charset="0"/>
                <a:cs typeface="Arial" panose="020B0604020202020204" pitchFamily="34" charset="0"/>
              </a:rPr>
              <a:t>©VotesforSchools The WOW Show 2021</a:t>
            </a:r>
          </a:p>
        </p:txBody>
      </p:sp>
      <p:sp>
        <p:nvSpPr>
          <p:cNvPr id="27" name="Rectangle: Rounded Corners 26">
            <a:extLst>
              <a:ext uri="{FF2B5EF4-FFF2-40B4-BE49-F238E27FC236}">
                <a16:creationId xmlns:a16="http://schemas.microsoft.com/office/drawing/2014/main" id="{50C3A542-9D1C-497A-824F-3DD2272A562C}"/>
              </a:ext>
            </a:extLst>
          </p:cNvPr>
          <p:cNvSpPr/>
          <p:nvPr/>
        </p:nvSpPr>
        <p:spPr>
          <a:xfrm>
            <a:off x="292657" y="895606"/>
            <a:ext cx="4965143" cy="1101635"/>
          </a:xfrm>
          <a:prstGeom prst="roundRect">
            <a:avLst/>
          </a:prstGeom>
          <a:solidFill>
            <a:srgbClr val="8E0053"/>
          </a:solidFill>
          <a:ln w="28575">
            <a:solidFill>
              <a:srgbClr val="EC659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bg1"/>
                </a:solidFill>
                <a:latin typeface="Century Gothic" panose="020B0502020202020204" pitchFamily="34" charset="0"/>
                <a:cs typeface="Arial" panose="020B0604020202020204" pitchFamily="34" charset="0"/>
              </a:rPr>
              <a:t>Want to take what you’ve learned further?</a:t>
            </a:r>
          </a:p>
          <a:p>
            <a:pPr algn="ctr"/>
            <a:r>
              <a:rPr lang="en-GB" sz="1600" dirty="0">
                <a:solidFill>
                  <a:schemeClr val="bg1"/>
                </a:solidFill>
                <a:latin typeface="Century Gothic" panose="020B0502020202020204" pitchFamily="34" charset="0"/>
                <a:cs typeface="Arial" panose="020B0604020202020204" pitchFamily="34" charset="0"/>
              </a:rPr>
              <a:t>Berkshire also have a booklet to support your search for your future.  </a:t>
            </a:r>
          </a:p>
        </p:txBody>
      </p:sp>
      <p:pic>
        <p:nvPicPr>
          <p:cNvPr id="10" name="Picture 2" descr="Berkshire Opportunities logo">
            <a:hlinkClick r:id="rId7"/>
            <a:extLst>
              <a:ext uri="{FF2B5EF4-FFF2-40B4-BE49-F238E27FC236}">
                <a16:creationId xmlns:a16="http://schemas.microsoft.com/office/drawing/2014/main" id="{B4619379-72D5-4DB4-B08B-5037821C0560}"/>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5638744" y="1046635"/>
            <a:ext cx="3295650" cy="14287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hlinkClick r:id="rId9"/>
            <a:extLst>
              <a:ext uri="{FF2B5EF4-FFF2-40B4-BE49-F238E27FC236}">
                <a16:creationId xmlns:a16="http://schemas.microsoft.com/office/drawing/2014/main" id="{71EFC6DC-584F-4B3F-8E1C-BEA76D4E6BD0}"/>
              </a:ext>
            </a:extLst>
          </p:cNvPr>
          <p:cNvPicPr>
            <a:picLocks noChangeAspect="1"/>
          </p:cNvPicPr>
          <p:nvPr/>
        </p:nvPicPr>
        <p:blipFill>
          <a:blip r:embed="rId10"/>
          <a:stretch>
            <a:fillRect/>
          </a:stretch>
        </p:blipFill>
        <p:spPr>
          <a:xfrm>
            <a:off x="4205983" y="3194743"/>
            <a:ext cx="4728411" cy="2989488"/>
          </a:xfrm>
          <a:prstGeom prst="rect">
            <a:avLst/>
          </a:prstGeom>
        </p:spPr>
      </p:pic>
      <p:sp>
        <p:nvSpPr>
          <p:cNvPr id="16" name="Rectangle: Rounded Corners 15">
            <a:extLst>
              <a:ext uri="{FF2B5EF4-FFF2-40B4-BE49-F238E27FC236}">
                <a16:creationId xmlns:a16="http://schemas.microsoft.com/office/drawing/2014/main" id="{FC2D11AE-4AE5-4C86-9C82-6E1EAE878AD7}"/>
              </a:ext>
            </a:extLst>
          </p:cNvPr>
          <p:cNvSpPr/>
          <p:nvPr/>
        </p:nvSpPr>
        <p:spPr>
          <a:xfrm>
            <a:off x="303177" y="2392216"/>
            <a:ext cx="3631147" cy="1814517"/>
          </a:xfrm>
          <a:prstGeom prst="roundRect">
            <a:avLst/>
          </a:prstGeom>
          <a:solidFill>
            <a:srgbClr val="B8E3F6"/>
          </a:solidFill>
          <a:ln w="38100">
            <a:solidFill>
              <a:schemeClr val="accent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Century Gothic" panose="020B0502020202020204" pitchFamily="34" charset="0"/>
              </a:rPr>
              <a:t>The booklet contains a mix of </a:t>
            </a:r>
            <a:r>
              <a:rPr lang="en-GB" sz="1600" b="1" dirty="0">
                <a:solidFill>
                  <a:schemeClr val="tx1"/>
                </a:solidFill>
                <a:latin typeface="Century Gothic" panose="020B0502020202020204" pitchFamily="34" charset="0"/>
              </a:rPr>
              <a:t>useful information, data, tips and tasks</a:t>
            </a:r>
            <a:r>
              <a:rPr lang="en-GB" sz="1600" dirty="0">
                <a:solidFill>
                  <a:schemeClr val="tx1"/>
                </a:solidFill>
                <a:latin typeface="Century Gothic" panose="020B0502020202020204" pitchFamily="34" charset="0"/>
              </a:rPr>
              <a:t>. Work through the pages to get to grips with the world of work and use the links to find out more.</a:t>
            </a:r>
            <a:endParaRPr lang="en-GB" sz="1600" dirty="0">
              <a:ln>
                <a:solidFill>
                  <a:srgbClr val="00A8A8"/>
                </a:solidFill>
              </a:ln>
              <a:solidFill>
                <a:schemeClr val="tx1"/>
              </a:solidFill>
              <a:latin typeface="Century Gothic" panose="020B0502020202020204" pitchFamily="34" charset="0"/>
              <a:ea typeface="Microsoft YaHei UI Light" panose="020B0502040204020203" pitchFamily="34" charset="-122"/>
              <a:cs typeface="Calibri" panose="020F0502020204030204" pitchFamily="34" charset="0"/>
            </a:endParaRPr>
          </a:p>
        </p:txBody>
      </p:sp>
      <p:sp>
        <p:nvSpPr>
          <p:cNvPr id="19" name="Rectangle: Rounded Corners 18">
            <a:extLst>
              <a:ext uri="{FF2B5EF4-FFF2-40B4-BE49-F238E27FC236}">
                <a16:creationId xmlns:a16="http://schemas.microsoft.com/office/drawing/2014/main" id="{DBC8493A-9D9B-4F16-B27F-95D2653FE011}"/>
              </a:ext>
            </a:extLst>
          </p:cNvPr>
          <p:cNvSpPr/>
          <p:nvPr/>
        </p:nvSpPr>
        <p:spPr>
          <a:xfrm>
            <a:off x="303177" y="4601708"/>
            <a:ext cx="3631147" cy="1477227"/>
          </a:xfrm>
          <a:prstGeom prst="roundRect">
            <a:avLst/>
          </a:prstGeom>
          <a:solidFill>
            <a:srgbClr val="32B0E6"/>
          </a:solidFill>
          <a:ln w="38100">
            <a:solidFill>
              <a:schemeClr val="accent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Century Gothic" panose="020B0502020202020204" pitchFamily="34" charset="0"/>
              </a:rPr>
              <a:t>There are a mix of </a:t>
            </a:r>
            <a:r>
              <a:rPr lang="en-GB" sz="1600" b="1" dirty="0">
                <a:solidFill>
                  <a:schemeClr val="tx1"/>
                </a:solidFill>
                <a:latin typeface="Century Gothic" panose="020B0502020202020204" pitchFamily="34" charset="0"/>
              </a:rPr>
              <a:t>exercises</a:t>
            </a:r>
            <a:r>
              <a:rPr lang="en-GB" sz="1600" dirty="0">
                <a:solidFill>
                  <a:schemeClr val="tx1"/>
                </a:solidFill>
                <a:latin typeface="Century Gothic" panose="020B0502020202020204" pitchFamily="34" charset="0"/>
              </a:rPr>
              <a:t>, </a:t>
            </a:r>
            <a:r>
              <a:rPr lang="en-GB" sz="1600" b="1" dirty="0">
                <a:solidFill>
                  <a:schemeClr val="tx1"/>
                </a:solidFill>
                <a:latin typeface="Century Gothic" panose="020B0502020202020204" pitchFamily="34" charset="0"/>
              </a:rPr>
              <a:t>tips</a:t>
            </a:r>
            <a:r>
              <a:rPr lang="en-GB" sz="1600" dirty="0">
                <a:solidFill>
                  <a:schemeClr val="tx1"/>
                </a:solidFill>
                <a:latin typeface="Century Gothic" panose="020B0502020202020204" pitchFamily="34" charset="0"/>
              </a:rPr>
              <a:t>, </a:t>
            </a:r>
            <a:r>
              <a:rPr lang="en-GB" sz="1600" b="1" dirty="0">
                <a:solidFill>
                  <a:schemeClr val="tx1"/>
                </a:solidFill>
                <a:latin typeface="Century Gothic" panose="020B0502020202020204" pitchFamily="34" charset="0"/>
              </a:rPr>
              <a:t>information</a:t>
            </a:r>
            <a:r>
              <a:rPr lang="en-GB" sz="1600" dirty="0">
                <a:solidFill>
                  <a:schemeClr val="tx1"/>
                </a:solidFill>
                <a:latin typeface="Century Gothic" panose="020B0502020202020204" pitchFamily="34" charset="0"/>
              </a:rPr>
              <a:t> and </a:t>
            </a:r>
            <a:r>
              <a:rPr lang="en-GB" sz="1600" b="1" dirty="0">
                <a:solidFill>
                  <a:schemeClr val="tx1"/>
                </a:solidFill>
                <a:latin typeface="Century Gothic" panose="020B0502020202020204" pitchFamily="34" charset="0"/>
              </a:rPr>
              <a:t>links</a:t>
            </a:r>
            <a:r>
              <a:rPr lang="en-GB" sz="1600" dirty="0">
                <a:solidFill>
                  <a:schemeClr val="tx1"/>
                </a:solidFill>
                <a:latin typeface="Century Gothic" panose="020B0502020202020204" pitchFamily="34" charset="0"/>
              </a:rPr>
              <a:t> to useful web pages. Click </a:t>
            </a:r>
            <a:r>
              <a:rPr lang="en-GB" sz="1600" b="1" dirty="0">
                <a:solidFill>
                  <a:schemeClr val="tx1"/>
                </a:solidFill>
                <a:latin typeface="Century Gothic" panose="020B0502020202020204" pitchFamily="34" charset="0"/>
                <a:hlinkClick r:id="rId9">
                  <a:extLst>
                    <a:ext uri="{A12FA001-AC4F-418D-AE19-62706E023703}">
                      <ahyp:hlinkClr xmlns:ahyp="http://schemas.microsoft.com/office/drawing/2018/hyperlinkcolor" val="tx"/>
                    </a:ext>
                  </a:extLst>
                </a:hlinkClick>
              </a:rPr>
              <a:t>here</a:t>
            </a:r>
            <a:r>
              <a:rPr lang="en-GB" sz="1600" dirty="0">
                <a:solidFill>
                  <a:schemeClr val="tx1"/>
                </a:solidFill>
                <a:latin typeface="Century Gothic" panose="020B0502020202020204" pitchFamily="34" charset="0"/>
              </a:rPr>
              <a:t> to find out more about it.</a:t>
            </a:r>
          </a:p>
        </p:txBody>
      </p:sp>
      <p:sp>
        <p:nvSpPr>
          <p:cNvPr id="12" name="Shape 114">
            <a:extLst>
              <a:ext uri="{FF2B5EF4-FFF2-40B4-BE49-F238E27FC236}">
                <a16:creationId xmlns:a16="http://schemas.microsoft.com/office/drawing/2014/main" id="{C0370329-A93B-4D6F-8657-6F3E9822D07E}"/>
              </a:ext>
            </a:extLst>
          </p:cNvPr>
          <p:cNvSpPr/>
          <p:nvPr/>
        </p:nvSpPr>
        <p:spPr>
          <a:xfrm>
            <a:off x="250863" y="161175"/>
            <a:ext cx="8644988" cy="538608"/>
          </a:xfrm>
          <a:prstGeom prst="rect">
            <a:avLst/>
          </a:prstGeom>
          <a:noFill/>
          <a:ln>
            <a:noFill/>
          </a:ln>
        </p:spPr>
        <p:txBody>
          <a:bodyPr lIns="91425" tIns="45700" rIns="91425" bIns="45700" anchor="ctr" anchorCtr="0">
            <a:noAutofit/>
          </a:bodyPr>
          <a:lstStyle/>
          <a:p>
            <a:pPr>
              <a:buSzPct val="25000"/>
            </a:pPr>
            <a:r>
              <a:rPr lang="en-GB" sz="2400" b="1" dirty="0">
                <a:solidFill>
                  <a:schemeClr val="bg1"/>
                </a:solidFill>
                <a:latin typeface="Century Gothic" panose="020B0502020202020204" pitchFamily="34" charset="0"/>
                <a:ea typeface="Jost SemiBold" pitchFamily="2" charset="0"/>
                <a:cs typeface="Arial" panose="020B0604020202020204" pitchFamily="34" charset="0"/>
                <a:sym typeface="Lato"/>
              </a:rPr>
              <a:t>Finding help &amp; information</a:t>
            </a:r>
          </a:p>
        </p:txBody>
      </p:sp>
    </p:spTree>
    <p:extLst>
      <p:ext uri="{BB962C8B-B14F-4D97-AF65-F5344CB8AC3E}">
        <p14:creationId xmlns:p14="http://schemas.microsoft.com/office/powerpoint/2010/main" val="156441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Graphic 35" descr="Signpost outline">
            <a:extLst>
              <a:ext uri="{FF2B5EF4-FFF2-40B4-BE49-F238E27FC236}">
                <a16:creationId xmlns:a16="http://schemas.microsoft.com/office/drawing/2014/main" id="{72885E48-5153-45AD-BD01-283195814827}"/>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04800" y="1520356"/>
            <a:ext cx="5229922" cy="5229922"/>
          </a:xfrm>
          <a:prstGeom prst="rect">
            <a:avLst/>
          </a:prstGeom>
        </p:spPr>
      </p:pic>
      <p:pic>
        <p:nvPicPr>
          <p:cNvPr id="38" name="Graphic 37" descr="Information outline">
            <a:extLst>
              <a:ext uri="{FF2B5EF4-FFF2-40B4-BE49-F238E27FC236}">
                <a16:creationId xmlns:a16="http://schemas.microsoft.com/office/drawing/2014/main" id="{63C563CB-B908-4599-B798-5D7E6A6270C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571999" y="107722"/>
            <a:ext cx="4876800" cy="4876800"/>
          </a:xfrm>
          <a:prstGeom prst="rect">
            <a:avLst/>
          </a:prstGeom>
        </p:spPr>
      </p:pic>
      <p:sp>
        <p:nvSpPr>
          <p:cNvPr id="17" name="TextBox 13">
            <a:extLst>
              <a:ext uri="{FF2B5EF4-FFF2-40B4-BE49-F238E27FC236}">
                <a16:creationId xmlns:a16="http://schemas.microsoft.com/office/drawing/2014/main" id="{F9917226-B0B1-4CCB-9FE8-3AA768BC4842}"/>
              </a:ext>
            </a:extLst>
          </p:cNvPr>
          <p:cNvSpPr txBox="1"/>
          <p:nvPr/>
        </p:nvSpPr>
        <p:spPr>
          <a:xfrm>
            <a:off x="0" y="6642556"/>
            <a:ext cx="2698596" cy="21544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800" dirty="0">
                <a:effectLst/>
                <a:latin typeface="Century Gothic" panose="020B0502020202020204" pitchFamily="34" charset="0"/>
                <a:ea typeface="Calibri" panose="020F0502020204030204" pitchFamily="34" charset="0"/>
                <a:cs typeface="Arial" panose="020B0604020202020204" pitchFamily="34" charset="0"/>
              </a:rPr>
              <a:t>©VotesforSchools The WOW Show 2021</a:t>
            </a:r>
          </a:p>
        </p:txBody>
      </p:sp>
      <p:sp>
        <p:nvSpPr>
          <p:cNvPr id="27" name="Rectangle: Rounded Corners 26">
            <a:extLst>
              <a:ext uri="{FF2B5EF4-FFF2-40B4-BE49-F238E27FC236}">
                <a16:creationId xmlns:a16="http://schemas.microsoft.com/office/drawing/2014/main" id="{50C3A542-9D1C-497A-824F-3DD2272A562C}"/>
              </a:ext>
            </a:extLst>
          </p:cNvPr>
          <p:cNvSpPr/>
          <p:nvPr/>
        </p:nvSpPr>
        <p:spPr>
          <a:xfrm>
            <a:off x="292657" y="895607"/>
            <a:ext cx="8564809" cy="957256"/>
          </a:xfrm>
          <a:prstGeom prst="roundRect">
            <a:avLst/>
          </a:prstGeom>
          <a:solidFill>
            <a:srgbClr val="8E0053"/>
          </a:solidFill>
          <a:ln w="28575">
            <a:solidFill>
              <a:srgbClr val="EC659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bg1"/>
                </a:solidFill>
                <a:latin typeface="Century Gothic" panose="020B0502020202020204" pitchFamily="34" charset="0"/>
                <a:cs typeface="Arial" panose="020B0604020202020204" pitchFamily="34" charset="0"/>
              </a:rPr>
              <a:t>Want to take what you’ve learned further?</a:t>
            </a:r>
          </a:p>
          <a:p>
            <a:pPr algn="ctr"/>
            <a:r>
              <a:rPr lang="en-GB" sz="1600" dirty="0">
                <a:solidFill>
                  <a:schemeClr val="bg1"/>
                </a:solidFill>
                <a:latin typeface="Century Gothic" panose="020B0502020202020204" pitchFamily="34" charset="0"/>
                <a:ea typeface="Helvetica Neue" panose="02000503000000020004" pitchFamily="2" charset="0"/>
                <a:cs typeface="Arial" panose="020B0604020202020204" pitchFamily="34" charset="0"/>
              </a:rPr>
              <a:t>Click the logos to visit the websites of each employer featured below to find out more about </a:t>
            </a:r>
            <a:r>
              <a:rPr lang="en-GB" sz="1600" b="1" dirty="0">
                <a:solidFill>
                  <a:schemeClr val="bg1"/>
                </a:solidFill>
                <a:latin typeface="Century Gothic" panose="020B0502020202020204" pitchFamily="34" charset="0"/>
                <a:ea typeface="Helvetica Neue" panose="02000503000000020004" pitchFamily="2" charset="0"/>
                <a:cs typeface="Arial" panose="020B0604020202020204" pitchFamily="34" charset="0"/>
              </a:rPr>
              <a:t>The Construction Job Family</a:t>
            </a:r>
            <a:r>
              <a:rPr lang="en-GB" sz="1600" dirty="0">
                <a:solidFill>
                  <a:schemeClr val="bg1"/>
                </a:solidFill>
                <a:latin typeface="Century Gothic" panose="020B0502020202020204" pitchFamily="34" charset="0"/>
                <a:ea typeface="Helvetica Neue" panose="02000503000000020004" pitchFamily="2" charset="0"/>
                <a:cs typeface="Arial" panose="020B0604020202020204" pitchFamily="34" charset="0"/>
              </a:rPr>
              <a:t>.</a:t>
            </a:r>
          </a:p>
        </p:txBody>
      </p:sp>
      <p:pic>
        <p:nvPicPr>
          <p:cNvPr id="20" name="Picture 19">
            <a:hlinkClick r:id="rId7"/>
            <a:extLst>
              <a:ext uri="{FF2B5EF4-FFF2-40B4-BE49-F238E27FC236}">
                <a16:creationId xmlns:a16="http://schemas.microsoft.com/office/drawing/2014/main" id="{724C4CD2-1F9C-4554-9DC1-CEF726269729}"/>
              </a:ext>
            </a:extLst>
          </p:cNvPr>
          <p:cNvPicPr>
            <a:picLocks noChangeAspect="1"/>
          </p:cNvPicPr>
          <p:nvPr/>
        </p:nvPicPr>
        <p:blipFill>
          <a:blip r:embed="rId8"/>
          <a:stretch>
            <a:fillRect/>
          </a:stretch>
        </p:blipFill>
        <p:spPr>
          <a:xfrm rot="586529">
            <a:off x="2551608" y="2256938"/>
            <a:ext cx="1589514" cy="953708"/>
          </a:xfrm>
          <a:prstGeom prst="rect">
            <a:avLst/>
          </a:prstGeom>
          <a:effectLst>
            <a:outerShdw blurRad="50800" dist="38100" dir="2700000" algn="tl" rotWithShape="0">
              <a:prstClr val="black">
                <a:alpha val="40000"/>
              </a:prstClr>
            </a:outerShdw>
          </a:effectLst>
        </p:spPr>
      </p:pic>
      <p:pic>
        <p:nvPicPr>
          <p:cNvPr id="21" name="Picture 20">
            <a:hlinkClick r:id="rId9"/>
            <a:extLst>
              <a:ext uri="{FF2B5EF4-FFF2-40B4-BE49-F238E27FC236}">
                <a16:creationId xmlns:a16="http://schemas.microsoft.com/office/drawing/2014/main" id="{1E3821CD-B713-43B1-99C0-0709343FA27D}"/>
              </a:ext>
            </a:extLst>
          </p:cNvPr>
          <p:cNvPicPr>
            <a:picLocks noChangeAspect="1"/>
          </p:cNvPicPr>
          <p:nvPr/>
        </p:nvPicPr>
        <p:blipFill>
          <a:blip r:embed="rId10"/>
          <a:stretch>
            <a:fillRect/>
          </a:stretch>
        </p:blipFill>
        <p:spPr>
          <a:xfrm rot="21379993">
            <a:off x="610897" y="3623934"/>
            <a:ext cx="1564229" cy="1251383"/>
          </a:xfrm>
          <a:prstGeom prst="rect">
            <a:avLst/>
          </a:prstGeom>
          <a:effectLst>
            <a:outerShdw blurRad="50800" dist="38100" dir="2700000" algn="tl" rotWithShape="0">
              <a:prstClr val="black">
                <a:alpha val="40000"/>
              </a:prstClr>
            </a:outerShdw>
          </a:effectLst>
        </p:spPr>
      </p:pic>
      <p:pic>
        <p:nvPicPr>
          <p:cNvPr id="23" name="Picture 22">
            <a:hlinkClick r:id="rId11"/>
            <a:extLst>
              <a:ext uri="{FF2B5EF4-FFF2-40B4-BE49-F238E27FC236}">
                <a16:creationId xmlns:a16="http://schemas.microsoft.com/office/drawing/2014/main" id="{5767573F-C31A-42FA-BC25-14ACB8F08F6F}"/>
              </a:ext>
            </a:extLst>
          </p:cNvPr>
          <p:cNvPicPr>
            <a:picLocks noChangeAspect="1"/>
          </p:cNvPicPr>
          <p:nvPr/>
        </p:nvPicPr>
        <p:blipFill>
          <a:blip r:embed="rId12"/>
          <a:stretch>
            <a:fillRect/>
          </a:stretch>
        </p:blipFill>
        <p:spPr>
          <a:xfrm rot="21240508">
            <a:off x="6311578" y="3637474"/>
            <a:ext cx="2328362" cy="384539"/>
          </a:xfrm>
          <a:prstGeom prst="rect">
            <a:avLst/>
          </a:prstGeom>
          <a:effectLst>
            <a:outerShdw blurRad="50800" dist="38100" dir="2700000" algn="tl" rotWithShape="0">
              <a:prstClr val="black">
                <a:alpha val="40000"/>
              </a:prstClr>
            </a:outerShdw>
          </a:effectLst>
        </p:spPr>
      </p:pic>
      <p:pic>
        <p:nvPicPr>
          <p:cNvPr id="26" name="Picture 25">
            <a:hlinkClick r:id="rId13"/>
            <a:extLst>
              <a:ext uri="{FF2B5EF4-FFF2-40B4-BE49-F238E27FC236}">
                <a16:creationId xmlns:a16="http://schemas.microsoft.com/office/drawing/2014/main" id="{2049E4C3-321B-40A5-A9FD-712C4F6021CA}"/>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rot="335967">
            <a:off x="3643070" y="3730168"/>
            <a:ext cx="2354526" cy="361602"/>
          </a:xfrm>
          <a:prstGeom prst="rect">
            <a:avLst/>
          </a:prstGeom>
          <a:effectLst>
            <a:outerShdw blurRad="50800" dist="38100" dir="2700000" algn="tl" rotWithShape="0">
              <a:prstClr val="black">
                <a:alpha val="40000"/>
              </a:prstClr>
            </a:outerShdw>
          </a:effectLst>
        </p:spPr>
      </p:pic>
      <p:pic>
        <p:nvPicPr>
          <p:cNvPr id="28" name="Picture 27">
            <a:hlinkClick r:id="rId15"/>
            <a:extLst>
              <a:ext uri="{FF2B5EF4-FFF2-40B4-BE49-F238E27FC236}">
                <a16:creationId xmlns:a16="http://schemas.microsoft.com/office/drawing/2014/main" id="{843449A7-49D6-4358-AD83-293238651ACE}"/>
              </a:ext>
            </a:extLst>
          </p:cNvPr>
          <p:cNvPicPr>
            <a:picLocks noChangeAspect="1"/>
          </p:cNvPicPr>
          <p:nvPr/>
        </p:nvPicPr>
        <p:blipFill>
          <a:blip r:embed="rId16"/>
          <a:stretch>
            <a:fillRect/>
          </a:stretch>
        </p:blipFill>
        <p:spPr>
          <a:xfrm rot="194003">
            <a:off x="2490443" y="3668578"/>
            <a:ext cx="902468" cy="1209493"/>
          </a:xfrm>
          <a:prstGeom prst="rect">
            <a:avLst/>
          </a:prstGeom>
          <a:effectLst>
            <a:outerShdw blurRad="50800" dist="38100" dir="2700000" algn="tl" rotWithShape="0">
              <a:prstClr val="black">
                <a:alpha val="40000"/>
              </a:prstClr>
            </a:outerShdw>
          </a:effectLst>
        </p:spPr>
      </p:pic>
      <p:pic>
        <p:nvPicPr>
          <p:cNvPr id="29" name="Picture 28">
            <a:hlinkClick r:id="rId17"/>
            <a:extLst>
              <a:ext uri="{FF2B5EF4-FFF2-40B4-BE49-F238E27FC236}">
                <a16:creationId xmlns:a16="http://schemas.microsoft.com/office/drawing/2014/main" id="{45CEB6D4-DBF0-4185-A861-C5CBB50C0A29}"/>
              </a:ext>
            </a:extLst>
          </p:cNvPr>
          <p:cNvPicPr>
            <a:picLocks noChangeAspect="1"/>
          </p:cNvPicPr>
          <p:nvPr/>
        </p:nvPicPr>
        <p:blipFill>
          <a:blip r:embed="rId18"/>
          <a:stretch>
            <a:fillRect/>
          </a:stretch>
        </p:blipFill>
        <p:spPr>
          <a:xfrm rot="21248230">
            <a:off x="4768211" y="2388298"/>
            <a:ext cx="1600180" cy="953707"/>
          </a:xfrm>
          <a:prstGeom prst="rect">
            <a:avLst/>
          </a:prstGeom>
          <a:effectLst>
            <a:outerShdw blurRad="50800" dist="38100" dir="2700000" algn="tl" rotWithShape="0">
              <a:prstClr val="black">
                <a:alpha val="40000"/>
              </a:prstClr>
            </a:outerShdw>
          </a:effectLst>
        </p:spPr>
      </p:pic>
      <p:pic>
        <p:nvPicPr>
          <p:cNvPr id="30" name="Picture 29">
            <a:hlinkClick r:id="rId19"/>
            <a:extLst>
              <a:ext uri="{FF2B5EF4-FFF2-40B4-BE49-F238E27FC236}">
                <a16:creationId xmlns:a16="http://schemas.microsoft.com/office/drawing/2014/main" id="{09223E15-1D34-4EF9-B55E-940229079032}"/>
              </a:ext>
            </a:extLst>
          </p:cNvPr>
          <p:cNvPicPr>
            <a:picLocks noChangeAspect="1"/>
          </p:cNvPicPr>
          <p:nvPr/>
        </p:nvPicPr>
        <p:blipFill>
          <a:blip r:embed="rId20"/>
          <a:stretch>
            <a:fillRect/>
          </a:stretch>
        </p:blipFill>
        <p:spPr>
          <a:xfrm rot="243081">
            <a:off x="6628995" y="2380932"/>
            <a:ext cx="2091746" cy="766785"/>
          </a:xfrm>
          <a:prstGeom prst="rect">
            <a:avLst/>
          </a:prstGeom>
          <a:effectLst>
            <a:outerShdw blurRad="50800" dist="38100" dir="2700000" algn="tl" rotWithShape="0">
              <a:prstClr val="black">
                <a:alpha val="40000"/>
              </a:prstClr>
            </a:outerShdw>
          </a:effectLst>
        </p:spPr>
      </p:pic>
      <p:pic>
        <p:nvPicPr>
          <p:cNvPr id="31" name="Picture 30">
            <a:hlinkClick r:id="rId21"/>
            <a:extLst>
              <a:ext uri="{FF2B5EF4-FFF2-40B4-BE49-F238E27FC236}">
                <a16:creationId xmlns:a16="http://schemas.microsoft.com/office/drawing/2014/main" id="{5BEB485B-CFE9-4E52-89D1-B94BE192E72E}"/>
              </a:ext>
            </a:extLst>
          </p:cNvPr>
          <p:cNvPicPr>
            <a:picLocks noChangeAspect="1"/>
          </p:cNvPicPr>
          <p:nvPr/>
        </p:nvPicPr>
        <p:blipFill>
          <a:blip r:embed="rId22"/>
          <a:stretch>
            <a:fillRect/>
          </a:stretch>
        </p:blipFill>
        <p:spPr>
          <a:xfrm rot="21002257">
            <a:off x="414555" y="2215175"/>
            <a:ext cx="1725932" cy="899039"/>
          </a:xfrm>
          <a:prstGeom prst="rect">
            <a:avLst/>
          </a:prstGeom>
          <a:effectLst>
            <a:outerShdw blurRad="50800" dist="38100" dir="2700000" algn="tl" rotWithShape="0">
              <a:prstClr val="black">
                <a:alpha val="40000"/>
              </a:prstClr>
            </a:outerShdw>
          </a:effectLst>
        </p:spPr>
      </p:pic>
      <p:pic>
        <p:nvPicPr>
          <p:cNvPr id="32" name="Picture 31">
            <a:hlinkClick r:id="rId23"/>
            <a:extLst>
              <a:ext uri="{FF2B5EF4-FFF2-40B4-BE49-F238E27FC236}">
                <a16:creationId xmlns:a16="http://schemas.microsoft.com/office/drawing/2014/main" id="{39C71C41-44FE-4CB2-891C-FBF8C0A3F036}"/>
              </a:ext>
            </a:extLst>
          </p:cNvPr>
          <p:cNvPicPr>
            <a:picLocks noChangeAspect="1"/>
          </p:cNvPicPr>
          <p:nvPr/>
        </p:nvPicPr>
        <p:blipFill>
          <a:blip r:embed="rId24"/>
          <a:stretch>
            <a:fillRect/>
          </a:stretch>
        </p:blipFill>
        <p:spPr>
          <a:xfrm>
            <a:off x="6709730" y="4270046"/>
            <a:ext cx="1642440" cy="821220"/>
          </a:xfrm>
          <a:prstGeom prst="rect">
            <a:avLst/>
          </a:prstGeom>
          <a:effectLst>
            <a:outerShdw blurRad="50800" dist="38100" dir="2700000" algn="tl" rotWithShape="0">
              <a:prstClr val="black">
                <a:alpha val="40000"/>
              </a:prstClr>
            </a:outerShdw>
          </a:effectLst>
        </p:spPr>
      </p:pic>
      <p:pic>
        <p:nvPicPr>
          <p:cNvPr id="33" name="Picture 32">
            <a:hlinkClick r:id="rId25"/>
            <a:extLst>
              <a:ext uri="{FF2B5EF4-FFF2-40B4-BE49-F238E27FC236}">
                <a16:creationId xmlns:a16="http://schemas.microsoft.com/office/drawing/2014/main" id="{60950C71-EC61-4FCE-906B-8007EE2E91CF}"/>
              </a:ext>
            </a:extLst>
          </p:cNvPr>
          <p:cNvPicPr>
            <a:picLocks noChangeAspect="1"/>
          </p:cNvPicPr>
          <p:nvPr/>
        </p:nvPicPr>
        <p:blipFill>
          <a:blip r:embed="rId26"/>
          <a:stretch>
            <a:fillRect/>
          </a:stretch>
        </p:blipFill>
        <p:spPr>
          <a:xfrm>
            <a:off x="3985771" y="4405178"/>
            <a:ext cx="1896327" cy="645244"/>
          </a:xfrm>
          <a:prstGeom prst="rect">
            <a:avLst/>
          </a:prstGeom>
          <a:effectLst>
            <a:outerShdw blurRad="50800" dist="38100" dir="2700000" algn="tl" rotWithShape="0">
              <a:prstClr val="black">
                <a:alpha val="40000"/>
              </a:prstClr>
            </a:outerShdw>
          </a:effectLst>
        </p:spPr>
      </p:pic>
      <p:sp>
        <p:nvSpPr>
          <p:cNvPr id="34" name="Rectangle: Rounded Corners 33">
            <a:extLst>
              <a:ext uri="{FF2B5EF4-FFF2-40B4-BE49-F238E27FC236}">
                <a16:creationId xmlns:a16="http://schemas.microsoft.com/office/drawing/2014/main" id="{CC7FE4AF-AFE7-4B37-BB9F-02809B38E868}"/>
              </a:ext>
            </a:extLst>
          </p:cNvPr>
          <p:cNvSpPr/>
          <p:nvPr/>
        </p:nvSpPr>
        <p:spPr>
          <a:xfrm>
            <a:off x="289595" y="5431844"/>
            <a:ext cx="8564809" cy="1112173"/>
          </a:xfrm>
          <a:prstGeom prst="roundRect">
            <a:avLst/>
          </a:prstGeom>
          <a:solidFill>
            <a:srgbClr val="B8E3F6"/>
          </a:solidFill>
          <a:ln w="28575">
            <a:solidFill>
              <a:srgbClr val="35589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Century Gothic" panose="020B0502020202020204" pitchFamily="34" charset="0"/>
              </a:rPr>
              <a:t>The </a:t>
            </a:r>
            <a:r>
              <a:rPr lang="en-GB" sz="1600" b="1" dirty="0">
                <a:solidFill>
                  <a:schemeClr val="tx1"/>
                </a:solidFill>
                <a:latin typeface="Century Gothic" panose="020B0502020202020204" pitchFamily="34" charset="0"/>
              </a:rPr>
              <a:t>construction industry </a:t>
            </a:r>
            <a:r>
              <a:rPr lang="en-GB" sz="1600" dirty="0">
                <a:solidFill>
                  <a:schemeClr val="tx1"/>
                </a:solidFill>
                <a:latin typeface="Century Gothic" panose="020B0502020202020204" pitchFamily="34" charset="0"/>
              </a:rPr>
              <a:t>plays a </a:t>
            </a:r>
            <a:r>
              <a:rPr lang="en-GB" sz="1600" b="1" dirty="0">
                <a:solidFill>
                  <a:schemeClr val="tx1"/>
                </a:solidFill>
                <a:latin typeface="Century Gothic" panose="020B0502020202020204" pitchFamily="34" charset="0"/>
              </a:rPr>
              <a:t>leading role in delivering economic growth</a:t>
            </a:r>
            <a:r>
              <a:rPr lang="en-GB" sz="1600" dirty="0">
                <a:solidFill>
                  <a:schemeClr val="tx1"/>
                </a:solidFill>
                <a:latin typeface="Century Gothic" panose="020B0502020202020204" pitchFamily="34" charset="0"/>
              </a:rPr>
              <a:t>. The industry is </a:t>
            </a:r>
            <a:r>
              <a:rPr lang="en-GB" sz="1600" b="1" dirty="0">
                <a:solidFill>
                  <a:schemeClr val="tx1"/>
                </a:solidFill>
                <a:latin typeface="Century Gothic" panose="020B0502020202020204" pitchFamily="34" charset="0"/>
              </a:rPr>
              <a:t>essential</a:t>
            </a:r>
            <a:r>
              <a:rPr lang="en-GB" sz="1600" dirty="0">
                <a:solidFill>
                  <a:schemeClr val="tx1"/>
                </a:solidFill>
                <a:latin typeface="Century Gothic" panose="020B0502020202020204" pitchFamily="34" charset="0"/>
              </a:rPr>
              <a:t> in meeting the </a:t>
            </a:r>
            <a:r>
              <a:rPr lang="en-GB" sz="1600" b="1" dirty="0">
                <a:solidFill>
                  <a:schemeClr val="tx1"/>
                </a:solidFill>
                <a:latin typeface="Century Gothic" panose="020B0502020202020204" pitchFamily="34" charset="0"/>
              </a:rPr>
              <a:t>economic and social challenges </a:t>
            </a:r>
            <a:r>
              <a:rPr lang="en-GB" sz="1600" dirty="0">
                <a:solidFill>
                  <a:schemeClr val="tx1"/>
                </a:solidFill>
                <a:latin typeface="Century Gothic" panose="020B0502020202020204" pitchFamily="34" charset="0"/>
              </a:rPr>
              <a:t>that local areas face across the </a:t>
            </a:r>
            <a:r>
              <a:rPr lang="en-GB" sz="1600" b="1" dirty="0">
                <a:solidFill>
                  <a:schemeClr val="tx1"/>
                </a:solidFill>
                <a:latin typeface="Century Gothic" panose="020B0502020202020204" pitchFamily="34" charset="0"/>
              </a:rPr>
              <a:t>infrastructure</a:t>
            </a:r>
            <a:r>
              <a:rPr lang="en-GB" sz="1600" dirty="0">
                <a:solidFill>
                  <a:schemeClr val="tx1"/>
                </a:solidFill>
                <a:latin typeface="Century Gothic" panose="020B0502020202020204" pitchFamily="34" charset="0"/>
              </a:rPr>
              <a:t>, </a:t>
            </a:r>
            <a:r>
              <a:rPr lang="en-GB" sz="1600" b="1" dirty="0">
                <a:solidFill>
                  <a:schemeClr val="tx1"/>
                </a:solidFill>
                <a:latin typeface="Century Gothic" panose="020B0502020202020204" pitchFamily="34" charset="0"/>
              </a:rPr>
              <a:t>housing</a:t>
            </a:r>
            <a:r>
              <a:rPr lang="en-GB" sz="1600" dirty="0">
                <a:solidFill>
                  <a:schemeClr val="tx1"/>
                </a:solidFill>
                <a:latin typeface="Century Gothic" panose="020B0502020202020204" pitchFamily="34" charset="0"/>
              </a:rPr>
              <a:t>, </a:t>
            </a:r>
            <a:r>
              <a:rPr lang="en-GB" sz="1600" b="1" dirty="0">
                <a:solidFill>
                  <a:schemeClr val="tx1"/>
                </a:solidFill>
                <a:latin typeface="Century Gothic" panose="020B0502020202020204" pitchFamily="34" charset="0"/>
              </a:rPr>
              <a:t>repair and maintenance</a:t>
            </a:r>
            <a:r>
              <a:rPr lang="en-GB" sz="1600" dirty="0">
                <a:solidFill>
                  <a:schemeClr val="tx1"/>
                </a:solidFill>
                <a:latin typeface="Century Gothic" panose="020B0502020202020204" pitchFamily="34" charset="0"/>
              </a:rPr>
              <a:t>, </a:t>
            </a:r>
            <a:r>
              <a:rPr lang="en-GB" sz="1600" b="1" dirty="0">
                <a:solidFill>
                  <a:schemeClr val="tx1"/>
                </a:solidFill>
                <a:latin typeface="Century Gothic" panose="020B0502020202020204" pitchFamily="34" charset="0"/>
              </a:rPr>
              <a:t>industrial</a:t>
            </a:r>
            <a:r>
              <a:rPr lang="en-GB" sz="1600" dirty="0">
                <a:solidFill>
                  <a:schemeClr val="tx1"/>
                </a:solidFill>
                <a:latin typeface="Century Gothic" panose="020B0502020202020204" pitchFamily="34" charset="0"/>
              </a:rPr>
              <a:t> and </a:t>
            </a:r>
            <a:r>
              <a:rPr lang="en-GB" sz="1600" b="1" dirty="0">
                <a:solidFill>
                  <a:schemeClr val="tx1"/>
                </a:solidFill>
                <a:latin typeface="Century Gothic" panose="020B0502020202020204" pitchFamily="34" charset="0"/>
              </a:rPr>
              <a:t>commercial</a:t>
            </a:r>
            <a:r>
              <a:rPr lang="en-GB" sz="1600" dirty="0">
                <a:solidFill>
                  <a:schemeClr val="tx1"/>
                </a:solidFill>
                <a:latin typeface="Century Gothic" panose="020B0502020202020204" pitchFamily="34" charset="0"/>
              </a:rPr>
              <a:t> sectors. </a:t>
            </a:r>
            <a:endParaRPr lang="en-GB" sz="1600" dirty="0">
              <a:solidFill>
                <a:schemeClr val="tx1"/>
              </a:solidFill>
              <a:latin typeface="Century Gothic" panose="020B0502020202020204" pitchFamily="34" charset="0"/>
              <a:cs typeface="Calibri"/>
            </a:endParaRPr>
          </a:p>
        </p:txBody>
      </p:sp>
      <p:pic>
        <p:nvPicPr>
          <p:cNvPr id="37" name="Picture 2" descr="Berkshire Opportunities logo">
            <a:extLst>
              <a:ext uri="{FF2B5EF4-FFF2-40B4-BE49-F238E27FC236}">
                <a16:creationId xmlns:a16="http://schemas.microsoft.com/office/drawing/2014/main" id="{1BF398BE-A329-4F9B-820A-94407EFC3E05}"/>
              </a:ext>
            </a:extLst>
          </p:cNvPr>
          <p:cNvPicPr>
            <a:picLocks noChangeAspect="1" noChangeArrowheads="1"/>
          </p:cNvPicPr>
          <p:nvPr/>
        </p:nvPicPr>
        <p:blipFill>
          <a:blip r:embed="rId27">
            <a:extLst>
              <a:ext uri="{28A0092B-C50C-407E-A947-70E740481C1C}">
                <a14:useLocalDpi xmlns:a14="http://schemas.microsoft.com/office/drawing/2010/main"/>
              </a:ext>
            </a:extLst>
          </a:blip>
          <a:srcRect/>
          <a:stretch>
            <a:fillRect/>
          </a:stretch>
        </p:blipFill>
        <p:spPr bwMode="auto">
          <a:xfrm>
            <a:off x="7363933" y="71724"/>
            <a:ext cx="1695951" cy="735239"/>
          </a:xfrm>
          <a:prstGeom prst="rect">
            <a:avLst/>
          </a:prstGeom>
          <a:noFill/>
          <a:extLst>
            <a:ext uri="{909E8E84-426E-40DD-AFC4-6F175D3DCCD1}">
              <a14:hiddenFill xmlns:a14="http://schemas.microsoft.com/office/drawing/2010/main">
                <a:solidFill>
                  <a:srgbClr val="FFFFFF"/>
                </a:solidFill>
              </a14:hiddenFill>
            </a:ext>
          </a:extLst>
        </p:spPr>
      </p:pic>
      <p:sp>
        <p:nvSpPr>
          <p:cNvPr id="35" name="Shape 114">
            <a:extLst>
              <a:ext uri="{FF2B5EF4-FFF2-40B4-BE49-F238E27FC236}">
                <a16:creationId xmlns:a16="http://schemas.microsoft.com/office/drawing/2014/main" id="{846147EE-832F-4081-9286-7B3E7B8C2475}"/>
              </a:ext>
            </a:extLst>
          </p:cNvPr>
          <p:cNvSpPr/>
          <p:nvPr/>
        </p:nvSpPr>
        <p:spPr>
          <a:xfrm>
            <a:off x="250863" y="161175"/>
            <a:ext cx="8644988" cy="538608"/>
          </a:xfrm>
          <a:prstGeom prst="rect">
            <a:avLst/>
          </a:prstGeom>
          <a:noFill/>
          <a:ln>
            <a:noFill/>
          </a:ln>
        </p:spPr>
        <p:txBody>
          <a:bodyPr lIns="91425" tIns="45700" rIns="91425" bIns="45700" anchor="ctr" anchorCtr="0">
            <a:noAutofit/>
          </a:bodyPr>
          <a:lstStyle/>
          <a:p>
            <a:pPr>
              <a:buSzPct val="25000"/>
            </a:pPr>
            <a:r>
              <a:rPr lang="en-GB" sz="2400" b="1" dirty="0">
                <a:solidFill>
                  <a:schemeClr val="bg1"/>
                </a:solidFill>
                <a:latin typeface="Century Gothic" panose="020B0502020202020204" pitchFamily="34" charset="0"/>
                <a:ea typeface="Jost SemiBold" pitchFamily="2" charset="0"/>
                <a:cs typeface="Arial" panose="020B0604020202020204" pitchFamily="34" charset="0"/>
                <a:sym typeface="Lato"/>
              </a:rPr>
              <a:t>Meet the employers!</a:t>
            </a:r>
          </a:p>
        </p:txBody>
      </p:sp>
    </p:spTree>
    <p:extLst>
      <p:ext uri="{BB962C8B-B14F-4D97-AF65-F5344CB8AC3E}">
        <p14:creationId xmlns:p14="http://schemas.microsoft.com/office/powerpoint/2010/main" val="847927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Graphic 37" descr="Signpost outline">
            <a:extLst>
              <a:ext uri="{FF2B5EF4-FFF2-40B4-BE49-F238E27FC236}">
                <a16:creationId xmlns:a16="http://schemas.microsoft.com/office/drawing/2014/main" id="{0D55028E-354B-4448-860C-6B9048BB944B}"/>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04800" y="1520356"/>
            <a:ext cx="5229922" cy="5229922"/>
          </a:xfrm>
          <a:prstGeom prst="rect">
            <a:avLst/>
          </a:prstGeom>
        </p:spPr>
      </p:pic>
      <p:pic>
        <p:nvPicPr>
          <p:cNvPr id="39" name="Graphic 38" descr="Information outline">
            <a:extLst>
              <a:ext uri="{FF2B5EF4-FFF2-40B4-BE49-F238E27FC236}">
                <a16:creationId xmlns:a16="http://schemas.microsoft.com/office/drawing/2014/main" id="{E4B998A7-C73E-42F3-B4E7-A74B33C4EDE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571999" y="107722"/>
            <a:ext cx="4876800" cy="4876800"/>
          </a:xfrm>
          <a:prstGeom prst="rect">
            <a:avLst/>
          </a:prstGeom>
        </p:spPr>
      </p:pic>
      <p:sp>
        <p:nvSpPr>
          <p:cNvPr id="17" name="TextBox 13">
            <a:extLst>
              <a:ext uri="{FF2B5EF4-FFF2-40B4-BE49-F238E27FC236}">
                <a16:creationId xmlns:a16="http://schemas.microsoft.com/office/drawing/2014/main" id="{F9917226-B0B1-4CCB-9FE8-3AA768BC4842}"/>
              </a:ext>
            </a:extLst>
          </p:cNvPr>
          <p:cNvSpPr txBox="1"/>
          <p:nvPr/>
        </p:nvSpPr>
        <p:spPr>
          <a:xfrm>
            <a:off x="0" y="6642556"/>
            <a:ext cx="2698596" cy="21544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800" dirty="0">
                <a:effectLst/>
                <a:latin typeface="Century Gothic" panose="020B0502020202020204" pitchFamily="34" charset="0"/>
                <a:ea typeface="Calibri" panose="020F0502020204030204" pitchFamily="34" charset="0"/>
                <a:cs typeface="Arial" panose="020B0604020202020204" pitchFamily="34" charset="0"/>
              </a:rPr>
              <a:t>©VotesforSchools The WOW Show 2021</a:t>
            </a:r>
          </a:p>
        </p:txBody>
      </p:sp>
      <p:sp>
        <p:nvSpPr>
          <p:cNvPr id="27" name="Rectangle: Rounded Corners 26">
            <a:extLst>
              <a:ext uri="{FF2B5EF4-FFF2-40B4-BE49-F238E27FC236}">
                <a16:creationId xmlns:a16="http://schemas.microsoft.com/office/drawing/2014/main" id="{50C3A542-9D1C-497A-824F-3DD2272A562C}"/>
              </a:ext>
            </a:extLst>
          </p:cNvPr>
          <p:cNvSpPr/>
          <p:nvPr/>
        </p:nvSpPr>
        <p:spPr>
          <a:xfrm>
            <a:off x="292657" y="895607"/>
            <a:ext cx="8564809" cy="957256"/>
          </a:xfrm>
          <a:prstGeom prst="roundRect">
            <a:avLst/>
          </a:prstGeom>
          <a:solidFill>
            <a:srgbClr val="8E0053"/>
          </a:solidFill>
          <a:ln w="28575">
            <a:solidFill>
              <a:srgbClr val="E95A9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bg1"/>
                </a:solidFill>
                <a:latin typeface="Century Gothic" panose="020B0502020202020204" pitchFamily="34" charset="0"/>
                <a:cs typeface="Arial" panose="020B0604020202020204" pitchFamily="34" charset="0"/>
              </a:rPr>
              <a:t>Want to take what you’ve learned further?</a:t>
            </a:r>
          </a:p>
          <a:p>
            <a:pPr algn="ctr"/>
            <a:r>
              <a:rPr lang="en-GB" sz="1600" dirty="0">
                <a:solidFill>
                  <a:schemeClr val="bg1"/>
                </a:solidFill>
                <a:latin typeface="Century Gothic" panose="020B0502020202020204" pitchFamily="34" charset="0"/>
                <a:ea typeface="Helvetica Neue" panose="02000503000000020004" pitchFamily="2" charset="0"/>
                <a:cs typeface="Arial" panose="020B0604020202020204" pitchFamily="34" charset="0"/>
              </a:rPr>
              <a:t>Click the logos to visit the websites of each employer featured below to find out more about </a:t>
            </a:r>
            <a:r>
              <a:rPr lang="en-GB" sz="1600" b="1" dirty="0">
                <a:solidFill>
                  <a:schemeClr val="bg1"/>
                </a:solidFill>
                <a:latin typeface="Century Gothic" panose="020B0502020202020204" pitchFamily="34" charset="0"/>
                <a:ea typeface="Helvetica Neue" panose="02000503000000020004" pitchFamily="2" charset="0"/>
                <a:cs typeface="Arial" panose="020B0604020202020204" pitchFamily="34" charset="0"/>
              </a:rPr>
              <a:t>The Digital Technologies Job Family</a:t>
            </a:r>
            <a:r>
              <a:rPr lang="en-GB" sz="1600" dirty="0">
                <a:solidFill>
                  <a:schemeClr val="bg1"/>
                </a:solidFill>
                <a:latin typeface="Century Gothic" panose="020B0502020202020204" pitchFamily="34" charset="0"/>
                <a:ea typeface="Helvetica Neue" panose="02000503000000020004" pitchFamily="2" charset="0"/>
                <a:cs typeface="Arial" panose="020B0604020202020204" pitchFamily="34" charset="0"/>
              </a:rPr>
              <a:t>.</a:t>
            </a:r>
          </a:p>
        </p:txBody>
      </p:sp>
      <p:sp>
        <p:nvSpPr>
          <p:cNvPr id="8" name="Rectangle: Rounded Corners 7">
            <a:extLst>
              <a:ext uri="{FF2B5EF4-FFF2-40B4-BE49-F238E27FC236}">
                <a16:creationId xmlns:a16="http://schemas.microsoft.com/office/drawing/2014/main" id="{4205EEF3-FFBF-4A48-B15E-6C3EAD945132}"/>
              </a:ext>
            </a:extLst>
          </p:cNvPr>
          <p:cNvSpPr/>
          <p:nvPr/>
        </p:nvSpPr>
        <p:spPr>
          <a:xfrm>
            <a:off x="289595" y="5431844"/>
            <a:ext cx="8564809" cy="1097363"/>
          </a:xfrm>
          <a:prstGeom prst="roundRect">
            <a:avLst/>
          </a:prstGeom>
          <a:solidFill>
            <a:srgbClr val="B8E3F6"/>
          </a:solidFill>
          <a:ln w="28575">
            <a:solidFill>
              <a:srgbClr val="35589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tx1"/>
                </a:solidFill>
                <a:latin typeface="Century Gothic" panose="020B0502020202020204" pitchFamily="34" charset="0"/>
              </a:rPr>
              <a:t>Major digital tech multinationals including Vodafone, Microsoft, Oracle and Cisco Systems </a:t>
            </a:r>
            <a:r>
              <a:rPr lang="en-GB" sz="1600" dirty="0">
                <a:solidFill>
                  <a:schemeClr val="tx1"/>
                </a:solidFill>
                <a:latin typeface="Century Gothic" panose="020B0502020202020204" pitchFamily="34" charset="0"/>
              </a:rPr>
              <a:t>have long understood the locational benefits of the Thames Valley. Many </a:t>
            </a:r>
            <a:r>
              <a:rPr lang="en-GB" sz="1600" b="1" dirty="0">
                <a:solidFill>
                  <a:schemeClr val="tx1"/>
                </a:solidFill>
                <a:latin typeface="Century Gothic" panose="020B0502020202020204" pitchFamily="34" charset="0"/>
              </a:rPr>
              <a:t>multinationals</a:t>
            </a:r>
            <a:r>
              <a:rPr lang="en-GB" sz="1600" dirty="0">
                <a:solidFill>
                  <a:schemeClr val="tx1"/>
                </a:solidFill>
                <a:latin typeface="Century Gothic" panose="020B0502020202020204" pitchFamily="34" charset="0"/>
              </a:rPr>
              <a:t> are based at Green Park, whilst the </a:t>
            </a:r>
            <a:r>
              <a:rPr lang="en-GB" sz="1600" b="1" dirty="0">
                <a:solidFill>
                  <a:schemeClr val="tx1"/>
                </a:solidFill>
                <a:latin typeface="Century Gothic" panose="020B0502020202020204" pitchFamily="34" charset="0"/>
              </a:rPr>
              <a:t>Thames Valley Science Park is home to 70 companies.</a:t>
            </a:r>
            <a:endParaRPr lang="en-GB" sz="1600" b="1" dirty="0">
              <a:solidFill>
                <a:schemeClr val="tx1"/>
              </a:solidFill>
              <a:latin typeface="Century Gothic" panose="020B0502020202020204" pitchFamily="34" charset="0"/>
              <a:cs typeface="Calibri"/>
            </a:endParaRPr>
          </a:p>
        </p:txBody>
      </p:sp>
      <p:pic>
        <p:nvPicPr>
          <p:cNvPr id="23" name="Picture 22">
            <a:hlinkClick r:id="rId7"/>
            <a:extLst>
              <a:ext uri="{FF2B5EF4-FFF2-40B4-BE49-F238E27FC236}">
                <a16:creationId xmlns:a16="http://schemas.microsoft.com/office/drawing/2014/main" id="{98481AF9-955B-4307-BA1D-A0173DA9D36D}"/>
              </a:ext>
            </a:extLst>
          </p:cNvPr>
          <p:cNvPicPr>
            <a:picLocks noChangeAspect="1"/>
          </p:cNvPicPr>
          <p:nvPr/>
        </p:nvPicPr>
        <p:blipFill>
          <a:blip r:embed="rId8"/>
          <a:stretch>
            <a:fillRect/>
          </a:stretch>
        </p:blipFill>
        <p:spPr>
          <a:xfrm rot="630541">
            <a:off x="7564477" y="2134865"/>
            <a:ext cx="1217665" cy="1084643"/>
          </a:xfrm>
          <a:prstGeom prst="rect">
            <a:avLst/>
          </a:prstGeom>
          <a:effectLst>
            <a:outerShdw blurRad="50800" dist="38100" dir="2700000" algn="tl" rotWithShape="0">
              <a:prstClr val="black">
                <a:alpha val="40000"/>
              </a:prstClr>
            </a:outerShdw>
          </a:effectLst>
        </p:spPr>
      </p:pic>
      <p:pic>
        <p:nvPicPr>
          <p:cNvPr id="26" name="Picture 25">
            <a:hlinkClick r:id="rId9"/>
            <a:extLst>
              <a:ext uri="{FF2B5EF4-FFF2-40B4-BE49-F238E27FC236}">
                <a16:creationId xmlns:a16="http://schemas.microsoft.com/office/drawing/2014/main" id="{70F95EE6-4057-4F81-8A84-2AEE585EF938}"/>
              </a:ext>
            </a:extLst>
          </p:cNvPr>
          <p:cNvPicPr>
            <a:picLocks noChangeAspect="1"/>
          </p:cNvPicPr>
          <p:nvPr/>
        </p:nvPicPr>
        <p:blipFill>
          <a:blip r:embed="rId10"/>
          <a:stretch>
            <a:fillRect/>
          </a:stretch>
        </p:blipFill>
        <p:spPr>
          <a:xfrm rot="21055974">
            <a:off x="463441" y="4334548"/>
            <a:ext cx="1220145" cy="871532"/>
          </a:xfrm>
          <a:prstGeom prst="rect">
            <a:avLst/>
          </a:prstGeom>
          <a:effectLst>
            <a:outerShdw blurRad="50800" dist="38100" dir="2700000" algn="tl" rotWithShape="0">
              <a:prstClr val="black">
                <a:alpha val="40000"/>
              </a:prstClr>
            </a:outerShdw>
          </a:effectLst>
        </p:spPr>
      </p:pic>
      <p:pic>
        <p:nvPicPr>
          <p:cNvPr id="28" name="Picture 27">
            <a:hlinkClick r:id="rId11"/>
            <a:extLst>
              <a:ext uri="{FF2B5EF4-FFF2-40B4-BE49-F238E27FC236}">
                <a16:creationId xmlns:a16="http://schemas.microsoft.com/office/drawing/2014/main" id="{3FC87FD3-8642-4650-B8C3-9FCD6B8C6A23}"/>
              </a:ext>
            </a:extLst>
          </p:cNvPr>
          <p:cNvPicPr>
            <a:picLocks noChangeAspect="1"/>
          </p:cNvPicPr>
          <p:nvPr/>
        </p:nvPicPr>
        <p:blipFill>
          <a:blip r:embed="rId12"/>
          <a:stretch>
            <a:fillRect/>
          </a:stretch>
        </p:blipFill>
        <p:spPr>
          <a:xfrm rot="21004902">
            <a:off x="7155157" y="4055015"/>
            <a:ext cx="1437670" cy="1126364"/>
          </a:xfrm>
          <a:prstGeom prst="rect">
            <a:avLst/>
          </a:prstGeom>
          <a:effectLst>
            <a:outerShdw blurRad="50800" dist="38100" dir="2700000" algn="tl" rotWithShape="0">
              <a:prstClr val="black">
                <a:alpha val="40000"/>
              </a:prstClr>
            </a:outerShdw>
          </a:effectLst>
        </p:spPr>
      </p:pic>
      <p:pic>
        <p:nvPicPr>
          <p:cNvPr id="29" name="Picture 28">
            <a:hlinkClick r:id="rId13"/>
            <a:extLst>
              <a:ext uri="{FF2B5EF4-FFF2-40B4-BE49-F238E27FC236}">
                <a16:creationId xmlns:a16="http://schemas.microsoft.com/office/drawing/2014/main" id="{706EFC2C-4883-47BE-A5F6-FF3FCA6CAE05}"/>
              </a:ext>
            </a:extLst>
          </p:cNvPr>
          <p:cNvPicPr>
            <a:picLocks noChangeAspect="1"/>
          </p:cNvPicPr>
          <p:nvPr/>
        </p:nvPicPr>
        <p:blipFill>
          <a:blip r:embed="rId14"/>
          <a:stretch>
            <a:fillRect/>
          </a:stretch>
        </p:blipFill>
        <p:spPr>
          <a:xfrm rot="20996622">
            <a:off x="371462" y="2138920"/>
            <a:ext cx="2058282" cy="756558"/>
          </a:xfrm>
          <a:prstGeom prst="rect">
            <a:avLst/>
          </a:prstGeom>
          <a:effectLst>
            <a:outerShdw blurRad="50800" dist="38100" dir="2700000" algn="tl" rotWithShape="0">
              <a:prstClr val="black">
                <a:alpha val="40000"/>
              </a:prstClr>
            </a:outerShdw>
          </a:effectLst>
        </p:spPr>
      </p:pic>
      <p:pic>
        <p:nvPicPr>
          <p:cNvPr id="30" name="Picture 29">
            <a:hlinkClick r:id="rId15"/>
            <a:extLst>
              <a:ext uri="{FF2B5EF4-FFF2-40B4-BE49-F238E27FC236}">
                <a16:creationId xmlns:a16="http://schemas.microsoft.com/office/drawing/2014/main" id="{DB6D0250-1697-4807-91F2-5193BC6DDE22}"/>
              </a:ext>
            </a:extLst>
          </p:cNvPr>
          <p:cNvPicPr>
            <a:picLocks noChangeAspect="1"/>
          </p:cNvPicPr>
          <p:nvPr/>
        </p:nvPicPr>
        <p:blipFill>
          <a:blip r:embed="rId16"/>
          <a:stretch>
            <a:fillRect/>
          </a:stretch>
        </p:blipFill>
        <p:spPr>
          <a:xfrm rot="436403">
            <a:off x="664666" y="3287796"/>
            <a:ext cx="2107127" cy="632138"/>
          </a:xfrm>
          <a:prstGeom prst="rect">
            <a:avLst/>
          </a:prstGeom>
          <a:effectLst>
            <a:outerShdw blurRad="50800" dist="38100" dir="2700000" algn="tl" rotWithShape="0">
              <a:prstClr val="black">
                <a:alpha val="40000"/>
              </a:prstClr>
            </a:outerShdw>
          </a:effectLst>
        </p:spPr>
      </p:pic>
      <p:pic>
        <p:nvPicPr>
          <p:cNvPr id="31" name="Picture 30">
            <a:hlinkClick r:id="rId17"/>
            <a:extLst>
              <a:ext uri="{FF2B5EF4-FFF2-40B4-BE49-F238E27FC236}">
                <a16:creationId xmlns:a16="http://schemas.microsoft.com/office/drawing/2014/main" id="{001E6E3D-39EF-4B60-9544-F9D637B25070}"/>
              </a:ext>
            </a:extLst>
          </p:cNvPr>
          <p:cNvPicPr>
            <a:picLocks noChangeAspect="1"/>
          </p:cNvPicPr>
          <p:nvPr/>
        </p:nvPicPr>
        <p:blipFill>
          <a:blip r:embed="rId18"/>
          <a:stretch>
            <a:fillRect/>
          </a:stretch>
        </p:blipFill>
        <p:spPr>
          <a:xfrm rot="723439">
            <a:off x="3263204" y="2312671"/>
            <a:ext cx="1867130" cy="635309"/>
          </a:xfrm>
          <a:prstGeom prst="rect">
            <a:avLst/>
          </a:prstGeom>
          <a:effectLst>
            <a:outerShdw blurRad="50800" dist="38100" dir="2700000" algn="tl" rotWithShape="0">
              <a:prstClr val="black">
                <a:alpha val="40000"/>
              </a:prstClr>
            </a:outerShdw>
          </a:effectLst>
        </p:spPr>
      </p:pic>
      <p:pic>
        <p:nvPicPr>
          <p:cNvPr id="32" name="Picture 31">
            <a:hlinkClick r:id="rId19"/>
            <a:extLst>
              <a:ext uri="{FF2B5EF4-FFF2-40B4-BE49-F238E27FC236}">
                <a16:creationId xmlns:a16="http://schemas.microsoft.com/office/drawing/2014/main" id="{87D8C669-035A-4B29-8B0D-0096B825AE69}"/>
              </a:ext>
            </a:extLst>
          </p:cNvPr>
          <p:cNvPicPr>
            <a:picLocks noChangeAspect="1"/>
          </p:cNvPicPr>
          <p:nvPr/>
        </p:nvPicPr>
        <p:blipFill>
          <a:blip r:embed="rId20"/>
          <a:stretch>
            <a:fillRect/>
          </a:stretch>
        </p:blipFill>
        <p:spPr>
          <a:xfrm rot="21021519">
            <a:off x="5944200" y="2157249"/>
            <a:ext cx="1283271" cy="760294"/>
          </a:xfrm>
          <a:prstGeom prst="rect">
            <a:avLst/>
          </a:prstGeom>
          <a:effectLst>
            <a:outerShdw blurRad="50800" dist="38100" dir="2700000" algn="tl" rotWithShape="0">
              <a:prstClr val="black">
                <a:alpha val="40000"/>
              </a:prstClr>
            </a:outerShdw>
          </a:effectLst>
        </p:spPr>
      </p:pic>
      <p:pic>
        <p:nvPicPr>
          <p:cNvPr id="33" name="Picture 32">
            <a:hlinkClick r:id="rId21"/>
            <a:extLst>
              <a:ext uri="{FF2B5EF4-FFF2-40B4-BE49-F238E27FC236}">
                <a16:creationId xmlns:a16="http://schemas.microsoft.com/office/drawing/2014/main" id="{51D324F4-A449-4C76-BE21-4FC3DA741520}"/>
              </a:ext>
            </a:extLst>
          </p:cNvPr>
          <p:cNvPicPr>
            <a:picLocks noChangeAspect="1"/>
          </p:cNvPicPr>
          <p:nvPr/>
        </p:nvPicPr>
        <p:blipFill>
          <a:blip r:embed="rId22"/>
          <a:stretch>
            <a:fillRect/>
          </a:stretch>
        </p:blipFill>
        <p:spPr>
          <a:xfrm rot="490524">
            <a:off x="5669315" y="3245405"/>
            <a:ext cx="1237049" cy="1072793"/>
          </a:xfrm>
          <a:prstGeom prst="rect">
            <a:avLst/>
          </a:prstGeom>
          <a:effectLst>
            <a:outerShdw blurRad="50800" dist="38100" dir="2700000" algn="tl" rotWithShape="0">
              <a:prstClr val="black">
                <a:alpha val="40000"/>
              </a:prstClr>
            </a:outerShdw>
          </a:effectLst>
        </p:spPr>
      </p:pic>
      <p:pic>
        <p:nvPicPr>
          <p:cNvPr id="34" name="Picture 33">
            <a:hlinkClick r:id="rId23"/>
            <a:extLst>
              <a:ext uri="{FF2B5EF4-FFF2-40B4-BE49-F238E27FC236}">
                <a16:creationId xmlns:a16="http://schemas.microsoft.com/office/drawing/2014/main" id="{A89340C2-D98E-4D29-AFD7-9B8B478ACCBD}"/>
              </a:ext>
            </a:extLst>
          </p:cNvPr>
          <p:cNvPicPr>
            <a:picLocks noChangeAspect="1"/>
          </p:cNvPicPr>
          <p:nvPr/>
        </p:nvPicPr>
        <p:blipFill>
          <a:blip r:embed="rId24"/>
          <a:stretch>
            <a:fillRect/>
          </a:stretch>
        </p:blipFill>
        <p:spPr>
          <a:xfrm rot="831278">
            <a:off x="4500153" y="4463319"/>
            <a:ext cx="1670797" cy="659894"/>
          </a:xfrm>
          <a:prstGeom prst="rect">
            <a:avLst/>
          </a:prstGeom>
          <a:effectLst>
            <a:outerShdw blurRad="50800" dist="38100" dir="2700000" algn="tl" rotWithShape="0">
              <a:prstClr val="black">
                <a:alpha val="40000"/>
              </a:prstClr>
            </a:outerShdw>
          </a:effectLst>
        </p:spPr>
      </p:pic>
      <p:pic>
        <p:nvPicPr>
          <p:cNvPr id="35" name="Picture 34">
            <a:hlinkClick r:id="rId25"/>
            <a:extLst>
              <a:ext uri="{FF2B5EF4-FFF2-40B4-BE49-F238E27FC236}">
                <a16:creationId xmlns:a16="http://schemas.microsoft.com/office/drawing/2014/main" id="{2A1D8DB3-08D8-4558-B79B-95C6AADC09A2}"/>
              </a:ext>
            </a:extLst>
          </p:cNvPr>
          <p:cNvPicPr>
            <a:picLocks noChangeAspect="1"/>
          </p:cNvPicPr>
          <p:nvPr/>
        </p:nvPicPr>
        <p:blipFill>
          <a:blip r:embed="rId26"/>
          <a:stretch>
            <a:fillRect/>
          </a:stretch>
        </p:blipFill>
        <p:spPr>
          <a:xfrm rot="21181454">
            <a:off x="3469939" y="3323429"/>
            <a:ext cx="1703586" cy="597829"/>
          </a:xfrm>
          <a:prstGeom prst="rect">
            <a:avLst/>
          </a:prstGeom>
          <a:effectLst>
            <a:outerShdw blurRad="50800" dist="38100" dir="2700000" algn="tl" rotWithShape="0">
              <a:prstClr val="black">
                <a:alpha val="40000"/>
              </a:prstClr>
            </a:outerShdw>
          </a:effectLst>
        </p:spPr>
      </p:pic>
      <p:pic>
        <p:nvPicPr>
          <p:cNvPr id="36" name="Picture 35">
            <a:hlinkClick r:id="rId27"/>
            <a:extLst>
              <a:ext uri="{FF2B5EF4-FFF2-40B4-BE49-F238E27FC236}">
                <a16:creationId xmlns:a16="http://schemas.microsoft.com/office/drawing/2014/main" id="{380762C5-7D56-4712-8834-CCC0EB2D5545}"/>
              </a:ext>
            </a:extLst>
          </p:cNvPr>
          <p:cNvPicPr>
            <a:picLocks noChangeAspect="1"/>
          </p:cNvPicPr>
          <p:nvPr/>
        </p:nvPicPr>
        <p:blipFill>
          <a:blip r:embed="rId28"/>
          <a:stretch>
            <a:fillRect/>
          </a:stretch>
        </p:blipFill>
        <p:spPr>
          <a:xfrm rot="21235173">
            <a:off x="2347137" y="4240590"/>
            <a:ext cx="1342136" cy="1001440"/>
          </a:xfrm>
          <a:prstGeom prst="rect">
            <a:avLst/>
          </a:prstGeom>
          <a:effectLst>
            <a:outerShdw blurRad="50800" dist="38100" dir="2700000" algn="tl" rotWithShape="0">
              <a:prstClr val="black">
                <a:alpha val="40000"/>
              </a:prstClr>
            </a:outerShdw>
          </a:effectLst>
        </p:spPr>
      </p:pic>
      <p:pic>
        <p:nvPicPr>
          <p:cNvPr id="37" name="Picture 2" descr="Berkshire Opportunities logo">
            <a:extLst>
              <a:ext uri="{FF2B5EF4-FFF2-40B4-BE49-F238E27FC236}">
                <a16:creationId xmlns:a16="http://schemas.microsoft.com/office/drawing/2014/main" id="{FCE86B15-4B4A-4657-AEEA-375BAE88D23C}"/>
              </a:ext>
            </a:extLst>
          </p:cNvPr>
          <p:cNvPicPr>
            <a:picLocks noChangeAspect="1" noChangeArrowheads="1"/>
          </p:cNvPicPr>
          <p:nvPr/>
        </p:nvPicPr>
        <p:blipFill>
          <a:blip r:embed="rId29">
            <a:extLst>
              <a:ext uri="{28A0092B-C50C-407E-A947-70E740481C1C}">
                <a14:useLocalDpi xmlns:a14="http://schemas.microsoft.com/office/drawing/2010/main"/>
              </a:ext>
            </a:extLst>
          </a:blip>
          <a:srcRect/>
          <a:stretch>
            <a:fillRect/>
          </a:stretch>
        </p:blipFill>
        <p:spPr bwMode="auto">
          <a:xfrm>
            <a:off x="7363933" y="59692"/>
            <a:ext cx="1695951" cy="735239"/>
          </a:xfrm>
          <a:prstGeom prst="rect">
            <a:avLst/>
          </a:prstGeom>
          <a:noFill/>
          <a:extLst>
            <a:ext uri="{909E8E84-426E-40DD-AFC4-6F175D3DCCD1}">
              <a14:hiddenFill xmlns:a14="http://schemas.microsoft.com/office/drawing/2010/main">
                <a:solidFill>
                  <a:srgbClr val="FFFFFF"/>
                </a:solidFill>
              </a14:hiddenFill>
            </a:ext>
          </a:extLst>
        </p:spPr>
      </p:pic>
      <p:sp>
        <p:nvSpPr>
          <p:cNvPr id="21" name="Shape 114">
            <a:extLst>
              <a:ext uri="{FF2B5EF4-FFF2-40B4-BE49-F238E27FC236}">
                <a16:creationId xmlns:a16="http://schemas.microsoft.com/office/drawing/2014/main" id="{2470C32F-9EDF-478F-9232-98E6D89B07D0}"/>
              </a:ext>
            </a:extLst>
          </p:cNvPr>
          <p:cNvSpPr/>
          <p:nvPr/>
        </p:nvSpPr>
        <p:spPr>
          <a:xfrm>
            <a:off x="250863" y="161175"/>
            <a:ext cx="8644988" cy="538608"/>
          </a:xfrm>
          <a:prstGeom prst="rect">
            <a:avLst/>
          </a:prstGeom>
          <a:noFill/>
          <a:ln>
            <a:noFill/>
          </a:ln>
        </p:spPr>
        <p:txBody>
          <a:bodyPr lIns="91425" tIns="45700" rIns="91425" bIns="45700" anchor="ctr" anchorCtr="0">
            <a:noAutofit/>
          </a:bodyPr>
          <a:lstStyle/>
          <a:p>
            <a:pPr>
              <a:buSzPct val="25000"/>
            </a:pPr>
            <a:r>
              <a:rPr lang="en-GB" sz="2400" b="1" dirty="0">
                <a:solidFill>
                  <a:schemeClr val="bg1"/>
                </a:solidFill>
                <a:latin typeface="Century Gothic" panose="020B0502020202020204" pitchFamily="34" charset="0"/>
                <a:ea typeface="Jost SemiBold" pitchFamily="2" charset="0"/>
                <a:cs typeface="Arial" panose="020B0604020202020204" pitchFamily="34" charset="0"/>
                <a:sym typeface="Lato"/>
              </a:rPr>
              <a:t>Meet the employers!</a:t>
            </a:r>
          </a:p>
        </p:txBody>
      </p:sp>
    </p:spTree>
    <p:extLst>
      <p:ext uri="{BB962C8B-B14F-4D97-AF65-F5344CB8AC3E}">
        <p14:creationId xmlns:p14="http://schemas.microsoft.com/office/powerpoint/2010/main" val="2188604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Graphic 27" descr="Signpost outline">
            <a:extLst>
              <a:ext uri="{FF2B5EF4-FFF2-40B4-BE49-F238E27FC236}">
                <a16:creationId xmlns:a16="http://schemas.microsoft.com/office/drawing/2014/main" id="{3734059E-0564-4577-806B-D9A27655EBA3}"/>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04800" y="1520356"/>
            <a:ext cx="5229922" cy="5229922"/>
          </a:xfrm>
          <a:prstGeom prst="rect">
            <a:avLst/>
          </a:prstGeom>
        </p:spPr>
      </p:pic>
      <p:pic>
        <p:nvPicPr>
          <p:cNvPr id="29" name="Graphic 28" descr="Information outline">
            <a:extLst>
              <a:ext uri="{FF2B5EF4-FFF2-40B4-BE49-F238E27FC236}">
                <a16:creationId xmlns:a16="http://schemas.microsoft.com/office/drawing/2014/main" id="{53737D4C-BB60-4890-A450-9D2524B9025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571999" y="107722"/>
            <a:ext cx="4876800" cy="4876800"/>
          </a:xfrm>
          <a:prstGeom prst="rect">
            <a:avLst/>
          </a:prstGeom>
        </p:spPr>
      </p:pic>
      <p:sp>
        <p:nvSpPr>
          <p:cNvPr id="17" name="TextBox 13">
            <a:extLst>
              <a:ext uri="{FF2B5EF4-FFF2-40B4-BE49-F238E27FC236}">
                <a16:creationId xmlns:a16="http://schemas.microsoft.com/office/drawing/2014/main" id="{F9917226-B0B1-4CCB-9FE8-3AA768BC4842}"/>
              </a:ext>
            </a:extLst>
          </p:cNvPr>
          <p:cNvSpPr txBox="1"/>
          <p:nvPr/>
        </p:nvSpPr>
        <p:spPr>
          <a:xfrm>
            <a:off x="0" y="6642556"/>
            <a:ext cx="2698596" cy="21544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800" dirty="0">
                <a:effectLst/>
                <a:latin typeface="Century Gothic" panose="020B0502020202020204" pitchFamily="34" charset="0"/>
                <a:ea typeface="Calibri" panose="020F0502020204030204" pitchFamily="34" charset="0"/>
                <a:cs typeface="Arial" panose="020B0604020202020204" pitchFamily="34" charset="0"/>
              </a:rPr>
              <a:t>©VotesforSchools The WOW Show 2021</a:t>
            </a:r>
          </a:p>
        </p:txBody>
      </p:sp>
      <p:sp>
        <p:nvSpPr>
          <p:cNvPr id="27" name="Rectangle: Rounded Corners 26">
            <a:extLst>
              <a:ext uri="{FF2B5EF4-FFF2-40B4-BE49-F238E27FC236}">
                <a16:creationId xmlns:a16="http://schemas.microsoft.com/office/drawing/2014/main" id="{50C3A542-9D1C-497A-824F-3DD2272A562C}"/>
              </a:ext>
            </a:extLst>
          </p:cNvPr>
          <p:cNvSpPr/>
          <p:nvPr/>
        </p:nvSpPr>
        <p:spPr>
          <a:xfrm>
            <a:off x="292657" y="895607"/>
            <a:ext cx="8564809" cy="957256"/>
          </a:xfrm>
          <a:prstGeom prst="roundRect">
            <a:avLst/>
          </a:prstGeom>
          <a:solidFill>
            <a:srgbClr val="8E0053"/>
          </a:solidFill>
          <a:ln w="28575">
            <a:solidFill>
              <a:srgbClr val="E95A9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bg1"/>
                </a:solidFill>
                <a:latin typeface="Century Gothic" panose="020B0502020202020204" pitchFamily="34" charset="0"/>
                <a:cs typeface="Arial" panose="020B0604020202020204" pitchFamily="34" charset="0"/>
              </a:rPr>
              <a:t>Want to take what you’ve learned further?</a:t>
            </a:r>
          </a:p>
          <a:p>
            <a:pPr algn="ctr"/>
            <a:r>
              <a:rPr lang="en-GB" sz="1600" dirty="0">
                <a:solidFill>
                  <a:schemeClr val="bg1"/>
                </a:solidFill>
                <a:latin typeface="Century Gothic" panose="020B0502020202020204" pitchFamily="34" charset="0"/>
                <a:ea typeface="Helvetica Neue" panose="02000503000000020004" pitchFamily="2" charset="0"/>
                <a:cs typeface="Arial" panose="020B0604020202020204" pitchFamily="34" charset="0"/>
              </a:rPr>
              <a:t>Click the logos to visit the websites of each employer featured below to find out more about </a:t>
            </a:r>
            <a:r>
              <a:rPr lang="en-GB" sz="1600" b="1" dirty="0">
                <a:solidFill>
                  <a:schemeClr val="bg1"/>
                </a:solidFill>
                <a:latin typeface="Century Gothic" panose="020B0502020202020204" pitchFamily="34" charset="0"/>
                <a:ea typeface="Helvetica Neue" panose="02000503000000020004" pitchFamily="2" charset="0"/>
                <a:cs typeface="Arial" panose="020B0604020202020204" pitchFamily="34" charset="0"/>
              </a:rPr>
              <a:t>The Education Job Family</a:t>
            </a:r>
            <a:r>
              <a:rPr lang="en-GB" sz="1600" dirty="0">
                <a:solidFill>
                  <a:schemeClr val="bg1"/>
                </a:solidFill>
                <a:latin typeface="Century Gothic" panose="020B0502020202020204" pitchFamily="34" charset="0"/>
                <a:ea typeface="Helvetica Neue" panose="02000503000000020004" pitchFamily="2" charset="0"/>
                <a:cs typeface="Arial" panose="020B0604020202020204" pitchFamily="34" charset="0"/>
              </a:rPr>
              <a:t>.</a:t>
            </a:r>
          </a:p>
        </p:txBody>
      </p:sp>
      <p:pic>
        <p:nvPicPr>
          <p:cNvPr id="9" name="Picture 8">
            <a:hlinkClick r:id="rId7"/>
            <a:extLst>
              <a:ext uri="{FF2B5EF4-FFF2-40B4-BE49-F238E27FC236}">
                <a16:creationId xmlns:a16="http://schemas.microsoft.com/office/drawing/2014/main" id="{510DA7D6-8100-4147-B185-99965C170953}"/>
              </a:ext>
            </a:extLst>
          </p:cNvPr>
          <p:cNvPicPr>
            <a:picLocks noChangeAspect="1"/>
          </p:cNvPicPr>
          <p:nvPr/>
        </p:nvPicPr>
        <p:blipFill>
          <a:blip r:embed="rId8"/>
          <a:stretch>
            <a:fillRect/>
          </a:stretch>
        </p:blipFill>
        <p:spPr>
          <a:xfrm rot="550952">
            <a:off x="3992829" y="2164146"/>
            <a:ext cx="2042268" cy="714794"/>
          </a:xfrm>
          <a:prstGeom prst="rect">
            <a:avLst/>
          </a:prstGeom>
          <a:effectLst>
            <a:outerShdw blurRad="50800" dist="38100" dir="2700000" algn="tl" rotWithShape="0">
              <a:prstClr val="black">
                <a:alpha val="40000"/>
              </a:prstClr>
            </a:outerShdw>
          </a:effectLst>
        </p:spPr>
      </p:pic>
      <p:pic>
        <p:nvPicPr>
          <p:cNvPr id="10" name="Picture 9">
            <a:hlinkClick r:id="rId9"/>
            <a:extLst>
              <a:ext uri="{FF2B5EF4-FFF2-40B4-BE49-F238E27FC236}">
                <a16:creationId xmlns:a16="http://schemas.microsoft.com/office/drawing/2014/main" id="{C571564F-63D8-4753-9C2B-0E61813C3C9D}"/>
              </a:ext>
            </a:extLst>
          </p:cNvPr>
          <p:cNvPicPr>
            <a:picLocks noChangeAspect="1"/>
          </p:cNvPicPr>
          <p:nvPr/>
        </p:nvPicPr>
        <p:blipFill>
          <a:blip r:embed="rId10"/>
          <a:stretch>
            <a:fillRect/>
          </a:stretch>
        </p:blipFill>
        <p:spPr>
          <a:xfrm rot="21196143">
            <a:off x="6574646" y="2237846"/>
            <a:ext cx="2054915" cy="1191154"/>
          </a:xfrm>
          <a:prstGeom prst="rect">
            <a:avLst/>
          </a:prstGeom>
          <a:effectLst>
            <a:outerShdw blurRad="50800" dist="38100" dir="2700000" algn="tl" rotWithShape="0">
              <a:prstClr val="black">
                <a:alpha val="40000"/>
              </a:prstClr>
            </a:outerShdw>
          </a:effectLst>
        </p:spPr>
      </p:pic>
      <p:pic>
        <p:nvPicPr>
          <p:cNvPr id="11" name="Picture 10">
            <a:hlinkClick r:id="rId11"/>
            <a:extLst>
              <a:ext uri="{FF2B5EF4-FFF2-40B4-BE49-F238E27FC236}">
                <a16:creationId xmlns:a16="http://schemas.microsoft.com/office/drawing/2014/main" id="{C1673B27-FD3E-44EC-BEDD-DA2F45780801}"/>
              </a:ext>
            </a:extLst>
          </p:cNvPr>
          <p:cNvPicPr>
            <a:picLocks noChangeAspect="1"/>
          </p:cNvPicPr>
          <p:nvPr/>
        </p:nvPicPr>
        <p:blipFill>
          <a:blip r:embed="rId12"/>
          <a:stretch>
            <a:fillRect/>
          </a:stretch>
        </p:blipFill>
        <p:spPr>
          <a:xfrm rot="21073607">
            <a:off x="2856746" y="4557532"/>
            <a:ext cx="1715253" cy="656805"/>
          </a:xfrm>
          <a:prstGeom prst="rect">
            <a:avLst/>
          </a:prstGeom>
          <a:effectLst>
            <a:outerShdw blurRad="50800" dist="38100" dir="2700000" algn="tl" rotWithShape="0">
              <a:prstClr val="black">
                <a:alpha val="40000"/>
              </a:prstClr>
            </a:outerShdw>
          </a:effectLst>
        </p:spPr>
      </p:pic>
      <p:pic>
        <p:nvPicPr>
          <p:cNvPr id="12" name="Picture 11">
            <a:hlinkClick r:id="rId13"/>
            <a:extLst>
              <a:ext uri="{FF2B5EF4-FFF2-40B4-BE49-F238E27FC236}">
                <a16:creationId xmlns:a16="http://schemas.microsoft.com/office/drawing/2014/main" id="{E76509A8-0FE2-40F8-8154-069A9475EEC7}"/>
              </a:ext>
            </a:extLst>
          </p:cNvPr>
          <p:cNvPicPr>
            <a:picLocks noChangeAspect="1"/>
          </p:cNvPicPr>
          <p:nvPr/>
        </p:nvPicPr>
        <p:blipFill>
          <a:blip r:embed="rId14"/>
          <a:stretch>
            <a:fillRect/>
          </a:stretch>
        </p:blipFill>
        <p:spPr>
          <a:xfrm rot="769586">
            <a:off x="1926265" y="3523170"/>
            <a:ext cx="1380541" cy="773102"/>
          </a:xfrm>
          <a:prstGeom prst="rect">
            <a:avLst/>
          </a:prstGeom>
          <a:effectLst>
            <a:outerShdw blurRad="50800" dist="38100" dir="2700000" algn="tl" rotWithShape="0">
              <a:prstClr val="black">
                <a:alpha val="40000"/>
              </a:prstClr>
            </a:outerShdw>
          </a:effectLst>
        </p:spPr>
      </p:pic>
      <p:pic>
        <p:nvPicPr>
          <p:cNvPr id="13" name="Picture 12">
            <a:hlinkClick r:id="rId9"/>
            <a:extLst>
              <a:ext uri="{FF2B5EF4-FFF2-40B4-BE49-F238E27FC236}">
                <a16:creationId xmlns:a16="http://schemas.microsoft.com/office/drawing/2014/main" id="{D6687877-F109-4B97-B045-414CAA78901D}"/>
              </a:ext>
            </a:extLst>
          </p:cNvPr>
          <p:cNvPicPr>
            <a:picLocks noChangeAspect="1"/>
          </p:cNvPicPr>
          <p:nvPr/>
        </p:nvPicPr>
        <p:blipFill>
          <a:blip r:embed="rId15"/>
          <a:stretch>
            <a:fillRect/>
          </a:stretch>
        </p:blipFill>
        <p:spPr>
          <a:xfrm rot="20977673">
            <a:off x="2081582" y="2281476"/>
            <a:ext cx="1648039" cy="719498"/>
          </a:xfrm>
          <a:prstGeom prst="rect">
            <a:avLst/>
          </a:prstGeom>
          <a:effectLst>
            <a:outerShdw blurRad="50800" dist="38100" dir="2700000" algn="tl" rotWithShape="0">
              <a:prstClr val="black">
                <a:alpha val="40000"/>
              </a:prstClr>
            </a:outerShdw>
          </a:effectLst>
        </p:spPr>
      </p:pic>
      <p:pic>
        <p:nvPicPr>
          <p:cNvPr id="15" name="Picture 14">
            <a:hlinkClick r:id="rId16"/>
            <a:extLst>
              <a:ext uri="{FF2B5EF4-FFF2-40B4-BE49-F238E27FC236}">
                <a16:creationId xmlns:a16="http://schemas.microsoft.com/office/drawing/2014/main" id="{98CB94DC-1B52-40A3-815A-E7F86278A775}"/>
              </a:ext>
            </a:extLst>
          </p:cNvPr>
          <p:cNvPicPr>
            <a:picLocks noChangeAspect="1"/>
          </p:cNvPicPr>
          <p:nvPr/>
        </p:nvPicPr>
        <p:blipFill>
          <a:blip r:embed="rId17"/>
          <a:stretch>
            <a:fillRect/>
          </a:stretch>
        </p:blipFill>
        <p:spPr>
          <a:xfrm rot="305951">
            <a:off x="303270" y="2126857"/>
            <a:ext cx="1275622" cy="1454209"/>
          </a:xfrm>
          <a:prstGeom prst="rect">
            <a:avLst/>
          </a:prstGeom>
          <a:effectLst>
            <a:outerShdw blurRad="50800" dist="38100" dir="2700000" algn="tl" rotWithShape="0">
              <a:prstClr val="black">
                <a:alpha val="40000"/>
              </a:prstClr>
            </a:outerShdw>
          </a:effectLst>
        </p:spPr>
      </p:pic>
      <p:pic>
        <p:nvPicPr>
          <p:cNvPr id="16" name="Picture 15">
            <a:hlinkClick r:id="rId18"/>
            <a:extLst>
              <a:ext uri="{FF2B5EF4-FFF2-40B4-BE49-F238E27FC236}">
                <a16:creationId xmlns:a16="http://schemas.microsoft.com/office/drawing/2014/main" id="{909D83FE-5A14-49FE-B7CF-39BCD766434D}"/>
              </a:ext>
            </a:extLst>
          </p:cNvPr>
          <p:cNvPicPr>
            <a:picLocks noChangeAspect="1"/>
          </p:cNvPicPr>
          <p:nvPr/>
        </p:nvPicPr>
        <p:blipFill>
          <a:blip r:embed="rId19"/>
          <a:stretch>
            <a:fillRect/>
          </a:stretch>
        </p:blipFill>
        <p:spPr>
          <a:xfrm rot="548215">
            <a:off x="447216" y="4197933"/>
            <a:ext cx="1378689" cy="957256"/>
          </a:xfrm>
          <a:prstGeom prst="rect">
            <a:avLst/>
          </a:prstGeom>
          <a:effectLst>
            <a:outerShdw blurRad="50800" dist="38100" dir="2700000" algn="tl" rotWithShape="0">
              <a:prstClr val="black">
                <a:alpha val="40000"/>
              </a:prstClr>
            </a:outerShdw>
          </a:effectLst>
        </p:spPr>
      </p:pic>
      <p:pic>
        <p:nvPicPr>
          <p:cNvPr id="18" name="Picture 17">
            <a:extLst>
              <a:ext uri="{FF2B5EF4-FFF2-40B4-BE49-F238E27FC236}">
                <a16:creationId xmlns:a16="http://schemas.microsoft.com/office/drawing/2014/main" id="{60D16C76-38FF-4172-B809-E0E5A7FE17AC}"/>
              </a:ext>
            </a:extLst>
          </p:cNvPr>
          <p:cNvPicPr>
            <a:picLocks noChangeAspect="1"/>
          </p:cNvPicPr>
          <p:nvPr/>
        </p:nvPicPr>
        <p:blipFill>
          <a:blip r:embed="rId20"/>
          <a:stretch>
            <a:fillRect/>
          </a:stretch>
        </p:blipFill>
        <p:spPr>
          <a:xfrm rot="21119760">
            <a:off x="7617214" y="4149191"/>
            <a:ext cx="987869" cy="987869"/>
          </a:xfrm>
          <a:prstGeom prst="rect">
            <a:avLst/>
          </a:prstGeom>
        </p:spPr>
      </p:pic>
      <p:pic>
        <p:nvPicPr>
          <p:cNvPr id="19" name="Picture 18">
            <a:hlinkClick r:id="rId21"/>
            <a:extLst>
              <a:ext uri="{FF2B5EF4-FFF2-40B4-BE49-F238E27FC236}">
                <a16:creationId xmlns:a16="http://schemas.microsoft.com/office/drawing/2014/main" id="{66487CE2-9FFD-4085-86E4-FDE93B6FD89E}"/>
              </a:ext>
            </a:extLst>
          </p:cNvPr>
          <p:cNvPicPr>
            <a:picLocks noChangeAspect="1"/>
          </p:cNvPicPr>
          <p:nvPr/>
        </p:nvPicPr>
        <p:blipFill>
          <a:blip r:embed="rId22"/>
          <a:stretch>
            <a:fillRect/>
          </a:stretch>
        </p:blipFill>
        <p:spPr>
          <a:xfrm rot="678340">
            <a:off x="5836596" y="3801126"/>
            <a:ext cx="1381139" cy="933036"/>
          </a:xfrm>
          <a:prstGeom prst="rect">
            <a:avLst/>
          </a:prstGeom>
          <a:effectLst>
            <a:outerShdw blurRad="50800" dist="38100" dir="2700000" algn="tl" rotWithShape="0">
              <a:prstClr val="black">
                <a:alpha val="40000"/>
              </a:prstClr>
            </a:outerShdw>
          </a:effectLst>
        </p:spPr>
      </p:pic>
      <p:pic>
        <p:nvPicPr>
          <p:cNvPr id="20" name="Picture 19">
            <a:hlinkClick r:id="rId23"/>
            <a:extLst>
              <a:ext uri="{FF2B5EF4-FFF2-40B4-BE49-F238E27FC236}">
                <a16:creationId xmlns:a16="http://schemas.microsoft.com/office/drawing/2014/main" id="{6DCD8F31-986C-4339-B3CC-B45EF1C8AD16}"/>
              </a:ext>
            </a:extLst>
          </p:cNvPr>
          <p:cNvPicPr>
            <a:picLocks noChangeAspect="1"/>
          </p:cNvPicPr>
          <p:nvPr/>
        </p:nvPicPr>
        <p:blipFill>
          <a:blip r:embed="rId24"/>
          <a:stretch>
            <a:fillRect/>
          </a:stretch>
        </p:blipFill>
        <p:spPr>
          <a:xfrm rot="402140">
            <a:off x="4082240" y="3103236"/>
            <a:ext cx="1222255" cy="1222255"/>
          </a:xfrm>
          <a:prstGeom prst="rect">
            <a:avLst/>
          </a:prstGeom>
          <a:effectLst>
            <a:outerShdw blurRad="50800" dist="38100" dir="2700000" algn="tl" rotWithShape="0">
              <a:prstClr val="black">
                <a:alpha val="40000"/>
              </a:prstClr>
            </a:outerShdw>
          </a:effectLst>
        </p:spPr>
      </p:pic>
      <p:pic>
        <p:nvPicPr>
          <p:cNvPr id="26" name="Picture 2" descr="Berkshire Opportunities logo">
            <a:extLst>
              <a:ext uri="{FF2B5EF4-FFF2-40B4-BE49-F238E27FC236}">
                <a16:creationId xmlns:a16="http://schemas.microsoft.com/office/drawing/2014/main" id="{BDDCEF26-8265-4CCB-85FE-943E2AAEFA18}"/>
              </a:ext>
            </a:extLst>
          </p:cNvPr>
          <p:cNvPicPr>
            <a:picLocks noChangeAspect="1" noChangeArrowheads="1"/>
          </p:cNvPicPr>
          <p:nvPr/>
        </p:nvPicPr>
        <p:blipFill>
          <a:blip r:embed="rId25">
            <a:extLst>
              <a:ext uri="{28A0092B-C50C-407E-A947-70E740481C1C}">
                <a14:useLocalDpi xmlns:a14="http://schemas.microsoft.com/office/drawing/2010/main"/>
              </a:ext>
            </a:extLst>
          </a:blip>
          <a:srcRect/>
          <a:stretch>
            <a:fillRect/>
          </a:stretch>
        </p:blipFill>
        <p:spPr bwMode="auto">
          <a:xfrm>
            <a:off x="7363933" y="59692"/>
            <a:ext cx="1695951" cy="735239"/>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Rounded Corners 20">
            <a:extLst>
              <a:ext uri="{FF2B5EF4-FFF2-40B4-BE49-F238E27FC236}">
                <a16:creationId xmlns:a16="http://schemas.microsoft.com/office/drawing/2014/main" id="{FE7E8461-42B1-491F-8474-03F098C22F78}"/>
              </a:ext>
            </a:extLst>
          </p:cNvPr>
          <p:cNvSpPr/>
          <p:nvPr/>
        </p:nvSpPr>
        <p:spPr>
          <a:xfrm>
            <a:off x="289595" y="5431844"/>
            <a:ext cx="8564809" cy="1097363"/>
          </a:xfrm>
          <a:prstGeom prst="roundRect">
            <a:avLst/>
          </a:prstGeom>
          <a:solidFill>
            <a:srgbClr val="B8E3F6"/>
          </a:solidFill>
          <a:ln w="28575">
            <a:solidFill>
              <a:srgbClr val="35589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Century Gothic" panose="020B0502020202020204" pitchFamily="34" charset="0"/>
              </a:rPr>
              <a:t>Berkshire offers </a:t>
            </a:r>
            <a:r>
              <a:rPr lang="en-GB" sz="1600" b="1" dirty="0">
                <a:solidFill>
                  <a:schemeClr val="tx1"/>
                </a:solidFill>
                <a:latin typeface="Century Gothic" panose="020B0502020202020204" pitchFamily="34" charset="0"/>
              </a:rPr>
              <a:t>a range of careers in education</a:t>
            </a:r>
            <a:r>
              <a:rPr lang="en-GB" sz="1600" dirty="0">
                <a:solidFill>
                  <a:schemeClr val="tx1"/>
                </a:solidFill>
                <a:latin typeface="Century Gothic" panose="020B0502020202020204" pitchFamily="34" charset="0"/>
              </a:rPr>
              <a:t>, from Primary schools to Further Education colleges and Higher Education institutions. </a:t>
            </a:r>
          </a:p>
        </p:txBody>
      </p:sp>
      <p:sp>
        <p:nvSpPr>
          <p:cNvPr id="23" name="Shape 114">
            <a:extLst>
              <a:ext uri="{FF2B5EF4-FFF2-40B4-BE49-F238E27FC236}">
                <a16:creationId xmlns:a16="http://schemas.microsoft.com/office/drawing/2014/main" id="{080A2FB1-5F1A-45EF-97F0-7BA3339ADBE5}"/>
              </a:ext>
            </a:extLst>
          </p:cNvPr>
          <p:cNvSpPr/>
          <p:nvPr/>
        </p:nvSpPr>
        <p:spPr>
          <a:xfrm>
            <a:off x="250863" y="161175"/>
            <a:ext cx="8644988" cy="538608"/>
          </a:xfrm>
          <a:prstGeom prst="rect">
            <a:avLst/>
          </a:prstGeom>
          <a:noFill/>
          <a:ln>
            <a:noFill/>
          </a:ln>
        </p:spPr>
        <p:txBody>
          <a:bodyPr lIns="91425" tIns="45700" rIns="91425" bIns="45700" anchor="ctr" anchorCtr="0">
            <a:noAutofit/>
          </a:bodyPr>
          <a:lstStyle/>
          <a:p>
            <a:pPr>
              <a:buSzPct val="25000"/>
            </a:pPr>
            <a:r>
              <a:rPr lang="en-GB" sz="2400" b="1" dirty="0">
                <a:solidFill>
                  <a:schemeClr val="bg1"/>
                </a:solidFill>
                <a:latin typeface="Century Gothic" panose="020B0502020202020204" pitchFamily="34" charset="0"/>
                <a:ea typeface="Jost SemiBold" pitchFamily="2" charset="0"/>
                <a:cs typeface="Arial" panose="020B0604020202020204" pitchFamily="34" charset="0"/>
                <a:sym typeface="Lato"/>
              </a:rPr>
              <a:t>Meet the employers!</a:t>
            </a:r>
          </a:p>
        </p:txBody>
      </p:sp>
    </p:spTree>
    <p:extLst>
      <p:ext uri="{BB962C8B-B14F-4D97-AF65-F5344CB8AC3E}">
        <p14:creationId xmlns:p14="http://schemas.microsoft.com/office/powerpoint/2010/main" val="4224661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Graphic 38" descr="Signpost outline">
            <a:extLst>
              <a:ext uri="{FF2B5EF4-FFF2-40B4-BE49-F238E27FC236}">
                <a16:creationId xmlns:a16="http://schemas.microsoft.com/office/drawing/2014/main" id="{1B60C373-B26C-4F53-BFE0-ABD1FA1AB3AA}"/>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04800" y="1520356"/>
            <a:ext cx="5229922" cy="5229922"/>
          </a:xfrm>
          <a:prstGeom prst="rect">
            <a:avLst/>
          </a:prstGeom>
        </p:spPr>
      </p:pic>
      <p:pic>
        <p:nvPicPr>
          <p:cNvPr id="40" name="Graphic 39" descr="Information outline">
            <a:extLst>
              <a:ext uri="{FF2B5EF4-FFF2-40B4-BE49-F238E27FC236}">
                <a16:creationId xmlns:a16="http://schemas.microsoft.com/office/drawing/2014/main" id="{F9A7FD73-34D5-4F5C-B4E9-08B63C4F952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571999" y="107722"/>
            <a:ext cx="4876800" cy="4876800"/>
          </a:xfrm>
          <a:prstGeom prst="rect">
            <a:avLst/>
          </a:prstGeom>
        </p:spPr>
      </p:pic>
      <p:sp>
        <p:nvSpPr>
          <p:cNvPr id="17" name="TextBox 13">
            <a:extLst>
              <a:ext uri="{FF2B5EF4-FFF2-40B4-BE49-F238E27FC236}">
                <a16:creationId xmlns:a16="http://schemas.microsoft.com/office/drawing/2014/main" id="{F9917226-B0B1-4CCB-9FE8-3AA768BC4842}"/>
              </a:ext>
            </a:extLst>
          </p:cNvPr>
          <p:cNvSpPr txBox="1"/>
          <p:nvPr/>
        </p:nvSpPr>
        <p:spPr>
          <a:xfrm>
            <a:off x="0" y="6642556"/>
            <a:ext cx="2698596" cy="21544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800" dirty="0">
                <a:effectLst/>
                <a:latin typeface="Century Gothic" panose="020B0502020202020204" pitchFamily="34" charset="0"/>
                <a:ea typeface="Calibri" panose="020F0502020204030204" pitchFamily="34" charset="0"/>
                <a:cs typeface="Arial" panose="020B0604020202020204" pitchFamily="34" charset="0"/>
              </a:rPr>
              <a:t>©VotesforSchools The WOW Show 2021</a:t>
            </a:r>
          </a:p>
        </p:txBody>
      </p:sp>
      <p:sp>
        <p:nvSpPr>
          <p:cNvPr id="27" name="Rectangle: Rounded Corners 26">
            <a:extLst>
              <a:ext uri="{FF2B5EF4-FFF2-40B4-BE49-F238E27FC236}">
                <a16:creationId xmlns:a16="http://schemas.microsoft.com/office/drawing/2014/main" id="{50C3A542-9D1C-497A-824F-3DD2272A562C}"/>
              </a:ext>
            </a:extLst>
          </p:cNvPr>
          <p:cNvSpPr/>
          <p:nvPr/>
        </p:nvSpPr>
        <p:spPr>
          <a:xfrm>
            <a:off x="292657" y="895607"/>
            <a:ext cx="8564809" cy="957256"/>
          </a:xfrm>
          <a:prstGeom prst="roundRect">
            <a:avLst/>
          </a:prstGeom>
          <a:solidFill>
            <a:srgbClr val="8E0053"/>
          </a:solidFill>
          <a:ln w="28575">
            <a:solidFill>
              <a:srgbClr val="E95A9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bg1"/>
                </a:solidFill>
                <a:latin typeface="Century Gothic" panose="020B0502020202020204" pitchFamily="34" charset="0"/>
                <a:cs typeface="Arial" panose="020B0604020202020204" pitchFamily="34" charset="0"/>
              </a:rPr>
              <a:t>Want to take what you’ve learned further?</a:t>
            </a:r>
          </a:p>
          <a:p>
            <a:pPr algn="ctr"/>
            <a:r>
              <a:rPr lang="en-GB" sz="1600" dirty="0">
                <a:solidFill>
                  <a:schemeClr val="bg1"/>
                </a:solidFill>
                <a:latin typeface="Century Gothic" panose="020B0502020202020204" pitchFamily="34" charset="0"/>
                <a:ea typeface="Helvetica Neue" panose="02000503000000020004" pitchFamily="2" charset="0"/>
                <a:cs typeface="Arial" panose="020B0604020202020204" pitchFamily="34" charset="0"/>
              </a:rPr>
              <a:t>Click the logos to visit the websites of each employer featured below to find out more about </a:t>
            </a:r>
            <a:r>
              <a:rPr lang="en-GB" sz="1600" b="1" dirty="0">
                <a:solidFill>
                  <a:schemeClr val="bg1"/>
                </a:solidFill>
                <a:latin typeface="Century Gothic" panose="020B0502020202020204" pitchFamily="34" charset="0"/>
                <a:ea typeface="Helvetica Neue" panose="02000503000000020004" pitchFamily="2" charset="0"/>
                <a:cs typeface="Arial" panose="020B0604020202020204" pitchFamily="34" charset="0"/>
              </a:rPr>
              <a:t>The Engineering and Science Job Family</a:t>
            </a:r>
            <a:r>
              <a:rPr lang="en-GB" sz="1600" dirty="0">
                <a:solidFill>
                  <a:schemeClr val="bg1"/>
                </a:solidFill>
                <a:latin typeface="Century Gothic" panose="020B0502020202020204" pitchFamily="34" charset="0"/>
                <a:ea typeface="Helvetica Neue" panose="02000503000000020004" pitchFamily="2" charset="0"/>
                <a:cs typeface="Arial" panose="020B0604020202020204" pitchFamily="34" charset="0"/>
              </a:rPr>
              <a:t>.</a:t>
            </a:r>
          </a:p>
        </p:txBody>
      </p:sp>
      <p:pic>
        <p:nvPicPr>
          <p:cNvPr id="21" name="Picture 20">
            <a:hlinkClick r:id="rId7"/>
            <a:extLst>
              <a:ext uri="{FF2B5EF4-FFF2-40B4-BE49-F238E27FC236}">
                <a16:creationId xmlns:a16="http://schemas.microsoft.com/office/drawing/2014/main" id="{33D91B02-5541-418F-932E-7FB3A03047F5}"/>
              </a:ext>
            </a:extLst>
          </p:cNvPr>
          <p:cNvPicPr>
            <a:picLocks noChangeAspect="1"/>
          </p:cNvPicPr>
          <p:nvPr/>
        </p:nvPicPr>
        <p:blipFill>
          <a:blip r:embed="rId8"/>
          <a:stretch>
            <a:fillRect/>
          </a:stretch>
        </p:blipFill>
        <p:spPr>
          <a:xfrm rot="21264843">
            <a:off x="361005" y="2217101"/>
            <a:ext cx="1600983" cy="617702"/>
          </a:xfrm>
          <a:prstGeom prst="rect">
            <a:avLst/>
          </a:prstGeom>
          <a:effectLst>
            <a:outerShdw blurRad="50800" dist="38100" dir="2700000" algn="tl" rotWithShape="0">
              <a:prstClr val="black">
                <a:alpha val="40000"/>
              </a:prstClr>
            </a:outerShdw>
          </a:effectLst>
        </p:spPr>
      </p:pic>
      <p:pic>
        <p:nvPicPr>
          <p:cNvPr id="23" name="Picture 22">
            <a:hlinkClick r:id="rId9"/>
            <a:extLst>
              <a:ext uri="{FF2B5EF4-FFF2-40B4-BE49-F238E27FC236}">
                <a16:creationId xmlns:a16="http://schemas.microsoft.com/office/drawing/2014/main" id="{2C8D8BCA-42C9-4397-8E59-5D53ACF3A3ED}"/>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rot="21059476">
            <a:off x="3437451" y="4345278"/>
            <a:ext cx="1380283" cy="769849"/>
          </a:xfrm>
          <a:prstGeom prst="rect">
            <a:avLst/>
          </a:prstGeom>
        </p:spPr>
      </p:pic>
      <p:pic>
        <p:nvPicPr>
          <p:cNvPr id="26" name="Picture 25">
            <a:hlinkClick r:id="rId11"/>
            <a:extLst>
              <a:ext uri="{FF2B5EF4-FFF2-40B4-BE49-F238E27FC236}">
                <a16:creationId xmlns:a16="http://schemas.microsoft.com/office/drawing/2014/main" id="{6A347AC2-E79B-4F40-A167-ADB285AA4F09}"/>
              </a:ext>
            </a:extLst>
          </p:cNvPr>
          <p:cNvPicPr>
            <a:picLocks noChangeAspect="1"/>
          </p:cNvPicPr>
          <p:nvPr/>
        </p:nvPicPr>
        <p:blipFill>
          <a:blip r:embed="rId12"/>
          <a:stretch>
            <a:fillRect/>
          </a:stretch>
        </p:blipFill>
        <p:spPr>
          <a:xfrm rot="558710">
            <a:off x="3184682" y="2160867"/>
            <a:ext cx="2029299" cy="599454"/>
          </a:xfrm>
          <a:prstGeom prst="rect">
            <a:avLst/>
          </a:prstGeom>
          <a:effectLst>
            <a:outerShdw blurRad="50800" dist="38100" dir="2700000" algn="tl" rotWithShape="0">
              <a:prstClr val="black">
                <a:alpha val="40000"/>
              </a:prstClr>
            </a:outerShdw>
          </a:effectLst>
        </p:spPr>
      </p:pic>
      <p:pic>
        <p:nvPicPr>
          <p:cNvPr id="28" name="Picture 27">
            <a:hlinkClick r:id="rId13"/>
            <a:extLst>
              <a:ext uri="{FF2B5EF4-FFF2-40B4-BE49-F238E27FC236}">
                <a16:creationId xmlns:a16="http://schemas.microsoft.com/office/drawing/2014/main" id="{886C5EEF-6C8B-43E7-A341-EA61DB2E434C}"/>
              </a:ext>
            </a:extLst>
          </p:cNvPr>
          <p:cNvPicPr>
            <a:picLocks noChangeAspect="1"/>
          </p:cNvPicPr>
          <p:nvPr/>
        </p:nvPicPr>
        <p:blipFill>
          <a:blip r:embed="rId14"/>
          <a:stretch>
            <a:fillRect/>
          </a:stretch>
        </p:blipFill>
        <p:spPr>
          <a:xfrm rot="21062604">
            <a:off x="1172102" y="2880333"/>
            <a:ext cx="1911738" cy="681311"/>
          </a:xfrm>
          <a:prstGeom prst="rect">
            <a:avLst/>
          </a:prstGeom>
          <a:effectLst>
            <a:outerShdw blurRad="50800" dist="38100" dir="2700000" algn="tl" rotWithShape="0">
              <a:prstClr val="black">
                <a:alpha val="40000"/>
              </a:prstClr>
            </a:outerShdw>
          </a:effectLst>
        </p:spPr>
      </p:pic>
      <p:pic>
        <p:nvPicPr>
          <p:cNvPr id="29" name="Picture 28">
            <a:hlinkClick r:id="rId15"/>
            <a:extLst>
              <a:ext uri="{FF2B5EF4-FFF2-40B4-BE49-F238E27FC236}">
                <a16:creationId xmlns:a16="http://schemas.microsoft.com/office/drawing/2014/main" id="{9DE908D4-91B5-4522-ABB2-F8637360D32F}"/>
              </a:ext>
            </a:extLst>
          </p:cNvPr>
          <p:cNvPicPr>
            <a:picLocks noChangeAspect="1"/>
          </p:cNvPicPr>
          <p:nvPr/>
        </p:nvPicPr>
        <p:blipFill>
          <a:blip r:embed="rId16"/>
          <a:stretch>
            <a:fillRect/>
          </a:stretch>
        </p:blipFill>
        <p:spPr>
          <a:xfrm rot="20619260">
            <a:off x="2994958" y="3362994"/>
            <a:ext cx="2517877" cy="368261"/>
          </a:xfrm>
          <a:prstGeom prst="rect">
            <a:avLst/>
          </a:prstGeom>
          <a:effectLst>
            <a:outerShdw blurRad="50800" dist="38100" dir="2700000" algn="tl" rotWithShape="0">
              <a:prstClr val="black">
                <a:alpha val="40000"/>
              </a:prstClr>
            </a:outerShdw>
          </a:effectLst>
        </p:spPr>
      </p:pic>
      <p:pic>
        <p:nvPicPr>
          <p:cNvPr id="30" name="Picture 29">
            <a:hlinkClick r:id="rId17"/>
            <a:extLst>
              <a:ext uri="{FF2B5EF4-FFF2-40B4-BE49-F238E27FC236}">
                <a16:creationId xmlns:a16="http://schemas.microsoft.com/office/drawing/2014/main" id="{3C6A990C-5D8A-4CDA-B0C9-1E3D71860394}"/>
              </a:ext>
            </a:extLst>
          </p:cNvPr>
          <p:cNvPicPr>
            <a:picLocks noChangeAspect="1"/>
          </p:cNvPicPr>
          <p:nvPr/>
        </p:nvPicPr>
        <p:blipFill rotWithShape="1">
          <a:blip r:embed="rId18" cstate="print">
            <a:extLst>
              <a:ext uri="{28A0092B-C50C-407E-A947-70E740481C1C}">
                <a14:useLocalDpi xmlns:a14="http://schemas.microsoft.com/office/drawing/2010/main"/>
              </a:ext>
            </a:extLst>
          </a:blip>
          <a:srcRect/>
          <a:stretch/>
        </p:blipFill>
        <p:spPr>
          <a:xfrm rot="867934">
            <a:off x="5145189" y="3689317"/>
            <a:ext cx="1401977" cy="854134"/>
          </a:xfrm>
          <a:prstGeom prst="rect">
            <a:avLst/>
          </a:prstGeom>
          <a:effectLst>
            <a:outerShdw blurRad="50800" dist="38100" dir="2700000" algn="tl" rotWithShape="0">
              <a:prstClr val="black">
                <a:alpha val="40000"/>
              </a:prstClr>
            </a:outerShdw>
          </a:effectLst>
        </p:spPr>
      </p:pic>
      <p:pic>
        <p:nvPicPr>
          <p:cNvPr id="31" name="Picture 30">
            <a:hlinkClick r:id="rId19"/>
            <a:extLst>
              <a:ext uri="{FF2B5EF4-FFF2-40B4-BE49-F238E27FC236}">
                <a16:creationId xmlns:a16="http://schemas.microsoft.com/office/drawing/2014/main" id="{BFD7432C-59B6-4879-BFCF-17F403437C53}"/>
              </a:ext>
            </a:extLst>
          </p:cNvPr>
          <p:cNvPicPr>
            <a:picLocks noChangeAspect="1"/>
          </p:cNvPicPr>
          <p:nvPr/>
        </p:nvPicPr>
        <p:blipFill rotWithShape="1">
          <a:blip r:embed="rId20" cstate="print">
            <a:extLst>
              <a:ext uri="{28A0092B-C50C-407E-A947-70E740481C1C}">
                <a14:useLocalDpi xmlns:a14="http://schemas.microsoft.com/office/drawing/2010/main"/>
              </a:ext>
            </a:extLst>
          </a:blip>
          <a:srcRect/>
          <a:stretch/>
        </p:blipFill>
        <p:spPr>
          <a:xfrm rot="504626">
            <a:off x="5931684" y="2427376"/>
            <a:ext cx="1004153" cy="854134"/>
          </a:xfrm>
          <a:prstGeom prst="rect">
            <a:avLst/>
          </a:prstGeom>
          <a:effectLst>
            <a:outerShdw blurRad="50800" dist="38100" dir="2700000" algn="tl" rotWithShape="0">
              <a:prstClr val="black">
                <a:alpha val="40000"/>
              </a:prstClr>
            </a:outerShdw>
          </a:effectLst>
        </p:spPr>
      </p:pic>
      <p:pic>
        <p:nvPicPr>
          <p:cNvPr id="32" name="Picture 31">
            <a:hlinkClick r:id="rId21"/>
            <a:extLst>
              <a:ext uri="{FF2B5EF4-FFF2-40B4-BE49-F238E27FC236}">
                <a16:creationId xmlns:a16="http://schemas.microsoft.com/office/drawing/2014/main" id="{67AB6386-1874-4280-88E4-B405AE425398}"/>
              </a:ext>
            </a:extLst>
          </p:cNvPr>
          <p:cNvPicPr>
            <a:picLocks noChangeAspect="1"/>
          </p:cNvPicPr>
          <p:nvPr/>
        </p:nvPicPr>
        <p:blipFill rotWithShape="1">
          <a:blip r:embed="rId22" cstate="print">
            <a:extLst>
              <a:ext uri="{28A0092B-C50C-407E-A947-70E740481C1C}">
                <a14:useLocalDpi xmlns:a14="http://schemas.microsoft.com/office/drawing/2010/main"/>
              </a:ext>
            </a:extLst>
          </a:blip>
          <a:srcRect/>
          <a:stretch/>
        </p:blipFill>
        <p:spPr>
          <a:xfrm>
            <a:off x="7112052" y="3479122"/>
            <a:ext cx="1348561" cy="749420"/>
          </a:xfrm>
          <a:prstGeom prst="rect">
            <a:avLst/>
          </a:prstGeom>
          <a:effectLst>
            <a:outerShdw blurRad="50800" dist="38100" dir="2700000" algn="tl" rotWithShape="0">
              <a:prstClr val="black">
                <a:alpha val="40000"/>
              </a:prstClr>
            </a:outerShdw>
          </a:effectLst>
        </p:spPr>
      </p:pic>
      <p:pic>
        <p:nvPicPr>
          <p:cNvPr id="33" name="Picture 32">
            <a:hlinkClick r:id="rId23"/>
            <a:extLst>
              <a:ext uri="{FF2B5EF4-FFF2-40B4-BE49-F238E27FC236}">
                <a16:creationId xmlns:a16="http://schemas.microsoft.com/office/drawing/2014/main" id="{50E0AE53-03BD-49CD-AE1A-1806F0A1CDF4}"/>
              </a:ext>
            </a:extLst>
          </p:cNvPr>
          <p:cNvPicPr>
            <a:picLocks noChangeAspect="1"/>
          </p:cNvPicPr>
          <p:nvPr/>
        </p:nvPicPr>
        <p:blipFill>
          <a:blip r:embed="rId24"/>
          <a:stretch>
            <a:fillRect/>
          </a:stretch>
        </p:blipFill>
        <p:spPr>
          <a:xfrm rot="21039887">
            <a:off x="7299853" y="2224935"/>
            <a:ext cx="1348561" cy="720404"/>
          </a:xfrm>
          <a:prstGeom prst="rect">
            <a:avLst/>
          </a:prstGeom>
          <a:effectLst>
            <a:outerShdw blurRad="50800" dist="38100" dir="2700000" algn="tl" rotWithShape="0">
              <a:prstClr val="black">
                <a:alpha val="40000"/>
              </a:prstClr>
            </a:outerShdw>
          </a:effectLst>
        </p:spPr>
      </p:pic>
      <p:pic>
        <p:nvPicPr>
          <p:cNvPr id="34" name="Picture 33">
            <a:hlinkClick r:id="rId25"/>
            <a:extLst>
              <a:ext uri="{FF2B5EF4-FFF2-40B4-BE49-F238E27FC236}">
                <a16:creationId xmlns:a16="http://schemas.microsoft.com/office/drawing/2014/main" id="{7A9C6C95-BCF8-4339-A644-B264C846667F}"/>
              </a:ext>
            </a:extLst>
          </p:cNvPr>
          <p:cNvPicPr>
            <a:picLocks noChangeAspect="1"/>
          </p:cNvPicPr>
          <p:nvPr/>
        </p:nvPicPr>
        <p:blipFill rotWithShape="1">
          <a:blip r:embed="rId26" cstate="print">
            <a:extLst>
              <a:ext uri="{28A0092B-C50C-407E-A947-70E740481C1C}">
                <a14:useLocalDpi xmlns:a14="http://schemas.microsoft.com/office/drawing/2010/main"/>
              </a:ext>
            </a:extLst>
          </a:blip>
          <a:srcRect/>
          <a:stretch/>
        </p:blipFill>
        <p:spPr>
          <a:xfrm rot="21264843">
            <a:off x="6843961" y="4533191"/>
            <a:ext cx="1687486" cy="515800"/>
          </a:xfrm>
          <a:prstGeom prst="rect">
            <a:avLst/>
          </a:prstGeom>
          <a:effectLst>
            <a:outerShdw blurRad="50800" dist="38100" dir="2700000" algn="tl" rotWithShape="0">
              <a:prstClr val="black">
                <a:alpha val="40000"/>
              </a:prstClr>
            </a:outerShdw>
          </a:effectLst>
        </p:spPr>
      </p:pic>
      <p:pic>
        <p:nvPicPr>
          <p:cNvPr id="35" name="Picture 2" descr="Jobs with Peter Brett Associates">
            <a:hlinkClick r:id="rId27"/>
            <a:extLst>
              <a:ext uri="{FF2B5EF4-FFF2-40B4-BE49-F238E27FC236}">
                <a16:creationId xmlns:a16="http://schemas.microsoft.com/office/drawing/2014/main" id="{2285A7DE-5D4D-4397-B53E-F6BEA0E1E971}"/>
              </a:ext>
            </a:extLst>
          </p:cNvPr>
          <p:cNvPicPr>
            <a:picLocks noChangeAspect="1" noChangeArrowheads="1"/>
          </p:cNvPicPr>
          <p:nvPr/>
        </p:nvPicPr>
        <p:blipFill>
          <a:blip r:embed="rId28">
            <a:extLst>
              <a:ext uri="{28A0092B-C50C-407E-A947-70E740481C1C}">
                <a14:useLocalDpi xmlns:a14="http://schemas.microsoft.com/office/drawing/2010/main"/>
              </a:ext>
            </a:extLst>
          </a:blip>
          <a:srcRect/>
          <a:stretch>
            <a:fillRect/>
          </a:stretch>
        </p:blipFill>
        <p:spPr bwMode="auto">
          <a:xfrm rot="462217">
            <a:off x="465562" y="3914603"/>
            <a:ext cx="2474351" cy="123717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7" name="Picture 2" descr="Berkshire Opportunities logo">
            <a:extLst>
              <a:ext uri="{FF2B5EF4-FFF2-40B4-BE49-F238E27FC236}">
                <a16:creationId xmlns:a16="http://schemas.microsoft.com/office/drawing/2014/main" id="{3B5FCB22-B873-4E1F-AE65-F55249A924CF}"/>
              </a:ext>
            </a:extLst>
          </p:cNvPr>
          <p:cNvPicPr>
            <a:picLocks noChangeAspect="1" noChangeArrowheads="1"/>
          </p:cNvPicPr>
          <p:nvPr/>
        </p:nvPicPr>
        <p:blipFill>
          <a:blip r:embed="rId29">
            <a:extLst>
              <a:ext uri="{28A0092B-C50C-407E-A947-70E740481C1C}">
                <a14:useLocalDpi xmlns:a14="http://schemas.microsoft.com/office/drawing/2010/main"/>
              </a:ext>
            </a:extLst>
          </a:blip>
          <a:srcRect/>
          <a:stretch>
            <a:fillRect/>
          </a:stretch>
        </p:blipFill>
        <p:spPr bwMode="auto">
          <a:xfrm>
            <a:off x="7363933" y="59692"/>
            <a:ext cx="1695951" cy="735239"/>
          </a:xfrm>
          <a:prstGeom prst="rect">
            <a:avLst/>
          </a:prstGeom>
          <a:noFill/>
          <a:extLst>
            <a:ext uri="{909E8E84-426E-40DD-AFC4-6F175D3DCCD1}">
              <a14:hiddenFill xmlns:a14="http://schemas.microsoft.com/office/drawing/2010/main">
                <a:solidFill>
                  <a:srgbClr val="FFFFFF"/>
                </a:solidFill>
              </a14:hiddenFill>
            </a:ext>
          </a:extLst>
        </p:spPr>
      </p:pic>
      <p:sp>
        <p:nvSpPr>
          <p:cNvPr id="36" name="Rectangle: Rounded Corners 35">
            <a:extLst>
              <a:ext uri="{FF2B5EF4-FFF2-40B4-BE49-F238E27FC236}">
                <a16:creationId xmlns:a16="http://schemas.microsoft.com/office/drawing/2014/main" id="{F20FA319-EA78-4C3C-AB3A-183F0C06B5FC}"/>
              </a:ext>
            </a:extLst>
          </p:cNvPr>
          <p:cNvSpPr/>
          <p:nvPr/>
        </p:nvSpPr>
        <p:spPr>
          <a:xfrm>
            <a:off x="289595" y="5431844"/>
            <a:ext cx="8564809" cy="1097363"/>
          </a:xfrm>
          <a:prstGeom prst="roundRect">
            <a:avLst/>
          </a:prstGeom>
          <a:solidFill>
            <a:srgbClr val="B8E3F6"/>
          </a:solidFill>
          <a:ln w="28575">
            <a:solidFill>
              <a:srgbClr val="35589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Century Gothic" panose="020B0502020202020204" pitchFamily="34" charset="0"/>
              </a:rPr>
              <a:t>The nature of the Berkshire economy means there is </a:t>
            </a:r>
            <a:r>
              <a:rPr lang="en-GB" sz="1600" b="1" dirty="0">
                <a:solidFill>
                  <a:schemeClr val="tx1"/>
                </a:solidFill>
                <a:latin typeface="Century Gothic" panose="020B0502020202020204" pitchFamily="34" charset="0"/>
              </a:rPr>
              <a:t>high demand for engineering, maths and science skills. </a:t>
            </a:r>
            <a:r>
              <a:rPr lang="en-GB" sz="1600" dirty="0">
                <a:solidFill>
                  <a:schemeClr val="tx1"/>
                </a:solidFill>
                <a:latin typeface="Century Gothic" panose="020B0502020202020204" pitchFamily="34" charset="0"/>
              </a:rPr>
              <a:t>Engineering firms are </a:t>
            </a:r>
            <a:r>
              <a:rPr lang="en-GB" sz="1600" b="1" dirty="0">
                <a:solidFill>
                  <a:schemeClr val="tx1"/>
                </a:solidFill>
                <a:latin typeface="Century Gothic" panose="020B0502020202020204" pitchFamily="34" charset="0"/>
              </a:rPr>
              <a:t>more concentrated </a:t>
            </a:r>
            <a:r>
              <a:rPr lang="en-GB" sz="1600" dirty="0">
                <a:solidFill>
                  <a:schemeClr val="tx1"/>
                </a:solidFill>
                <a:latin typeface="Century Gothic" panose="020B0502020202020204" pitchFamily="34" charset="0"/>
              </a:rPr>
              <a:t>to the West of the sub-region and </a:t>
            </a:r>
            <a:r>
              <a:rPr lang="en-GB" sz="1600" b="1" dirty="0">
                <a:solidFill>
                  <a:schemeClr val="tx1"/>
                </a:solidFill>
                <a:latin typeface="Century Gothic" panose="020B0502020202020204" pitchFamily="34" charset="0"/>
              </a:rPr>
              <a:t>life sciences </a:t>
            </a:r>
            <a:r>
              <a:rPr lang="en-GB" sz="1600" dirty="0">
                <a:solidFill>
                  <a:schemeClr val="tx1"/>
                </a:solidFill>
                <a:latin typeface="Century Gothic" panose="020B0502020202020204" pitchFamily="34" charset="0"/>
              </a:rPr>
              <a:t>firms in central and Eastern Berkshire. </a:t>
            </a:r>
          </a:p>
        </p:txBody>
      </p:sp>
      <p:sp>
        <p:nvSpPr>
          <p:cNvPr id="38" name="Shape 114">
            <a:extLst>
              <a:ext uri="{FF2B5EF4-FFF2-40B4-BE49-F238E27FC236}">
                <a16:creationId xmlns:a16="http://schemas.microsoft.com/office/drawing/2014/main" id="{D8548258-475C-4278-9DF7-5C9DDDECCF76}"/>
              </a:ext>
            </a:extLst>
          </p:cNvPr>
          <p:cNvSpPr/>
          <p:nvPr/>
        </p:nvSpPr>
        <p:spPr>
          <a:xfrm>
            <a:off x="250863" y="161175"/>
            <a:ext cx="8644988" cy="538608"/>
          </a:xfrm>
          <a:prstGeom prst="rect">
            <a:avLst/>
          </a:prstGeom>
          <a:noFill/>
          <a:ln>
            <a:noFill/>
          </a:ln>
        </p:spPr>
        <p:txBody>
          <a:bodyPr lIns="91425" tIns="45700" rIns="91425" bIns="45700" anchor="ctr" anchorCtr="0">
            <a:noAutofit/>
          </a:bodyPr>
          <a:lstStyle/>
          <a:p>
            <a:pPr>
              <a:buSzPct val="25000"/>
            </a:pPr>
            <a:r>
              <a:rPr lang="en-GB" sz="2400" b="1" dirty="0">
                <a:solidFill>
                  <a:schemeClr val="bg1"/>
                </a:solidFill>
                <a:latin typeface="Century Gothic" panose="020B0502020202020204" pitchFamily="34" charset="0"/>
                <a:ea typeface="Jost SemiBold" pitchFamily="2" charset="0"/>
                <a:cs typeface="Arial" panose="020B0604020202020204" pitchFamily="34" charset="0"/>
                <a:sym typeface="Lato"/>
              </a:rPr>
              <a:t>Meet the employers!</a:t>
            </a:r>
          </a:p>
        </p:txBody>
      </p:sp>
    </p:spTree>
    <p:extLst>
      <p:ext uri="{BB962C8B-B14F-4D97-AF65-F5344CB8AC3E}">
        <p14:creationId xmlns:p14="http://schemas.microsoft.com/office/powerpoint/2010/main" val="1640225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Graphic 20" descr="Signpost outline">
            <a:extLst>
              <a:ext uri="{FF2B5EF4-FFF2-40B4-BE49-F238E27FC236}">
                <a16:creationId xmlns:a16="http://schemas.microsoft.com/office/drawing/2014/main" id="{199EAE1C-5DEE-4AFE-990D-9C925DAE3A49}"/>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04800" y="1520356"/>
            <a:ext cx="5229922" cy="5229922"/>
          </a:xfrm>
          <a:prstGeom prst="rect">
            <a:avLst/>
          </a:prstGeom>
        </p:spPr>
      </p:pic>
      <p:pic>
        <p:nvPicPr>
          <p:cNvPr id="23" name="Graphic 22" descr="Information outline">
            <a:extLst>
              <a:ext uri="{FF2B5EF4-FFF2-40B4-BE49-F238E27FC236}">
                <a16:creationId xmlns:a16="http://schemas.microsoft.com/office/drawing/2014/main" id="{4218E47C-A89E-4761-A945-5614CC46ED3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571999" y="107722"/>
            <a:ext cx="4876800" cy="4876800"/>
          </a:xfrm>
          <a:prstGeom prst="rect">
            <a:avLst/>
          </a:prstGeom>
        </p:spPr>
      </p:pic>
      <p:sp>
        <p:nvSpPr>
          <p:cNvPr id="17" name="TextBox 13">
            <a:extLst>
              <a:ext uri="{FF2B5EF4-FFF2-40B4-BE49-F238E27FC236}">
                <a16:creationId xmlns:a16="http://schemas.microsoft.com/office/drawing/2014/main" id="{F9917226-B0B1-4CCB-9FE8-3AA768BC4842}"/>
              </a:ext>
            </a:extLst>
          </p:cNvPr>
          <p:cNvSpPr txBox="1"/>
          <p:nvPr/>
        </p:nvSpPr>
        <p:spPr>
          <a:xfrm>
            <a:off x="0" y="6642556"/>
            <a:ext cx="2698596" cy="21544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800" dirty="0">
                <a:effectLst/>
                <a:latin typeface="Century Gothic" panose="020B0502020202020204" pitchFamily="34" charset="0"/>
                <a:ea typeface="Calibri" panose="020F0502020204030204" pitchFamily="34" charset="0"/>
                <a:cs typeface="Arial" panose="020B0604020202020204" pitchFamily="34" charset="0"/>
              </a:rPr>
              <a:t>©VotesforSchools The WOW Show 2021</a:t>
            </a:r>
          </a:p>
        </p:txBody>
      </p:sp>
      <p:sp>
        <p:nvSpPr>
          <p:cNvPr id="27" name="Rectangle: Rounded Corners 26">
            <a:extLst>
              <a:ext uri="{FF2B5EF4-FFF2-40B4-BE49-F238E27FC236}">
                <a16:creationId xmlns:a16="http://schemas.microsoft.com/office/drawing/2014/main" id="{50C3A542-9D1C-497A-824F-3DD2272A562C}"/>
              </a:ext>
            </a:extLst>
          </p:cNvPr>
          <p:cNvSpPr/>
          <p:nvPr/>
        </p:nvSpPr>
        <p:spPr>
          <a:xfrm>
            <a:off x="292657" y="895607"/>
            <a:ext cx="8564809" cy="957256"/>
          </a:xfrm>
          <a:prstGeom prst="roundRect">
            <a:avLst/>
          </a:prstGeom>
          <a:solidFill>
            <a:srgbClr val="8E0053"/>
          </a:solidFill>
          <a:ln w="28575">
            <a:solidFill>
              <a:srgbClr val="E95A9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bg1"/>
                </a:solidFill>
                <a:latin typeface="Century Gothic" panose="020B0502020202020204" pitchFamily="34" charset="0"/>
                <a:cs typeface="Arial" panose="020B0604020202020204" pitchFamily="34" charset="0"/>
              </a:rPr>
              <a:t>Want to take what you’ve learned further?</a:t>
            </a:r>
          </a:p>
          <a:p>
            <a:pPr algn="ctr"/>
            <a:r>
              <a:rPr lang="en-GB" sz="1600" dirty="0">
                <a:solidFill>
                  <a:schemeClr val="bg1"/>
                </a:solidFill>
                <a:latin typeface="Century Gothic" panose="020B0502020202020204" pitchFamily="34" charset="0"/>
                <a:ea typeface="Helvetica Neue" panose="02000503000000020004" pitchFamily="2" charset="0"/>
                <a:cs typeface="Arial" panose="020B0604020202020204" pitchFamily="34" charset="0"/>
              </a:rPr>
              <a:t>Click the logos to visit the websites of each employer featured below to find out more about </a:t>
            </a:r>
            <a:r>
              <a:rPr lang="en-GB" sz="1600" b="1" dirty="0">
                <a:solidFill>
                  <a:schemeClr val="bg1"/>
                </a:solidFill>
                <a:latin typeface="Century Gothic" panose="020B0502020202020204" pitchFamily="34" charset="0"/>
                <a:ea typeface="Helvetica Neue" panose="02000503000000020004" pitchFamily="2" charset="0"/>
                <a:cs typeface="Arial" panose="020B0604020202020204" pitchFamily="34" charset="0"/>
              </a:rPr>
              <a:t>The Health and Care Job Family</a:t>
            </a:r>
            <a:r>
              <a:rPr lang="en-GB" sz="1600" dirty="0">
                <a:solidFill>
                  <a:schemeClr val="bg1"/>
                </a:solidFill>
                <a:latin typeface="Century Gothic" panose="020B0502020202020204" pitchFamily="34" charset="0"/>
                <a:ea typeface="Helvetica Neue" panose="02000503000000020004" pitchFamily="2" charset="0"/>
                <a:cs typeface="Arial" panose="020B0604020202020204" pitchFamily="34" charset="0"/>
              </a:rPr>
              <a:t>.</a:t>
            </a:r>
          </a:p>
        </p:txBody>
      </p:sp>
      <p:pic>
        <p:nvPicPr>
          <p:cNvPr id="9" name="Picture 8">
            <a:hlinkClick r:id="rId7"/>
            <a:extLst>
              <a:ext uri="{FF2B5EF4-FFF2-40B4-BE49-F238E27FC236}">
                <a16:creationId xmlns:a16="http://schemas.microsoft.com/office/drawing/2014/main" id="{FE97D958-2799-47FB-997B-D2B751C63109}"/>
              </a:ext>
            </a:extLst>
          </p:cNvPr>
          <p:cNvPicPr>
            <a:picLocks noChangeAspect="1"/>
          </p:cNvPicPr>
          <p:nvPr/>
        </p:nvPicPr>
        <p:blipFill>
          <a:blip r:embed="rId8"/>
          <a:stretch>
            <a:fillRect/>
          </a:stretch>
        </p:blipFill>
        <p:spPr>
          <a:xfrm rot="21110165">
            <a:off x="3808624" y="2166651"/>
            <a:ext cx="1749770" cy="791064"/>
          </a:xfrm>
          <a:prstGeom prst="rect">
            <a:avLst/>
          </a:prstGeom>
          <a:effectLst>
            <a:outerShdw blurRad="50800" dist="38100" dir="2700000" algn="tl" rotWithShape="0">
              <a:prstClr val="black">
                <a:alpha val="40000"/>
              </a:prstClr>
            </a:outerShdw>
          </a:effectLst>
        </p:spPr>
      </p:pic>
      <p:pic>
        <p:nvPicPr>
          <p:cNvPr id="10" name="Picture 9">
            <a:hlinkClick r:id="rId9"/>
            <a:extLst>
              <a:ext uri="{FF2B5EF4-FFF2-40B4-BE49-F238E27FC236}">
                <a16:creationId xmlns:a16="http://schemas.microsoft.com/office/drawing/2014/main" id="{5C0D1614-B220-49D8-B0A9-AE52CAB37B8B}"/>
              </a:ext>
            </a:extLst>
          </p:cNvPr>
          <p:cNvPicPr>
            <a:picLocks noChangeAspect="1"/>
          </p:cNvPicPr>
          <p:nvPr/>
        </p:nvPicPr>
        <p:blipFill>
          <a:blip r:embed="rId10"/>
          <a:stretch>
            <a:fillRect/>
          </a:stretch>
        </p:blipFill>
        <p:spPr>
          <a:xfrm rot="20696140">
            <a:off x="3729884" y="3274847"/>
            <a:ext cx="2382222" cy="514006"/>
          </a:xfrm>
          <a:prstGeom prst="rect">
            <a:avLst/>
          </a:prstGeom>
          <a:effectLst>
            <a:outerShdw blurRad="50800" dist="38100" dir="2700000" algn="tl" rotWithShape="0">
              <a:prstClr val="black">
                <a:alpha val="40000"/>
              </a:prstClr>
            </a:outerShdw>
          </a:effectLst>
        </p:spPr>
      </p:pic>
      <p:pic>
        <p:nvPicPr>
          <p:cNvPr id="11" name="Picture 10">
            <a:hlinkClick r:id="rId11"/>
            <a:extLst>
              <a:ext uri="{FF2B5EF4-FFF2-40B4-BE49-F238E27FC236}">
                <a16:creationId xmlns:a16="http://schemas.microsoft.com/office/drawing/2014/main" id="{80D12867-D314-4B1D-91F3-6E7ED69D742C}"/>
              </a:ext>
            </a:extLst>
          </p:cNvPr>
          <p:cNvPicPr>
            <a:picLocks noChangeAspect="1"/>
          </p:cNvPicPr>
          <p:nvPr/>
        </p:nvPicPr>
        <p:blipFill>
          <a:blip r:embed="rId12"/>
          <a:stretch>
            <a:fillRect/>
          </a:stretch>
        </p:blipFill>
        <p:spPr>
          <a:xfrm rot="653986">
            <a:off x="6256082" y="2290302"/>
            <a:ext cx="2519352" cy="970054"/>
          </a:xfrm>
          <a:prstGeom prst="rect">
            <a:avLst/>
          </a:prstGeom>
          <a:effectLst>
            <a:outerShdw blurRad="50800" dist="38100" dir="2700000" algn="tl" rotWithShape="0">
              <a:prstClr val="black">
                <a:alpha val="40000"/>
              </a:prstClr>
            </a:outerShdw>
          </a:effectLst>
        </p:spPr>
      </p:pic>
      <p:pic>
        <p:nvPicPr>
          <p:cNvPr id="12" name="Picture 11">
            <a:hlinkClick r:id="rId13"/>
            <a:extLst>
              <a:ext uri="{FF2B5EF4-FFF2-40B4-BE49-F238E27FC236}">
                <a16:creationId xmlns:a16="http://schemas.microsoft.com/office/drawing/2014/main" id="{42AF5257-DF1B-4CD9-B852-E0695CBFB623}"/>
              </a:ext>
            </a:extLst>
          </p:cNvPr>
          <p:cNvPicPr>
            <a:picLocks noChangeAspect="1"/>
          </p:cNvPicPr>
          <p:nvPr/>
        </p:nvPicPr>
        <p:blipFill>
          <a:blip r:embed="rId14"/>
          <a:stretch>
            <a:fillRect/>
          </a:stretch>
        </p:blipFill>
        <p:spPr>
          <a:xfrm rot="792876">
            <a:off x="3575079" y="4381151"/>
            <a:ext cx="1635414" cy="727760"/>
          </a:xfrm>
          <a:prstGeom prst="rect">
            <a:avLst/>
          </a:prstGeom>
          <a:effectLst>
            <a:outerShdw blurRad="50800" dist="38100" dir="2700000" algn="tl" rotWithShape="0">
              <a:prstClr val="black">
                <a:alpha val="40000"/>
              </a:prstClr>
            </a:outerShdw>
          </a:effectLst>
        </p:spPr>
      </p:pic>
      <p:pic>
        <p:nvPicPr>
          <p:cNvPr id="13" name="Picture 12">
            <a:hlinkClick r:id="rId15"/>
            <a:extLst>
              <a:ext uri="{FF2B5EF4-FFF2-40B4-BE49-F238E27FC236}">
                <a16:creationId xmlns:a16="http://schemas.microsoft.com/office/drawing/2014/main" id="{E293ADAC-211D-4CDC-9ECF-234E6401E118}"/>
              </a:ext>
            </a:extLst>
          </p:cNvPr>
          <p:cNvPicPr>
            <a:picLocks noChangeAspect="1"/>
          </p:cNvPicPr>
          <p:nvPr/>
        </p:nvPicPr>
        <p:blipFill>
          <a:blip r:embed="rId16"/>
          <a:stretch>
            <a:fillRect/>
          </a:stretch>
        </p:blipFill>
        <p:spPr>
          <a:xfrm rot="21110165">
            <a:off x="7055374" y="4207738"/>
            <a:ext cx="1693607" cy="957256"/>
          </a:xfrm>
          <a:prstGeom prst="rect">
            <a:avLst/>
          </a:prstGeom>
          <a:effectLst>
            <a:outerShdw blurRad="50800" dist="38100" dir="2700000" algn="tl" rotWithShape="0">
              <a:prstClr val="black">
                <a:alpha val="40000"/>
              </a:prstClr>
            </a:outerShdw>
          </a:effectLst>
        </p:spPr>
      </p:pic>
      <p:pic>
        <p:nvPicPr>
          <p:cNvPr id="15" name="Picture 14">
            <a:hlinkClick r:id="rId17"/>
            <a:extLst>
              <a:ext uri="{FF2B5EF4-FFF2-40B4-BE49-F238E27FC236}">
                <a16:creationId xmlns:a16="http://schemas.microsoft.com/office/drawing/2014/main" id="{24D030A3-7119-4767-B2D6-C609190593F8}"/>
              </a:ext>
            </a:extLst>
          </p:cNvPr>
          <p:cNvPicPr>
            <a:picLocks noChangeAspect="1"/>
          </p:cNvPicPr>
          <p:nvPr/>
        </p:nvPicPr>
        <p:blipFill>
          <a:blip r:embed="rId18"/>
          <a:stretch>
            <a:fillRect/>
          </a:stretch>
        </p:blipFill>
        <p:spPr>
          <a:xfrm rot="897654">
            <a:off x="5458728" y="3855031"/>
            <a:ext cx="1308290" cy="686853"/>
          </a:xfrm>
          <a:prstGeom prst="rect">
            <a:avLst/>
          </a:prstGeom>
          <a:effectLst>
            <a:outerShdw blurRad="50800" dist="38100" dir="2700000" algn="tl" rotWithShape="0">
              <a:prstClr val="black">
                <a:alpha val="40000"/>
              </a:prstClr>
            </a:outerShdw>
          </a:effectLst>
        </p:spPr>
      </p:pic>
      <p:pic>
        <p:nvPicPr>
          <p:cNvPr id="20" name="Picture 2" descr="Berkshire Opportunities logo">
            <a:extLst>
              <a:ext uri="{FF2B5EF4-FFF2-40B4-BE49-F238E27FC236}">
                <a16:creationId xmlns:a16="http://schemas.microsoft.com/office/drawing/2014/main" id="{66B332EE-33EA-43DA-B353-15EFCA83B392}"/>
              </a:ext>
            </a:extLst>
          </p:cNvPr>
          <p:cNvPicPr>
            <a:picLocks noChangeAspect="1" noChangeArrowheads="1"/>
          </p:cNvPicPr>
          <p:nvPr/>
        </p:nvPicPr>
        <p:blipFill>
          <a:blip r:embed="rId19">
            <a:extLst>
              <a:ext uri="{28A0092B-C50C-407E-A947-70E740481C1C}">
                <a14:useLocalDpi xmlns:a14="http://schemas.microsoft.com/office/drawing/2010/main"/>
              </a:ext>
            </a:extLst>
          </a:blip>
          <a:srcRect/>
          <a:stretch>
            <a:fillRect/>
          </a:stretch>
        </p:blipFill>
        <p:spPr bwMode="auto">
          <a:xfrm>
            <a:off x="7363933" y="59692"/>
            <a:ext cx="1695951" cy="735239"/>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Rounded Corners 17">
            <a:extLst>
              <a:ext uri="{FF2B5EF4-FFF2-40B4-BE49-F238E27FC236}">
                <a16:creationId xmlns:a16="http://schemas.microsoft.com/office/drawing/2014/main" id="{2448A6A5-834C-4C08-85D1-B4111AB3A289}"/>
              </a:ext>
            </a:extLst>
          </p:cNvPr>
          <p:cNvSpPr/>
          <p:nvPr/>
        </p:nvSpPr>
        <p:spPr>
          <a:xfrm>
            <a:off x="289595" y="5431844"/>
            <a:ext cx="8564809" cy="1097363"/>
          </a:xfrm>
          <a:prstGeom prst="roundRect">
            <a:avLst/>
          </a:prstGeom>
          <a:solidFill>
            <a:srgbClr val="B8E3F6"/>
          </a:solidFill>
          <a:ln w="28575">
            <a:solidFill>
              <a:srgbClr val="35589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Century Gothic" panose="020B0502020202020204" pitchFamily="34" charset="0"/>
              </a:rPr>
              <a:t>The health and care sector workforce is </a:t>
            </a:r>
            <a:r>
              <a:rPr lang="en-GB" sz="1600" b="1" dirty="0">
                <a:solidFill>
                  <a:schemeClr val="tx1"/>
                </a:solidFill>
                <a:latin typeface="Century Gothic" panose="020B0502020202020204" pitchFamily="34" charset="0"/>
              </a:rPr>
              <a:t>stretched</a:t>
            </a:r>
            <a:r>
              <a:rPr lang="en-GB" sz="1600" dirty="0">
                <a:solidFill>
                  <a:schemeClr val="tx1"/>
                </a:solidFill>
                <a:latin typeface="Century Gothic" panose="020B0502020202020204" pitchFamily="34" charset="0"/>
              </a:rPr>
              <a:t> and </a:t>
            </a:r>
            <a:r>
              <a:rPr lang="en-GB" sz="1600" b="1" dirty="0">
                <a:solidFill>
                  <a:schemeClr val="tx1"/>
                </a:solidFill>
                <a:latin typeface="Century Gothic" panose="020B0502020202020204" pitchFamily="34" charset="0"/>
              </a:rPr>
              <a:t>reaching a tipping point</a:t>
            </a:r>
            <a:r>
              <a:rPr lang="en-GB" sz="1600" dirty="0">
                <a:solidFill>
                  <a:schemeClr val="tx1"/>
                </a:solidFill>
                <a:latin typeface="Century Gothic" panose="020B0502020202020204" pitchFamily="34" charset="0"/>
              </a:rPr>
              <a:t>. </a:t>
            </a:r>
            <a:r>
              <a:rPr lang="en-GB" sz="1600" b="1" dirty="0">
                <a:solidFill>
                  <a:schemeClr val="tx1"/>
                </a:solidFill>
                <a:latin typeface="Century Gothic" panose="020B0502020202020204" pitchFamily="34" charset="0"/>
              </a:rPr>
              <a:t>Demand for services is growing </a:t>
            </a:r>
            <a:r>
              <a:rPr lang="en-GB" sz="1600" dirty="0">
                <a:solidFill>
                  <a:schemeClr val="tx1"/>
                </a:solidFill>
                <a:latin typeface="Century Gothic" panose="020B0502020202020204" pitchFamily="34" charset="0"/>
              </a:rPr>
              <a:t>(mainly due to people living longer) but an ageing workforce and </a:t>
            </a:r>
            <a:r>
              <a:rPr lang="en-GB" sz="1600" b="1" dirty="0">
                <a:solidFill>
                  <a:schemeClr val="tx1"/>
                </a:solidFill>
                <a:latin typeface="Century Gothic" panose="020B0502020202020204" pitchFamily="34" charset="0"/>
              </a:rPr>
              <a:t>the impact of Brexit is likely to diminish the recruitment pool. </a:t>
            </a:r>
          </a:p>
        </p:txBody>
      </p:sp>
      <p:sp>
        <p:nvSpPr>
          <p:cNvPr id="19" name="Shape 114">
            <a:extLst>
              <a:ext uri="{FF2B5EF4-FFF2-40B4-BE49-F238E27FC236}">
                <a16:creationId xmlns:a16="http://schemas.microsoft.com/office/drawing/2014/main" id="{CDD58C7B-D1D4-4592-AB6F-4B133CABCDAC}"/>
              </a:ext>
            </a:extLst>
          </p:cNvPr>
          <p:cNvSpPr/>
          <p:nvPr/>
        </p:nvSpPr>
        <p:spPr>
          <a:xfrm>
            <a:off x="250863" y="161175"/>
            <a:ext cx="8644988" cy="538608"/>
          </a:xfrm>
          <a:prstGeom prst="rect">
            <a:avLst/>
          </a:prstGeom>
          <a:noFill/>
          <a:ln>
            <a:noFill/>
          </a:ln>
        </p:spPr>
        <p:txBody>
          <a:bodyPr lIns="91425" tIns="45700" rIns="91425" bIns="45700" anchor="ctr" anchorCtr="0">
            <a:noAutofit/>
          </a:bodyPr>
          <a:lstStyle/>
          <a:p>
            <a:pPr>
              <a:buSzPct val="25000"/>
            </a:pPr>
            <a:r>
              <a:rPr lang="en-GB" sz="2400" b="1" dirty="0">
                <a:solidFill>
                  <a:schemeClr val="bg1"/>
                </a:solidFill>
                <a:latin typeface="Century Gothic" panose="020B0502020202020204" pitchFamily="34" charset="0"/>
                <a:ea typeface="Jost SemiBold" pitchFamily="2" charset="0"/>
                <a:cs typeface="Arial" panose="020B0604020202020204" pitchFamily="34" charset="0"/>
                <a:sym typeface="Lato"/>
              </a:rPr>
              <a:t>Meet the employers!</a:t>
            </a:r>
          </a:p>
        </p:txBody>
      </p:sp>
      <p:sp>
        <p:nvSpPr>
          <p:cNvPr id="26" name="Rectangle: Rounded Corners 25">
            <a:extLst>
              <a:ext uri="{FF2B5EF4-FFF2-40B4-BE49-F238E27FC236}">
                <a16:creationId xmlns:a16="http://schemas.microsoft.com/office/drawing/2014/main" id="{CE07A5E9-457B-4BC5-A1B8-CAD0ABD9ABE6}"/>
              </a:ext>
            </a:extLst>
          </p:cNvPr>
          <p:cNvSpPr/>
          <p:nvPr/>
        </p:nvSpPr>
        <p:spPr>
          <a:xfrm>
            <a:off x="289595" y="2090238"/>
            <a:ext cx="2939454" cy="3104230"/>
          </a:xfrm>
          <a:prstGeom prst="roundRect">
            <a:avLst/>
          </a:prstGeom>
          <a:solidFill>
            <a:srgbClr val="F4FBFE"/>
          </a:solidFill>
          <a:ln w="28575">
            <a:solidFill>
              <a:srgbClr val="2070C3"/>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Blip>
                <a:blip r:embed="rId20"/>
              </a:buBlip>
            </a:pPr>
            <a:r>
              <a:rPr lang="en-GB" sz="1600" dirty="0">
                <a:solidFill>
                  <a:schemeClr val="tx1"/>
                </a:solidFill>
                <a:latin typeface="Century Gothic" panose="020B0502020202020204" pitchFamily="34" charset="0"/>
              </a:rPr>
              <a:t>Royal Berkshire Hospital</a:t>
            </a:r>
          </a:p>
          <a:p>
            <a:pPr marL="285750" indent="-285750">
              <a:buBlip>
                <a:blip r:embed="rId20"/>
              </a:buBlip>
            </a:pPr>
            <a:r>
              <a:rPr lang="en-GB" sz="1600" dirty="0">
                <a:solidFill>
                  <a:schemeClr val="tx1"/>
                </a:solidFill>
                <a:latin typeface="Century Gothic" panose="020B0502020202020204" pitchFamily="34" charset="0"/>
              </a:rPr>
              <a:t>Berkshire Health Care</a:t>
            </a:r>
          </a:p>
          <a:p>
            <a:pPr marL="285750" indent="-285750">
              <a:buBlip>
                <a:blip r:embed="rId20"/>
              </a:buBlip>
            </a:pPr>
            <a:r>
              <a:rPr lang="en-GB" sz="1600" dirty="0" err="1">
                <a:solidFill>
                  <a:schemeClr val="tx1"/>
                </a:solidFill>
                <a:latin typeface="Century Gothic" panose="020B0502020202020204" pitchFamily="34" charset="0"/>
              </a:rPr>
              <a:t>Heatherwood</a:t>
            </a:r>
            <a:r>
              <a:rPr lang="en-GB" sz="1600" dirty="0">
                <a:solidFill>
                  <a:schemeClr val="tx1"/>
                </a:solidFill>
                <a:latin typeface="Century Gothic" panose="020B0502020202020204" pitchFamily="34" charset="0"/>
              </a:rPr>
              <a:t> Hospital </a:t>
            </a:r>
          </a:p>
          <a:p>
            <a:pPr marL="285750" indent="-285750">
              <a:buBlip>
                <a:blip r:embed="rId20"/>
              </a:buBlip>
            </a:pPr>
            <a:r>
              <a:rPr lang="en-GB" sz="1600" dirty="0">
                <a:solidFill>
                  <a:schemeClr val="tx1"/>
                </a:solidFill>
                <a:latin typeface="Century Gothic" panose="020B0502020202020204" pitchFamily="34" charset="0"/>
              </a:rPr>
              <a:t>Wexham Park Hospital</a:t>
            </a:r>
          </a:p>
          <a:p>
            <a:pPr marL="285750" indent="-285750">
              <a:buBlip>
                <a:blip r:embed="rId20"/>
              </a:buBlip>
            </a:pPr>
            <a:r>
              <a:rPr lang="en-GB" sz="1600" dirty="0">
                <a:solidFill>
                  <a:schemeClr val="tx1"/>
                </a:solidFill>
                <a:latin typeface="Century Gothic" panose="020B0502020202020204" pitchFamily="34" charset="0"/>
              </a:rPr>
              <a:t>Broadmoor Hospital </a:t>
            </a:r>
          </a:p>
          <a:p>
            <a:pPr marL="285750" indent="-285750">
              <a:buBlip>
                <a:blip r:embed="rId20"/>
              </a:buBlip>
            </a:pPr>
            <a:r>
              <a:rPr lang="en-GB" sz="1600" dirty="0">
                <a:solidFill>
                  <a:schemeClr val="tx1"/>
                </a:solidFill>
                <a:latin typeface="Century Gothic" panose="020B0502020202020204" pitchFamily="34" charset="0"/>
              </a:rPr>
              <a:t>Berkshire Independent Hospital</a:t>
            </a:r>
          </a:p>
          <a:p>
            <a:pPr marL="285750" indent="-285750">
              <a:buBlip>
                <a:blip r:embed="rId20"/>
              </a:buBlip>
            </a:pPr>
            <a:r>
              <a:rPr lang="en-GB" sz="1600" dirty="0">
                <a:solidFill>
                  <a:schemeClr val="tx1"/>
                </a:solidFill>
                <a:latin typeface="Century Gothic" panose="020B0502020202020204" pitchFamily="34" charset="0"/>
              </a:rPr>
              <a:t>Local authorities</a:t>
            </a:r>
          </a:p>
        </p:txBody>
      </p:sp>
    </p:spTree>
    <p:extLst>
      <p:ext uri="{BB962C8B-B14F-4D97-AF65-F5344CB8AC3E}">
        <p14:creationId xmlns:p14="http://schemas.microsoft.com/office/powerpoint/2010/main" val="2222499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Graphic 30" descr="Signpost outline">
            <a:extLst>
              <a:ext uri="{FF2B5EF4-FFF2-40B4-BE49-F238E27FC236}">
                <a16:creationId xmlns:a16="http://schemas.microsoft.com/office/drawing/2014/main" id="{DF67C73B-E9BE-4FFF-BE86-1BA8C739F530}"/>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04800" y="1520356"/>
            <a:ext cx="5229922" cy="5229922"/>
          </a:xfrm>
          <a:prstGeom prst="rect">
            <a:avLst/>
          </a:prstGeom>
        </p:spPr>
      </p:pic>
      <p:pic>
        <p:nvPicPr>
          <p:cNvPr id="32" name="Graphic 31" descr="Information outline">
            <a:extLst>
              <a:ext uri="{FF2B5EF4-FFF2-40B4-BE49-F238E27FC236}">
                <a16:creationId xmlns:a16="http://schemas.microsoft.com/office/drawing/2014/main" id="{C3C50C7F-CAB5-48A7-AB0B-187886420CE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571999" y="107722"/>
            <a:ext cx="4876800" cy="4876800"/>
          </a:xfrm>
          <a:prstGeom prst="rect">
            <a:avLst/>
          </a:prstGeom>
        </p:spPr>
      </p:pic>
      <p:sp>
        <p:nvSpPr>
          <p:cNvPr id="34" name="Rectangle: Rounded Corners 33">
            <a:extLst>
              <a:ext uri="{FF2B5EF4-FFF2-40B4-BE49-F238E27FC236}">
                <a16:creationId xmlns:a16="http://schemas.microsoft.com/office/drawing/2014/main" id="{D52AA15B-7A99-4A2E-8252-205CC4B4A075}"/>
              </a:ext>
            </a:extLst>
          </p:cNvPr>
          <p:cNvSpPr/>
          <p:nvPr/>
        </p:nvSpPr>
        <p:spPr>
          <a:xfrm>
            <a:off x="292657" y="895607"/>
            <a:ext cx="8564809" cy="957256"/>
          </a:xfrm>
          <a:prstGeom prst="roundRect">
            <a:avLst/>
          </a:prstGeom>
          <a:solidFill>
            <a:srgbClr val="8E0053"/>
          </a:solidFill>
          <a:ln w="28575">
            <a:solidFill>
              <a:srgbClr val="EC659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bg1"/>
                </a:solidFill>
                <a:latin typeface="Century Gothic" panose="020B0502020202020204" pitchFamily="34" charset="0"/>
                <a:cs typeface="Arial" panose="020B0604020202020204" pitchFamily="34" charset="0"/>
              </a:rPr>
              <a:t>Want to take what you’ve learned further?</a:t>
            </a:r>
          </a:p>
          <a:p>
            <a:pPr algn="ctr"/>
            <a:r>
              <a:rPr lang="en-GB" sz="1600" dirty="0">
                <a:solidFill>
                  <a:schemeClr val="bg1"/>
                </a:solidFill>
                <a:latin typeface="Century Gothic" panose="020B0502020202020204" pitchFamily="34" charset="0"/>
                <a:ea typeface="Helvetica Neue" panose="02000503000000020004" pitchFamily="2" charset="0"/>
                <a:cs typeface="Arial" panose="020B0604020202020204" pitchFamily="34" charset="0"/>
              </a:rPr>
              <a:t>Click the logos to visit the websites of each employer featured below to find out more about </a:t>
            </a:r>
            <a:r>
              <a:rPr lang="en-GB" sz="1600" b="1" dirty="0">
                <a:solidFill>
                  <a:schemeClr val="bg1"/>
                </a:solidFill>
                <a:latin typeface="Century Gothic" panose="020B0502020202020204" pitchFamily="34" charset="0"/>
                <a:ea typeface="Helvetica Neue" panose="02000503000000020004" pitchFamily="2" charset="0"/>
                <a:cs typeface="Arial" panose="020B0604020202020204" pitchFamily="34" charset="0"/>
              </a:rPr>
              <a:t>The Warehouse and Distribution Job Family</a:t>
            </a:r>
            <a:r>
              <a:rPr lang="en-GB" sz="1600" dirty="0">
                <a:solidFill>
                  <a:schemeClr val="bg1"/>
                </a:solidFill>
                <a:latin typeface="Century Gothic" panose="020B0502020202020204" pitchFamily="34" charset="0"/>
                <a:ea typeface="Helvetica Neue" panose="02000503000000020004" pitchFamily="2" charset="0"/>
                <a:cs typeface="Arial" panose="020B0604020202020204" pitchFamily="34" charset="0"/>
              </a:rPr>
              <a:t>.</a:t>
            </a:r>
          </a:p>
        </p:txBody>
      </p:sp>
      <p:sp>
        <p:nvSpPr>
          <p:cNvPr id="17" name="TextBox 13">
            <a:extLst>
              <a:ext uri="{FF2B5EF4-FFF2-40B4-BE49-F238E27FC236}">
                <a16:creationId xmlns:a16="http://schemas.microsoft.com/office/drawing/2014/main" id="{F9917226-B0B1-4CCB-9FE8-3AA768BC4842}"/>
              </a:ext>
            </a:extLst>
          </p:cNvPr>
          <p:cNvSpPr txBox="1"/>
          <p:nvPr/>
        </p:nvSpPr>
        <p:spPr>
          <a:xfrm>
            <a:off x="0" y="6642556"/>
            <a:ext cx="2698596" cy="21544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800" dirty="0">
                <a:effectLst/>
                <a:latin typeface="Century Gothic" panose="020B0502020202020204" pitchFamily="34" charset="0"/>
                <a:ea typeface="Calibri" panose="020F0502020204030204" pitchFamily="34" charset="0"/>
                <a:cs typeface="Arial" panose="020B0604020202020204" pitchFamily="34" charset="0"/>
              </a:rPr>
              <a:t>©VotesforSchools The WOW Show 2021</a:t>
            </a:r>
          </a:p>
        </p:txBody>
      </p:sp>
      <p:pic>
        <p:nvPicPr>
          <p:cNvPr id="9" name="Picture 8">
            <a:hlinkClick r:id="rId7"/>
            <a:extLst>
              <a:ext uri="{FF2B5EF4-FFF2-40B4-BE49-F238E27FC236}">
                <a16:creationId xmlns:a16="http://schemas.microsoft.com/office/drawing/2014/main" id="{291EA50A-4189-4CA1-9631-1DE959923ACB}"/>
              </a:ext>
            </a:extLst>
          </p:cNvPr>
          <p:cNvPicPr>
            <a:picLocks noChangeAspect="1"/>
          </p:cNvPicPr>
          <p:nvPr/>
        </p:nvPicPr>
        <p:blipFill>
          <a:blip r:embed="rId8"/>
          <a:stretch>
            <a:fillRect/>
          </a:stretch>
        </p:blipFill>
        <p:spPr>
          <a:xfrm rot="21281569">
            <a:off x="7240491" y="2094264"/>
            <a:ext cx="1571154" cy="1126489"/>
          </a:xfrm>
          <a:prstGeom prst="rect">
            <a:avLst/>
          </a:prstGeom>
          <a:effectLst>
            <a:outerShdw blurRad="50800" dist="38100" dir="2700000" algn="tl" rotWithShape="0">
              <a:prstClr val="black">
                <a:alpha val="40000"/>
              </a:prstClr>
            </a:outerShdw>
          </a:effectLst>
        </p:spPr>
      </p:pic>
      <p:pic>
        <p:nvPicPr>
          <p:cNvPr id="10" name="Picture 9">
            <a:hlinkClick r:id="rId9"/>
            <a:extLst>
              <a:ext uri="{FF2B5EF4-FFF2-40B4-BE49-F238E27FC236}">
                <a16:creationId xmlns:a16="http://schemas.microsoft.com/office/drawing/2014/main" id="{1F1E2076-B036-4093-B981-D204A3A485C6}"/>
              </a:ext>
            </a:extLst>
          </p:cNvPr>
          <p:cNvPicPr>
            <a:picLocks noChangeAspect="1"/>
          </p:cNvPicPr>
          <p:nvPr/>
        </p:nvPicPr>
        <p:blipFill>
          <a:blip r:embed="rId10"/>
          <a:stretch>
            <a:fillRect/>
          </a:stretch>
        </p:blipFill>
        <p:spPr>
          <a:xfrm rot="228475">
            <a:off x="6943317" y="3573477"/>
            <a:ext cx="1885289" cy="577224"/>
          </a:xfrm>
          <a:prstGeom prst="rect">
            <a:avLst/>
          </a:prstGeom>
          <a:effectLst>
            <a:outerShdw blurRad="50800" dist="38100" dir="2700000" algn="tl" rotWithShape="0">
              <a:prstClr val="black">
                <a:alpha val="40000"/>
              </a:prstClr>
            </a:outerShdw>
          </a:effectLst>
        </p:spPr>
      </p:pic>
      <p:pic>
        <p:nvPicPr>
          <p:cNvPr id="11" name="Picture 10">
            <a:hlinkClick r:id="rId11"/>
            <a:extLst>
              <a:ext uri="{FF2B5EF4-FFF2-40B4-BE49-F238E27FC236}">
                <a16:creationId xmlns:a16="http://schemas.microsoft.com/office/drawing/2014/main" id="{B857B97F-9FBD-43AD-B008-664AE517FBA2}"/>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rot="21402274">
            <a:off x="7053413" y="4552895"/>
            <a:ext cx="1660578" cy="442821"/>
          </a:xfrm>
          <a:prstGeom prst="rect">
            <a:avLst/>
          </a:prstGeom>
          <a:effectLst>
            <a:outerShdw blurRad="50800" dist="38100" dir="2700000" algn="tl" rotWithShape="0">
              <a:prstClr val="black">
                <a:alpha val="40000"/>
              </a:prstClr>
            </a:outerShdw>
          </a:effectLst>
        </p:spPr>
      </p:pic>
      <p:pic>
        <p:nvPicPr>
          <p:cNvPr id="12" name="Picture 11">
            <a:hlinkClick r:id="rId13"/>
            <a:extLst>
              <a:ext uri="{FF2B5EF4-FFF2-40B4-BE49-F238E27FC236}">
                <a16:creationId xmlns:a16="http://schemas.microsoft.com/office/drawing/2014/main" id="{98B0DF23-32CB-47E3-A228-CD85F331AE00}"/>
              </a:ext>
            </a:extLst>
          </p:cNvPr>
          <p:cNvPicPr>
            <a:picLocks noChangeAspect="1"/>
          </p:cNvPicPr>
          <p:nvPr/>
        </p:nvPicPr>
        <p:blipFill>
          <a:blip r:embed="rId14"/>
          <a:stretch>
            <a:fillRect/>
          </a:stretch>
        </p:blipFill>
        <p:spPr>
          <a:xfrm rot="360887">
            <a:off x="347441" y="3648891"/>
            <a:ext cx="1660167" cy="830084"/>
          </a:xfrm>
          <a:prstGeom prst="rect">
            <a:avLst/>
          </a:prstGeom>
          <a:effectLst>
            <a:outerShdw blurRad="50800" dist="38100" dir="2700000" algn="tl" rotWithShape="0">
              <a:prstClr val="black">
                <a:alpha val="40000"/>
              </a:prstClr>
            </a:outerShdw>
          </a:effectLst>
        </p:spPr>
      </p:pic>
      <p:pic>
        <p:nvPicPr>
          <p:cNvPr id="13" name="Picture 12">
            <a:extLst>
              <a:ext uri="{FF2B5EF4-FFF2-40B4-BE49-F238E27FC236}">
                <a16:creationId xmlns:a16="http://schemas.microsoft.com/office/drawing/2014/main" id="{7584D075-4CAA-4021-8640-9F123F180CAC}"/>
              </a:ext>
            </a:extLst>
          </p:cNvPr>
          <p:cNvPicPr>
            <a:picLocks noChangeAspect="1"/>
          </p:cNvPicPr>
          <p:nvPr/>
        </p:nvPicPr>
        <p:blipFill>
          <a:blip r:embed="rId15"/>
          <a:stretch>
            <a:fillRect/>
          </a:stretch>
        </p:blipFill>
        <p:spPr>
          <a:xfrm rot="21364147">
            <a:off x="3860394" y="3482583"/>
            <a:ext cx="1143366" cy="825287"/>
          </a:xfrm>
          <a:prstGeom prst="rect">
            <a:avLst/>
          </a:prstGeom>
          <a:effectLst>
            <a:outerShdw blurRad="50800" dist="38100" dir="2700000" algn="tl" rotWithShape="0">
              <a:prstClr val="black">
                <a:alpha val="40000"/>
              </a:prstClr>
            </a:outerShdw>
          </a:effectLst>
        </p:spPr>
      </p:pic>
      <p:pic>
        <p:nvPicPr>
          <p:cNvPr id="15" name="Picture 14">
            <a:hlinkClick r:id="rId16"/>
            <a:extLst>
              <a:ext uri="{FF2B5EF4-FFF2-40B4-BE49-F238E27FC236}">
                <a16:creationId xmlns:a16="http://schemas.microsoft.com/office/drawing/2014/main" id="{4BA2C88E-928F-4E8B-A887-083CA92545D9}"/>
              </a:ext>
            </a:extLst>
          </p:cNvPr>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rot="21097846">
            <a:off x="5558905" y="4297895"/>
            <a:ext cx="1008623" cy="1008623"/>
          </a:xfrm>
          <a:prstGeom prst="rect">
            <a:avLst/>
          </a:prstGeom>
          <a:effectLst>
            <a:outerShdw blurRad="50800" dist="38100" dir="2700000" algn="tl" rotWithShape="0">
              <a:prstClr val="black">
                <a:alpha val="40000"/>
              </a:prstClr>
            </a:outerShdw>
          </a:effectLst>
        </p:spPr>
      </p:pic>
      <p:pic>
        <p:nvPicPr>
          <p:cNvPr id="16" name="Picture 15">
            <a:hlinkClick r:id="rId18"/>
            <a:extLst>
              <a:ext uri="{FF2B5EF4-FFF2-40B4-BE49-F238E27FC236}">
                <a16:creationId xmlns:a16="http://schemas.microsoft.com/office/drawing/2014/main" id="{B977DB57-08B7-4F17-8568-A3BF7D6A014D}"/>
              </a:ext>
            </a:extLst>
          </p:cNvPr>
          <p:cNvPicPr>
            <a:picLocks noChangeAspect="1"/>
          </p:cNvPicPr>
          <p:nvPr/>
        </p:nvPicPr>
        <p:blipFill>
          <a:blip r:embed="rId19"/>
          <a:stretch>
            <a:fillRect/>
          </a:stretch>
        </p:blipFill>
        <p:spPr>
          <a:xfrm rot="439747">
            <a:off x="2105402" y="2116022"/>
            <a:ext cx="1367538" cy="841562"/>
          </a:xfrm>
          <a:prstGeom prst="rect">
            <a:avLst/>
          </a:prstGeom>
          <a:effectLst>
            <a:outerShdw blurRad="50800" dist="38100" dir="2700000" algn="tl" rotWithShape="0">
              <a:prstClr val="black">
                <a:alpha val="40000"/>
              </a:prstClr>
            </a:outerShdw>
          </a:effectLst>
        </p:spPr>
      </p:pic>
      <p:pic>
        <p:nvPicPr>
          <p:cNvPr id="18" name="Picture 17">
            <a:hlinkClick r:id="rId20"/>
            <a:extLst>
              <a:ext uri="{FF2B5EF4-FFF2-40B4-BE49-F238E27FC236}">
                <a16:creationId xmlns:a16="http://schemas.microsoft.com/office/drawing/2014/main" id="{EADC2F1E-59D7-4E9E-961B-8B24C4618DC6}"/>
              </a:ext>
            </a:extLst>
          </p:cNvPr>
          <p:cNvPicPr>
            <a:picLocks noChangeAspect="1"/>
          </p:cNvPicPr>
          <p:nvPr/>
        </p:nvPicPr>
        <p:blipFill>
          <a:blip r:embed="rId21"/>
          <a:stretch>
            <a:fillRect/>
          </a:stretch>
        </p:blipFill>
        <p:spPr>
          <a:xfrm rot="21191789">
            <a:off x="367859" y="2105234"/>
            <a:ext cx="1442026" cy="1066326"/>
          </a:xfrm>
          <a:prstGeom prst="rect">
            <a:avLst/>
          </a:prstGeom>
          <a:effectLst>
            <a:outerShdw blurRad="50800" dist="38100" dir="2700000" algn="tl" rotWithShape="0">
              <a:prstClr val="black">
                <a:alpha val="40000"/>
              </a:prstClr>
            </a:outerShdw>
          </a:effectLst>
        </p:spPr>
      </p:pic>
      <p:pic>
        <p:nvPicPr>
          <p:cNvPr id="19" name="Picture 18">
            <a:hlinkClick r:id="rId22"/>
            <a:extLst>
              <a:ext uri="{FF2B5EF4-FFF2-40B4-BE49-F238E27FC236}">
                <a16:creationId xmlns:a16="http://schemas.microsoft.com/office/drawing/2014/main" id="{BA32BC17-CE2B-4E00-9926-D7C58A7EE6AE}"/>
              </a:ext>
            </a:extLst>
          </p:cNvPr>
          <p:cNvPicPr>
            <a:picLocks noChangeAspect="1"/>
          </p:cNvPicPr>
          <p:nvPr/>
        </p:nvPicPr>
        <p:blipFill>
          <a:blip r:embed="rId23"/>
          <a:stretch>
            <a:fillRect/>
          </a:stretch>
        </p:blipFill>
        <p:spPr>
          <a:xfrm rot="158024">
            <a:off x="5484826" y="2144048"/>
            <a:ext cx="1460149" cy="777482"/>
          </a:xfrm>
          <a:prstGeom prst="rect">
            <a:avLst/>
          </a:prstGeom>
          <a:effectLst>
            <a:outerShdw blurRad="50800" dist="38100" dir="2700000" algn="tl" rotWithShape="0">
              <a:prstClr val="black">
                <a:alpha val="40000"/>
              </a:prstClr>
            </a:outerShdw>
          </a:effectLst>
        </p:spPr>
      </p:pic>
      <p:pic>
        <p:nvPicPr>
          <p:cNvPr id="20" name="Picture 19">
            <a:hlinkClick r:id="rId24"/>
            <a:extLst>
              <a:ext uri="{FF2B5EF4-FFF2-40B4-BE49-F238E27FC236}">
                <a16:creationId xmlns:a16="http://schemas.microsoft.com/office/drawing/2014/main" id="{2723BD02-DF3D-4AE1-A27D-F7FFB2523AFC}"/>
              </a:ext>
            </a:extLst>
          </p:cNvPr>
          <p:cNvPicPr>
            <a:picLocks noChangeAspect="1"/>
          </p:cNvPicPr>
          <p:nvPr/>
        </p:nvPicPr>
        <p:blipFill>
          <a:blip r:embed="rId25"/>
          <a:stretch>
            <a:fillRect/>
          </a:stretch>
        </p:blipFill>
        <p:spPr>
          <a:xfrm rot="296133">
            <a:off x="2318125" y="3862278"/>
            <a:ext cx="1164433" cy="786571"/>
          </a:xfrm>
          <a:prstGeom prst="rect">
            <a:avLst/>
          </a:prstGeom>
          <a:effectLst>
            <a:outerShdw blurRad="50800" dist="38100" dir="2700000" algn="tl" rotWithShape="0">
              <a:prstClr val="black">
                <a:alpha val="40000"/>
              </a:prstClr>
            </a:outerShdw>
          </a:effectLst>
        </p:spPr>
      </p:pic>
      <p:pic>
        <p:nvPicPr>
          <p:cNvPr id="21" name="Picture 20">
            <a:hlinkClick r:id="rId26"/>
            <a:extLst>
              <a:ext uri="{FF2B5EF4-FFF2-40B4-BE49-F238E27FC236}">
                <a16:creationId xmlns:a16="http://schemas.microsoft.com/office/drawing/2014/main" id="{151506AD-E814-4172-969A-47E19ECD2799}"/>
              </a:ext>
            </a:extLst>
          </p:cNvPr>
          <p:cNvPicPr>
            <a:picLocks noChangeAspect="1"/>
          </p:cNvPicPr>
          <p:nvPr/>
        </p:nvPicPr>
        <p:blipFill>
          <a:blip r:embed="rId27"/>
          <a:stretch>
            <a:fillRect/>
          </a:stretch>
        </p:blipFill>
        <p:spPr>
          <a:xfrm rot="171518">
            <a:off x="3544915" y="4572653"/>
            <a:ext cx="1634930" cy="724819"/>
          </a:xfrm>
          <a:prstGeom prst="rect">
            <a:avLst/>
          </a:prstGeom>
          <a:effectLst>
            <a:outerShdw blurRad="50800" dist="38100" dir="2700000" algn="tl" rotWithShape="0">
              <a:prstClr val="black">
                <a:alpha val="40000"/>
              </a:prstClr>
            </a:outerShdw>
          </a:effectLst>
        </p:spPr>
      </p:pic>
      <p:pic>
        <p:nvPicPr>
          <p:cNvPr id="23" name="Picture 22">
            <a:hlinkClick r:id="rId28"/>
            <a:extLst>
              <a:ext uri="{FF2B5EF4-FFF2-40B4-BE49-F238E27FC236}">
                <a16:creationId xmlns:a16="http://schemas.microsoft.com/office/drawing/2014/main" id="{C3CA042B-FD74-420A-A108-2C988F957595}"/>
              </a:ext>
            </a:extLst>
          </p:cNvPr>
          <p:cNvPicPr>
            <a:picLocks noChangeAspect="1"/>
          </p:cNvPicPr>
          <p:nvPr/>
        </p:nvPicPr>
        <p:blipFill>
          <a:blip r:embed="rId29"/>
          <a:stretch>
            <a:fillRect/>
          </a:stretch>
        </p:blipFill>
        <p:spPr>
          <a:xfrm rot="21182824">
            <a:off x="3768457" y="2074300"/>
            <a:ext cx="1420852" cy="959782"/>
          </a:xfrm>
          <a:prstGeom prst="rect">
            <a:avLst/>
          </a:prstGeom>
          <a:effectLst>
            <a:outerShdw blurRad="50800" dist="38100" dir="2700000" algn="tl" rotWithShape="0">
              <a:prstClr val="black">
                <a:alpha val="40000"/>
              </a:prstClr>
            </a:outerShdw>
          </a:effectLst>
        </p:spPr>
      </p:pic>
      <p:pic>
        <p:nvPicPr>
          <p:cNvPr id="26" name="Picture 25">
            <a:hlinkClick r:id="rId30"/>
            <a:extLst>
              <a:ext uri="{FF2B5EF4-FFF2-40B4-BE49-F238E27FC236}">
                <a16:creationId xmlns:a16="http://schemas.microsoft.com/office/drawing/2014/main" id="{A24190FA-121C-4F51-8D51-0866B4775AB7}"/>
              </a:ext>
            </a:extLst>
          </p:cNvPr>
          <p:cNvPicPr>
            <a:picLocks noChangeAspect="1"/>
          </p:cNvPicPr>
          <p:nvPr/>
        </p:nvPicPr>
        <p:blipFill>
          <a:blip r:embed="rId31"/>
          <a:stretch>
            <a:fillRect/>
          </a:stretch>
        </p:blipFill>
        <p:spPr>
          <a:xfrm>
            <a:off x="5176452" y="3276446"/>
            <a:ext cx="1634931" cy="779570"/>
          </a:xfrm>
          <a:prstGeom prst="rect">
            <a:avLst/>
          </a:prstGeom>
          <a:effectLst>
            <a:outerShdw blurRad="50800" dist="38100" dir="2700000" algn="tl" rotWithShape="0">
              <a:prstClr val="black">
                <a:alpha val="40000"/>
              </a:prstClr>
            </a:outerShdw>
          </a:effectLst>
        </p:spPr>
      </p:pic>
      <p:pic>
        <p:nvPicPr>
          <p:cNvPr id="28" name="Picture 2" descr="Image result for westcoast">
            <a:hlinkClick r:id="rId32"/>
            <a:extLst>
              <a:ext uri="{FF2B5EF4-FFF2-40B4-BE49-F238E27FC236}">
                <a16:creationId xmlns:a16="http://schemas.microsoft.com/office/drawing/2014/main" id="{CC91AF03-AB81-44CA-8C68-8B3F9CD4BF9B}"/>
              </a:ext>
            </a:extLst>
          </p:cNvPr>
          <p:cNvPicPr>
            <a:picLocks noChangeAspect="1" noChangeArrowheads="1"/>
          </p:cNvPicPr>
          <p:nvPr/>
        </p:nvPicPr>
        <p:blipFill rotWithShape="1">
          <a:blip r:embed="rId33" cstate="print">
            <a:extLst>
              <a:ext uri="{28A0092B-C50C-407E-A947-70E740481C1C}">
                <a14:useLocalDpi xmlns:a14="http://schemas.microsoft.com/office/drawing/2010/main"/>
              </a:ext>
            </a:extLst>
          </a:blip>
          <a:srcRect t="20465" b="23822"/>
          <a:stretch/>
        </p:blipFill>
        <p:spPr bwMode="auto">
          <a:xfrm rot="186680">
            <a:off x="356460" y="4624870"/>
            <a:ext cx="2169013" cy="62837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9" name="Picture 4" descr="Image result for amazon">
            <a:hlinkClick r:id="rId34"/>
            <a:extLst>
              <a:ext uri="{FF2B5EF4-FFF2-40B4-BE49-F238E27FC236}">
                <a16:creationId xmlns:a16="http://schemas.microsoft.com/office/drawing/2014/main" id="{5C779F2B-33C9-4621-B74B-DA50407851DF}"/>
              </a:ext>
            </a:extLst>
          </p:cNvPr>
          <p:cNvPicPr>
            <a:picLocks noChangeAspect="1" noChangeArrowheads="1"/>
          </p:cNvPicPr>
          <p:nvPr/>
        </p:nvPicPr>
        <p:blipFill>
          <a:blip r:embed="rId35" cstate="print">
            <a:extLst>
              <a:ext uri="{28A0092B-C50C-407E-A947-70E740481C1C}">
                <a14:useLocalDpi xmlns:a14="http://schemas.microsoft.com/office/drawing/2010/main"/>
              </a:ext>
            </a:extLst>
          </a:blip>
          <a:srcRect/>
          <a:stretch>
            <a:fillRect/>
          </a:stretch>
        </p:blipFill>
        <p:spPr bwMode="auto">
          <a:xfrm rot="21381311">
            <a:off x="2098307" y="3157616"/>
            <a:ext cx="1494265" cy="54776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5" name="Picture 2" descr="Berkshire Opportunities logo">
            <a:extLst>
              <a:ext uri="{FF2B5EF4-FFF2-40B4-BE49-F238E27FC236}">
                <a16:creationId xmlns:a16="http://schemas.microsoft.com/office/drawing/2014/main" id="{56ADF8F4-7BD5-41EA-BB92-3C2D91C788DA}"/>
              </a:ext>
            </a:extLst>
          </p:cNvPr>
          <p:cNvPicPr>
            <a:picLocks noChangeAspect="1" noChangeArrowheads="1"/>
          </p:cNvPicPr>
          <p:nvPr/>
        </p:nvPicPr>
        <p:blipFill>
          <a:blip r:embed="rId36">
            <a:extLst>
              <a:ext uri="{28A0092B-C50C-407E-A947-70E740481C1C}">
                <a14:useLocalDpi xmlns:a14="http://schemas.microsoft.com/office/drawing/2010/main"/>
              </a:ext>
            </a:extLst>
          </a:blip>
          <a:srcRect/>
          <a:stretch>
            <a:fillRect/>
          </a:stretch>
        </p:blipFill>
        <p:spPr bwMode="auto">
          <a:xfrm>
            <a:off x="7363933" y="59692"/>
            <a:ext cx="1695951" cy="735239"/>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Rounded Corners 26">
            <a:extLst>
              <a:ext uri="{FF2B5EF4-FFF2-40B4-BE49-F238E27FC236}">
                <a16:creationId xmlns:a16="http://schemas.microsoft.com/office/drawing/2014/main" id="{24A61D78-8F90-45B6-B495-C9409CA7BCF7}"/>
              </a:ext>
            </a:extLst>
          </p:cNvPr>
          <p:cNvSpPr/>
          <p:nvPr/>
        </p:nvSpPr>
        <p:spPr>
          <a:xfrm>
            <a:off x="289595" y="5431844"/>
            <a:ext cx="8564809" cy="1097363"/>
          </a:xfrm>
          <a:prstGeom prst="roundRect">
            <a:avLst/>
          </a:prstGeom>
          <a:solidFill>
            <a:srgbClr val="B8E3F6"/>
          </a:solidFill>
          <a:ln w="28575">
            <a:solidFill>
              <a:srgbClr val="35589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Century Gothic" panose="020B0502020202020204" pitchFamily="34" charset="0"/>
              </a:rPr>
              <a:t>Berkshire has a </a:t>
            </a:r>
            <a:r>
              <a:rPr lang="en-GB" sz="1600" b="1" dirty="0">
                <a:solidFill>
                  <a:schemeClr val="tx1"/>
                </a:solidFill>
                <a:latin typeface="Century Gothic" panose="020B0502020202020204" pitchFamily="34" charset="0"/>
              </a:rPr>
              <a:t>well-established and growing logistics sector</a:t>
            </a:r>
            <a:r>
              <a:rPr lang="en-GB" sz="1600" dirty="0">
                <a:solidFill>
                  <a:schemeClr val="tx1"/>
                </a:solidFill>
                <a:latin typeface="Century Gothic" panose="020B0502020202020204" pitchFamily="34" charset="0"/>
              </a:rPr>
              <a:t>, with many </a:t>
            </a:r>
            <a:r>
              <a:rPr lang="en-GB" sz="1600" b="1" dirty="0">
                <a:solidFill>
                  <a:schemeClr val="tx1"/>
                </a:solidFill>
                <a:latin typeface="Century Gothic" panose="020B0502020202020204" pitchFamily="34" charset="0"/>
              </a:rPr>
              <a:t>large firms </a:t>
            </a:r>
            <a:r>
              <a:rPr lang="en-GB" sz="1600" dirty="0">
                <a:solidFill>
                  <a:schemeClr val="tx1"/>
                </a:solidFill>
                <a:latin typeface="Century Gothic" panose="020B0502020202020204" pitchFamily="34" charset="0"/>
              </a:rPr>
              <a:t>choosing to establish </a:t>
            </a:r>
            <a:r>
              <a:rPr lang="en-GB" sz="1600" b="1" dirty="0">
                <a:solidFill>
                  <a:schemeClr val="tx1"/>
                </a:solidFill>
                <a:latin typeface="Century Gothic" panose="020B0502020202020204" pitchFamily="34" charset="0"/>
              </a:rPr>
              <a:t>warehousing</a:t>
            </a:r>
            <a:r>
              <a:rPr lang="en-GB" sz="1600" dirty="0">
                <a:solidFill>
                  <a:schemeClr val="tx1"/>
                </a:solidFill>
                <a:latin typeface="Century Gothic" panose="020B0502020202020204" pitchFamily="34" charset="0"/>
              </a:rPr>
              <a:t> </a:t>
            </a:r>
            <a:r>
              <a:rPr lang="en-GB" sz="1600" b="1" dirty="0">
                <a:solidFill>
                  <a:schemeClr val="tx1"/>
                </a:solidFill>
                <a:latin typeface="Century Gothic" panose="020B0502020202020204" pitchFamily="34" charset="0"/>
              </a:rPr>
              <a:t>operations</a:t>
            </a:r>
            <a:r>
              <a:rPr lang="en-GB" sz="1600" dirty="0">
                <a:solidFill>
                  <a:schemeClr val="tx1"/>
                </a:solidFill>
                <a:latin typeface="Century Gothic" panose="020B0502020202020204" pitchFamily="34" charset="0"/>
              </a:rPr>
              <a:t> in the sub-region (particularly in and around </a:t>
            </a:r>
            <a:r>
              <a:rPr lang="en-GB" sz="1600" b="1" dirty="0">
                <a:solidFill>
                  <a:schemeClr val="tx1"/>
                </a:solidFill>
                <a:latin typeface="Century Gothic" panose="020B0502020202020204" pitchFamily="34" charset="0"/>
              </a:rPr>
              <a:t>Slough</a:t>
            </a:r>
            <a:r>
              <a:rPr lang="en-GB" sz="1600" dirty="0">
                <a:solidFill>
                  <a:schemeClr val="tx1"/>
                </a:solidFill>
                <a:latin typeface="Century Gothic" panose="020B0502020202020204" pitchFamily="34" charset="0"/>
              </a:rPr>
              <a:t>, and to a lesser extent </a:t>
            </a:r>
            <a:r>
              <a:rPr lang="en-GB" sz="1600" b="1" dirty="0">
                <a:solidFill>
                  <a:schemeClr val="tx1"/>
                </a:solidFill>
                <a:latin typeface="Century Gothic" panose="020B0502020202020204" pitchFamily="34" charset="0"/>
              </a:rPr>
              <a:t>Thatcham</a:t>
            </a:r>
            <a:r>
              <a:rPr lang="en-GB" sz="1600" dirty="0">
                <a:solidFill>
                  <a:schemeClr val="tx1"/>
                </a:solidFill>
                <a:latin typeface="Century Gothic" panose="020B0502020202020204" pitchFamily="34" charset="0"/>
              </a:rPr>
              <a:t> and </a:t>
            </a:r>
            <a:r>
              <a:rPr lang="en-GB" sz="1600" b="1" dirty="0">
                <a:solidFill>
                  <a:schemeClr val="tx1"/>
                </a:solidFill>
                <a:latin typeface="Century Gothic" panose="020B0502020202020204" pitchFamily="34" charset="0"/>
              </a:rPr>
              <a:t>Theale</a:t>
            </a:r>
            <a:r>
              <a:rPr lang="en-GB" sz="1600" dirty="0">
                <a:solidFill>
                  <a:schemeClr val="tx1"/>
                </a:solidFill>
                <a:latin typeface="Century Gothic" panose="020B0502020202020204" pitchFamily="34" charset="0"/>
              </a:rPr>
              <a:t> in West Berkshire). </a:t>
            </a:r>
          </a:p>
        </p:txBody>
      </p:sp>
      <p:sp>
        <p:nvSpPr>
          <p:cNvPr id="30" name="Shape 114">
            <a:extLst>
              <a:ext uri="{FF2B5EF4-FFF2-40B4-BE49-F238E27FC236}">
                <a16:creationId xmlns:a16="http://schemas.microsoft.com/office/drawing/2014/main" id="{ED721714-1579-407B-A40D-E8C2037F880D}"/>
              </a:ext>
            </a:extLst>
          </p:cNvPr>
          <p:cNvSpPr/>
          <p:nvPr/>
        </p:nvSpPr>
        <p:spPr>
          <a:xfrm>
            <a:off x="250863" y="161175"/>
            <a:ext cx="8644988" cy="538608"/>
          </a:xfrm>
          <a:prstGeom prst="rect">
            <a:avLst/>
          </a:prstGeom>
          <a:noFill/>
          <a:ln>
            <a:noFill/>
          </a:ln>
        </p:spPr>
        <p:txBody>
          <a:bodyPr lIns="91425" tIns="45700" rIns="91425" bIns="45700" anchor="ctr" anchorCtr="0">
            <a:noAutofit/>
          </a:bodyPr>
          <a:lstStyle/>
          <a:p>
            <a:pPr>
              <a:buSzPct val="25000"/>
            </a:pPr>
            <a:r>
              <a:rPr lang="en-GB" sz="2400" b="1" dirty="0">
                <a:solidFill>
                  <a:schemeClr val="bg1"/>
                </a:solidFill>
                <a:latin typeface="Century Gothic" panose="020B0502020202020204" pitchFamily="34" charset="0"/>
                <a:ea typeface="Jost SemiBold" pitchFamily="2" charset="0"/>
                <a:cs typeface="Arial" panose="020B0604020202020204" pitchFamily="34" charset="0"/>
                <a:sym typeface="Lato"/>
              </a:rPr>
              <a:t>Meet the employers!</a:t>
            </a:r>
          </a:p>
        </p:txBody>
      </p:sp>
    </p:spTree>
    <p:extLst>
      <p:ext uri="{BB962C8B-B14F-4D97-AF65-F5344CB8AC3E}">
        <p14:creationId xmlns:p14="http://schemas.microsoft.com/office/powerpoint/2010/main" val="1012512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descr="Map with pin outline">
            <a:extLst>
              <a:ext uri="{FF2B5EF4-FFF2-40B4-BE49-F238E27FC236}">
                <a16:creationId xmlns:a16="http://schemas.microsoft.com/office/drawing/2014/main" id="{286FFBD6-A2ED-43A5-BF26-68EAE499BC5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395518" y="6717"/>
            <a:ext cx="4876800" cy="4876800"/>
          </a:xfrm>
          <a:prstGeom prst="rect">
            <a:avLst/>
          </a:prstGeom>
        </p:spPr>
      </p:pic>
      <p:pic>
        <p:nvPicPr>
          <p:cNvPr id="8" name="Graphic 7" descr="Left Brain outline">
            <a:extLst>
              <a:ext uri="{FF2B5EF4-FFF2-40B4-BE49-F238E27FC236}">
                <a16:creationId xmlns:a16="http://schemas.microsoft.com/office/drawing/2014/main" id="{B3B57CFE-314F-4896-8CDF-E344BEF0193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13717" y="2034760"/>
            <a:ext cx="4876800" cy="4876800"/>
          </a:xfrm>
          <a:prstGeom prst="rect">
            <a:avLst/>
          </a:prstGeom>
        </p:spPr>
      </p:pic>
      <p:sp>
        <p:nvSpPr>
          <p:cNvPr id="17" name="TextBox 13">
            <a:extLst>
              <a:ext uri="{FF2B5EF4-FFF2-40B4-BE49-F238E27FC236}">
                <a16:creationId xmlns:a16="http://schemas.microsoft.com/office/drawing/2014/main" id="{F9917226-B0B1-4CCB-9FE8-3AA768BC4842}"/>
              </a:ext>
            </a:extLst>
          </p:cNvPr>
          <p:cNvSpPr txBox="1"/>
          <p:nvPr/>
        </p:nvSpPr>
        <p:spPr>
          <a:xfrm>
            <a:off x="0" y="6642556"/>
            <a:ext cx="2698596" cy="21544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800" dirty="0">
                <a:effectLst/>
                <a:latin typeface="Century Gothic" panose="020B0502020202020204" pitchFamily="34" charset="0"/>
                <a:ea typeface="Calibri" panose="020F0502020204030204" pitchFamily="34" charset="0"/>
                <a:cs typeface="Arial" panose="020B0604020202020204" pitchFamily="34" charset="0"/>
              </a:rPr>
              <a:t>©VotesforSchools The WOW Show 2021</a:t>
            </a:r>
          </a:p>
        </p:txBody>
      </p:sp>
      <p:sp>
        <p:nvSpPr>
          <p:cNvPr id="9" name="Rectangle: Rounded Corners 8">
            <a:extLst>
              <a:ext uri="{FF2B5EF4-FFF2-40B4-BE49-F238E27FC236}">
                <a16:creationId xmlns:a16="http://schemas.microsoft.com/office/drawing/2014/main" id="{96B5C38A-CBA6-4FBE-BDC5-F7B7E34F323F}"/>
              </a:ext>
            </a:extLst>
          </p:cNvPr>
          <p:cNvSpPr/>
          <p:nvPr/>
        </p:nvSpPr>
        <p:spPr>
          <a:xfrm>
            <a:off x="3817560" y="3580936"/>
            <a:ext cx="1565472" cy="821600"/>
          </a:xfrm>
          <a:prstGeom prst="roundRect">
            <a:avLst/>
          </a:prstGeom>
          <a:solidFill>
            <a:srgbClr val="B8E3F6"/>
          </a:solidFill>
          <a:ln w="28575">
            <a:solidFill>
              <a:srgbClr val="3557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Century Gothic" panose="020B0502020202020204" pitchFamily="34" charset="0"/>
                <a:ea typeface="Helvetica Neue" panose="02000503000000020004" pitchFamily="2" charset="0"/>
                <a:cs typeface="Arial" panose="020B0604020202020204" pitchFamily="34" charset="0"/>
              </a:rPr>
              <a:t>Education</a:t>
            </a:r>
          </a:p>
        </p:txBody>
      </p:sp>
      <p:sp>
        <p:nvSpPr>
          <p:cNvPr id="10" name="Rectangle: Rounded Corners 9">
            <a:extLst>
              <a:ext uri="{FF2B5EF4-FFF2-40B4-BE49-F238E27FC236}">
                <a16:creationId xmlns:a16="http://schemas.microsoft.com/office/drawing/2014/main" id="{F006D0C1-518D-47BC-A183-381282A36BBD}"/>
              </a:ext>
            </a:extLst>
          </p:cNvPr>
          <p:cNvSpPr/>
          <p:nvPr/>
        </p:nvSpPr>
        <p:spPr>
          <a:xfrm>
            <a:off x="2652117" y="4786469"/>
            <a:ext cx="1565472" cy="821600"/>
          </a:xfrm>
          <a:prstGeom prst="roundRect">
            <a:avLst/>
          </a:prstGeom>
          <a:solidFill>
            <a:srgbClr val="32B0E6"/>
          </a:solidFill>
          <a:ln w="28575">
            <a:solidFill>
              <a:srgbClr val="3557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Century Gothic" panose="020B0502020202020204" pitchFamily="34" charset="0"/>
                <a:ea typeface="Helvetica Neue" panose="02000503000000020004" pitchFamily="2" charset="0"/>
                <a:cs typeface="Arial" panose="020B0604020202020204" pitchFamily="34" charset="0"/>
              </a:rPr>
              <a:t>Transport and Distribution</a:t>
            </a:r>
          </a:p>
        </p:txBody>
      </p:sp>
      <p:sp>
        <p:nvSpPr>
          <p:cNvPr id="11" name="Rectangle: Rounded Corners 10">
            <a:extLst>
              <a:ext uri="{FF2B5EF4-FFF2-40B4-BE49-F238E27FC236}">
                <a16:creationId xmlns:a16="http://schemas.microsoft.com/office/drawing/2014/main" id="{2B385ADB-EBBB-4564-B419-DD51805B3388}"/>
              </a:ext>
            </a:extLst>
          </p:cNvPr>
          <p:cNvSpPr/>
          <p:nvPr/>
        </p:nvSpPr>
        <p:spPr>
          <a:xfrm>
            <a:off x="3817560" y="2445117"/>
            <a:ext cx="1565472" cy="821600"/>
          </a:xfrm>
          <a:prstGeom prst="roundRect">
            <a:avLst/>
          </a:prstGeom>
          <a:solidFill>
            <a:srgbClr val="32B0E6"/>
          </a:solidFill>
          <a:ln w="28575">
            <a:solidFill>
              <a:srgbClr val="3557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Century Gothic" panose="020B0502020202020204" pitchFamily="34" charset="0"/>
                <a:ea typeface="Helvetica Neue" panose="02000503000000020004" pitchFamily="2" charset="0"/>
                <a:cs typeface="Arial" panose="020B0604020202020204" pitchFamily="34" charset="0"/>
              </a:rPr>
              <a:t>Construction</a:t>
            </a:r>
          </a:p>
        </p:txBody>
      </p:sp>
      <p:sp>
        <p:nvSpPr>
          <p:cNvPr id="12" name="Rectangle: Rounded Corners 11">
            <a:extLst>
              <a:ext uri="{FF2B5EF4-FFF2-40B4-BE49-F238E27FC236}">
                <a16:creationId xmlns:a16="http://schemas.microsoft.com/office/drawing/2014/main" id="{A3AD8A38-24DA-4238-8520-AF569C09055F}"/>
              </a:ext>
            </a:extLst>
          </p:cNvPr>
          <p:cNvSpPr/>
          <p:nvPr/>
        </p:nvSpPr>
        <p:spPr>
          <a:xfrm>
            <a:off x="5886677" y="3580936"/>
            <a:ext cx="1565472" cy="821600"/>
          </a:xfrm>
          <a:prstGeom prst="roundRect">
            <a:avLst/>
          </a:prstGeom>
          <a:solidFill>
            <a:srgbClr val="32B0E6"/>
          </a:solidFill>
          <a:ln w="28575">
            <a:solidFill>
              <a:srgbClr val="3557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Century Gothic" panose="020B0502020202020204" pitchFamily="34" charset="0"/>
                <a:ea typeface="Helvetica Neue" panose="02000503000000020004" pitchFamily="2" charset="0"/>
                <a:cs typeface="Arial" panose="020B0604020202020204" pitchFamily="34" charset="0"/>
              </a:rPr>
              <a:t>Business and Finance</a:t>
            </a:r>
          </a:p>
        </p:txBody>
      </p:sp>
      <p:sp>
        <p:nvSpPr>
          <p:cNvPr id="18" name="Rectangle: Rounded Corners 17">
            <a:extLst>
              <a:ext uri="{FF2B5EF4-FFF2-40B4-BE49-F238E27FC236}">
                <a16:creationId xmlns:a16="http://schemas.microsoft.com/office/drawing/2014/main" id="{2F303716-F74E-447B-91E8-4DE6510AD869}"/>
              </a:ext>
            </a:extLst>
          </p:cNvPr>
          <p:cNvSpPr/>
          <p:nvPr/>
        </p:nvSpPr>
        <p:spPr>
          <a:xfrm>
            <a:off x="391646" y="4783069"/>
            <a:ext cx="1565472" cy="821600"/>
          </a:xfrm>
          <a:prstGeom prst="roundRect">
            <a:avLst/>
          </a:prstGeom>
          <a:solidFill>
            <a:srgbClr val="B8E3F6"/>
          </a:solidFill>
          <a:ln w="28575">
            <a:solidFill>
              <a:srgbClr val="3557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Century Gothic" panose="020B0502020202020204" pitchFamily="34" charset="0"/>
                <a:ea typeface="Helvetica Neue" panose="02000503000000020004" pitchFamily="2" charset="0"/>
                <a:cs typeface="Arial" panose="020B0604020202020204" pitchFamily="34" charset="0"/>
              </a:rPr>
              <a:t>Hospitality</a:t>
            </a:r>
          </a:p>
        </p:txBody>
      </p:sp>
      <p:sp>
        <p:nvSpPr>
          <p:cNvPr id="19" name="Rectangle: Rounded Corners 18">
            <a:extLst>
              <a:ext uri="{FF2B5EF4-FFF2-40B4-BE49-F238E27FC236}">
                <a16:creationId xmlns:a16="http://schemas.microsoft.com/office/drawing/2014/main" id="{081A1B2A-EB95-44B9-BEF7-EAB677C27513}"/>
              </a:ext>
            </a:extLst>
          </p:cNvPr>
          <p:cNvSpPr/>
          <p:nvPr/>
        </p:nvSpPr>
        <p:spPr>
          <a:xfrm>
            <a:off x="1748443" y="3580936"/>
            <a:ext cx="1565472" cy="821600"/>
          </a:xfrm>
          <a:prstGeom prst="roundRect">
            <a:avLst/>
          </a:prstGeom>
          <a:solidFill>
            <a:srgbClr val="32B0E6"/>
          </a:solidFill>
          <a:ln w="28575">
            <a:solidFill>
              <a:srgbClr val="3557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Century Gothic" panose="020B0502020202020204" pitchFamily="34" charset="0"/>
                <a:ea typeface="Helvetica Neue" panose="02000503000000020004" pitchFamily="2" charset="0"/>
                <a:cs typeface="Arial" panose="020B0604020202020204" pitchFamily="34" charset="0"/>
              </a:rPr>
              <a:t>Health, Care and Welfare</a:t>
            </a:r>
          </a:p>
        </p:txBody>
      </p:sp>
      <p:sp>
        <p:nvSpPr>
          <p:cNvPr id="20" name="Rectangle: Rounded Corners 19">
            <a:extLst>
              <a:ext uri="{FF2B5EF4-FFF2-40B4-BE49-F238E27FC236}">
                <a16:creationId xmlns:a16="http://schemas.microsoft.com/office/drawing/2014/main" id="{2DBE9F4C-D49C-40B6-8B8F-A3AF764250DF}"/>
              </a:ext>
            </a:extLst>
          </p:cNvPr>
          <p:cNvSpPr/>
          <p:nvPr/>
        </p:nvSpPr>
        <p:spPr>
          <a:xfrm>
            <a:off x="1748443" y="2445117"/>
            <a:ext cx="1565472" cy="821600"/>
          </a:xfrm>
          <a:prstGeom prst="roundRect">
            <a:avLst/>
          </a:prstGeom>
          <a:solidFill>
            <a:srgbClr val="B8E3F6"/>
          </a:solidFill>
          <a:ln w="28575">
            <a:solidFill>
              <a:srgbClr val="3557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Century Gothic" panose="020B0502020202020204" pitchFamily="34" charset="0"/>
                <a:ea typeface="Helvetica Neue" panose="02000503000000020004" pitchFamily="2" charset="0"/>
                <a:cs typeface="Arial" panose="020B0604020202020204" pitchFamily="34" charset="0"/>
              </a:rPr>
              <a:t>Digital Technology</a:t>
            </a:r>
          </a:p>
        </p:txBody>
      </p:sp>
      <p:sp>
        <p:nvSpPr>
          <p:cNvPr id="21" name="Rectangle: Rounded Corners 20">
            <a:extLst>
              <a:ext uri="{FF2B5EF4-FFF2-40B4-BE49-F238E27FC236}">
                <a16:creationId xmlns:a16="http://schemas.microsoft.com/office/drawing/2014/main" id="{20ED7D43-ABC4-4386-A282-E4DB8387F165}"/>
              </a:ext>
            </a:extLst>
          </p:cNvPr>
          <p:cNvSpPr/>
          <p:nvPr/>
        </p:nvSpPr>
        <p:spPr>
          <a:xfrm>
            <a:off x="5886677" y="2445117"/>
            <a:ext cx="1565472" cy="821600"/>
          </a:xfrm>
          <a:prstGeom prst="roundRect">
            <a:avLst/>
          </a:prstGeom>
          <a:solidFill>
            <a:srgbClr val="B8E3F6"/>
          </a:solidFill>
          <a:ln w="28575">
            <a:solidFill>
              <a:srgbClr val="3557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Century Gothic" panose="020B0502020202020204" pitchFamily="34" charset="0"/>
                <a:ea typeface="Helvetica Neue" panose="02000503000000020004" pitchFamily="2" charset="0"/>
                <a:cs typeface="Arial" panose="020B0604020202020204" pitchFamily="34" charset="0"/>
              </a:rPr>
              <a:t>Engineering and Science</a:t>
            </a:r>
          </a:p>
        </p:txBody>
      </p:sp>
      <p:sp>
        <p:nvSpPr>
          <p:cNvPr id="31" name="Rectangle: Rounded Corners 30">
            <a:extLst>
              <a:ext uri="{FF2B5EF4-FFF2-40B4-BE49-F238E27FC236}">
                <a16:creationId xmlns:a16="http://schemas.microsoft.com/office/drawing/2014/main" id="{BA2B7EF4-DF3C-4C14-8C69-383F6E0810BA}"/>
              </a:ext>
            </a:extLst>
          </p:cNvPr>
          <p:cNvSpPr/>
          <p:nvPr/>
        </p:nvSpPr>
        <p:spPr>
          <a:xfrm>
            <a:off x="4912588" y="4786469"/>
            <a:ext cx="1565472" cy="821600"/>
          </a:xfrm>
          <a:prstGeom prst="roundRect">
            <a:avLst/>
          </a:prstGeom>
          <a:solidFill>
            <a:srgbClr val="B8E3F6"/>
          </a:solidFill>
          <a:ln w="28575">
            <a:solidFill>
              <a:srgbClr val="3557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Century Gothic" panose="020B0502020202020204" pitchFamily="34" charset="0"/>
                <a:ea typeface="Helvetica Neue" panose="02000503000000020004" pitchFamily="2" charset="0"/>
                <a:cs typeface="Arial" panose="020B0604020202020204" pitchFamily="34" charset="0"/>
              </a:rPr>
              <a:t>Sales and Customer Service</a:t>
            </a:r>
          </a:p>
        </p:txBody>
      </p:sp>
      <p:sp>
        <p:nvSpPr>
          <p:cNvPr id="34" name="Rectangle: Rounded Corners 33">
            <a:extLst>
              <a:ext uri="{FF2B5EF4-FFF2-40B4-BE49-F238E27FC236}">
                <a16:creationId xmlns:a16="http://schemas.microsoft.com/office/drawing/2014/main" id="{C31F534A-5BBE-4461-ABFF-E4D5B6923375}"/>
              </a:ext>
            </a:extLst>
          </p:cNvPr>
          <p:cNvSpPr/>
          <p:nvPr/>
        </p:nvSpPr>
        <p:spPr>
          <a:xfrm>
            <a:off x="397798" y="5841894"/>
            <a:ext cx="8340695" cy="681568"/>
          </a:xfrm>
          <a:prstGeom prst="roundRect">
            <a:avLst/>
          </a:prstGeom>
          <a:solidFill>
            <a:srgbClr val="8E1456"/>
          </a:solidFill>
          <a:ln w="28575">
            <a:solidFill>
              <a:srgbClr val="EC659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bg1"/>
                </a:solidFill>
                <a:latin typeface="Century Gothic" panose="020B0502020202020204" pitchFamily="34" charset="0"/>
                <a:ea typeface="Helvetica Neue" panose="02000503000000020004" pitchFamily="2" charset="0"/>
                <a:cs typeface="Arial" panose="020B0604020202020204" pitchFamily="34" charset="0"/>
              </a:rPr>
              <a:t>Challenge: </a:t>
            </a:r>
          </a:p>
          <a:p>
            <a:pPr algn="ctr"/>
            <a:r>
              <a:rPr lang="en-GB" sz="1600" dirty="0">
                <a:solidFill>
                  <a:schemeClr val="bg1"/>
                </a:solidFill>
                <a:latin typeface="Century Gothic" panose="020B0502020202020204" pitchFamily="34" charset="0"/>
                <a:ea typeface="Helvetica Neue" panose="02000503000000020004" pitchFamily="2" charset="0"/>
                <a:cs typeface="Arial" panose="020B0604020202020204" pitchFamily="34" charset="0"/>
              </a:rPr>
              <a:t>Have you thought about which sector interests you for your future?</a:t>
            </a:r>
          </a:p>
        </p:txBody>
      </p:sp>
      <p:sp>
        <p:nvSpPr>
          <p:cNvPr id="28" name="Rectangle: Rounded Corners 27">
            <a:extLst>
              <a:ext uri="{FF2B5EF4-FFF2-40B4-BE49-F238E27FC236}">
                <a16:creationId xmlns:a16="http://schemas.microsoft.com/office/drawing/2014/main" id="{81368B69-9595-4129-998C-AEA4543179D2}"/>
              </a:ext>
            </a:extLst>
          </p:cNvPr>
          <p:cNvSpPr/>
          <p:nvPr/>
        </p:nvSpPr>
        <p:spPr>
          <a:xfrm>
            <a:off x="5441796" y="774824"/>
            <a:ext cx="3296697" cy="1281023"/>
          </a:xfrm>
          <a:prstGeom prst="roundRect">
            <a:avLst/>
          </a:prstGeom>
          <a:solidFill>
            <a:srgbClr val="A4C84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Century Gothic" panose="020B0502020202020204" pitchFamily="34" charset="0"/>
                <a:ea typeface="Helvetica Neue" panose="02000503000000020004" pitchFamily="2" charset="0"/>
                <a:cs typeface="Arial" panose="020B0604020202020204" pitchFamily="34" charset="0"/>
              </a:rPr>
              <a:t>Define: Sector</a:t>
            </a:r>
          </a:p>
          <a:p>
            <a:pPr algn="ctr"/>
            <a:r>
              <a:rPr lang="en-GB" sz="1600" dirty="0">
                <a:solidFill>
                  <a:schemeClr val="tx1"/>
                </a:solidFill>
                <a:latin typeface="Century Gothic" panose="020B0502020202020204" pitchFamily="34" charset="0"/>
                <a:ea typeface="Helvetica Neue" panose="02000503000000020004" pitchFamily="2" charset="0"/>
                <a:cs typeface="Arial" panose="020B0604020202020204" pitchFamily="34" charset="0"/>
              </a:rPr>
              <a:t>An area of work and production that makes money for an area or country. </a:t>
            </a:r>
          </a:p>
        </p:txBody>
      </p:sp>
      <p:sp>
        <p:nvSpPr>
          <p:cNvPr id="22" name="Rectangle: Rounded Corners 21">
            <a:extLst>
              <a:ext uri="{FF2B5EF4-FFF2-40B4-BE49-F238E27FC236}">
                <a16:creationId xmlns:a16="http://schemas.microsoft.com/office/drawing/2014/main" id="{2BC29984-1877-4413-8E02-ED875E2C0EF2}"/>
              </a:ext>
            </a:extLst>
          </p:cNvPr>
          <p:cNvSpPr/>
          <p:nvPr/>
        </p:nvSpPr>
        <p:spPr>
          <a:xfrm>
            <a:off x="7173058" y="4783069"/>
            <a:ext cx="1565472" cy="821600"/>
          </a:xfrm>
          <a:prstGeom prst="roundRect">
            <a:avLst/>
          </a:prstGeom>
          <a:solidFill>
            <a:srgbClr val="32B0E6"/>
          </a:solidFill>
          <a:ln w="28575">
            <a:solidFill>
              <a:srgbClr val="3557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Century Gothic" panose="020B0502020202020204" pitchFamily="34" charset="0"/>
                <a:ea typeface="Helvetica Neue" panose="02000503000000020004" pitchFamily="2" charset="0"/>
                <a:cs typeface="Arial" panose="020B0604020202020204" pitchFamily="34" charset="0"/>
              </a:rPr>
              <a:t>Creative</a:t>
            </a:r>
          </a:p>
        </p:txBody>
      </p:sp>
      <p:pic>
        <p:nvPicPr>
          <p:cNvPr id="3" name="Picture 2">
            <a:hlinkClick r:id="rId7"/>
            <a:extLst>
              <a:ext uri="{FF2B5EF4-FFF2-40B4-BE49-F238E27FC236}">
                <a16:creationId xmlns:a16="http://schemas.microsoft.com/office/drawing/2014/main" id="{CA063D56-D5B7-4DFD-A108-CDD49FCEC8B8}"/>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411659" y="3505736"/>
            <a:ext cx="833139" cy="972000"/>
          </a:xfrm>
          <a:prstGeom prst="rect">
            <a:avLst/>
          </a:prstGeom>
        </p:spPr>
      </p:pic>
      <p:pic>
        <p:nvPicPr>
          <p:cNvPr id="5" name="Picture 4">
            <a:hlinkClick r:id="rId9"/>
            <a:extLst>
              <a:ext uri="{FF2B5EF4-FFF2-40B4-BE49-F238E27FC236}">
                <a16:creationId xmlns:a16="http://schemas.microsoft.com/office/drawing/2014/main" id="{09A3273C-27A2-40A7-96F9-F9E74183EA91}"/>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411659" y="2369917"/>
            <a:ext cx="833139" cy="972000"/>
          </a:xfrm>
          <a:prstGeom prst="rect">
            <a:avLst/>
          </a:prstGeom>
        </p:spPr>
      </p:pic>
      <p:pic>
        <p:nvPicPr>
          <p:cNvPr id="7" name="Picture 6">
            <a:hlinkClick r:id="rId11"/>
            <a:extLst>
              <a:ext uri="{FF2B5EF4-FFF2-40B4-BE49-F238E27FC236}">
                <a16:creationId xmlns:a16="http://schemas.microsoft.com/office/drawing/2014/main" id="{123786A9-EF8E-41F1-B472-B1BE10CD56A7}"/>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7955795" y="3505736"/>
            <a:ext cx="754114" cy="972000"/>
          </a:xfrm>
          <a:prstGeom prst="rect">
            <a:avLst/>
          </a:prstGeom>
        </p:spPr>
      </p:pic>
      <p:pic>
        <p:nvPicPr>
          <p:cNvPr id="15" name="Picture 14">
            <a:hlinkClick r:id="rId13"/>
            <a:extLst>
              <a:ext uri="{FF2B5EF4-FFF2-40B4-BE49-F238E27FC236}">
                <a16:creationId xmlns:a16="http://schemas.microsoft.com/office/drawing/2014/main" id="{FC7B6409-2BA2-4379-AC54-AF03F16C1DB9}"/>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7955794" y="2369917"/>
            <a:ext cx="776547" cy="972000"/>
          </a:xfrm>
          <a:prstGeom prst="rect">
            <a:avLst/>
          </a:prstGeom>
        </p:spPr>
      </p:pic>
      <p:sp>
        <p:nvSpPr>
          <p:cNvPr id="23" name="Rectangle: Rounded Corners 22">
            <a:extLst>
              <a:ext uri="{FF2B5EF4-FFF2-40B4-BE49-F238E27FC236}">
                <a16:creationId xmlns:a16="http://schemas.microsoft.com/office/drawing/2014/main" id="{186DF53E-1A46-4CEC-81A3-F5C2BE254085}"/>
              </a:ext>
            </a:extLst>
          </p:cNvPr>
          <p:cNvSpPr/>
          <p:nvPr/>
        </p:nvSpPr>
        <p:spPr>
          <a:xfrm>
            <a:off x="397798" y="774823"/>
            <a:ext cx="4832124" cy="1281023"/>
          </a:xfrm>
          <a:prstGeom prst="roundRect">
            <a:avLst/>
          </a:prstGeom>
          <a:solidFill>
            <a:srgbClr val="B8E3F6"/>
          </a:solidFill>
          <a:ln w="28575">
            <a:solidFill>
              <a:srgbClr val="3557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Century Gothic" panose="020B0502020202020204" pitchFamily="34" charset="0"/>
                <a:ea typeface="Helvetica Neue" panose="02000503000000020004" pitchFamily="2" charset="0"/>
                <a:cs typeface="Arial" panose="020B0604020202020204" pitchFamily="34" charset="0"/>
              </a:rPr>
              <a:t>Over the next few slides, you will see some of the </a:t>
            </a:r>
            <a:r>
              <a:rPr lang="en-GB" sz="1600" b="1" dirty="0">
                <a:solidFill>
                  <a:schemeClr val="tx1"/>
                </a:solidFill>
                <a:latin typeface="Century Gothic" panose="020B0502020202020204" pitchFamily="34" charset="0"/>
                <a:ea typeface="Helvetica Neue" panose="02000503000000020004" pitchFamily="2" charset="0"/>
                <a:cs typeface="Arial" panose="020B0604020202020204" pitchFamily="34" charset="0"/>
              </a:rPr>
              <a:t>many sectors that Berkshire has career opportunities available in. </a:t>
            </a:r>
            <a:r>
              <a:rPr lang="en-GB" sz="1600" dirty="0">
                <a:solidFill>
                  <a:schemeClr val="tx1"/>
                </a:solidFill>
                <a:latin typeface="Century Gothic" panose="020B0502020202020204" pitchFamily="34" charset="0"/>
                <a:ea typeface="Helvetica Neue" panose="02000503000000020004" pitchFamily="2" charset="0"/>
                <a:cs typeface="Arial" panose="020B0604020202020204" pitchFamily="34" charset="0"/>
              </a:rPr>
              <a:t>Think about what you would like to do with </a:t>
            </a:r>
            <a:r>
              <a:rPr lang="en-GB" sz="1600" b="1" dirty="0">
                <a:solidFill>
                  <a:schemeClr val="tx1"/>
                </a:solidFill>
                <a:latin typeface="Century Gothic" panose="020B0502020202020204" pitchFamily="34" charset="0"/>
                <a:ea typeface="Helvetica Neue" panose="02000503000000020004" pitchFamily="2" charset="0"/>
                <a:cs typeface="Arial" panose="020B0604020202020204" pitchFamily="34" charset="0"/>
              </a:rPr>
              <a:t>your future</a:t>
            </a:r>
            <a:r>
              <a:rPr lang="en-GB" sz="1600" dirty="0">
                <a:solidFill>
                  <a:schemeClr val="tx1"/>
                </a:solidFill>
                <a:latin typeface="Century Gothic" panose="020B0502020202020204" pitchFamily="34" charset="0"/>
                <a:ea typeface="Helvetica Neue" panose="02000503000000020004" pitchFamily="2" charset="0"/>
                <a:cs typeface="Arial" panose="020B0604020202020204" pitchFamily="34" charset="0"/>
              </a:rPr>
              <a:t>.  </a:t>
            </a:r>
          </a:p>
        </p:txBody>
      </p:sp>
      <p:sp>
        <p:nvSpPr>
          <p:cNvPr id="24" name="Shape 114">
            <a:extLst>
              <a:ext uri="{FF2B5EF4-FFF2-40B4-BE49-F238E27FC236}">
                <a16:creationId xmlns:a16="http://schemas.microsoft.com/office/drawing/2014/main" id="{72DEF9E4-CD83-43AB-8B56-9CB43A95D0DB}"/>
              </a:ext>
            </a:extLst>
          </p:cNvPr>
          <p:cNvSpPr/>
          <p:nvPr/>
        </p:nvSpPr>
        <p:spPr>
          <a:xfrm>
            <a:off x="250863" y="161175"/>
            <a:ext cx="8001569" cy="538608"/>
          </a:xfrm>
          <a:prstGeom prst="rect">
            <a:avLst/>
          </a:prstGeom>
          <a:noFill/>
          <a:ln>
            <a:noFill/>
          </a:ln>
        </p:spPr>
        <p:txBody>
          <a:bodyPr lIns="91425" tIns="45700" rIns="91425" bIns="45700" anchor="ctr" anchorCtr="0">
            <a:noAutofit/>
          </a:bodyPr>
          <a:lstStyle/>
          <a:p>
            <a:pPr>
              <a:buSzPct val="25000"/>
            </a:pPr>
            <a:r>
              <a:rPr lang="en-GB" sz="2400" b="1" dirty="0">
                <a:solidFill>
                  <a:schemeClr val="bg1"/>
                </a:solidFill>
                <a:latin typeface="Century Gothic" panose="020B0502020202020204" pitchFamily="34" charset="0"/>
                <a:ea typeface="Jost SemiBold" pitchFamily="2" charset="0"/>
                <a:cs typeface="Arial" panose="020B0604020202020204" pitchFamily="34" charset="0"/>
                <a:sym typeface="Lato"/>
              </a:rPr>
              <a:t>What is the LMI in Berkshire?</a:t>
            </a:r>
          </a:p>
        </p:txBody>
      </p:sp>
      <p:pic>
        <p:nvPicPr>
          <p:cNvPr id="25" name="Picture 2" descr="Berkshire Opportunities logo">
            <a:extLst>
              <a:ext uri="{FF2B5EF4-FFF2-40B4-BE49-F238E27FC236}">
                <a16:creationId xmlns:a16="http://schemas.microsoft.com/office/drawing/2014/main" id="{CB549E09-6B7B-4FD1-B4A7-4158E97A59E0}"/>
              </a:ext>
            </a:extLst>
          </p:cNvPr>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7792825" y="125720"/>
            <a:ext cx="1242389" cy="5386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8150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par>
                                <p:cTn id="19" presetID="10"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childTnLst>
                          </p:cTn>
                        </p:par>
                        <p:par>
                          <p:cTn id="22" fill="hold">
                            <p:stCondLst>
                              <p:cond delay="1500"/>
                            </p:stCondLst>
                            <p:childTnLst>
                              <p:par>
                                <p:cTn id="23" presetID="10" presetClass="entr" presetSubtype="0" fill="hold"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childTnLst>
                          </p:cTn>
                        </p:par>
                        <p:par>
                          <p:cTn id="29" fill="hold">
                            <p:stCondLst>
                              <p:cond delay="2000"/>
                            </p:stCondLst>
                            <p:childTnLst>
                              <p:par>
                                <p:cTn id="30" presetID="10" presetClass="entr" presetSubtype="0" fill="hold" grpId="0" nodeType="after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par>
                          <p:cTn id="33" fill="hold">
                            <p:stCondLst>
                              <p:cond delay="2500"/>
                            </p:stCondLst>
                            <p:childTnLst>
                              <p:par>
                                <p:cTn id="34" presetID="10" presetClass="entr" presetSubtype="0" fill="hold" grpId="0" nodeType="after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500"/>
                                        <p:tgtEl>
                                          <p:spTgt spid="19"/>
                                        </p:tgtEl>
                                      </p:cBhvr>
                                    </p:animEffect>
                                  </p:childTnLst>
                                </p:cTn>
                              </p:par>
                              <p:par>
                                <p:cTn id="37" presetID="10" presetClass="entr" presetSubtype="0" fill="hold" nodeType="with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fade">
                                      <p:cBhvr>
                                        <p:cTn id="39" dur="500"/>
                                        <p:tgtEl>
                                          <p:spTgt spid="3"/>
                                        </p:tgtEl>
                                      </p:cBhvr>
                                    </p:animEffect>
                                  </p:childTnLst>
                                </p:cTn>
                              </p:par>
                            </p:childTnLst>
                          </p:cTn>
                        </p:par>
                        <p:par>
                          <p:cTn id="40" fill="hold">
                            <p:stCondLst>
                              <p:cond delay="3000"/>
                            </p:stCondLst>
                            <p:childTnLst>
                              <p:par>
                                <p:cTn id="41" presetID="10" presetClass="entr" presetSubtype="0" fill="hold" grpId="0" nodeType="after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fade">
                                      <p:cBhvr>
                                        <p:cTn id="43" dur="500"/>
                                        <p:tgtEl>
                                          <p:spTgt spid="18"/>
                                        </p:tgtEl>
                                      </p:cBhvr>
                                    </p:animEffect>
                                  </p:childTnLst>
                                </p:cTn>
                              </p:par>
                            </p:childTnLst>
                          </p:cTn>
                        </p:par>
                        <p:par>
                          <p:cTn id="44" fill="hold">
                            <p:stCondLst>
                              <p:cond delay="3500"/>
                            </p:stCondLst>
                            <p:childTnLst>
                              <p:par>
                                <p:cTn id="45" presetID="10" presetClass="entr" presetSubtype="0" fill="hold" grpId="0" nodeType="after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fade">
                                      <p:cBhvr>
                                        <p:cTn id="47" dur="500"/>
                                        <p:tgtEl>
                                          <p:spTgt spid="10"/>
                                        </p:tgtEl>
                                      </p:cBhvr>
                                    </p:animEffect>
                                  </p:childTnLst>
                                </p:cTn>
                              </p:par>
                            </p:childTnLst>
                          </p:cTn>
                        </p:par>
                        <p:par>
                          <p:cTn id="48" fill="hold">
                            <p:stCondLst>
                              <p:cond delay="4000"/>
                            </p:stCondLst>
                            <p:childTnLst>
                              <p:par>
                                <p:cTn id="49" presetID="10" presetClass="entr" presetSubtype="0" fill="hold" grpId="0" nodeType="afterEffect">
                                  <p:stCondLst>
                                    <p:cond delay="0"/>
                                  </p:stCondLst>
                                  <p:childTnLst>
                                    <p:set>
                                      <p:cBhvr>
                                        <p:cTn id="50" dur="1" fill="hold">
                                          <p:stCondLst>
                                            <p:cond delay="0"/>
                                          </p:stCondLst>
                                        </p:cTn>
                                        <p:tgtEl>
                                          <p:spTgt spid="31"/>
                                        </p:tgtEl>
                                        <p:attrNameLst>
                                          <p:attrName>style.visibility</p:attrName>
                                        </p:attrNameLst>
                                      </p:cBhvr>
                                      <p:to>
                                        <p:strVal val="visible"/>
                                      </p:to>
                                    </p:set>
                                    <p:animEffect transition="in" filter="fade">
                                      <p:cBhvr>
                                        <p:cTn id="51" dur="500"/>
                                        <p:tgtEl>
                                          <p:spTgt spid="31"/>
                                        </p:tgtEl>
                                      </p:cBhvr>
                                    </p:animEffect>
                                  </p:childTnLst>
                                </p:cTn>
                              </p:par>
                            </p:childTnLst>
                          </p:cTn>
                        </p:par>
                        <p:par>
                          <p:cTn id="52" fill="hold">
                            <p:stCondLst>
                              <p:cond delay="4500"/>
                            </p:stCondLst>
                            <p:childTnLst>
                              <p:par>
                                <p:cTn id="53" presetID="10" presetClass="entr" presetSubtype="0" fill="hold" grpId="0" nodeType="after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fade">
                                      <p:cBhvr>
                                        <p:cTn id="55" dur="500"/>
                                        <p:tgtEl>
                                          <p:spTgt spid="22"/>
                                        </p:tgtEl>
                                      </p:cBhvr>
                                    </p:animEffect>
                                  </p:childTnLst>
                                </p:cTn>
                              </p:par>
                            </p:childTnLst>
                          </p:cTn>
                        </p:par>
                        <p:par>
                          <p:cTn id="56" fill="hold">
                            <p:stCondLst>
                              <p:cond delay="5000"/>
                            </p:stCondLst>
                            <p:childTnLst>
                              <p:par>
                                <p:cTn id="57" presetID="10" presetClass="entr" presetSubtype="0" fill="hold" grpId="0" nodeType="afterEffect">
                                  <p:stCondLst>
                                    <p:cond delay="0"/>
                                  </p:stCondLst>
                                  <p:childTnLst>
                                    <p:set>
                                      <p:cBhvr>
                                        <p:cTn id="58" dur="1" fill="hold">
                                          <p:stCondLst>
                                            <p:cond delay="0"/>
                                          </p:stCondLst>
                                        </p:cTn>
                                        <p:tgtEl>
                                          <p:spTgt spid="34"/>
                                        </p:tgtEl>
                                        <p:attrNameLst>
                                          <p:attrName>style.visibility</p:attrName>
                                        </p:attrNameLst>
                                      </p:cBhvr>
                                      <p:to>
                                        <p:strVal val="visible"/>
                                      </p:to>
                                    </p:set>
                                    <p:animEffect transition="in" filter="fade">
                                      <p:cBhvr>
                                        <p:cTn id="5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8" grpId="0" animBg="1"/>
      <p:bldP spid="19" grpId="0" animBg="1"/>
      <p:bldP spid="20" grpId="0" animBg="1"/>
      <p:bldP spid="21" grpId="0" animBg="1"/>
      <p:bldP spid="31" grpId="0" animBg="1"/>
      <p:bldP spid="34" grpId="0" animBg="1"/>
      <p:bldP spid="2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descr="Binary outline">
            <a:extLst>
              <a:ext uri="{FF2B5EF4-FFF2-40B4-BE49-F238E27FC236}">
                <a16:creationId xmlns:a16="http://schemas.microsoft.com/office/drawing/2014/main" id="{40825AB7-ED80-4163-9370-78A9F118A16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2224" y="993980"/>
            <a:ext cx="4876800" cy="4876800"/>
          </a:xfrm>
          <a:prstGeom prst="rect">
            <a:avLst/>
          </a:prstGeom>
        </p:spPr>
      </p:pic>
      <p:pic>
        <p:nvPicPr>
          <p:cNvPr id="4" name="Picture 3">
            <a:extLst>
              <a:ext uri="{FF2B5EF4-FFF2-40B4-BE49-F238E27FC236}">
                <a16:creationId xmlns:a16="http://schemas.microsoft.com/office/drawing/2014/main" id="{D77B6D91-A407-4288-A11E-6974993A70F5}"/>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832273" y="964050"/>
            <a:ext cx="4062389" cy="5452580"/>
          </a:xfrm>
          <a:prstGeom prst="rect">
            <a:avLst/>
          </a:prstGeom>
        </p:spPr>
      </p:pic>
      <p:sp>
        <p:nvSpPr>
          <p:cNvPr id="17" name="TextBox 13">
            <a:extLst>
              <a:ext uri="{FF2B5EF4-FFF2-40B4-BE49-F238E27FC236}">
                <a16:creationId xmlns:a16="http://schemas.microsoft.com/office/drawing/2014/main" id="{F9917226-B0B1-4CCB-9FE8-3AA768BC4842}"/>
              </a:ext>
            </a:extLst>
          </p:cNvPr>
          <p:cNvSpPr txBox="1"/>
          <p:nvPr/>
        </p:nvSpPr>
        <p:spPr>
          <a:xfrm>
            <a:off x="0" y="6642556"/>
            <a:ext cx="2698596" cy="21544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800" dirty="0">
                <a:effectLst/>
                <a:latin typeface="Century Gothic" panose="020B0502020202020204" pitchFamily="34" charset="0"/>
                <a:ea typeface="Calibri" panose="020F0502020204030204" pitchFamily="34" charset="0"/>
                <a:cs typeface="Arial" panose="020B0604020202020204" pitchFamily="34" charset="0"/>
              </a:rPr>
              <a:t>©VotesforSchools The WOW Show 2021</a:t>
            </a:r>
          </a:p>
        </p:txBody>
      </p:sp>
      <p:sp>
        <p:nvSpPr>
          <p:cNvPr id="21" name="Rectangle: Rounded Corners 20">
            <a:extLst>
              <a:ext uri="{FF2B5EF4-FFF2-40B4-BE49-F238E27FC236}">
                <a16:creationId xmlns:a16="http://schemas.microsoft.com/office/drawing/2014/main" id="{4513930C-0E45-4234-8A63-C6C48FB55C6A}"/>
              </a:ext>
            </a:extLst>
          </p:cNvPr>
          <p:cNvSpPr/>
          <p:nvPr/>
        </p:nvSpPr>
        <p:spPr>
          <a:xfrm>
            <a:off x="249337" y="2527281"/>
            <a:ext cx="4322664" cy="1556930"/>
          </a:xfrm>
          <a:prstGeom prst="roundRect">
            <a:avLst/>
          </a:prstGeom>
          <a:solidFill>
            <a:schemeClr val="bg1"/>
          </a:solidFill>
          <a:ln w="28575">
            <a:solidFill>
              <a:srgbClr val="3557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0" i="0" u="none" strike="noStrike" baseline="0" dirty="0">
                <a:solidFill>
                  <a:srgbClr val="2E2E2E"/>
                </a:solidFill>
                <a:latin typeface="Century Gothic" panose="020B0502020202020204" pitchFamily="34" charset="0"/>
              </a:rPr>
              <a:t>In Berkshire, digital tech is one of our </a:t>
            </a:r>
            <a:r>
              <a:rPr lang="en-GB" sz="1600" b="1" i="0" u="none" strike="noStrike" baseline="0" dirty="0">
                <a:solidFill>
                  <a:srgbClr val="2E2E2E"/>
                </a:solidFill>
                <a:latin typeface="Century Gothic" panose="020B0502020202020204" pitchFamily="34" charset="0"/>
              </a:rPr>
              <a:t>strongest sectors </a:t>
            </a:r>
            <a:r>
              <a:rPr lang="en-GB" sz="1600" b="0" i="0" u="none" strike="noStrike" baseline="0" dirty="0">
                <a:solidFill>
                  <a:srgbClr val="2E2E2E"/>
                </a:solidFill>
                <a:latin typeface="Century Gothic" panose="020B0502020202020204" pitchFamily="34" charset="0"/>
              </a:rPr>
              <a:t>and is only set to get bigger: it’s home to nearly</a:t>
            </a:r>
            <a:r>
              <a:rPr lang="en-GB" sz="1600" b="1" i="0" u="none" strike="noStrike" baseline="0" dirty="0">
                <a:solidFill>
                  <a:srgbClr val="2E2E2E"/>
                </a:solidFill>
                <a:latin typeface="Century Gothic" panose="020B0502020202020204" pitchFamily="34" charset="0"/>
              </a:rPr>
              <a:t> 8,000 tech companies</a:t>
            </a:r>
            <a:r>
              <a:rPr lang="en-GB" sz="1600" b="0" i="0" u="none" strike="noStrike" baseline="0" dirty="0">
                <a:solidFill>
                  <a:srgbClr val="2E2E2E"/>
                </a:solidFill>
                <a:latin typeface="Century Gothic" panose="020B0502020202020204" pitchFamily="34" charset="0"/>
              </a:rPr>
              <a:t> and over </a:t>
            </a:r>
            <a:r>
              <a:rPr lang="en-GB" sz="1600" b="1" i="0" u="none" strike="noStrike" baseline="0" dirty="0">
                <a:solidFill>
                  <a:srgbClr val="2E2E2E"/>
                </a:solidFill>
                <a:latin typeface="Century Gothic" panose="020B0502020202020204" pitchFamily="34" charset="0"/>
              </a:rPr>
              <a:t>56,000 tech specialists</a:t>
            </a:r>
            <a:r>
              <a:rPr lang="en-GB" sz="1600" b="0" i="0" u="none" strike="noStrike" baseline="0" dirty="0">
                <a:solidFill>
                  <a:srgbClr val="2E2E2E"/>
                </a:solidFill>
                <a:latin typeface="Century Gothic" panose="020B0502020202020204" pitchFamily="34" charset="0"/>
              </a:rPr>
              <a:t>.  </a:t>
            </a:r>
            <a:endParaRPr lang="en-GB" sz="1400" dirty="0">
              <a:ln>
                <a:solidFill>
                  <a:srgbClr val="00A8A8"/>
                </a:solidFill>
              </a:ln>
              <a:solidFill>
                <a:schemeClr val="tx1"/>
              </a:solidFill>
              <a:latin typeface="Century Gothic" panose="020B0502020202020204" pitchFamily="34" charset="0"/>
              <a:ea typeface="Microsoft YaHei UI Light" panose="020B0502040204020203" pitchFamily="34" charset="-122"/>
              <a:cs typeface="Calibri" panose="020F0502020204030204" pitchFamily="34" charset="0"/>
            </a:endParaRPr>
          </a:p>
        </p:txBody>
      </p:sp>
      <p:sp>
        <p:nvSpPr>
          <p:cNvPr id="22" name="Rectangle: Rounded Corners 21">
            <a:extLst>
              <a:ext uri="{FF2B5EF4-FFF2-40B4-BE49-F238E27FC236}">
                <a16:creationId xmlns:a16="http://schemas.microsoft.com/office/drawing/2014/main" id="{7F3BA998-8F98-4D9D-8927-DE2563972ED4}"/>
              </a:ext>
            </a:extLst>
          </p:cNvPr>
          <p:cNvSpPr/>
          <p:nvPr/>
        </p:nvSpPr>
        <p:spPr>
          <a:xfrm>
            <a:off x="249336" y="5212981"/>
            <a:ext cx="4322663" cy="1203649"/>
          </a:xfrm>
          <a:prstGeom prst="roundRect">
            <a:avLst/>
          </a:prstGeom>
          <a:solidFill>
            <a:srgbClr val="32B0E6"/>
          </a:solidFill>
          <a:ln w="28575">
            <a:solidFill>
              <a:srgbClr val="3557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0" i="0" u="none" strike="noStrike" baseline="0" dirty="0">
                <a:solidFill>
                  <a:srgbClr val="2E2E2E"/>
                </a:solidFill>
                <a:latin typeface="Century Gothic" panose="020B0502020202020204" pitchFamily="34" charset="0"/>
              </a:rPr>
              <a:t>In fact, local employers </a:t>
            </a:r>
            <a:r>
              <a:rPr lang="en-GB" sz="1600" b="1" i="0" u="none" strike="noStrike" baseline="0" dirty="0">
                <a:solidFill>
                  <a:srgbClr val="2E2E2E"/>
                </a:solidFill>
                <a:latin typeface="Century Gothic" panose="020B0502020202020204" pitchFamily="34" charset="0"/>
              </a:rPr>
              <a:t>can’t fill some jobs fast enough </a:t>
            </a:r>
            <a:r>
              <a:rPr lang="en-GB" sz="1600" b="0" i="0" u="none" strike="noStrike" baseline="0" dirty="0">
                <a:solidFill>
                  <a:srgbClr val="2E2E2E"/>
                </a:solidFill>
                <a:latin typeface="Century Gothic" panose="020B0502020202020204" pitchFamily="34" charset="0"/>
              </a:rPr>
              <a:t>and find it a challenge to find qualified people for some tech roles.</a:t>
            </a:r>
            <a:endParaRPr lang="en-GB" sz="1400" dirty="0">
              <a:ln>
                <a:solidFill>
                  <a:srgbClr val="00A8A8"/>
                </a:solidFill>
              </a:ln>
              <a:solidFill>
                <a:schemeClr val="tx1"/>
              </a:solidFill>
              <a:latin typeface="Century Gothic" panose="020B0502020202020204" pitchFamily="34" charset="0"/>
              <a:ea typeface="Microsoft YaHei UI Light" panose="020B0502040204020203" pitchFamily="34" charset="-122"/>
              <a:cs typeface="Calibri" panose="020F0502020204030204" pitchFamily="34" charset="0"/>
            </a:endParaRPr>
          </a:p>
        </p:txBody>
      </p:sp>
      <p:sp>
        <p:nvSpPr>
          <p:cNvPr id="23" name="Rectangle: Rounded Corners 22">
            <a:extLst>
              <a:ext uri="{FF2B5EF4-FFF2-40B4-BE49-F238E27FC236}">
                <a16:creationId xmlns:a16="http://schemas.microsoft.com/office/drawing/2014/main" id="{E46A7391-F6C9-4D11-993E-67F0A3BD588D}"/>
              </a:ext>
            </a:extLst>
          </p:cNvPr>
          <p:cNvSpPr/>
          <p:nvPr/>
        </p:nvSpPr>
        <p:spPr>
          <a:xfrm>
            <a:off x="249338" y="964050"/>
            <a:ext cx="4322664" cy="1298963"/>
          </a:xfrm>
          <a:prstGeom prst="roundRect">
            <a:avLst/>
          </a:prstGeom>
          <a:solidFill>
            <a:srgbClr val="B8E3F6"/>
          </a:solidFill>
          <a:ln w="28575">
            <a:solidFill>
              <a:srgbClr val="3557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i="0" u="none" strike="noStrike" baseline="0" dirty="0">
                <a:solidFill>
                  <a:srgbClr val="2E2E2E"/>
                </a:solidFill>
                <a:latin typeface="Century Gothic" panose="020B0502020202020204" pitchFamily="34" charset="0"/>
              </a:rPr>
              <a:t>Digital technology </a:t>
            </a:r>
            <a:r>
              <a:rPr lang="en-GB" sz="1600" b="0" i="0" u="none" strike="noStrike" baseline="0" dirty="0">
                <a:solidFill>
                  <a:srgbClr val="2E2E2E"/>
                </a:solidFill>
                <a:latin typeface="Century Gothic" panose="020B0502020202020204" pitchFamily="34" charset="0"/>
              </a:rPr>
              <a:t>now impacts almost every aspect of our daily lives, from </a:t>
            </a:r>
            <a:r>
              <a:rPr lang="en-GB" sz="1600" b="1" i="0" u="none" strike="noStrike" baseline="0" dirty="0">
                <a:solidFill>
                  <a:srgbClr val="2E2E2E"/>
                </a:solidFill>
                <a:latin typeface="Century Gothic" panose="020B0502020202020204" pitchFamily="34" charset="0"/>
              </a:rPr>
              <a:t>smartphones</a:t>
            </a:r>
            <a:r>
              <a:rPr lang="en-GB" sz="1600" b="0" i="0" u="none" strike="noStrike" baseline="0" dirty="0">
                <a:solidFill>
                  <a:srgbClr val="2E2E2E"/>
                </a:solidFill>
                <a:latin typeface="Century Gothic" panose="020B0502020202020204" pitchFamily="34" charset="0"/>
              </a:rPr>
              <a:t> and </a:t>
            </a:r>
            <a:r>
              <a:rPr lang="en-GB" sz="1600" b="1" i="0" u="none" strike="noStrike" baseline="0" dirty="0">
                <a:solidFill>
                  <a:srgbClr val="2E2E2E"/>
                </a:solidFill>
                <a:latin typeface="Century Gothic" panose="020B0502020202020204" pitchFamily="34" charset="0"/>
              </a:rPr>
              <a:t>music</a:t>
            </a:r>
            <a:r>
              <a:rPr lang="en-GB" sz="1600" b="0" i="0" u="none" strike="noStrike" baseline="0" dirty="0">
                <a:solidFill>
                  <a:srgbClr val="2E2E2E"/>
                </a:solidFill>
                <a:latin typeface="Century Gothic" panose="020B0502020202020204" pitchFamily="34" charset="0"/>
              </a:rPr>
              <a:t> downloads to online </a:t>
            </a:r>
            <a:r>
              <a:rPr lang="en-GB" sz="1600" b="1" i="0" u="none" strike="noStrike" baseline="0" dirty="0">
                <a:solidFill>
                  <a:srgbClr val="2E2E2E"/>
                </a:solidFill>
                <a:latin typeface="Century Gothic" panose="020B0502020202020204" pitchFamily="34" charset="0"/>
              </a:rPr>
              <a:t>gaming</a:t>
            </a:r>
            <a:r>
              <a:rPr lang="en-GB" sz="1600" b="0" i="0" u="none" strike="noStrike" baseline="0" dirty="0">
                <a:solidFill>
                  <a:srgbClr val="2E2E2E"/>
                </a:solidFill>
                <a:latin typeface="Century Gothic" panose="020B0502020202020204" pitchFamily="34" charset="0"/>
              </a:rPr>
              <a:t> and </a:t>
            </a:r>
            <a:r>
              <a:rPr lang="en-GB" sz="1600" b="1" i="0" u="none" strike="noStrike" baseline="0" dirty="0">
                <a:solidFill>
                  <a:srgbClr val="2E2E2E"/>
                </a:solidFill>
                <a:latin typeface="Century Gothic" panose="020B0502020202020204" pitchFamily="34" charset="0"/>
              </a:rPr>
              <a:t>booking</a:t>
            </a:r>
            <a:r>
              <a:rPr lang="en-GB" sz="1600" b="0" i="0" u="none" strike="noStrike" baseline="0" dirty="0">
                <a:solidFill>
                  <a:srgbClr val="2E2E2E"/>
                </a:solidFill>
                <a:latin typeface="Century Gothic" panose="020B0502020202020204" pitchFamily="34" charset="0"/>
              </a:rPr>
              <a:t> systems.</a:t>
            </a:r>
            <a:endParaRPr lang="en-GB" sz="1400" dirty="0">
              <a:ln>
                <a:solidFill>
                  <a:srgbClr val="00A8A8"/>
                </a:solidFill>
              </a:ln>
              <a:solidFill>
                <a:schemeClr val="tx1"/>
              </a:solidFill>
              <a:latin typeface="Century Gothic" panose="020B0502020202020204" pitchFamily="34" charset="0"/>
              <a:ea typeface="Microsoft YaHei UI Light" panose="020B0502040204020203" pitchFamily="34" charset="-122"/>
              <a:cs typeface="Calibri" panose="020F0502020204030204" pitchFamily="34" charset="0"/>
            </a:endParaRPr>
          </a:p>
        </p:txBody>
      </p:sp>
      <p:pic>
        <p:nvPicPr>
          <p:cNvPr id="9" name="Picture 6" descr="Laptop icon">
            <a:extLst>
              <a:ext uri="{FF2B5EF4-FFF2-40B4-BE49-F238E27FC236}">
                <a16:creationId xmlns:a16="http://schemas.microsoft.com/office/drawing/2014/main" id="{7D4C84A0-EC40-48A3-8751-1CC4674AE31C}"/>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02567" y="4203267"/>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0" descr="Informatics icon">
            <a:extLst>
              <a:ext uri="{FF2B5EF4-FFF2-40B4-BE49-F238E27FC236}">
                <a16:creationId xmlns:a16="http://schemas.microsoft.com/office/drawing/2014/main" id="{735F4E66-DFBD-4C31-97E4-B31A7CFB13FA}"/>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1980083" y="4203267"/>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4" descr="Automatic icon">
            <a:extLst>
              <a:ext uri="{FF2B5EF4-FFF2-40B4-BE49-F238E27FC236}">
                <a16:creationId xmlns:a16="http://schemas.microsoft.com/office/drawing/2014/main" id="{2091E5CA-F432-4C3F-B835-4E0C130DB06E}"/>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3657599" y="4203267"/>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12" name="Shape 114">
            <a:extLst>
              <a:ext uri="{FF2B5EF4-FFF2-40B4-BE49-F238E27FC236}">
                <a16:creationId xmlns:a16="http://schemas.microsoft.com/office/drawing/2014/main" id="{C15B216E-8ED6-4BC7-9CB5-1F0F5CF010AF}"/>
              </a:ext>
            </a:extLst>
          </p:cNvPr>
          <p:cNvSpPr/>
          <p:nvPr/>
        </p:nvSpPr>
        <p:spPr>
          <a:xfrm>
            <a:off x="250863" y="161175"/>
            <a:ext cx="8001569" cy="538608"/>
          </a:xfrm>
          <a:prstGeom prst="rect">
            <a:avLst/>
          </a:prstGeom>
          <a:noFill/>
          <a:ln>
            <a:noFill/>
          </a:ln>
        </p:spPr>
        <p:txBody>
          <a:bodyPr lIns="91425" tIns="45700" rIns="91425" bIns="45700" anchor="ctr" anchorCtr="0">
            <a:noAutofit/>
          </a:bodyPr>
          <a:lstStyle/>
          <a:p>
            <a:pPr>
              <a:buSzPct val="25000"/>
            </a:pPr>
            <a:r>
              <a:rPr lang="en-GB" sz="2400" b="1" dirty="0">
                <a:solidFill>
                  <a:schemeClr val="bg1"/>
                </a:solidFill>
                <a:latin typeface="Century Gothic" panose="020B0502020202020204" pitchFamily="34" charset="0"/>
                <a:ea typeface="Jost SemiBold" pitchFamily="2" charset="0"/>
                <a:cs typeface="Arial" panose="020B0604020202020204" pitchFamily="34" charset="0"/>
                <a:sym typeface="Lato"/>
              </a:rPr>
              <a:t>Digital Tech opportunities in Berkshire?</a:t>
            </a:r>
          </a:p>
        </p:txBody>
      </p:sp>
      <p:pic>
        <p:nvPicPr>
          <p:cNvPr id="13" name="Picture 2" descr="Berkshire Opportunities logo">
            <a:extLst>
              <a:ext uri="{FF2B5EF4-FFF2-40B4-BE49-F238E27FC236}">
                <a16:creationId xmlns:a16="http://schemas.microsoft.com/office/drawing/2014/main" id="{21396B4D-F317-4274-9F73-7469A700DE41}"/>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7792825" y="125720"/>
            <a:ext cx="1242389" cy="5386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8943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Graphic 17" descr="Newton's Cradle outline">
            <a:extLst>
              <a:ext uri="{FF2B5EF4-FFF2-40B4-BE49-F238E27FC236}">
                <a16:creationId xmlns:a16="http://schemas.microsoft.com/office/drawing/2014/main" id="{2D85A094-D5DB-4B80-82DA-CD4345512D0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60196" y="987220"/>
            <a:ext cx="4876800" cy="4876800"/>
          </a:xfrm>
          <a:prstGeom prst="rect">
            <a:avLst/>
          </a:prstGeom>
        </p:spPr>
      </p:pic>
      <p:pic>
        <p:nvPicPr>
          <p:cNvPr id="3" name="Picture 2">
            <a:extLst>
              <a:ext uri="{FF2B5EF4-FFF2-40B4-BE49-F238E27FC236}">
                <a16:creationId xmlns:a16="http://schemas.microsoft.com/office/drawing/2014/main" id="{EBA12068-B589-43C6-A07E-4C9571DB487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832273" y="961375"/>
            <a:ext cx="4068617" cy="5440328"/>
          </a:xfrm>
          <a:prstGeom prst="rect">
            <a:avLst/>
          </a:prstGeom>
        </p:spPr>
      </p:pic>
      <p:sp>
        <p:nvSpPr>
          <p:cNvPr id="17" name="TextBox 13">
            <a:extLst>
              <a:ext uri="{FF2B5EF4-FFF2-40B4-BE49-F238E27FC236}">
                <a16:creationId xmlns:a16="http://schemas.microsoft.com/office/drawing/2014/main" id="{F9917226-B0B1-4CCB-9FE8-3AA768BC4842}"/>
              </a:ext>
            </a:extLst>
          </p:cNvPr>
          <p:cNvSpPr txBox="1"/>
          <p:nvPr/>
        </p:nvSpPr>
        <p:spPr>
          <a:xfrm>
            <a:off x="0" y="6642556"/>
            <a:ext cx="2698596" cy="21544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800" dirty="0">
                <a:effectLst/>
                <a:latin typeface="Century Gothic" panose="020B0502020202020204" pitchFamily="34" charset="0"/>
                <a:ea typeface="Calibri" panose="020F0502020204030204" pitchFamily="34" charset="0"/>
                <a:cs typeface="Arial" panose="020B0604020202020204" pitchFamily="34" charset="0"/>
              </a:rPr>
              <a:t>©VotesforSchools The WOW Show 2021</a:t>
            </a:r>
          </a:p>
        </p:txBody>
      </p:sp>
      <p:sp>
        <p:nvSpPr>
          <p:cNvPr id="24" name="Rectangle: Rounded Corners 23">
            <a:extLst>
              <a:ext uri="{FF2B5EF4-FFF2-40B4-BE49-F238E27FC236}">
                <a16:creationId xmlns:a16="http://schemas.microsoft.com/office/drawing/2014/main" id="{7D91DD22-7389-4323-AEA2-369C2A9BB579}"/>
              </a:ext>
            </a:extLst>
          </p:cNvPr>
          <p:cNvSpPr/>
          <p:nvPr/>
        </p:nvSpPr>
        <p:spPr>
          <a:xfrm>
            <a:off x="240878" y="2450482"/>
            <a:ext cx="4322665" cy="1203649"/>
          </a:xfrm>
          <a:prstGeom prst="roundRect">
            <a:avLst/>
          </a:prstGeom>
          <a:solidFill>
            <a:schemeClr val="bg1"/>
          </a:solidFill>
          <a:ln w="28575">
            <a:solidFill>
              <a:srgbClr val="3557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0" i="0" u="none" strike="noStrike" baseline="0" dirty="0">
                <a:solidFill>
                  <a:srgbClr val="2E2E2E"/>
                </a:solidFill>
                <a:latin typeface="Century Gothic" panose="020B0502020202020204" pitchFamily="34" charset="0"/>
              </a:rPr>
              <a:t>In Berkshire, there is</a:t>
            </a:r>
            <a:r>
              <a:rPr lang="en-GB" sz="1600" b="1" i="0" u="none" strike="noStrike" baseline="0" dirty="0">
                <a:solidFill>
                  <a:srgbClr val="2E2E2E"/>
                </a:solidFill>
                <a:latin typeface="Century Gothic" panose="020B0502020202020204" pitchFamily="34" charset="0"/>
              </a:rPr>
              <a:t> high demand for these skills </a:t>
            </a:r>
            <a:r>
              <a:rPr lang="en-GB" sz="1600" b="0" i="0" u="none" strike="noStrike" baseline="0" dirty="0">
                <a:solidFill>
                  <a:srgbClr val="2E2E2E"/>
                </a:solidFill>
                <a:latin typeface="Century Gothic" panose="020B0502020202020204" pitchFamily="34" charset="0"/>
              </a:rPr>
              <a:t>thanks to the types of companies that are found in the county.</a:t>
            </a:r>
            <a:endParaRPr lang="en-GB" sz="1200" dirty="0">
              <a:ln>
                <a:solidFill>
                  <a:srgbClr val="00A8A8"/>
                </a:solidFill>
              </a:ln>
              <a:solidFill>
                <a:schemeClr val="tx1"/>
              </a:solidFill>
              <a:latin typeface="Century Gothic" panose="020B0502020202020204" pitchFamily="34" charset="0"/>
              <a:ea typeface="Microsoft YaHei UI Light" panose="020B0502040204020203" pitchFamily="34" charset="-122"/>
              <a:cs typeface="Calibri" panose="020F0502020204030204" pitchFamily="34" charset="0"/>
            </a:endParaRPr>
          </a:p>
        </p:txBody>
      </p:sp>
      <p:sp>
        <p:nvSpPr>
          <p:cNvPr id="25" name="Rectangle: Rounded Corners 24">
            <a:extLst>
              <a:ext uri="{FF2B5EF4-FFF2-40B4-BE49-F238E27FC236}">
                <a16:creationId xmlns:a16="http://schemas.microsoft.com/office/drawing/2014/main" id="{6F8D3709-3B9A-4643-9D12-6849068E0FE2}"/>
              </a:ext>
            </a:extLst>
          </p:cNvPr>
          <p:cNvSpPr/>
          <p:nvPr/>
        </p:nvSpPr>
        <p:spPr>
          <a:xfrm>
            <a:off x="240878" y="5014740"/>
            <a:ext cx="4322664" cy="1386963"/>
          </a:xfrm>
          <a:prstGeom prst="roundRect">
            <a:avLst/>
          </a:prstGeom>
          <a:solidFill>
            <a:srgbClr val="32B0E6"/>
          </a:solidFill>
          <a:ln w="28575">
            <a:solidFill>
              <a:srgbClr val="3557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0" i="0" u="none" strike="noStrike" baseline="0" dirty="0">
                <a:solidFill>
                  <a:srgbClr val="2E2E2E"/>
                </a:solidFill>
                <a:latin typeface="Century Gothic" panose="020B0502020202020204" pitchFamily="34" charset="0"/>
              </a:rPr>
              <a:t>People who </a:t>
            </a:r>
            <a:r>
              <a:rPr lang="en-GB" sz="1600" b="1" i="0" u="none" strike="noStrike" baseline="0" dirty="0">
                <a:solidFill>
                  <a:srgbClr val="2E2E2E"/>
                </a:solidFill>
                <a:latin typeface="Century Gothic" panose="020B0502020202020204" pitchFamily="34" charset="0"/>
              </a:rPr>
              <a:t>graduate</a:t>
            </a:r>
            <a:r>
              <a:rPr lang="en-GB" sz="1600" b="0" i="0" u="none" strike="noStrike" baseline="0" dirty="0">
                <a:solidFill>
                  <a:srgbClr val="2E2E2E"/>
                </a:solidFill>
                <a:latin typeface="Century Gothic" panose="020B0502020202020204" pitchFamily="34" charset="0"/>
              </a:rPr>
              <a:t> from university with Engineering and Technology degrees start out </a:t>
            </a:r>
            <a:r>
              <a:rPr lang="en-GB" sz="1600" b="1" i="0" u="none" strike="noStrike" baseline="0" dirty="0">
                <a:solidFill>
                  <a:srgbClr val="2E2E2E"/>
                </a:solidFill>
                <a:latin typeface="Century Gothic" panose="020B0502020202020204" pitchFamily="34" charset="0"/>
              </a:rPr>
              <a:t>earning almost 20% more per year </a:t>
            </a:r>
            <a:r>
              <a:rPr lang="en-GB" sz="1600" b="0" i="0" u="none" strike="noStrike" baseline="0" dirty="0">
                <a:solidFill>
                  <a:srgbClr val="2E2E2E"/>
                </a:solidFill>
                <a:latin typeface="Century Gothic" panose="020B0502020202020204" pitchFamily="34" charset="0"/>
              </a:rPr>
              <a:t>than the average salary for all graduates*.</a:t>
            </a:r>
            <a:endParaRPr lang="en-GB" sz="1200" dirty="0">
              <a:ln>
                <a:solidFill>
                  <a:srgbClr val="00A8A8"/>
                </a:solidFill>
              </a:ln>
              <a:solidFill>
                <a:schemeClr val="tx1"/>
              </a:solidFill>
              <a:latin typeface="Century Gothic" panose="020B0502020202020204" pitchFamily="34" charset="0"/>
              <a:ea typeface="Microsoft YaHei UI Light" panose="020B0502040204020203" pitchFamily="34" charset="-122"/>
              <a:cs typeface="Calibri" panose="020F0502020204030204" pitchFamily="34" charset="0"/>
            </a:endParaRPr>
          </a:p>
        </p:txBody>
      </p:sp>
      <p:sp>
        <p:nvSpPr>
          <p:cNvPr id="26" name="Rectangle: Rounded Corners 25">
            <a:extLst>
              <a:ext uri="{FF2B5EF4-FFF2-40B4-BE49-F238E27FC236}">
                <a16:creationId xmlns:a16="http://schemas.microsoft.com/office/drawing/2014/main" id="{06F49F58-68B1-4062-B9E8-2223A7DF342B}"/>
              </a:ext>
            </a:extLst>
          </p:cNvPr>
          <p:cNvSpPr/>
          <p:nvPr/>
        </p:nvSpPr>
        <p:spPr>
          <a:xfrm>
            <a:off x="240879" y="961375"/>
            <a:ext cx="4322665" cy="1203650"/>
          </a:xfrm>
          <a:prstGeom prst="roundRect">
            <a:avLst/>
          </a:prstGeom>
          <a:solidFill>
            <a:srgbClr val="B8E3F6"/>
          </a:solidFill>
          <a:ln w="28575">
            <a:solidFill>
              <a:srgbClr val="3557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0" i="0" u="none" strike="noStrike" baseline="0" dirty="0">
                <a:solidFill>
                  <a:srgbClr val="2E2E2E"/>
                </a:solidFill>
                <a:latin typeface="Century Gothic" panose="020B0502020202020204" pitchFamily="34" charset="0"/>
              </a:rPr>
              <a:t>People in </a:t>
            </a:r>
            <a:r>
              <a:rPr lang="en-GB" sz="1600" b="1" i="0" u="none" strike="noStrike" baseline="0" dirty="0">
                <a:solidFill>
                  <a:srgbClr val="2E2E2E"/>
                </a:solidFill>
                <a:latin typeface="Century Gothic" panose="020B0502020202020204" pitchFamily="34" charset="0"/>
              </a:rPr>
              <a:t>engineering and science-related jobs </a:t>
            </a:r>
            <a:r>
              <a:rPr lang="en-GB" sz="1600" b="0" i="0" u="none" strike="noStrike" baseline="0" dirty="0">
                <a:solidFill>
                  <a:srgbClr val="2E2E2E"/>
                </a:solidFill>
                <a:latin typeface="Century Gothic" panose="020B0502020202020204" pitchFamily="34" charset="0"/>
              </a:rPr>
              <a:t>solve problems in the world and aim to </a:t>
            </a:r>
            <a:r>
              <a:rPr lang="en-GB" sz="1600" b="1" i="0" u="none" strike="noStrike" baseline="0" dirty="0">
                <a:solidFill>
                  <a:srgbClr val="2E2E2E"/>
                </a:solidFill>
                <a:latin typeface="Century Gothic" panose="020B0502020202020204" pitchFamily="34" charset="0"/>
              </a:rPr>
              <a:t>improve our future</a:t>
            </a:r>
            <a:r>
              <a:rPr lang="en-GB" sz="1600" b="0" i="0" u="none" strike="noStrike" baseline="0" dirty="0">
                <a:solidFill>
                  <a:srgbClr val="2E2E2E"/>
                </a:solidFill>
                <a:latin typeface="Century Gothic" panose="020B0502020202020204" pitchFamily="34" charset="0"/>
              </a:rPr>
              <a:t>.</a:t>
            </a:r>
            <a:endParaRPr lang="en-GB" sz="1200" dirty="0">
              <a:ln>
                <a:solidFill>
                  <a:srgbClr val="00A8A8"/>
                </a:solidFill>
              </a:ln>
              <a:solidFill>
                <a:schemeClr val="tx1"/>
              </a:solidFill>
              <a:latin typeface="Century Gothic" panose="020B0502020202020204" pitchFamily="34" charset="0"/>
              <a:ea typeface="Microsoft YaHei UI Light" panose="020B0502040204020203" pitchFamily="34" charset="-122"/>
              <a:cs typeface="Calibri" panose="020F0502020204030204" pitchFamily="34" charset="0"/>
            </a:endParaRPr>
          </a:p>
        </p:txBody>
      </p:sp>
      <p:pic>
        <p:nvPicPr>
          <p:cNvPr id="11" name="Picture 2" descr="Test Tube Rack icon">
            <a:extLst>
              <a:ext uri="{FF2B5EF4-FFF2-40B4-BE49-F238E27FC236}">
                <a16:creationId xmlns:a16="http://schemas.microsoft.com/office/drawing/2014/main" id="{CAC56E56-8C3D-49F7-A743-BC25CC4AF826}"/>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821234" y="3963281"/>
            <a:ext cx="742308" cy="74230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0" descr="Informatics icon">
            <a:extLst>
              <a:ext uri="{FF2B5EF4-FFF2-40B4-BE49-F238E27FC236}">
                <a16:creationId xmlns:a16="http://schemas.microsoft.com/office/drawing/2014/main" id="{3BD4298E-15DB-4B48-9035-157D5786A0B8}"/>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378007" y="3963281"/>
            <a:ext cx="742308" cy="74230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8" descr="Artificial Intelligence icon">
            <a:extLst>
              <a:ext uri="{FF2B5EF4-FFF2-40B4-BE49-F238E27FC236}">
                <a16:creationId xmlns:a16="http://schemas.microsoft.com/office/drawing/2014/main" id="{653A0D8E-BDCE-48D3-BA61-0B7FADA312CD}"/>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2013575" y="3877235"/>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15" name="Shape 114">
            <a:extLst>
              <a:ext uri="{FF2B5EF4-FFF2-40B4-BE49-F238E27FC236}">
                <a16:creationId xmlns:a16="http://schemas.microsoft.com/office/drawing/2014/main" id="{BC8E17C9-C75F-43AE-8B1B-EF962AEC826B}"/>
              </a:ext>
            </a:extLst>
          </p:cNvPr>
          <p:cNvSpPr/>
          <p:nvPr/>
        </p:nvSpPr>
        <p:spPr>
          <a:xfrm>
            <a:off x="108786" y="162981"/>
            <a:ext cx="8001569" cy="538608"/>
          </a:xfrm>
          <a:prstGeom prst="rect">
            <a:avLst/>
          </a:prstGeom>
          <a:noFill/>
          <a:ln>
            <a:noFill/>
          </a:ln>
        </p:spPr>
        <p:txBody>
          <a:bodyPr lIns="91425" tIns="45700" rIns="91425" bIns="45700" anchor="ctr" anchorCtr="0">
            <a:noAutofit/>
          </a:bodyPr>
          <a:lstStyle/>
          <a:p>
            <a:pPr>
              <a:buSzPct val="25000"/>
            </a:pPr>
            <a:r>
              <a:rPr lang="en-GB" sz="2400" b="1" dirty="0">
                <a:solidFill>
                  <a:schemeClr val="bg1"/>
                </a:solidFill>
                <a:latin typeface="Century Gothic" panose="020B0502020202020204" pitchFamily="34" charset="0"/>
                <a:ea typeface="Jost SemiBold" pitchFamily="2" charset="0"/>
                <a:cs typeface="Arial" panose="020B0604020202020204" pitchFamily="34" charset="0"/>
                <a:sym typeface="Lato"/>
              </a:rPr>
              <a:t>Engineering and Science opportunities in Berkshire?</a:t>
            </a:r>
          </a:p>
        </p:txBody>
      </p:sp>
      <p:pic>
        <p:nvPicPr>
          <p:cNvPr id="14" name="Picture 2" descr="Berkshire Opportunities logo">
            <a:extLst>
              <a:ext uri="{FF2B5EF4-FFF2-40B4-BE49-F238E27FC236}">
                <a16:creationId xmlns:a16="http://schemas.microsoft.com/office/drawing/2014/main" id="{4E4D4D01-71F5-4650-96FA-D1506128075F}"/>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7792825" y="125720"/>
            <a:ext cx="1242389" cy="5386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6854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phic 5" descr="Traffic cone outline">
            <a:extLst>
              <a:ext uri="{FF2B5EF4-FFF2-40B4-BE49-F238E27FC236}">
                <a16:creationId xmlns:a16="http://schemas.microsoft.com/office/drawing/2014/main" id="{6C56D7F7-648D-479F-A792-8167E12C620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078499" y="3416265"/>
            <a:ext cx="3520756" cy="3520756"/>
          </a:xfrm>
          <a:prstGeom prst="rect">
            <a:avLst/>
          </a:prstGeom>
        </p:spPr>
      </p:pic>
      <p:pic>
        <p:nvPicPr>
          <p:cNvPr id="8" name="Graphic 7" descr="Wheelbarrow outline">
            <a:extLst>
              <a:ext uri="{FF2B5EF4-FFF2-40B4-BE49-F238E27FC236}">
                <a16:creationId xmlns:a16="http://schemas.microsoft.com/office/drawing/2014/main" id="{57D9C343-6CF1-4C28-92FA-C3D7411F83D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36220" y="3229522"/>
            <a:ext cx="3520756" cy="3520756"/>
          </a:xfrm>
          <a:prstGeom prst="rect">
            <a:avLst/>
          </a:prstGeom>
        </p:spPr>
      </p:pic>
      <p:pic>
        <p:nvPicPr>
          <p:cNvPr id="4" name="Picture 3">
            <a:extLst>
              <a:ext uri="{FF2B5EF4-FFF2-40B4-BE49-F238E27FC236}">
                <a16:creationId xmlns:a16="http://schemas.microsoft.com/office/drawing/2014/main" id="{B4F87AE5-9B87-4D38-831A-FCD1CCB1AB00}"/>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b="11276"/>
          <a:stretch/>
        </p:blipFill>
        <p:spPr>
          <a:xfrm>
            <a:off x="240879" y="735156"/>
            <a:ext cx="8651276" cy="2800238"/>
          </a:xfrm>
          <a:prstGeom prst="rect">
            <a:avLst/>
          </a:prstGeom>
        </p:spPr>
      </p:pic>
      <p:sp>
        <p:nvSpPr>
          <p:cNvPr id="17" name="TextBox 13">
            <a:extLst>
              <a:ext uri="{FF2B5EF4-FFF2-40B4-BE49-F238E27FC236}">
                <a16:creationId xmlns:a16="http://schemas.microsoft.com/office/drawing/2014/main" id="{F9917226-B0B1-4CCB-9FE8-3AA768BC4842}"/>
              </a:ext>
            </a:extLst>
          </p:cNvPr>
          <p:cNvSpPr txBox="1"/>
          <p:nvPr/>
        </p:nvSpPr>
        <p:spPr>
          <a:xfrm>
            <a:off x="0" y="6642556"/>
            <a:ext cx="2698596" cy="21544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800" dirty="0">
                <a:effectLst/>
                <a:latin typeface="Century Gothic" panose="020B0502020202020204" pitchFamily="34" charset="0"/>
                <a:ea typeface="Calibri" panose="020F0502020204030204" pitchFamily="34" charset="0"/>
                <a:cs typeface="Arial" panose="020B0604020202020204" pitchFamily="34" charset="0"/>
              </a:rPr>
              <a:t>©VotesforSchools The WOW Show 2021</a:t>
            </a:r>
          </a:p>
        </p:txBody>
      </p:sp>
      <p:sp>
        <p:nvSpPr>
          <p:cNvPr id="19" name="Rectangle: Rounded Corners 18">
            <a:extLst>
              <a:ext uri="{FF2B5EF4-FFF2-40B4-BE49-F238E27FC236}">
                <a16:creationId xmlns:a16="http://schemas.microsoft.com/office/drawing/2014/main" id="{4E7943A9-A86F-42BE-A878-9899F52E4320}"/>
              </a:ext>
            </a:extLst>
          </p:cNvPr>
          <p:cNvSpPr/>
          <p:nvPr/>
        </p:nvSpPr>
        <p:spPr>
          <a:xfrm>
            <a:off x="240879" y="4822351"/>
            <a:ext cx="7639806" cy="708585"/>
          </a:xfrm>
          <a:prstGeom prst="roundRect">
            <a:avLst/>
          </a:prstGeom>
          <a:solidFill>
            <a:srgbClr val="F4FBFE"/>
          </a:solidFill>
          <a:ln w="28575">
            <a:solidFill>
              <a:srgbClr val="3557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0" i="0" u="none" strike="noStrike" baseline="0" dirty="0">
                <a:solidFill>
                  <a:srgbClr val="2E2E2E"/>
                </a:solidFill>
                <a:latin typeface="Century Gothic" panose="020B0502020202020204" pitchFamily="34" charset="0"/>
              </a:rPr>
              <a:t>There will be </a:t>
            </a:r>
            <a:r>
              <a:rPr lang="en-GB" sz="1600" b="1" i="0" u="none" strike="noStrike" baseline="0" dirty="0">
                <a:solidFill>
                  <a:srgbClr val="2E2E2E"/>
                </a:solidFill>
                <a:latin typeface="Century Gothic" panose="020B0502020202020204" pitchFamily="34" charset="0"/>
              </a:rPr>
              <a:t>increased demand locally </a:t>
            </a:r>
            <a:r>
              <a:rPr lang="en-GB" sz="1600" b="0" i="0" u="none" strike="noStrike" baseline="0" dirty="0">
                <a:solidFill>
                  <a:srgbClr val="2E2E2E"/>
                </a:solidFill>
                <a:latin typeface="Century Gothic" panose="020B0502020202020204" pitchFamily="34" charset="0"/>
              </a:rPr>
              <a:t>for those with construction skills due to planned building of </a:t>
            </a:r>
            <a:r>
              <a:rPr lang="en-GB" sz="1600" b="1" i="0" u="none" strike="noStrike" baseline="0" dirty="0">
                <a:solidFill>
                  <a:srgbClr val="2E2E2E"/>
                </a:solidFill>
                <a:latin typeface="Century Gothic" panose="020B0502020202020204" pitchFamily="34" charset="0"/>
              </a:rPr>
              <a:t>new infrastructure and homes </a:t>
            </a:r>
            <a:r>
              <a:rPr lang="en-GB" sz="1600" b="0" i="0" u="none" strike="noStrike" baseline="0" dirty="0">
                <a:solidFill>
                  <a:srgbClr val="2E2E2E"/>
                </a:solidFill>
                <a:latin typeface="Century Gothic" panose="020B0502020202020204" pitchFamily="34" charset="0"/>
              </a:rPr>
              <a:t>in Berkshire.</a:t>
            </a:r>
            <a:endParaRPr lang="en-GB" sz="1200" dirty="0">
              <a:ln>
                <a:solidFill>
                  <a:srgbClr val="00A8A8"/>
                </a:solidFill>
              </a:ln>
              <a:solidFill>
                <a:schemeClr val="tx1"/>
              </a:solidFill>
              <a:latin typeface="Century Gothic" panose="020B0502020202020204" pitchFamily="34" charset="0"/>
              <a:ea typeface="Microsoft YaHei UI Light" panose="020B0502040204020203" pitchFamily="34" charset="-122"/>
              <a:cs typeface="Calibri" panose="020F0502020204030204" pitchFamily="34" charset="0"/>
            </a:endParaRPr>
          </a:p>
        </p:txBody>
      </p:sp>
      <p:sp>
        <p:nvSpPr>
          <p:cNvPr id="24" name="Rectangle: Rounded Corners 23">
            <a:extLst>
              <a:ext uri="{FF2B5EF4-FFF2-40B4-BE49-F238E27FC236}">
                <a16:creationId xmlns:a16="http://schemas.microsoft.com/office/drawing/2014/main" id="{678FD768-9722-4638-AFB5-C435267E355C}"/>
              </a:ext>
            </a:extLst>
          </p:cNvPr>
          <p:cNvSpPr/>
          <p:nvPr/>
        </p:nvSpPr>
        <p:spPr>
          <a:xfrm>
            <a:off x="240879" y="5842944"/>
            <a:ext cx="7639807" cy="708585"/>
          </a:xfrm>
          <a:prstGeom prst="roundRect">
            <a:avLst/>
          </a:prstGeom>
          <a:solidFill>
            <a:srgbClr val="32B0E6"/>
          </a:solidFill>
          <a:ln w="28575">
            <a:solidFill>
              <a:srgbClr val="3557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0" i="0" u="none" strike="noStrike" baseline="0" dirty="0">
                <a:solidFill>
                  <a:srgbClr val="2E2E2E"/>
                </a:solidFill>
                <a:latin typeface="Century Gothic" panose="020B0502020202020204" pitchFamily="34" charset="0"/>
              </a:rPr>
              <a:t>Employee </a:t>
            </a:r>
            <a:r>
              <a:rPr lang="en-GB" sz="1600" b="1" i="0" u="none" strike="noStrike" baseline="0" dirty="0">
                <a:solidFill>
                  <a:srgbClr val="2E2E2E"/>
                </a:solidFill>
                <a:latin typeface="Century Gothic" panose="020B0502020202020204" pitchFamily="34" charset="0"/>
              </a:rPr>
              <a:t>jobs</a:t>
            </a:r>
            <a:r>
              <a:rPr lang="en-GB" sz="1600" b="0" i="0" u="none" strike="noStrike" baseline="0" dirty="0">
                <a:solidFill>
                  <a:srgbClr val="2E2E2E"/>
                </a:solidFill>
                <a:latin typeface="Century Gothic" panose="020B0502020202020204" pitchFamily="34" charset="0"/>
              </a:rPr>
              <a:t> in construction are </a:t>
            </a:r>
            <a:r>
              <a:rPr lang="en-GB" sz="1600" b="1" i="0" u="none" strike="noStrike" baseline="0" dirty="0">
                <a:solidFill>
                  <a:srgbClr val="2E2E2E"/>
                </a:solidFill>
                <a:latin typeface="Century Gothic" panose="020B0502020202020204" pitchFamily="34" charset="0"/>
              </a:rPr>
              <a:t>predicted to grow by 2% </a:t>
            </a:r>
            <a:r>
              <a:rPr lang="en-GB" sz="1600" b="0" i="0" u="none" strike="noStrike" baseline="0" dirty="0">
                <a:solidFill>
                  <a:srgbClr val="2E2E2E"/>
                </a:solidFill>
                <a:latin typeface="Century Gothic" panose="020B0502020202020204" pitchFamily="34" charset="0"/>
              </a:rPr>
              <a:t>in Berkshire between 2019-2027.  </a:t>
            </a:r>
            <a:endParaRPr lang="en-GB" sz="1200" dirty="0">
              <a:ln>
                <a:solidFill>
                  <a:srgbClr val="00A8A8"/>
                </a:solidFill>
              </a:ln>
              <a:solidFill>
                <a:schemeClr val="tx1"/>
              </a:solidFill>
              <a:latin typeface="Century Gothic" panose="020B0502020202020204" pitchFamily="34" charset="0"/>
              <a:ea typeface="Microsoft YaHei UI Light" panose="020B0502040204020203" pitchFamily="34" charset="-122"/>
              <a:cs typeface="Calibri" panose="020F0502020204030204" pitchFamily="34" charset="0"/>
            </a:endParaRPr>
          </a:p>
        </p:txBody>
      </p:sp>
      <p:sp>
        <p:nvSpPr>
          <p:cNvPr id="25" name="Rectangle: Rounded Corners 24">
            <a:extLst>
              <a:ext uri="{FF2B5EF4-FFF2-40B4-BE49-F238E27FC236}">
                <a16:creationId xmlns:a16="http://schemas.microsoft.com/office/drawing/2014/main" id="{26AD20A3-DFD1-4AB8-B6E1-846D0E1B7536}"/>
              </a:ext>
            </a:extLst>
          </p:cNvPr>
          <p:cNvSpPr/>
          <p:nvPr/>
        </p:nvSpPr>
        <p:spPr>
          <a:xfrm>
            <a:off x="240879" y="3710731"/>
            <a:ext cx="7675240" cy="855367"/>
          </a:xfrm>
          <a:prstGeom prst="roundRect">
            <a:avLst/>
          </a:prstGeom>
          <a:solidFill>
            <a:srgbClr val="B8E3F6"/>
          </a:solidFill>
          <a:ln w="28575">
            <a:solidFill>
              <a:srgbClr val="3557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i="0" u="none" strike="noStrike" baseline="0" dirty="0">
                <a:solidFill>
                  <a:srgbClr val="2E2E2E"/>
                </a:solidFill>
                <a:latin typeface="Century Gothic" panose="020B0502020202020204" pitchFamily="34" charset="0"/>
              </a:rPr>
              <a:t>Construction offers a wide range of careers</a:t>
            </a:r>
            <a:r>
              <a:rPr lang="en-GB" sz="1600" b="0" i="0" u="none" strike="noStrike" baseline="0" dirty="0">
                <a:solidFill>
                  <a:srgbClr val="2E2E2E"/>
                </a:solidFill>
                <a:latin typeface="Century Gothic" panose="020B0502020202020204" pitchFamily="34" charset="0"/>
              </a:rPr>
              <a:t>, from designing and working on </a:t>
            </a:r>
            <a:r>
              <a:rPr lang="en-GB" sz="1600" b="1" i="0" u="none" strike="noStrike" baseline="0" dirty="0">
                <a:solidFill>
                  <a:srgbClr val="2E2E2E"/>
                </a:solidFill>
                <a:latin typeface="Century Gothic" panose="020B0502020202020204" pitchFamily="34" charset="0"/>
              </a:rPr>
              <a:t>skyscrapers</a:t>
            </a:r>
            <a:r>
              <a:rPr lang="en-GB" sz="1600" b="0" i="0" u="none" strike="noStrike" baseline="0" dirty="0">
                <a:solidFill>
                  <a:srgbClr val="2E2E2E"/>
                </a:solidFill>
                <a:latin typeface="Century Gothic" panose="020B0502020202020204" pitchFamily="34" charset="0"/>
              </a:rPr>
              <a:t> and </a:t>
            </a:r>
            <a:r>
              <a:rPr lang="en-GB" sz="1600" b="1" i="0" u="none" strike="noStrike" baseline="0" dirty="0">
                <a:solidFill>
                  <a:srgbClr val="2E2E2E"/>
                </a:solidFill>
                <a:latin typeface="Century Gothic" panose="020B0502020202020204" pitchFamily="34" charset="0"/>
              </a:rPr>
              <a:t>bridges</a:t>
            </a:r>
            <a:r>
              <a:rPr lang="en-GB" sz="1600" b="0" i="0" u="none" strike="noStrike" baseline="0" dirty="0">
                <a:solidFill>
                  <a:srgbClr val="2E2E2E"/>
                </a:solidFill>
                <a:latin typeface="Century Gothic" panose="020B0502020202020204" pitchFamily="34" charset="0"/>
              </a:rPr>
              <a:t>, to ensuring </a:t>
            </a:r>
            <a:r>
              <a:rPr lang="en-GB" sz="1600" b="1" i="0" u="none" strike="noStrike" baseline="0" dirty="0">
                <a:solidFill>
                  <a:srgbClr val="2E2E2E"/>
                </a:solidFill>
                <a:latin typeface="Century Gothic" panose="020B0502020202020204" pitchFamily="34" charset="0"/>
              </a:rPr>
              <a:t>workers are safe on site </a:t>
            </a:r>
            <a:r>
              <a:rPr lang="en-GB" sz="1600" b="0" i="0" u="none" strike="noStrike" baseline="0" dirty="0">
                <a:solidFill>
                  <a:srgbClr val="2E2E2E"/>
                </a:solidFill>
                <a:latin typeface="Century Gothic" panose="020B0502020202020204" pitchFamily="34" charset="0"/>
              </a:rPr>
              <a:t>and </a:t>
            </a:r>
            <a:r>
              <a:rPr lang="en-GB" sz="1600" b="1" i="0" u="none" strike="noStrike" baseline="0" dirty="0">
                <a:solidFill>
                  <a:srgbClr val="2E2E2E"/>
                </a:solidFill>
                <a:latin typeface="Century Gothic" panose="020B0502020202020204" pitchFamily="34" charset="0"/>
              </a:rPr>
              <a:t>preserving</a:t>
            </a:r>
            <a:r>
              <a:rPr lang="en-GB" sz="1600" b="0" i="0" u="none" strike="noStrike" baseline="0" dirty="0">
                <a:solidFill>
                  <a:srgbClr val="2E2E2E"/>
                </a:solidFill>
                <a:latin typeface="Century Gothic" panose="020B0502020202020204" pitchFamily="34" charset="0"/>
              </a:rPr>
              <a:t> heritage buildings.</a:t>
            </a:r>
            <a:endParaRPr lang="en-GB" sz="1200" dirty="0">
              <a:ln>
                <a:solidFill>
                  <a:srgbClr val="00A8A8"/>
                </a:solidFill>
              </a:ln>
              <a:solidFill>
                <a:schemeClr val="tx1"/>
              </a:solidFill>
              <a:latin typeface="Century Gothic" panose="020B0502020202020204" pitchFamily="34" charset="0"/>
              <a:ea typeface="Microsoft YaHei UI Light" panose="020B0502040204020203" pitchFamily="34" charset="-122"/>
              <a:cs typeface="Calibri" panose="020F0502020204030204" pitchFamily="34" charset="0"/>
            </a:endParaRPr>
          </a:p>
        </p:txBody>
      </p:sp>
      <p:pic>
        <p:nvPicPr>
          <p:cNvPr id="11" name="Picture 4" descr="3D House icon">
            <a:extLst>
              <a:ext uri="{FF2B5EF4-FFF2-40B4-BE49-F238E27FC236}">
                <a16:creationId xmlns:a16="http://schemas.microsoft.com/office/drawing/2014/main" id="{87623DBB-EDDD-46F0-A638-E437422702FF}"/>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8020778" y="3651698"/>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Foundation icon">
            <a:extLst>
              <a:ext uri="{FF2B5EF4-FFF2-40B4-BE49-F238E27FC236}">
                <a16:creationId xmlns:a16="http://schemas.microsoft.com/office/drawing/2014/main" id="{07240B94-2711-4ACE-9916-570CF00A9D6E}"/>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8020778" y="4695867"/>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8" descr="Project Management icon">
            <a:extLst>
              <a:ext uri="{FF2B5EF4-FFF2-40B4-BE49-F238E27FC236}">
                <a16:creationId xmlns:a16="http://schemas.microsoft.com/office/drawing/2014/main" id="{8E46F409-6D56-4F01-867A-7DA2D2609201}"/>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8020778" y="5740036"/>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18" name="Shape 114">
            <a:extLst>
              <a:ext uri="{FF2B5EF4-FFF2-40B4-BE49-F238E27FC236}">
                <a16:creationId xmlns:a16="http://schemas.microsoft.com/office/drawing/2014/main" id="{F35C4CEA-8723-450C-A1DD-BF418EA909D9}"/>
              </a:ext>
            </a:extLst>
          </p:cNvPr>
          <p:cNvSpPr/>
          <p:nvPr/>
        </p:nvSpPr>
        <p:spPr>
          <a:xfrm>
            <a:off x="250863" y="161175"/>
            <a:ext cx="8001569" cy="538608"/>
          </a:xfrm>
          <a:prstGeom prst="rect">
            <a:avLst/>
          </a:prstGeom>
          <a:noFill/>
          <a:ln>
            <a:noFill/>
          </a:ln>
        </p:spPr>
        <p:txBody>
          <a:bodyPr lIns="91425" tIns="45700" rIns="91425" bIns="45700" anchor="ctr" anchorCtr="0">
            <a:noAutofit/>
          </a:bodyPr>
          <a:lstStyle/>
          <a:p>
            <a:pPr>
              <a:buSzPct val="25000"/>
            </a:pPr>
            <a:r>
              <a:rPr lang="en-GB" sz="2400" b="1" dirty="0">
                <a:solidFill>
                  <a:schemeClr val="bg1"/>
                </a:solidFill>
                <a:latin typeface="Century Gothic" panose="020B0502020202020204" pitchFamily="34" charset="0"/>
                <a:ea typeface="Jost SemiBold" pitchFamily="2" charset="0"/>
                <a:cs typeface="Arial" panose="020B0604020202020204" pitchFamily="34" charset="0"/>
                <a:sym typeface="Lato"/>
              </a:rPr>
              <a:t>Construction opportunities in Berkshire?</a:t>
            </a:r>
          </a:p>
        </p:txBody>
      </p:sp>
      <p:pic>
        <p:nvPicPr>
          <p:cNvPr id="13" name="Picture 2" descr="Berkshire Opportunities logo">
            <a:extLst>
              <a:ext uri="{FF2B5EF4-FFF2-40B4-BE49-F238E27FC236}">
                <a16:creationId xmlns:a16="http://schemas.microsoft.com/office/drawing/2014/main" id="{7CA71BF9-8A79-4457-B599-A49FA8705065}"/>
              </a:ext>
            </a:extLst>
          </p:cNvPr>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7792825" y="125720"/>
            <a:ext cx="1242389" cy="5386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1963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4" grpId="0" animBg="1"/>
      <p:bldP spid="2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Graphic 17" descr="Care outline">
            <a:extLst>
              <a:ext uri="{FF2B5EF4-FFF2-40B4-BE49-F238E27FC236}">
                <a16:creationId xmlns:a16="http://schemas.microsoft.com/office/drawing/2014/main" id="{87D37493-4940-46E5-9FD2-CB45DFC9824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7365" y="568234"/>
            <a:ext cx="4876800" cy="4876800"/>
          </a:xfrm>
          <a:prstGeom prst="rect">
            <a:avLst/>
          </a:prstGeom>
        </p:spPr>
      </p:pic>
      <p:pic>
        <p:nvPicPr>
          <p:cNvPr id="3" name="Picture 2">
            <a:extLst>
              <a:ext uri="{FF2B5EF4-FFF2-40B4-BE49-F238E27FC236}">
                <a16:creationId xmlns:a16="http://schemas.microsoft.com/office/drawing/2014/main" id="{AF6D05D9-80D1-4B1E-9F38-5827B12496D2}"/>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819435" y="936806"/>
            <a:ext cx="4068617" cy="5452581"/>
          </a:xfrm>
          <a:prstGeom prst="rect">
            <a:avLst/>
          </a:prstGeom>
        </p:spPr>
      </p:pic>
      <p:sp>
        <p:nvSpPr>
          <p:cNvPr id="17" name="TextBox 13">
            <a:extLst>
              <a:ext uri="{FF2B5EF4-FFF2-40B4-BE49-F238E27FC236}">
                <a16:creationId xmlns:a16="http://schemas.microsoft.com/office/drawing/2014/main" id="{F9917226-B0B1-4CCB-9FE8-3AA768BC4842}"/>
              </a:ext>
            </a:extLst>
          </p:cNvPr>
          <p:cNvSpPr txBox="1"/>
          <p:nvPr/>
        </p:nvSpPr>
        <p:spPr>
          <a:xfrm>
            <a:off x="0" y="6642556"/>
            <a:ext cx="2698596" cy="21544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800" dirty="0">
                <a:effectLst/>
                <a:latin typeface="Century Gothic" panose="020B0502020202020204" pitchFamily="34" charset="0"/>
                <a:ea typeface="Calibri" panose="020F0502020204030204" pitchFamily="34" charset="0"/>
                <a:cs typeface="Arial" panose="020B0604020202020204" pitchFamily="34" charset="0"/>
              </a:rPr>
              <a:t>©VotesforSchools The WOW Show 2021</a:t>
            </a:r>
          </a:p>
        </p:txBody>
      </p:sp>
      <p:sp>
        <p:nvSpPr>
          <p:cNvPr id="19" name="Rectangle: Rounded Corners 18">
            <a:extLst>
              <a:ext uri="{FF2B5EF4-FFF2-40B4-BE49-F238E27FC236}">
                <a16:creationId xmlns:a16="http://schemas.microsoft.com/office/drawing/2014/main" id="{B1FE74A0-B4C9-40DF-8679-1C6A5B916A7E}"/>
              </a:ext>
            </a:extLst>
          </p:cNvPr>
          <p:cNvSpPr/>
          <p:nvPr/>
        </p:nvSpPr>
        <p:spPr>
          <a:xfrm>
            <a:off x="240878" y="2404809"/>
            <a:ext cx="4322664" cy="1203650"/>
          </a:xfrm>
          <a:prstGeom prst="roundRect">
            <a:avLst/>
          </a:prstGeom>
          <a:solidFill>
            <a:srgbClr val="F4FBFE"/>
          </a:solidFill>
          <a:ln w="28575">
            <a:solidFill>
              <a:srgbClr val="3557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0" i="0" u="none" strike="noStrike" baseline="0" dirty="0">
                <a:solidFill>
                  <a:srgbClr val="2E2E2E"/>
                </a:solidFill>
                <a:latin typeface="Century Gothic" panose="020B0502020202020204" pitchFamily="34" charset="0"/>
              </a:rPr>
              <a:t>The sector provides opportunities to work with the public at every stage of life, </a:t>
            </a:r>
            <a:r>
              <a:rPr lang="en-GB" sz="1600" b="1" i="0" u="none" strike="noStrike" baseline="0" dirty="0">
                <a:solidFill>
                  <a:srgbClr val="2E2E2E"/>
                </a:solidFill>
                <a:latin typeface="Century Gothic" panose="020B0502020202020204" pitchFamily="34" charset="0"/>
              </a:rPr>
              <a:t>from new-born babies to the elderly</a:t>
            </a:r>
            <a:r>
              <a:rPr lang="en-GB" sz="1600" b="0" i="0" u="none" strike="noStrike" baseline="0" dirty="0">
                <a:solidFill>
                  <a:srgbClr val="2E2E2E"/>
                </a:solidFill>
                <a:latin typeface="Century Gothic" panose="020B0502020202020204" pitchFamily="34" charset="0"/>
              </a:rPr>
              <a:t>, and with people from all backgrounds.</a:t>
            </a:r>
            <a:endParaRPr lang="en-GB" sz="1100" dirty="0">
              <a:ln>
                <a:solidFill>
                  <a:srgbClr val="00A8A8"/>
                </a:solidFill>
              </a:ln>
              <a:solidFill>
                <a:schemeClr val="tx1"/>
              </a:solidFill>
              <a:latin typeface="Century Gothic" panose="020B0502020202020204" pitchFamily="34" charset="0"/>
              <a:ea typeface="Microsoft YaHei UI Light" panose="020B0502040204020203" pitchFamily="34" charset="-122"/>
              <a:cs typeface="Calibri" panose="020F0502020204030204" pitchFamily="34" charset="0"/>
            </a:endParaRPr>
          </a:p>
        </p:txBody>
      </p:sp>
      <p:sp>
        <p:nvSpPr>
          <p:cNvPr id="24" name="Rectangle: Rounded Corners 23">
            <a:extLst>
              <a:ext uri="{FF2B5EF4-FFF2-40B4-BE49-F238E27FC236}">
                <a16:creationId xmlns:a16="http://schemas.microsoft.com/office/drawing/2014/main" id="{36B8C0DB-13E2-4AC8-AF7D-A4E1DA0B4331}"/>
              </a:ext>
            </a:extLst>
          </p:cNvPr>
          <p:cNvSpPr/>
          <p:nvPr/>
        </p:nvSpPr>
        <p:spPr>
          <a:xfrm>
            <a:off x="240878" y="5002425"/>
            <a:ext cx="4322663" cy="1386963"/>
          </a:xfrm>
          <a:prstGeom prst="roundRect">
            <a:avLst/>
          </a:prstGeom>
          <a:solidFill>
            <a:srgbClr val="32B0E6"/>
          </a:solidFill>
          <a:ln w="28575">
            <a:solidFill>
              <a:srgbClr val="3557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0" i="0" u="none" strike="noStrike" baseline="0" dirty="0">
                <a:solidFill>
                  <a:srgbClr val="2E2E2E"/>
                </a:solidFill>
                <a:latin typeface="Century Gothic" panose="020B0502020202020204" pitchFamily="34" charset="0"/>
              </a:rPr>
              <a:t>Just over </a:t>
            </a:r>
            <a:r>
              <a:rPr lang="en-GB" sz="1600" b="1" i="0" u="none" strike="noStrike" baseline="0" dirty="0">
                <a:solidFill>
                  <a:srgbClr val="2E2E2E"/>
                </a:solidFill>
                <a:latin typeface="Century Gothic" panose="020B0502020202020204" pitchFamily="34" charset="0"/>
              </a:rPr>
              <a:t>45%</a:t>
            </a:r>
            <a:r>
              <a:rPr lang="en-GB" sz="1600" b="0" i="0" u="none" strike="noStrike" baseline="0" dirty="0">
                <a:solidFill>
                  <a:srgbClr val="2E2E2E"/>
                </a:solidFill>
                <a:latin typeface="Century Gothic" panose="020B0502020202020204" pitchFamily="34" charset="0"/>
              </a:rPr>
              <a:t> of people working in </a:t>
            </a:r>
            <a:r>
              <a:rPr lang="en-GB" sz="1600" b="1" i="0" u="none" strike="noStrike" baseline="0" dirty="0">
                <a:solidFill>
                  <a:srgbClr val="2E2E2E"/>
                </a:solidFill>
                <a:latin typeface="Century Gothic" panose="020B0502020202020204" pitchFamily="34" charset="0"/>
              </a:rPr>
              <a:t>Health,</a:t>
            </a:r>
            <a:r>
              <a:rPr lang="en-GB" sz="1600" b="1" i="0" u="none" strike="noStrike" dirty="0">
                <a:solidFill>
                  <a:srgbClr val="2E2E2E"/>
                </a:solidFill>
                <a:latin typeface="Century Gothic" panose="020B0502020202020204" pitchFamily="34" charset="0"/>
              </a:rPr>
              <a:t> Care and Welfare</a:t>
            </a:r>
            <a:r>
              <a:rPr lang="en-GB" sz="1600" b="0" i="0" u="none" strike="noStrike" dirty="0">
                <a:solidFill>
                  <a:srgbClr val="2E2E2E"/>
                </a:solidFill>
                <a:latin typeface="Century Gothic" panose="020B0502020202020204" pitchFamily="34" charset="0"/>
              </a:rPr>
              <a:t>, </a:t>
            </a:r>
            <a:r>
              <a:rPr lang="en-GB" sz="1600" b="0" i="0" u="none" strike="noStrike" baseline="0" dirty="0">
                <a:solidFill>
                  <a:srgbClr val="2E2E2E"/>
                </a:solidFill>
                <a:latin typeface="Century Gothic" panose="020B0502020202020204" pitchFamily="34" charset="0"/>
              </a:rPr>
              <a:t>work in caring occupations, the majority of whom are </a:t>
            </a:r>
            <a:r>
              <a:rPr lang="en-GB" sz="1600" b="1" i="0" u="none" strike="noStrike" baseline="0" dirty="0">
                <a:solidFill>
                  <a:srgbClr val="2E2E2E"/>
                </a:solidFill>
                <a:latin typeface="Century Gothic" panose="020B0502020202020204" pitchFamily="34" charset="0"/>
              </a:rPr>
              <a:t>care workers, home carers and nursing auxiliaries</a:t>
            </a:r>
            <a:r>
              <a:rPr lang="en-GB" sz="1600" b="0" i="0" u="none" strike="noStrike" baseline="0" dirty="0">
                <a:solidFill>
                  <a:srgbClr val="2E2E2E"/>
                </a:solidFill>
                <a:latin typeface="Century Gothic" panose="020B0502020202020204" pitchFamily="34" charset="0"/>
              </a:rPr>
              <a:t>.</a:t>
            </a:r>
            <a:endParaRPr lang="en-GB" sz="1100" dirty="0">
              <a:ln>
                <a:solidFill>
                  <a:srgbClr val="00A8A8"/>
                </a:solidFill>
              </a:ln>
              <a:solidFill>
                <a:schemeClr val="tx1"/>
              </a:solidFill>
              <a:latin typeface="Century Gothic" panose="020B0502020202020204" pitchFamily="34" charset="0"/>
              <a:ea typeface="Microsoft YaHei UI Light" panose="020B0502040204020203" pitchFamily="34" charset="-122"/>
              <a:cs typeface="Calibri" panose="020F0502020204030204" pitchFamily="34" charset="0"/>
            </a:endParaRPr>
          </a:p>
        </p:txBody>
      </p:sp>
      <p:sp>
        <p:nvSpPr>
          <p:cNvPr id="25" name="Rectangle: Rounded Corners 24">
            <a:extLst>
              <a:ext uri="{FF2B5EF4-FFF2-40B4-BE49-F238E27FC236}">
                <a16:creationId xmlns:a16="http://schemas.microsoft.com/office/drawing/2014/main" id="{A2B858FA-6728-4CF7-8A73-225B01B6D993}"/>
              </a:ext>
            </a:extLst>
          </p:cNvPr>
          <p:cNvSpPr/>
          <p:nvPr/>
        </p:nvSpPr>
        <p:spPr>
          <a:xfrm>
            <a:off x="252030" y="936806"/>
            <a:ext cx="4311512" cy="1228220"/>
          </a:xfrm>
          <a:prstGeom prst="roundRect">
            <a:avLst/>
          </a:prstGeom>
          <a:solidFill>
            <a:srgbClr val="B8E3F6"/>
          </a:solidFill>
          <a:ln w="28575">
            <a:solidFill>
              <a:srgbClr val="3557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0" i="0" u="none" strike="noStrike" baseline="0" dirty="0">
                <a:solidFill>
                  <a:srgbClr val="2E2E2E"/>
                </a:solidFill>
                <a:latin typeface="Century Gothic" panose="020B0502020202020204" pitchFamily="34" charset="0"/>
              </a:rPr>
              <a:t>People are living longer, which means the </a:t>
            </a:r>
            <a:r>
              <a:rPr lang="en-GB" sz="1600" b="1" i="0" u="none" strike="noStrike" baseline="0" dirty="0">
                <a:solidFill>
                  <a:srgbClr val="2E2E2E"/>
                </a:solidFill>
                <a:latin typeface="Century Gothic" panose="020B0502020202020204" pitchFamily="34" charset="0"/>
              </a:rPr>
              <a:t>exciting and rewarding Health</a:t>
            </a:r>
            <a:r>
              <a:rPr lang="en-GB" sz="1600" b="1" dirty="0">
                <a:solidFill>
                  <a:srgbClr val="2E2E2E"/>
                </a:solidFill>
                <a:latin typeface="Century Gothic" panose="020B0502020202020204" pitchFamily="34" charset="0"/>
              </a:rPr>
              <a:t>, </a:t>
            </a:r>
            <a:r>
              <a:rPr lang="en-GB" sz="1600" b="1" i="0" u="none" strike="noStrike" baseline="0" dirty="0">
                <a:solidFill>
                  <a:srgbClr val="2E2E2E"/>
                </a:solidFill>
                <a:latin typeface="Century Gothic" panose="020B0502020202020204" pitchFamily="34" charset="0"/>
              </a:rPr>
              <a:t>Care and Welfare sector </a:t>
            </a:r>
            <a:r>
              <a:rPr lang="en-GB" sz="1600" b="0" i="0" u="none" strike="noStrike" baseline="0" dirty="0">
                <a:solidFill>
                  <a:srgbClr val="2E2E2E"/>
                </a:solidFill>
                <a:latin typeface="Century Gothic" panose="020B0502020202020204" pitchFamily="34" charset="0"/>
              </a:rPr>
              <a:t>is a good area to consider for a future career.</a:t>
            </a:r>
            <a:endParaRPr lang="en-GB" sz="1100" dirty="0">
              <a:ln>
                <a:solidFill>
                  <a:srgbClr val="00A8A8"/>
                </a:solidFill>
              </a:ln>
              <a:solidFill>
                <a:schemeClr val="tx1"/>
              </a:solidFill>
              <a:latin typeface="Century Gothic" panose="020B0502020202020204" pitchFamily="34" charset="0"/>
              <a:ea typeface="Microsoft YaHei UI Light" panose="020B0502040204020203" pitchFamily="34" charset="-122"/>
              <a:cs typeface="Calibri" panose="020F0502020204030204" pitchFamily="34" charset="0"/>
            </a:endParaRPr>
          </a:p>
        </p:txBody>
      </p:sp>
      <p:pic>
        <p:nvPicPr>
          <p:cNvPr id="11" name="Picture 2" descr="Connectivity and Help icon">
            <a:extLst>
              <a:ext uri="{FF2B5EF4-FFF2-40B4-BE49-F238E27FC236}">
                <a16:creationId xmlns:a16="http://schemas.microsoft.com/office/drawing/2014/main" id="{980635A4-4928-4027-8CC9-11AFB0F561D9}"/>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532331" y="3848242"/>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Recovery icon">
            <a:extLst>
              <a:ext uri="{FF2B5EF4-FFF2-40B4-BE49-F238E27FC236}">
                <a16:creationId xmlns:a16="http://schemas.microsoft.com/office/drawing/2014/main" id="{43012C31-AB03-47A6-8A23-D3B4715BBBD1}"/>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323184" y="3848242"/>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Treatment icon">
            <a:extLst>
              <a:ext uri="{FF2B5EF4-FFF2-40B4-BE49-F238E27FC236}">
                <a16:creationId xmlns:a16="http://schemas.microsoft.com/office/drawing/2014/main" id="{B23052F1-535F-4B6F-B463-5EEC16B6CA69}"/>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1995567" y="3916051"/>
            <a:ext cx="778781" cy="778781"/>
          </a:xfrm>
          <a:prstGeom prst="rect">
            <a:avLst/>
          </a:prstGeom>
          <a:noFill/>
          <a:extLst>
            <a:ext uri="{909E8E84-426E-40DD-AFC4-6F175D3DCCD1}">
              <a14:hiddenFill xmlns:a14="http://schemas.microsoft.com/office/drawing/2010/main">
                <a:solidFill>
                  <a:srgbClr val="FFFFFF"/>
                </a:solidFill>
              </a14:hiddenFill>
            </a:ext>
          </a:extLst>
        </p:spPr>
      </p:pic>
      <p:sp>
        <p:nvSpPr>
          <p:cNvPr id="15" name="Shape 114">
            <a:extLst>
              <a:ext uri="{FF2B5EF4-FFF2-40B4-BE49-F238E27FC236}">
                <a16:creationId xmlns:a16="http://schemas.microsoft.com/office/drawing/2014/main" id="{2DCCCF6A-0A45-42E1-ADA7-AC93AE6278B6}"/>
              </a:ext>
            </a:extLst>
          </p:cNvPr>
          <p:cNvSpPr/>
          <p:nvPr/>
        </p:nvSpPr>
        <p:spPr>
          <a:xfrm>
            <a:off x="10363" y="125720"/>
            <a:ext cx="8001569" cy="538608"/>
          </a:xfrm>
          <a:prstGeom prst="rect">
            <a:avLst/>
          </a:prstGeom>
          <a:noFill/>
          <a:ln>
            <a:noFill/>
          </a:ln>
        </p:spPr>
        <p:txBody>
          <a:bodyPr lIns="91425" tIns="45700" rIns="91425" bIns="45700" anchor="ctr" anchorCtr="0">
            <a:noAutofit/>
          </a:bodyPr>
          <a:lstStyle/>
          <a:p>
            <a:pPr>
              <a:buSzPct val="25000"/>
            </a:pPr>
            <a:r>
              <a:rPr lang="en-GB" sz="2400" b="1" dirty="0">
                <a:solidFill>
                  <a:schemeClr val="bg1"/>
                </a:solidFill>
                <a:latin typeface="Century Gothic" panose="020B0502020202020204" pitchFamily="34" charset="0"/>
                <a:ea typeface="Jost SemiBold" pitchFamily="2" charset="0"/>
                <a:cs typeface="Arial" panose="020B0604020202020204" pitchFamily="34" charset="0"/>
                <a:sym typeface="Lato"/>
              </a:rPr>
              <a:t>Health, Care and Welfare opportunities in Berkshire?</a:t>
            </a:r>
          </a:p>
        </p:txBody>
      </p:sp>
      <p:pic>
        <p:nvPicPr>
          <p:cNvPr id="14" name="Picture 2" descr="Berkshire Opportunities logo">
            <a:extLst>
              <a:ext uri="{FF2B5EF4-FFF2-40B4-BE49-F238E27FC236}">
                <a16:creationId xmlns:a16="http://schemas.microsoft.com/office/drawing/2014/main" id="{8D1DF4DD-9E5D-487C-8990-C2BD8BF166AE}"/>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7792825" y="125720"/>
            <a:ext cx="1242389" cy="5386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5777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4" grpId="0" animBg="1"/>
      <p:bldP spid="2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descr="Excellent outline">
            <a:extLst>
              <a:ext uri="{FF2B5EF4-FFF2-40B4-BE49-F238E27FC236}">
                <a16:creationId xmlns:a16="http://schemas.microsoft.com/office/drawing/2014/main" id="{E79B1320-2BBD-4CF7-A347-947908C12F8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63517" y="499699"/>
            <a:ext cx="3520755" cy="3520755"/>
          </a:xfrm>
          <a:prstGeom prst="rect">
            <a:avLst/>
          </a:prstGeom>
        </p:spPr>
      </p:pic>
      <p:pic>
        <p:nvPicPr>
          <p:cNvPr id="7" name="Graphic 6" descr="Abacus outline">
            <a:extLst>
              <a:ext uri="{FF2B5EF4-FFF2-40B4-BE49-F238E27FC236}">
                <a16:creationId xmlns:a16="http://schemas.microsoft.com/office/drawing/2014/main" id="{A4767540-CFC1-44FD-9518-534A50848C5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136865" y="478846"/>
            <a:ext cx="3520755" cy="3520755"/>
          </a:xfrm>
          <a:prstGeom prst="rect">
            <a:avLst/>
          </a:prstGeom>
        </p:spPr>
      </p:pic>
      <p:sp>
        <p:nvSpPr>
          <p:cNvPr id="18" name="Rectangle: Rounded Corners 17">
            <a:extLst>
              <a:ext uri="{FF2B5EF4-FFF2-40B4-BE49-F238E27FC236}">
                <a16:creationId xmlns:a16="http://schemas.microsoft.com/office/drawing/2014/main" id="{BB0D9AE4-DB24-4CF5-9BFF-AA19366DE04A}"/>
              </a:ext>
            </a:extLst>
          </p:cNvPr>
          <p:cNvSpPr/>
          <p:nvPr/>
        </p:nvSpPr>
        <p:spPr>
          <a:xfrm>
            <a:off x="251845" y="1990867"/>
            <a:ext cx="7639806" cy="708585"/>
          </a:xfrm>
          <a:prstGeom prst="roundRect">
            <a:avLst/>
          </a:prstGeom>
          <a:solidFill>
            <a:srgbClr val="F4FBFE"/>
          </a:solidFill>
          <a:ln w="28575">
            <a:solidFill>
              <a:srgbClr val="3557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rgbClr val="2E2E2E"/>
                </a:solidFill>
                <a:latin typeface="Century Gothic" panose="020B0502020202020204" pitchFamily="34" charset="0"/>
              </a:rPr>
              <a:t>Nationally, there is a </a:t>
            </a:r>
            <a:r>
              <a:rPr lang="en-GB" sz="1600" b="1" dirty="0">
                <a:solidFill>
                  <a:srgbClr val="2E2E2E"/>
                </a:solidFill>
                <a:latin typeface="Century Gothic" panose="020B0502020202020204" pitchFamily="34" charset="0"/>
              </a:rPr>
              <a:t>shortage of Secondary school teachers for Maths, Physics, Science, Computer Science and Mandarin.</a:t>
            </a:r>
            <a:endParaRPr lang="en-GB" sz="1100" b="1" dirty="0">
              <a:ln>
                <a:solidFill>
                  <a:srgbClr val="00A8A8"/>
                </a:solidFill>
              </a:ln>
              <a:solidFill>
                <a:schemeClr val="tx1"/>
              </a:solidFill>
              <a:latin typeface="Century Gothic" panose="020B0502020202020204" pitchFamily="34" charset="0"/>
              <a:ea typeface="Microsoft YaHei UI Light" panose="020B0502040204020203" pitchFamily="34" charset="-122"/>
              <a:cs typeface="Calibri" panose="020F0502020204030204" pitchFamily="34" charset="0"/>
            </a:endParaRPr>
          </a:p>
        </p:txBody>
      </p:sp>
      <p:sp>
        <p:nvSpPr>
          <p:cNvPr id="20" name="Rectangle: Rounded Corners 19">
            <a:extLst>
              <a:ext uri="{FF2B5EF4-FFF2-40B4-BE49-F238E27FC236}">
                <a16:creationId xmlns:a16="http://schemas.microsoft.com/office/drawing/2014/main" id="{B30C363C-9DBE-4BE4-85EA-DCD62CDEEAF4}"/>
              </a:ext>
            </a:extLst>
          </p:cNvPr>
          <p:cNvSpPr/>
          <p:nvPr/>
        </p:nvSpPr>
        <p:spPr>
          <a:xfrm>
            <a:off x="251845" y="2872072"/>
            <a:ext cx="7639807" cy="708585"/>
          </a:xfrm>
          <a:prstGeom prst="roundRect">
            <a:avLst/>
          </a:prstGeom>
          <a:solidFill>
            <a:srgbClr val="32B0E6"/>
          </a:solidFill>
          <a:ln w="28575">
            <a:solidFill>
              <a:srgbClr val="3557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rgbClr val="2E2E2E"/>
                </a:solidFill>
                <a:latin typeface="Century Gothic" panose="020B0502020202020204" pitchFamily="34" charset="0"/>
              </a:rPr>
              <a:t>Consider this sector if… </a:t>
            </a:r>
            <a:r>
              <a:rPr lang="en-GB" sz="1600" dirty="0">
                <a:solidFill>
                  <a:srgbClr val="2E2E2E"/>
                </a:solidFill>
                <a:latin typeface="Century Gothic" panose="020B0502020202020204" pitchFamily="34" charset="0"/>
              </a:rPr>
              <a:t>you like </a:t>
            </a:r>
            <a:r>
              <a:rPr lang="en-GB" sz="1600" b="1" dirty="0">
                <a:solidFill>
                  <a:srgbClr val="2E2E2E"/>
                </a:solidFill>
                <a:latin typeface="Century Gothic" panose="020B0502020202020204" pitchFamily="34" charset="0"/>
              </a:rPr>
              <a:t>working with others </a:t>
            </a:r>
            <a:r>
              <a:rPr lang="en-GB" sz="1600" dirty="0">
                <a:solidFill>
                  <a:srgbClr val="2E2E2E"/>
                </a:solidFill>
                <a:latin typeface="Century Gothic" panose="020B0502020202020204" pitchFamily="34" charset="0"/>
              </a:rPr>
              <a:t>and enjoy helping them to </a:t>
            </a:r>
            <a:r>
              <a:rPr lang="en-GB" sz="1600" b="1" dirty="0">
                <a:solidFill>
                  <a:srgbClr val="2E2E2E"/>
                </a:solidFill>
                <a:latin typeface="Century Gothic" panose="020B0502020202020204" pitchFamily="34" charset="0"/>
              </a:rPr>
              <a:t>develop new skills</a:t>
            </a:r>
            <a:r>
              <a:rPr lang="en-GB" sz="1600" dirty="0">
                <a:solidFill>
                  <a:srgbClr val="2E2E2E"/>
                </a:solidFill>
                <a:latin typeface="Century Gothic" panose="020B0502020202020204" pitchFamily="34" charset="0"/>
              </a:rPr>
              <a:t>.</a:t>
            </a:r>
            <a:endParaRPr lang="en-GB" sz="1100" dirty="0">
              <a:ln>
                <a:solidFill>
                  <a:srgbClr val="00A8A8"/>
                </a:solidFill>
              </a:ln>
              <a:solidFill>
                <a:schemeClr val="tx1"/>
              </a:solidFill>
              <a:latin typeface="Century Gothic" panose="020B0502020202020204" pitchFamily="34" charset="0"/>
              <a:ea typeface="Microsoft YaHei UI Light" panose="020B0502040204020203" pitchFamily="34" charset="-122"/>
              <a:cs typeface="Calibri" panose="020F0502020204030204" pitchFamily="34" charset="0"/>
            </a:endParaRPr>
          </a:p>
        </p:txBody>
      </p:sp>
      <p:sp>
        <p:nvSpPr>
          <p:cNvPr id="21" name="Rectangle: Rounded Corners 20">
            <a:extLst>
              <a:ext uri="{FF2B5EF4-FFF2-40B4-BE49-F238E27FC236}">
                <a16:creationId xmlns:a16="http://schemas.microsoft.com/office/drawing/2014/main" id="{EB59A328-FCA1-4F74-8AC1-AAACB3D9A547}"/>
              </a:ext>
            </a:extLst>
          </p:cNvPr>
          <p:cNvSpPr/>
          <p:nvPr/>
        </p:nvSpPr>
        <p:spPr>
          <a:xfrm>
            <a:off x="251845" y="962880"/>
            <a:ext cx="7675240" cy="855367"/>
          </a:xfrm>
          <a:prstGeom prst="roundRect">
            <a:avLst/>
          </a:prstGeom>
          <a:solidFill>
            <a:srgbClr val="B8E3F6"/>
          </a:solidFill>
          <a:ln w="28575">
            <a:solidFill>
              <a:srgbClr val="3557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rgbClr val="2E2E2E"/>
                </a:solidFill>
                <a:latin typeface="Century Gothic" panose="020B0502020202020204" pitchFamily="34" charset="0"/>
              </a:rPr>
              <a:t>Education</a:t>
            </a:r>
            <a:r>
              <a:rPr lang="en-GB" sz="1600" dirty="0">
                <a:solidFill>
                  <a:srgbClr val="2E2E2E"/>
                </a:solidFill>
                <a:latin typeface="Century Gothic" panose="020B0502020202020204" pitchFamily="34" charset="0"/>
              </a:rPr>
              <a:t> offers you the chance to work with </a:t>
            </a:r>
            <a:r>
              <a:rPr lang="en-GB" sz="1600" b="1" dirty="0">
                <a:solidFill>
                  <a:srgbClr val="2E2E2E"/>
                </a:solidFill>
                <a:latin typeface="Century Gothic" panose="020B0502020202020204" pitchFamily="34" charset="0"/>
              </a:rPr>
              <a:t>people of all ages</a:t>
            </a:r>
            <a:r>
              <a:rPr lang="en-GB" sz="1600" dirty="0">
                <a:solidFill>
                  <a:srgbClr val="2E2E2E"/>
                </a:solidFill>
                <a:latin typeface="Century Gothic" panose="020B0502020202020204" pitchFamily="34" charset="0"/>
              </a:rPr>
              <a:t>, from young children just starting out in the big wide world to adults who want to </a:t>
            </a:r>
            <a:r>
              <a:rPr lang="en-GB" sz="1600" b="1" dirty="0">
                <a:solidFill>
                  <a:srgbClr val="2E2E2E"/>
                </a:solidFill>
                <a:latin typeface="Century Gothic" panose="020B0502020202020204" pitchFamily="34" charset="0"/>
              </a:rPr>
              <a:t>learn new skills.</a:t>
            </a:r>
            <a:endParaRPr lang="en-GB" sz="1100" b="1" dirty="0">
              <a:ln>
                <a:solidFill>
                  <a:srgbClr val="00A8A8"/>
                </a:solidFill>
              </a:ln>
              <a:solidFill>
                <a:schemeClr val="tx1"/>
              </a:solidFill>
              <a:latin typeface="Century Gothic" panose="020B0502020202020204" pitchFamily="34" charset="0"/>
              <a:ea typeface="Microsoft YaHei UI Light" panose="020B0502040204020203" pitchFamily="34" charset="-122"/>
              <a:cs typeface="Calibri" panose="020F0502020204030204" pitchFamily="34" charset="0"/>
            </a:endParaRPr>
          </a:p>
        </p:txBody>
      </p:sp>
      <p:pic>
        <p:nvPicPr>
          <p:cNvPr id="4" name="Picture 3">
            <a:extLst>
              <a:ext uri="{FF2B5EF4-FFF2-40B4-BE49-F238E27FC236}">
                <a16:creationId xmlns:a16="http://schemas.microsoft.com/office/drawing/2014/main" id="{430D1531-7F68-4A62-AD07-F562708C9E5D}"/>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b="27298"/>
          <a:stretch/>
        </p:blipFill>
        <p:spPr>
          <a:xfrm>
            <a:off x="240879" y="3753464"/>
            <a:ext cx="8651276" cy="2800238"/>
          </a:xfrm>
          <a:prstGeom prst="rect">
            <a:avLst/>
          </a:prstGeom>
        </p:spPr>
      </p:pic>
      <p:sp>
        <p:nvSpPr>
          <p:cNvPr id="17" name="TextBox 13">
            <a:extLst>
              <a:ext uri="{FF2B5EF4-FFF2-40B4-BE49-F238E27FC236}">
                <a16:creationId xmlns:a16="http://schemas.microsoft.com/office/drawing/2014/main" id="{F9917226-B0B1-4CCB-9FE8-3AA768BC4842}"/>
              </a:ext>
            </a:extLst>
          </p:cNvPr>
          <p:cNvSpPr txBox="1"/>
          <p:nvPr/>
        </p:nvSpPr>
        <p:spPr>
          <a:xfrm>
            <a:off x="0" y="6642556"/>
            <a:ext cx="2698596" cy="21544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800" dirty="0">
                <a:effectLst/>
                <a:latin typeface="Century Gothic" panose="020B0502020202020204" pitchFamily="34" charset="0"/>
                <a:ea typeface="Calibri" panose="020F0502020204030204" pitchFamily="34" charset="0"/>
                <a:cs typeface="Arial" panose="020B0604020202020204" pitchFamily="34" charset="0"/>
              </a:rPr>
              <a:t>©VotesforSchools The WOW Show 2021</a:t>
            </a:r>
          </a:p>
        </p:txBody>
      </p:sp>
      <p:pic>
        <p:nvPicPr>
          <p:cNvPr id="11" name="Picture 4" descr="Leadership icon">
            <a:extLst>
              <a:ext uri="{FF2B5EF4-FFF2-40B4-BE49-F238E27FC236}">
                <a16:creationId xmlns:a16="http://schemas.microsoft.com/office/drawing/2014/main" id="{970B1EFD-BE4E-480C-B472-10AF2549B621}"/>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8079144" y="898427"/>
            <a:ext cx="855368" cy="85536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Exam icon">
            <a:extLst>
              <a:ext uri="{FF2B5EF4-FFF2-40B4-BE49-F238E27FC236}">
                <a16:creationId xmlns:a16="http://schemas.microsoft.com/office/drawing/2014/main" id="{857FDC08-E0B1-432C-ADB8-6998EF2A8DAA}"/>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8079144" y="1846428"/>
            <a:ext cx="855368" cy="85536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hild icon">
            <a:extLst>
              <a:ext uri="{FF2B5EF4-FFF2-40B4-BE49-F238E27FC236}">
                <a16:creationId xmlns:a16="http://schemas.microsoft.com/office/drawing/2014/main" id="{6CFB5087-DAA2-4F64-A607-130B1C411B72}"/>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8079144" y="2794428"/>
            <a:ext cx="855368" cy="855368"/>
          </a:xfrm>
          <a:prstGeom prst="rect">
            <a:avLst/>
          </a:prstGeom>
          <a:noFill/>
          <a:extLst>
            <a:ext uri="{909E8E84-426E-40DD-AFC4-6F175D3DCCD1}">
              <a14:hiddenFill xmlns:a14="http://schemas.microsoft.com/office/drawing/2010/main">
                <a:solidFill>
                  <a:srgbClr val="FFFFFF"/>
                </a:solidFill>
              </a14:hiddenFill>
            </a:ext>
          </a:extLst>
        </p:spPr>
      </p:pic>
      <p:sp>
        <p:nvSpPr>
          <p:cNvPr id="15" name="Shape 114">
            <a:extLst>
              <a:ext uri="{FF2B5EF4-FFF2-40B4-BE49-F238E27FC236}">
                <a16:creationId xmlns:a16="http://schemas.microsoft.com/office/drawing/2014/main" id="{E9313E34-0D81-4C98-A642-3BE9B0F30153}"/>
              </a:ext>
            </a:extLst>
          </p:cNvPr>
          <p:cNvSpPr/>
          <p:nvPr/>
        </p:nvSpPr>
        <p:spPr>
          <a:xfrm>
            <a:off x="250863" y="161175"/>
            <a:ext cx="8001569" cy="538608"/>
          </a:xfrm>
          <a:prstGeom prst="rect">
            <a:avLst/>
          </a:prstGeom>
          <a:noFill/>
          <a:ln>
            <a:noFill/>
          </a:ln>
        </p:spPr>
        <p:txBody>
          <a:bodyPr lIns="91425" tIns="45700" rIns="91425" bIns="45700" anchor="ctr" anchorCtr="0">
            <a:noAutofit/>
          </a:bodyPr>
          <a:lstStyle/>
          <a:p>
            <a:pPr>
              <a:buSzPct val="25000"/>
            </a:pPr>
            <a:r>
              <a:rPr lang="en-GB" sz="2400" b="1" dirty="0">
                <a:solidFill>
                  <a:schemeClr val="bg1"/>
                </a:solidFill>
                <a:latin typeface="Century Gothic" panose="020B0502020202020204" pitchFamily="34" charset="0"/>
                <a:ea typeface="Jost SemiBold" pitchFamily="2" charset="0"/>
                <a:cs typeface="Arial" panose="020B0604020202020204" pitchFamily="34" charset="0"/>
                <a:sym typeface="Lato"/>
              </a:rPr>
              <a:t>Education opportunities in Berkshire?</a:t>
            </a:r>
          </a:p>
        </p:txBody>
      </p:sp>
      <p:pic>
        <p:nvPicPr>
          <p:cNvPr id="14" name="Picture 2" descr="Berkshire Opportunities logo">
            <a:extLst>
              <a:ext uri="{FF2B5EF4-FFF2-40B4-BE49-F238E27FC236}">
                <a16:creationId xmlns:a16="http://schemas.microsoft.com/office/drawing/2014/main" id="{23D8DF75-0E67-49C8-BFFC-23AAC31D6E8A}"/>
              </a:ext>
            </a:extLst>
          </p:cNvPr>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7792825" y="125720"/>
            <a:ext cx="1242389" cy="5386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9681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animBg="1"/>
      <p:bldP spid="2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descr="Box trolley outline">
            <a:extLst>
              <a:ext uri="{FF2B5EF4-FFF2-40B4-BE49-F238E27FC236}">
                <a16:creationId xmlns:a16="http://schemas.microsoft.com/office/drawing/2014/main" id="{08BDEF2F-7561-4565-990F-5954E3FCCB5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13259" y="485848"/>
            <a:ext cx="4876800" cy="4876800"/>
          </a:xfrm>
          <a:prstGeom prst="rect">
            <a:avLst/>
          </a:prstGeom>
        </p:spPr>
      </p:pic>
      <p:sp>
        <p:nvSpPr>
          <p:cNvPr id="13" name="Rectangle: Rounded Corners 12">
            <a:extLst>
              <a:ext uri="{FF2B5EF4-FFF2-40B4-BE49-F238E27FC236}">
                <a16:creationId xmlns:a16="http://schemas.microsoft.com/office/drawing/2014/main" id="{984E13E8-C1EA-42F3-8269-8E591C4BE14B}"/>
              </a:ext>
            </a:extLst>
          </p:cNvPr>
          <p:cNvSpPr/>
          <p:nvPr/>
        </p:nvSpPr>
        <p:spPr>
          <a:xfrm>
            <a:off x="240878" y="5002425"/>
            <a:ext cx="4322663" cy="1386963"/>
          </a:xfrm>
          <a:prstGeom prst="roundRect">
            <a:avLst/>
          </a:prstGeom>
          <a:solidFill>
            <a:srgbClr val="32B0E6"/>
          </a:solidFill>
          <a:ln w="28575">
            <a:solidFill>
              <a:srgbClr val="3557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rgbClr val="2E2E2E"/>
                </a:solidFill>
                <a:latin typeface="Century Gothic" panose="020B0502020202020204" pitchFamily="34" charset="0"/>
              </a:rPr>
              <a:t>There are over </a:t>
            </a:r>
            <a:r>
              <a:rPr lang="en-GB" sz="1600" b="1" dirty="0">
                <a:solidFill>
                  <a:srgbClr val="2E2E2E"/>
                </a:solidFill>
                <a:latin typeface="Century Gothic" panose="020B0502020202020204" pitchFamily="34" charset="0"/>
              </a:rPr>
              <a:t>20,000 jobs </a:t>
            </a:r>
            <a:r>
              <a:rPr lang="en-GB" sz="1600" dirty="0">
                <a:solidFill>
                  <a:srgbClr val="2E2E2E"/>
                </a:solidFill>
                <a:latin typeface="Century Gothic" panose="020B0502020202020204" pitchFamily="34" charset="0"/>
              </a:rPr>
              <a:t>in </a:t>
            </a:r>
            <a:r>
              <a:rPr lang="en-GB" sz="1600" b="1" dirty="0">
                <a:solidFill>
                  <a:srgbClr val="2E2E2E"/>
                </a:solidFill>
                <a:latin typeface="Century Gothic" panose="020B0502020202020204" pitchFamily="34" charset="0"/>
              </a:rPr>
              <a:t>warehousing and distribution </a:t>
            </a:r>
            <a:r>
              <a:rPr lang="en-GB" sz="1600" dirty="0">
                <a:solidFill>
                  <a:srgbClr val="2E2E2E"/>
                </a:solidFill>
                <a:latin typeface="Century Gothic" panose="020B0502020202020204" pitchFamily="34" charset="0"/>
              </a:rPr>
              <a:t>in Berkshire and competition is </a:t>
            </a:r>
            <a:r>
              <a:rPr lang="en-GB" sz="1600" b="1" dirty="0">
                <a:solidFill>
                  <a:srgbClr val="2E2E2E"/>
                </a:solidFill>
                <a:latin typeface="Century Gothic" panose="020B0502020202020204" pitchFamily="34" charset="0"/>
              </a:rPr>
              <a:t>low</a:t>
            </a:r>
            <a:r>
              <a:rPr lang="en-GB" sz="1600" dirty="0">
                <a:solidFill>
                  <a:srgbClr val="2E2E2E"/>
                </a:solidFill>
                <a:latin typeface="Century Gothic" panose="020B0502020202020204" pitchFamily="34" charset="0"/>
              </a:rPr>
              <a:t>.</a:t>
            </a:r>
            <a:endParaRPr lang="en-GB" sz="1050" dirty="0">
              <a:ln>
                <a:solidFill>
                  <a:srgbClr val="00A8A8"/>
                </a:solidFill>
              </a:ln>
              <a:solidFill>
                <a:schemeClr val="tx1"/>
              </a:solidFill>
              <a:latin typeface="Century Gothic" panose="020B0502020202020204" pitchFamily="34" charset="0"/>
              <a:ea typeface="Microsoft YaHei UI Light" panose="020B0502040204020203" pitchFamily="34" charset="-122"/>
              <a:cs typeface="Calibri" panose="020F0502020204030204" pitchFamily="34" charset="0"/>
            </a:endParaRPr>
          </a:p>
        </p:txBody>
      </p:sp>
      <p:pic>
        <p:nvPicPr>
          <p:cNvPr id="3" name="Picture 2">
            <a:extLst>
              <a:ext uri="{FF2B5EF4-FFF2-40B4-BE49-F238E27FC236}">
                <a16:creationId xmlns:a16="http://schemas.microsoft.com/office/drawing/2014/main" id="{BD31DBC1-0AB6-48ED-B02C-D4727F3C06D3}"/>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823352" y="972526"/>
            <a:ext cx="4068618" cy="5416862"/>
          </a:xfrm>
          <a:prstGeom prst="rect">
            <a:avLst/>
          </a:prstGeom>
        </p:spPr>
      </p:pic>
      <p:sp>
        <p:nvSpPr>
          <p:cNvPr id="17" name="TextBox 13">
            <a:extLst>
              <a:ext uri="{FF2B5EF4-FFF2-40B4-BE49-F238E27FC236}">
                <a16:creationId xmlns:a16="http://schemas.microsoft.com/office/drawing/2014/main" id="{F9917226-B0B1-4CCB-9FE8-3AA768BC4842}"/>
              </a:ext>
            </a:extLst>
          </p:cNvPr>
          <p:cNvSpPr txBox="1"/>
          <p:nvPr/>
        </p:nvSpPr>
        <p:spPr>
          <a:xfrm>
            <a:off x="0" y="6642556"/>
            <a:ext cx="2698596" cy="21544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800" dirty="0">
                <a:effectLst/>
                <a:latin typeface="Century Gothic" panose="020B0502020202020204" pitchFamily="34" charset="0"/>
                <a:ea typeface="Calibri" panose="020F0502020204030204" pitchFamily="34" charset="0"/>
                <a:cs typeface="Arial" panose="020B0604020202020204" pitchFamily="34" charset="0"/>
              </a:rPr>
              <a:t>©VotesforSchools The WOW Show 2021</a:t>
            </a:r>
          </a:p>
        </p:txBody>
      </p:sp>
      <p:pic>
        <p:nvPicPr>
          <p:cNvPr id="1026" name="Picture 2" descr="Truck icon">
            <a:extLst>
              <a:ext uri="{FF2B5EF4-FFF2-40B4-BE49-F238E27FC236}">
                <a16:creationId xmlns:a16="http://schemas.microsoft.com/office/drawing/2014/main" id="{1C31CC3D-1BA0-4B90-9068-1FCA7FCE29DB}"/>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68387" y="3848242"/>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huttle icon">
            <a:extLst>
              <a:ext uri="{FF2B5EF4-FFF2-40B4-BE49-F238E27FC236}">
                <a16:creationId xmlns:a16="http://schemas.microsoft.com/office/drawing/2014/main" id="{A888F588-87CD-4070-A904-8E7AC183FD9A}"/>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1945009" y="3848242"/>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Warehouse icon">
            <a:extLst>
              <a:ext uri="{FF2B5EF4-FFF2-40B4-BE49-F238E27FC236}">
                <a16:creationId xmlns:a16="http://schemas.microsoft.com/office/drawing/2014/main" id="{7D030534-DAAD-4FC0-996B-6882D5B30328}"/>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3649141" y="3848242"/>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Rounded Corners 11">
            <a:extLst>
              <a:ext uri="{FF2B5EF4-FFF2-40B4-BE49-F238E27FC236}">
                <a16:creationId xmlns:a16="http://schemas.microsoft.com/office/drawing/2014/main" id="{2740B7F9-083F-460C-A2DC-068EA35FA61A}"/>
              </a:ext>
            </a:extLst>
          </p:cNvPr>
          <p:cNvSpPr/>
          <p:nvPr/>
        </p:nvSpPr>
        <p:spPr>
          <a:xfrm>
            <a:off x="240878" y="2404809"/>
            <a:ext cx="4322664" cy="1203650"/>
          </a:xfrm>
          <a:prstGeom prst="roundRect">
            <a:avLst/>
          </a:prstGeom>
          <a:solidFill>
            <a:srgbClr val="F4FBFE"/>
          </a:solidFill>
          <a:ln w="28575">
            <a:solidFill>
              <a:srgbClr val="3557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rgbClr val="2E2E2E"/>
                </a:solidFill>
                <a:latin typeface="Century Gothic" panose="020B0502020202020204" pitchFamily="34" charset="0"/>
              </a:rPr>
              <a:t>Berkshire has a </a:t>
            </a:r>
            <a:r>
              <a:rPr lang="en-GB" sz="1600" b="1" dirty="0">
                <a:solidFill>
                  <a:srgbClr val="2E2E2E"/>
                </a:solidFill>
                <a:latin typeface="Century Gothic" panose="020B0502020202020204" pitchFamily="34" charset="0"/>
              </a:rPr>
              <a:t>well-established and growing logistics sector</a:t>
            </a:r>
            <a:r>
              <a:rPr lang="en-GB" sz="1600" dirty="0">
                <a:solidFill>
                  <a:srgbClr val="2E2E2E"/>
                </a:solidFill>
                <a:latin typeface="Century Gothic" panose="020B0502020202020204" pitchFamily="34" charset="0"/>
              </a:rPr>
              <a:t>, and e-commerce is on the up.</a:t>
            </a:r>
            <a:endParaRPr lang="en-GB" sz="1050" dirty="0">
              <a:ln>
                <a:solidFill>
                  <a:srgbClr val="00A8A8"/>
                </a:solidFill>
              </a:ln>
              <a:solidFill>
                <a:schemeClr val="tx1"/>
              </a:solidFill>
              <a:latin typeface="Century Gothic" panose="020B0502020202020204" pitchFamily="34" charset="0"/>
              <a:ea typeface="Microsoft YaHei UI Light" panose="020B0502040204020203" pitchFamily="34" charset="-122"/>
              <a:cs typeface="Calibri" panose="020F0502020204030204" pitchFamily="34" charset="0"/>
            </a:endParaRPr>
          </a:p>
        </p:txBody>
      </p:sp>
      <p:sp>
        <p:nvSpPr>
          <p:cNvPr id="15" name="Rectangle: Rounded Corners 14">
            <a:extLst>
              <a:ext uri="{FF2B5EF4-FFF2-40B4-BE49-F238E27FC236}">
                <a16:creationId xmlns:a16="http://schemas.microsoft.com/office/drawing/2014/main" id="{738D75CC-7C79-4C34-9A73-640884653A2A}"/>
              </a:ext>
            </a:extLst>
          </p:cNvPr>
          <p:cNvSpPr/>
          <p:nvPr/>
        </p:nvSpPr>
        <p:spPr>
          <a:xfrm>
            <a:off x="252030" y="972526"/>
            <a:ext cx="4311512" cy="1192500"/>
          </a:xfrm>
          <a:prstGeom prst="roundRect">
            <a:avLst/>
          </a:prstGeom>
          <a:solidFill>
            <a:srgbClr val="B8E3F6"/>
          </a:solidFill>
          <a:ln w="28575">
            <a:solidFill>
              <a:srgbClr val="3557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rgbClr val="2E2E2E"/>
                </a:solidFill>
                <a:latin typeface="Century Gothic" panose="020B0502020202020204" pitchFamily="34" charset="0"/>
              </a:rPr>
              <a:t>Every time we select “</a:t>
            </a:r>
            <a:r>
              <a:rPr lang="en-GB" sz="1600" b="1" dirty="0">
                <a:solidFill>
                  <a:srgbClr val="2E2E2E"/>
                </a:solidFill>
                <a:latin typeface="Century Gothic" panose="020B0502020202020204" pitchFamily="34" charset="0"/>
              </a:rPr>
              <a:t>Click &amp; Collect</a:t>
            </a:r>
            <a:r>
              <a:rPr lang="en-GB" sz="1600" dirty="0">
                <a:solidFill>
                  <a:srgbClr val="2E2E2E"/>
                </a:solidFill>
                <a:latin typeface="Century Gothic" panose="020B0502020202020204" pitchFamily="34" charset="0"/>
              </a:rPr>
              <a:t>”, the goods we buy must be </a:t>
            </a:r>
            <a:r>
              <a:rPr lang="en-GB" sz="1600" b="1" dirty="0">
                <a:solidFill>
                  <a:srgbClr val="2E2E2E"/>
                </a:solidFill>
                <a:latin typeface="Century Gothic" panose="020B0502020202020204" pitchFamily="34" charset="0"/>
              </a:rPr>
              <a:t>ordered, stored, dispatched and transported </a:t>
            </a:r>
            <a:r>
              <a:rPr lang="en-GB" sz="1600" dirty="0">
                <a:solidFill>
                  <a:srgbClr val="2E2E2E"/>
                </a:solidFill>
                <a:latin typeface="Century Gothic" panose="020B0502020202020204" pitchFamily="34" charset="0"/>
              </a:rPr>
              <a:t>before they get to us.</a:t>
            </a:r>
            <a:endParaRPr lang="en-GB" sz="1050" dirty="0">
              <a:ln>
                <a:solidFill>
                  <a:srgbClr val="00A8A8"/>
                </a:solidFill>
              </a:ln>
              <a:solidFill>
                <a:schemeClr val="tx1"/>
              </a:solidFill>
              <a:latin typeface="Century Gothic" panose="020B0502020202020204" pitchFamily="34" charset="0"/>
              <a:ea typeface="Microsoft YaHei UI Light" panose="020B0502040204020203" pitchFamily="34" charset="-122"/>
              <a:cs typeface="Calibri" panose="020F0502020204030204" pitchFamily="34" charset="0"/>
            </a:endParaRPr>
          </a:p>
        </p:txBody>
      </p:sp>
      <p:sp>
        <p:nvSpPr>
          <p:cNvPr id="11" name="Shape 114">
            <a:extLst>
              <a:ext uri="{FF2B5EF4-FFF2-40B4-BE49-F238E27FC236}">
                <a16:creationId xmlns:a16="http://schemas.microsoft.com/office/drawing/2014/main" id="{D957EB38-EC64-476B-9932-92FBB4A45AF8}"/>
              </a:ext>
            </a:extLst>
          </p:cNvPr>
          <p:cNvSpPr/>
          <p:nvPr/>
        </p:nvSpPr>
        <p:spPr>
          <a:xfrm>
            <a:off x="3692" y="162091"/>
            <a:ext cx="8001569" cy="538608"/>
          </a:xfrm>
          <a:prstGeom prst="rect">
            <a:avLst/>
          </a:prstGeom>
          <a:noFill/>
          <a:ln>
            <a:noFill/>
          </a:ln>
        </p:spPr>
        <p:txBody>
          <a:bodyPr lIns="91425" tIns="45700" rIns="91425" bIns="45700" anchor="ctr" anchorCtr="0">
            <a:noAutofit/>
          </a:bodyPr>
          <a:lstStyle/>
          <a:p>
            <a:pPr>
              <a:buSzPct val="25000"/>
            </a:pPr>
            <a:r>
              <a:rPr lang="en-GB" sz="2400" b="1" dirty="0">
                <a:solidFill>
                  <a:schemeClr val="bg1"/>
                </a:solidFill>
                <a:latin typeface="Century Gothic" panose="020B0502020202020204" pitchFamily="34" charset="0"/>
                <a:ea typeface="Jost SemiBold" pitchFamily="2" charset="0"/>
                <a:cs typeface="Arial" panose="020B0604020202020204" pitchFamily="34" charset="0"/>
                <a:sym typeface="Lato"/>
              </a:rPr>
              <a:t>Transport and Distribution opportunities in Berkshire?</a:t>
            </a:r>
          </a:p>
        </p:txBody>
      </p:sp>
      <p:pic>
        <p:nvPicPr>
          <p:cNvPr id="14" name="Picture 2" descr="Berkshire Opportunities logo">
            <a:extLst>
              <a:ext uri="{FF2B5EF4-FFF2-40B4-BE49-F238E27FC236}">
                <a16:creationId xmlns:a16="http://schemas.microsoft.com/office/drawing/2014/main" id="{0927393F-8C2C-48BC-B6A1-7A74FB6BDA12}"/>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7792825" y="125720"/>
            <a:ext cx="1242389" cy="5386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535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2" grpId="0" animBg="1"/>
      <p:bldP spid="15" grpId="0" animBg="1"/>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10B11704403A94AA7EFA65197244B23" ma:contentTypeVersion="13" ma:contentTypeDescription="Create a new document." ma:contentTypeScope="" ma:versionID="12f605146d177bd8d2a3bdaa7ab2b130">
  <xsd:schema xmlns:xsd="http://www.w3.org/2001/XMLSchema" xmlns:xs="http://www.w3.org/2001/XMLSchema" xmlns:p="http://schemas.microsoft.com/office/2006/metadata/properties" xmlns:ns2="234782e6-ac7d-482f-8347-036bfc543169" xmlns:ns3="b3cc3079-f385-48ce-b0bc-8ee3c3c4b1f4" targetNamespace="http://schemas.microsoft.com/office/2006/metadata/properties" ma:root="true" ma:fieldsID="7bc6f9a53ed7956efcb0066cd5c24beb" ns2:_="" ns3:_="">
    <xsd:import namespace="234782e6-ac7d-482f-8347-036bfc543169"/>
    <xsd:import namespace="b3cc3079-f385-48ce-b0bc-8ee3c3c4b1f4"/>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element ref="ns3:SharedWithUsers" minOccurs="0"/>
                <xsd:element ref="ns3:SharedWithDetails" minOccurs="0"/>
                <xsd:element ref="ns2:MediaServiceAutoKeyPoints" minOccurs="0"/>
                <xsd:element ref="ns2:MediaServiceKeyPoints"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34782e6-ac7d-482f-8347-036bfc54316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b3cc3079-f385-48ce-b0bc-8ee3c3c4b1f4"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B5891E7F-E58A-45DD-B321-02D053747A81}"/>
</file>

<file path=customXml/itemProps2.xml><?xml version="1.0" encoding="utf-8"?>
<ds:datastoreItem xmlns:ds="http://schemas.openxmlformats.org/officeDocument/2006/customXml" ds:itemID="{89B8FC9A-C1FF-4403-9CA1-03228BC7338A}"/>
</file>

<file path=customXml/itemProps3.xml><?xml version="1.0" encoding="utf-8"?>
<ds:datastoreItem xmlns:ds="http://schemas.openxmlformats.org/officeDocument/2006/customXml" ds:itemID="{B498CB94-1D9A-477F-AEB7-F0E33DEDB10B}"/>
</file>

<file path=docProps/app.xml><?xml version="1.0" encoding="utf-8"?>
<Properties xmlns="http://schemas.openxmlformats.org/officeDocument/2006/extended-properties" xmlns:vt="http://schemas.openxmlformats.org/officeDocument/2006/docPropsVTypes">
  <Template>Office Theme</Template>
  <TotalTime>2553</TotalTime>
  <Words>3676</Words>
  <Application>Microsoft Office PowerPoint</Application>
  <PresentationFormat>On-screen Show (4:3)</PresentationFormat>
  <Paragraphs>424</Paragraphs>
  <Slides>27</Slides>
  <Notes>23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27</vt:i4>
      </vt:variant>
    </vt:vector>
  </HeadingPairs>
  <TitlesOfParts>
    <vt:vector size="32" baseType="lpstr">
      <vt:lpstr>Arial</vt:lpstr>
      <vt:lpstr>Calibri</vt:lpstr>
      <vt:lpstr>Calibri Light</vt:lpstr>
      <vt:lpstr>Century Gothic</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Jude Hadfield</dc:creator>
  <cp:lastModifiedBy>Lara</cp:lastModifiedBy>
  <cp:revision>244</cp:revision>
  <dcterms:created xsi:type="dcterms:W3CDTF">2021-02-15T13:09:11Z</dcterms:created>
  <dcterms:modified xsi:type="dcterms:W3CDTF">2021-06-28T15:19:33Z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0x010100510B11704403A94AA7EFA65197244B23</vt:lpwstr>
  </property>
</Properties>
</file>