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3"/>
  </p:notesMasterIdLst>
  <p:sldIdLst>
    <p:sldId id="284" r:id="rId2"/>
    <p:sldId id="293" r:id="rId3"/>
    <p:sldId id="294" r:id="rId4"/>
    <p:sldId id="295" r:id="rId5"/>
    <p:sldId id="296" r:id="rId6"/>
    <p:sldId id="323" r:id="rId7"/>
    <p:sldId id="298" r:id="rId8"/>
    <p:sldId id="301" r:id="rId9"/>
    <p:sldId id="302" r:id="rId10"/>
    <p:sldId id="306" r:id="rId11"/>
    <p:sldId id="305" r:id="rId12"/>
    <p:sldId id="303" r:id="rId13"/>
    <p:sldId id="282" r:id="rId14"/>
    <p:sldId id="297" r:id="rId15"/>
    <p:sldId id="309" r:id="rId16"/>
    <p:sldId id="312" r:id="rId17"/>
    <p:sldId id="313" r:id="rId18"/>
    <p:sldId id="314" r:id="rId19"/>
    <p:sldId id="315" r:id="rId20"/>
    <p:sldId id="316" r:id="rId21"/>
    <p:sldId id="317" r:id="rId22"/>
  </p:sldIdLst>
  <p:sldSz cx="9144000" cy="6858000" type="screen4x3"/>
  <p:notesSz cx="6888163" cy="100203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2B0E6"/>
    <a:srgbClr val="B8E3F6"/>
    <a:srgbClr val="2070C3"/>
    <a:srgbClr val="F4FBFE"/>
    <a:srgbClr val="CDD9EF"/>
    <a:srgbClr val="A5B8D9"/>
    <a:srgbClr val="EC6599"/>
    <a:srgbClr val="A4C841"/>
    <a:srgbClr val="8E1456"/>
    <a:srgbClr val="126D5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0528" autoAdjust="0"/>
  </p:normalViewPr>
  <p:slideViewPr>
    <p:cSldViewPr snapToGrid="0">
      <p:cViewPr varScale="1">
        <p:scale>
          <a:sx n="66" d="100"/>
          <a:sy n="66" d="100"/>
        </p:scale>
        <p:origin x="1886"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84871" cy="502755"/>
          </a:xfrm>
          <a:prstGeom prst="rect">
            <a:avLst/>
          </a:prstGeom>
        </p:spPr>
        <p:txBody>
          <a:bodyPr vert="horz" lIns="96616" tIns="48308" rIns="96616" bIns="48308" rtlCol="0"/>
          <a:lstStyle>
            <a:lvl1pPr algn="l">
              <a:defRPr sz="1300"/>
            </a:lvl1pPr>
          </a:lstStyle>
          <a:p>
            <a:endParaRPr lang="en-GB"/>
          </a:p>
        </p:txBody>
      </p:sp>
      <p:sp>
        <p:nvSpPr>
          <p:cNvPr id="3" name="Date Placeholder 2"/>
          <p:cNvSpPr>
            <a:spLocks noGrp="1"/>
          </p:cNvSpPr>
          <p:nvPr>
            <p:ph type="dt" idx="1"/>
          </p:nvPr>
        </p:nvSpPr>
        <p:spPr>
          <a:xfrm>
            <a:off x="3901698" y="0"/>
            <a:ext cx="2984871" cy="502755"/>
          </a:xfrm>
          <a:prstGeom prst="rect">
            <a:avLst/>
          </a:prstGeom>
        </p:spPr>
        <p:txBody>
          <a:bodyPr vert="horz" lIns="96616" tIns="48308" rIns="96616" bIns="48308" rtlCol="0"/>
          <a:lstStyle>
            <a:lvl1pPr algn="r">
              <a:defRPr sz="1300"/>
            </a:lvl1pPr>
          </a:lstStyle>
          <a:p>
            <a:fld id="{0F23C3FB-A12B-4BBB-8A01-B317BE61FE35}" type="datetimeFigureOut">
              <a:rPr lang="en-GB" smtClean="0"/>
              <a:t>28/06/2021</a:t>
            </a:fld>
            <a:endParaRPr lang="en-GB"/>
          </a:p>
        </p:txBody>
      </p:sp>
      <p:sp>
        <p:nvSpPr>
          <p:cNvPr id="4" name="Slide Image Placeholder 3"/>
          <p:cNvSpPr>
            <a:spLocks noGrp="1" noRot="1" noChangeAspect="1"/>
          </p:cNvSpPr>
          <p:nvPr>
            <p:ph type="sldImg" idx="2"/>
          </p:nvPr>
        </p:nvSpPr>
        <p:spPr>
          <a:xfrm>
            <a:off x="1190625" y="1252538"/>
            <a:ext cx="4506913" cy="3381375"/>
          </a:xfrm>
          <a:prstGeom prst="rect">
            <a:avLst/>
          </a:prstGeom>
          <a:noFill/>
          <a:ln w="12700">
            <a:solidFill>
              <a:prstClr val="black"/>
            </a:solidFill>
          </a:ln>
        </p:spPr>
        <p:txBody>
          <a:bodyPr vert="horz" lIns="96616" tIns="48308" rIns="96616" bIns="48308" rtlCol="0" anchor="ctr"/>
          <a:lstStyle/>
          <a:p>
            <a:endParaRPr lang="en-GB"/>
          </a:p>
        </p:txBody>
      </p:sp>
      <p:sp>
        <p:nvSpPr>
          <p:cNvPr id="5" name="Notes Placeholder 4"/>
          <p:cNvSpPr>
            <a:spLocks noGrp="1"/>
          </p:cNvSpPr>
          <p:nvPr>
            <p:ph type="body" sz="quarter" idx="3"/>
          </p:nvPr>
        </p:nvSpPr>
        <p:spPr>
          <a:xfrm>
            <a:off x="688817" y="4822269"/>
            <a:ext cx="5510530" cy="3945493"/>
          </a:xfrm>
          <a:prstGeom prst="rect">
            <a:avLst/>
          </a:prstGeom>
        </p:spPr>
        <p:txBody>
          <a:bodyPr vert="horz" lIns="96616" tIns="48308" rIns="96616" bIns="48308"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517547"/>
            <a:ext cx="2984871" cy="502754"/>
          </a:xfrm>
          <a:prstGeom prst="rect">
            <a:avLst/>
          </a:prstGeom>
        </p:spPr>
        <p:txBody>
          <a:bodyPr vert="horz" lIns="96616" tIns="48308" rIns="96616" bIns="48308" rtlCol="0" anchor="b"/>
          <a:lstStyle>
            <a:lvl1pPr algn="l">
              <a:defRPr sz="1300"/>
            </a:lvl1pPr>
          </a:lstStyle>
          <a:p>
            <a:endParaRPr lang="en-GB"/>
          </a:p>
        </p:txBody>
      </p:sp>
      <p:sp>
        <p:nvSpPr>
          <p:cNvPr id="7" name="Slide Number Placeholder 6"/>
          <p:cNvSpPr>
            <a:spLocks noGrp="1"/>
          </p:cNvSpPr>
          <p:nvPr>
            <p:ph type="sldNum" sz="quarter" idx="5"/>
          </p:nvPr>
        </p:nvSpPr>
        <p:spPr>
          <a:xfrm>
            <a:off x="3901698" y="9517547"/>
            <a:ext cx="2984871" cy="502754"/>
          </a:xfrm>
          <a:prstGeom prst="rect">
            <a:avLst/>
          </a:prstGeom>
        </p:spPr>
        <p:txBody>
          <a:bodyPr vert="horz" lIns="96616" tIns="48308" rIns="96616" bIns="48308" rtlCol="0" anchor="b"/>
          <a:lstStyle>
            <a:lvl1pPr algn="r">
              <a:defRPr sz="1300"/>
            </a:lvl1pPr>
          </a:lstStyle>
          <a:p>
            <a:fld id="{30E7A800-59B0-4B9A-9AA6-4437779AFB33}" type="slidenum">
              <a:rPr lang="en-GB" smtClean="0"/>
              <a:t>‹#›</a:t>
            </a:fld>
            <a:endParaRPr lang="en-GB"/>
          </a:p>
        </p:txBody>
      </p:sp>
    </p:spTree>
    <p:extLst>
      <p:ext uri="{BB962C8B-B14F-4D97-AF65-F5344CB8AC3E}">
        <p14:creationId xmlns:p14="http://schemas.microsoft.com/office/powerpoint/2010/main" val="14689290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berkshireopportunities.co.uk/advice/explore-job-sectors/job-sectors/all-sectors/sector-details/education/"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defTabSz="966155">
              <a:buFontTx/>
              <a:buAutoNum type="arabicParenR"/>
              <a:defRPr/>
            </a:pPr>
            <a:r>
              <a:rPr lang="en-GB" b="0" dirty="0"/>
              <a:t>https://www.berkshireopportunities.co.uk/</a:t>
            </a:r>
          </a:p>
          <a:p>
            <a:pPr marL="241539" indent="-241539" defTabSz="966155">
              <a:buFontTx/>
              <a:buAutoNum type="arabicParenR"/>
              <a:defRPr/>
            </a:pPr>
            <a:r>
              <a:rPr lang="en-GB" b="0" dirty="0"/>
              <a:t>http://www.thamesvalleyberkshire.co.uk/careers-hub</a:t>
            </a:r>
          </a:p>
          <a:p>
            <a:pPr marL="241539" indent="-241539" defTabSz="966155">
              <a:buFontTx/>
              <a:buAutoNum type="arabicParenR"/>
              <a:defRPr/>
            </a:pPr>
            <a:r>
              <a:rPr lang="en-GB" b="0" dirty="0"/>
              <a:t>https://www.careersandenterprise.co.uk/</a:t>
            </a:r>
          </a:p>
          <a:p>
            <a:pPr marL="241539" indent="-241539" defTabSz="966155">
              <a:buFontTx/>
              <a:buAutoNum type="arabicParenR"/>
              <a:defRP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1</a:t>
            </a:fld>
            <a:endParaRPr lang="en-GB"/>
          </a:p>
        </p:txBody>
      </p:sp>
    </p:spTree>
    <p:extLst>
      <p:ext uri="{BB962C8B-B14F-4D97-AF65-F5344CB8AC3E}">
        <p14:creationId xmlns:p14="http://schemas.microsoft.com/office/powerpoint/2010/main" val="785920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https://www.berkshireopportunities.co.uk/find-my-training-course/</a:t>
            </a:r>
          </a:p>
          <a:p>
            <a:pPr marL="228600" indent="-228600">
              <a:buAutoNum type="arabicParenR"/>
            </a:pPr>
            <a:r>
              <a:rPr lang="en-GB" dirty="0"/>
              <a:t>https://www.berkshireopportunities.co.uk/what-next-student-support/year-13/</a:t>
            </a:r>
          </a:p>
          <a:p>
            <a:pPr marL="228600" indent="-228600">
              <a:buAutoNum type="arabicParenR"/>
            </a:pPr>
            <a:r>
              <a:rPr lang="en-GB" dirty="0"/>
              <a:t>https://www.ucas.com/</a:t>
            </a:r>
          </a:p>
          <a:p>
            <a:pPr marL="228600" indent="-228600">
              <a:buAutoNum type="arabicParenR"/>
            </a:pPr>
            <a:r>
              <a:rPr lang="en-GB" dirty="0"/>
              <a:t>https://mcusercontent.com/5edc7f4f08ea35cadfe6465b7/files/9332ed4d-ee20-427e-a955-fe8051f3fa9c/1377_My_Choices_Guide_Students_FINAL.pdf </a:t>
            </a:r>
            <a:r>
              <a:rPr lang="en-GB" b="1" dirty="0"/>
              <a:t>CEC My Choices PDF</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10</a:t>
            </a:fld>
            <a:endParaRPr lang="en-GB"/>
          </a:p>
        </p:txBody>
      </p:sp>
    </p:spTree>
    <p:extLst>
      <p:ext uri="{BB962C8B-B14F-4D97-AF65-F5344CB8AC3E}">
        <p14:creationId xmlns:p14="http://schemas.microsoft.com/office/powerpoint/2010/main" val="3017586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https://www.berkshireopportunities.co.uk/find-my-job/</a:t>
            </a:r>
          </a:p>
          <a:p>
            <a:pPr marL="228600" indent="-228600">
              <a:buAutoNum type="arabicParenR"/>
            </a:pPr>
            <a:r>
              <a:rPr lang="en-GB" dirty="0"/>
              <a:t>https://www.berkshireopportunities.co.uk/what-next-student-support/preparing-for-the-world-of-work/</a:t>
            </a:r>
          </a:p>
          <a:p>
            <a:pPr marL="228600" indent="-228600">
              <a:buAutoNum type="arabicParenR"/>
            </a:pPr>
            <a:endParaRPr lang="en-GB" dirty="0"/>
          </a:p>
          <a:p>
            <a:pPr marL="0" indent="0">
              <a:buNone/>
            </a:pPr>
            <a:r>
              <a:rPr lang="en-GB" b="1" dirty="0"/>
              <a:t>Images:</a:t>
            </a:r>
          </a:p>
          <a:p>
            <a:pPr marL="228600" indent="-228600">
              <a:buAutoNum type="arabicParenR"/>
            </a:pPr>
            <a:r>
              <a:rPr lang="en-GB" dirty="0" err="1"/>
              <a:t>Pixabay</a:t>
            </a:r>
            <a:endParaRPr lang="en-GB" dirty="0"/>
          </a:p>
          <a:p>
            <a:pPr marL="228600" indent="-228600">
              <a:buAutoNum type="arabicParenR"/>
            </a:pPr>
            <a:r>
              <a:rPr lang="en-GB" dirty="0"/>
              <a:t>Icons8</a:t>
            </a:r>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11</a:t>
            </a:fld>
            <a:endParaRPr lang="en-GB"/>
          </a:p>
        </p:txBody>
      </p:sp>
    </p:spTree>
    <p:extLst>
      <p:ext uri="{BB962C8B-B14F-4D97-AF65-F5344CB8AC3E}">
        <p14:creationId xmlns:p14="http://schemas.microsoft.com/office/powerpoint/2010/main" val="42318365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r>
              <a:rPr lang="en-GB" b="0" dirty="0"/>
              <a:t>1) https://www.berkshireopportunities.co.uk/</a:t>
            </a:r>
          </a:p>
          <a:p>
            <a:pPr marL="241539" indent="-241539">
              <a:buAutoNum type="arabicParenR"/>
            </a:pPr>
            <a:endParaRPr lang="en-GB" dirty="0"/>
          </a:p>
          <a:p>
            <a:r>
              <a:rPr lang="en-GB" b="1" dirty="0"/>
              <a:t>Images: </a:t>
            </a:r>
          </a:p>
          <a:p>
            <a:pPr marL="241539" indent="-241539" defTabSz="966155">
              <a:buFontTx/>
              <a:buAutoNum type="arabicParenR"/>
              <a:defRPr/>
            </a:pPr>
            <a:r>
              <a:rPr lang="en-GB" b="0" dirty="0"/>
              <a:t>Icons8</a:t>
            </a:r>
          </a:p>
          <a:p>
            <a:pPr marL="241539" indent="-241539">
              <a:buAutoNum type="arabicParenR"/>
            </a:pPr>
            <a:endParaRPr lang="en-GB" b="0" dirty="0"/>
          </a:p>
          <a:p>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13</a:t>
            </a:fld>
            <a:endParaRPr lang="en-GB"/>
          </a:p>
        </p:txBody>
      </p:sp>
    </p:spTree>
    <p:extLst>
      <p:ext uri="{BB962C8B-B14F-4D97-AF65-F5344CB8AC3E}">
        <p14:creationId xmlns:p14="http://schemas.microsoft.com/office/powerpoint/2010/main" val="321470706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b="0" dirty="0"/>
              <a:t>https://www.berkshireopportunities.co.uk/</a:t>
            </a:r>
          </a:p>
          <a:p>
            <a:pPr marL="241539" indent="-241539">
              <a:buAutoNum type="arabicParenR"/>
            </a:pPr>
            <a:r>
              <a:rPr lang="en-GB" dirty="0"/>
              <a:t>https://www.tvbintelligence.co.uk/</a:t>
            </a:r>
          </a:p>
          <a:p>
            <a:pPr marL="241539" indent="-241539">
              <a:buAutoNum type="arabicParenR"/>
            </a:pPr>
            <a:r>
              <a:rPr lang="en-GB" dirty="0"/>
              <a:t>http://www.thamesvalleyberkshire.co.uk/getfile/TVBLEP%20Skills%20Priority%20Statement%20Executive%20Summary.pdf</a:t>
            </a:r>
          </a:p>
          <a:p>
            <a:pPr marL="241539" indent="-241539">
              <a:buAutoNum type="arabicParenR"/>
            </a:pPr>
            <a:r>
              <a:rPr lang="en-GB" dirty="0"/>
              <a:t>http://www.thamesvalleyberkshire.co.uk/getfile/Starting%20Out%20-%20The%20Berkshire%20Careers%20Guide.pdf</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14</a:t>
            </a:fld>
            <a:endParaRPr lang="en-GB"/>
          </a:p>
        </p:txBody>
      </p:sp>
    </p:spTree>
    <p:extLst>
      <p:ext uri="{BB962C8B-B14F-4D97-AF65-F5344CB8AC3E}">
        <p14:creationId xmlns:p14="http://schemas.microsoft.com/office/powerpoint/2010/main" val="2974044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https://www.ngbailey.com/</a:t>
            </a:r>
          </a:p>
          <a:p>
            <a:pPr marL="241539" indent="-241539">
              <a:buAutoNum type="arabicParenR"/>
            </a:pPr>
            <a:r>
              <a:rPr lang="en-GB" dirty="0"/>
              <a:t>https://www.kier.co.uk/</a:t>
            </a:r>
          </a:p>
          <a:p>
            <a:pPr marL="241539" indent="-241539">
              <a:buAutoNum type="arabicParenR"/>
            </a:pPr>
            <a:r>
              <a:rPr lang="en-GB" dirty="0"/>
              <a:t>https://www.persimmonhomes.com/</a:t>
            </a:r>
          </a:p>
          <a:p>
            <a:pPr marL="241539" indent="-241539">
              <a:buAutoNum type="arabicParenR"/>
            </a:pPr>
            <a:r>
              <a:rPr lang="en-GB" dirty="0"/>
              <a:t>https://www.woodplc.com/</a:t>
            </a:r>
          </a:p>
          <a:p>
            <a:pPr marL="241539" indent="-241539">
              <a:buAutoNum type="arabicParenR"/>
            </a:pPr>
            <a:r>
              <a:rPr lang="en-GB" dirty="0"/>
              <a:t>https://www.francisconstruction.co.uk/</a:t>
            </a:r>
          </a:p>
          <a:p>
            <a:pPr marL="241539" indent="-241539">
              <a:buAutoNum type="arabicParenR"/>
            </a:pPr>
            <a:r>
              <a:rPr lang="en-GB" dirty="0"/>
              <a:t>https://www.costain.com/</a:t>
            </a:r>
          </a:p>
          <a:p>
            <a:pPr marL="241539" indent="-241539">
              <a:buAutoNum type="arabicParenR"/>
            </a:pPr>
            <a:r>
              <a:rPr lang="en-GB" dirty="0"/>
              <a:t>https://www.crestnicholson.com/towns-counties-new-homes/Berkshire</a:t>
            </a:r>
          </a:p>
          <a:p>
            <a:pPr marL="241539" indent="-241539">
              <a:buAutoNum type="arabicParenR"/>
            </a:pPr>
            <a:r>
              <a:rPr lang="en-GB" dirty="0"/>
              <a:t>https://www.bsria.com/uk/</a:t>
            </a:r>
          </a:p>
          <a:p>
            <a:pPr marL="241539" indent="-241539">
              <a:buAutoNum type="arabicParenR"/>
            </a:pPr>
            <a:r>
              <a:rPr lang="en-GB" dirty="0"/>
              <a:t>https://www.balfourbeatty.com/</a:t>
            </a:r>
          </a:p>
          <a:p>
            <a:pPr marL="241539" indent="-241539">
              <a:buAutoNum type="arabicParenR"/>
            </a:pPr>
            <a:r>
              <a:rPr lang="en-GB" dirty="0"/>
              <a:t>https://www.jacobs.com/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16</a:t>
            </a:fld>
            <a:endParaRPr lang="en-GB"/>
          </a:p>
        </p:txBody>
      </p:sp>
    </p:spTree>
    <p:extLst>
      <p:ext uri="{BB962C8B-B14F-4D97-AF65-F5344CB8AC3E}">
        <p14:creationId xmlns:p14="http://schemas.microsoft.com/office/powerpoint/2010/main" val="35653581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https://careers.microsoft.com</a:t>
            </a:r>
          </a:p>
          <a:p>
            <a:pPr marL="241539" indent="-241539">
              <a:buAutoNum type="arabicParenR"/>
            </a:pPr>
            <a:r>
              <a:rPr lang="en-GB" dirty="0"/>
              <a:t>https://mapr.com/try-mapr/</a:t>
            </a:r>
          </a:p>
          <a:p>
            <a:pPr marL="241539" indent="-241539">
              <a:buAutoNum type="arabicParenR"/>
            </a:pPr>
            <a:r>
              <a:rPr lang="en-GB" dirty="0"/>
              <a:t>https://www.oneadvanced.com/</a:t>
            </a:r>
          </a:p>
          <a:p>
            <a:pPr marL="241539" indent="-241539">
              <a:buAutoNum type="arabicParenR"/>
            </a:pPr>
            <a:r>
              <a:rPr lang="en-GB" dirty="0"/>
              <a:t>https://www.broadcom.com/</a:t>
            </a:r>
          </a:p>
          <a:p>
            <a:pPr marL="241539" indent="-241539">
              <a:buAutoNum type="arabicParenR"/>
            </a:pPr>
            <a:r>
              <a:rPr lang="en-GB" dirty="0"/>
              <a:t>https://www.blackswan.com/</a:t>
            </a:r>
          </a:p>
          <a:p>
            <a:pPr marL="241539" indent="-241539">
              <a:buAutoNum type="arabicParenR"/>
            </a:pPr>
            <a:r>
              <a:rPr lang="en-GB" dirty="0"/>
              <a:t>https://www.visa.co.uk/</a:t>
            </a:r>
          </a:p>
          <a:p>
            <a:pPr marL="241539" indent="-241539">
              <a:buAutoNum type="arabicParenR"/>
            </a:pPr>
            <a:r>
              <a:rPr lang="en-GB" dirty="0"/>
              <a:t>https://www.blackducksoftware.com/</a:t>
            </a:r>
          </a:p>
          <a:p>
            <a:pPr marL="241539" indent="-241539">
              <a:buAutoNum type="arabicParenR"/>
            </a:pPr>
            <a:r>
              <a:rPr lang="en-GB" dirty="0"/>
              <a:t>https://www.vodafone.co.uk/</a:t>
            </a:r>
          </a:p>
          <a:p>
            <a:pPr marL="241539" indent="-241539">
              <a:buAutoNum type="arabicParenR"/>
            </a:pPr>
            <a:r>
              <a:rPr lang="en-GB" dirty="0"/>
              <a:t>https://www.o2.co.uk/</a:t>
            </a:r>
          </a:p>
          <a:p>
            <a:pPr marL="241539" marR="0" lvl="0" indent="-241539" algn="l" defTabSz="914400" rtl="0" eaLnBrk="1" fontAlgn="auto" latinLnBrk="0" hangingPunct="1">
              <a:lnSpc>
                <a:spcPct val="100000"/>
              </a:lnSpc>
              <a:spcBef>
                <a:spcPts val="0"/>
              </a:spcBef>
              <a:spcAft>
                <a:spcPts val="0"/>
              </a:spcAft>
              <a:buClrTx/>
              <a:buSzTx/>
              <a:buFontTx/>
              <a:buAutoNum type="arabicParenR"/>
              <a:tabLst/>
              <a:defRPr/>
            </a:pPr>
            <a:r>
              <a:rPr lang="en-GB" dirty="0"/>
              <a:t>https://www.heathcareers.nhs.uk/</a:t>
            </a:r>
          </a:p>
          <a:p>
            <a:pPr marL="241539" indent="-241539">
              <a:buAutoNum type="arabicParenR"/>
            </a:pPr>
            <a:r>
              <a:rPr lang="en-GB" dirty="0"/>
              <a:t>https://userreplay.com/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17</a:t>
            </a:fld>
            <a:endParaRPr lang="en-GB"/>
          </a:p>
        </p:txBody>
      </p:sp>
    </p:spTree>
    <p:extLst>
      <p:ext uri="{BB962C8B-B14F-4D97-AF65-F5344CB8AC3E}">
        <p14:creationId xmlns:p14="http://schemas.microsoft.com/office/powerpoint/2010/main" val="11187962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r>
              <a:rPr lang="en-GB" b="0" i="1" dirty="0">
                <a:solidFill>
                  <a:srgbClr val="222222"/>
                </a:solidFill>
                <a:effectLst/>
                <a:latin typeface="Arial" panose="020B0604020202020204" pitchFamily="34" charset="0"/>
              </a:rPr>
              <a:t>Here is the link to education sectors showing vacancies in Berkshire (on </a:t>
            </a:r>
            <a:r>
              <a:rPr lang="en-GB" b="0" i="1" dirty="0" err="1">
                <a:solidFill>
                  <a:srgbClr val="222222"/>
                </a:solidFill>
                <a:effectLst/>
                <a:latin typeface="Arial" panose="020B0604020202020204" pitchFamily="34" charset="0"/>
              </a:rPr>
              <a:t>BoP</a:t>
            </a:r>
            <a:r>
              <a:rPr lang="en-GB" b="0" i="1" dirty="0">
                <a:solidFill>
                  <a:srgbClr val="222222"/>
                </a:solidFill>
                <a:effectLst/>
                <a:latin typeface="Arial" panose="020B0604020202020204" pitchFamily="34" charset="0"/>
              </a:rPr>
              <a:t>) which may be better as for a classroom discussion piece </a:t>
            </a:r>
            <a:r>
              <a:rPr lang="en-GB" b="0" i="1" dirty="0">
                <a:solidFill>
                  <a:srgbClr val="1155CC"/>
                </a:solidFill>
                <a:effectLst/>
                <a:latin typeface="Arial" panose="020B0604020202020204" pitchFamily="34" charset="0"/>
                <a:hlinkClick r:id="rId3"/>
              </a:rPr>
              <a:t>https://www.berkshireopportunities.co.uk/advice/explore-job-sectors/job-sectors/all-sectors/sector-details/education/</a:t>
            </a:r>
            <a:endParaRPr lang="en-GB" b="0" i="1" dirty="0">
              <a:solidFill>
                <a:srgbClr val="1155CC"/>
              </a:solidFill>
              <a:effectLst/>
              <a:latin typeface="Arial" panose="020B0604020202020204" pitchFamily="34" charset="0"/>
            </a:endParaRPr>
          </a:p>
          <a:p>
            <a:pPr algn="l"/>
            <a:endParaRPr lang="en-GB" b="0" i="1"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Berkshire offers a range of careers in education, from schools to further education colleges and higher education institutions.</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In recent years, schools and colleges in particular have struggled to recruit teachers and lecturers, particularly to teach STEM subjects.  This is not confined to Berkshire, but high living costs are perceived to have been an added barrier.</a:t>
            </a:r>
            <a:endParaRPr lang="en-GB" b="0" i="0" dirty="0">
              <a:solidFill>
                <a:srgbClr val="222222"/>
              </a:solidFill>
              <a:effectLst/>
              <a:latin typeface="Arial" panose="020B0604020202020204" pitchFamily="34" charset="0"/>
            </a:endParaRPr>
          </a:p>
          <a:p>
            <a:pPr algn="l"/>
            <a:r>
              <a:rPr lang="en-GB" b="0" i="1" dirty="0">
                <a:solidFill>
                  <a:srgbClr val="222222"/>
                </a:solidFill>
                <a:effectLst/>
                <a:latin typeface="Arial" panose="020B0604020202020204" pitchFamily="34" charset="0"/>
              </a:rPr>
              <a:t>Nationally, secondary education teachers in the subjects of maths, physics, science (where an element of physics will be taught), computer science and Mandarin are on the Home Office’s national Shortage Occupation national Shortage Occupation List.</a:t>
            </a:r>
            <a:endParaRPr lang="en-GB" b="0" i="0" dirty="0">
              <a:solidFill>
                <a:srgbClr val="222222"/>
              </a:solidFill>
              <a:effectLst/>
              <a:latin typeface="Arial" panose="020B0604020202020204" pitchFamily="34" charset="0"/>
            </a:endParaRPr>
          </a:p>
          <a:p>
            <a:endParaRPr lang="en-GB" b="1" dirty="0"/>
          </a:p>
          <a:p>
            <a:pPr marL="241539" indent="-241539">
              <a:buAutoNum type="arabicParenR"/>
            </a:pPr>
            <a:r>
              <a:rPr lang="en-GB" dirty="0"/>
              <a:t>https://www.tvbintelligence.co.uk/people</a:t>
            </a:r>
          </a:p>
          <a:p>
            <a:pPr marL="241539" indent="-241539">
              <a:buAutoNum type="arabicParenR"/>
            </a:pPr>
            <a:r>
              <a:rPr lang="en-GB" dirty="0"/>
              <a:t>https://www.windsor-forest.ac.uk/</a:t>
            </a:r>
          </a:p>
          <a:p>
            <a:pPr marL="241539" indent="-241539">
              <a:buAutoNum type="arabicParenR"/>
            </a:pPr>
            <a:r>
              <a:rPr lang="en-GB" dirty="0"/>
              <a:t>https://www.reading.ac.uk/</a:t>
            </a:r>
          </a:p>
          <a:p>
            <a:pPr marL="241539" indent="-241539">
              <a:buAutoNum type="arabicParenR"/>
            </a:pPr>
            <a:r>
              <a:rPr lang="en-GB" dirty="0"/>
              <a:t>https://bracknell.activatelearning.ac.uk/</a:t>
            </a:r>
          </a:p>
          <a:p>
            <a:pPr marL="241539" indent="-241539">
              <a:buAutoNum type="arabicParenR"/>
            </a:pPr>
            <a:r>
              <a:rPr lang="en-GB" dirty="0"/>
              <a:t>http://www.coxgreen.com/</a:t>
            </a:r>
          </a:p>
          <a:p>
            <a:pPr marL="241539" indent="-241539">
              <a:buAutoNum type="arabicParenR"/>
            </a:pPr>
            <a:r>
              <a:rPr lang="en-GB" dirty="0"/>
              <a:t>https://www.bca.ac.uk/</a:t>
            </a:r>
          </a:p>
          <a:p>
            <a:pPr marL="241539" indent="-241539">
              <a:buAutoNum type="arabicParenR"/>
            </a:pPr>
            <a:r>
              <a:rPr lang="en-GB" dirty="0"/>
              <a:t>https://newbury-college.ac.uk/</a:t>
            </a:r>
          </a:p>
          <a:p>
            <a:pPr marL="241539" indent="-241539">
              <a:buAutoNum type="arabicParenR"/>
            </a:pPr>
            <a:r>
              <a:rPr lang="en-GB" dirty="0"/>
              <a:t>https://ranelagh.bonitas.org.uk/</a:t>
            </a:r>
          </a:p>
          <a:p>
            <a:pPr marL="241539" indent="-241539">
              <a:buAutoNum type="arabicParenR"/>
            </a:pPr>
            <a:r>
              <a:rPr lang="en-GB" dirty="0"/>
              <a:t>https://www.utcreading.co.uk/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18</a:t>
            </a:fld>
            <a:endParaRPr lang="en-GB"/>
          </a:p>
        </p:txBody>
      </p:sp>
    </p:spTree>
    <p:extLst>
      <p:ext uri="{BB962C8B-B14F-4D97-AF65-F5344CB8AC3E}">
        <p14:creationId xmlns:p14="http://schemas.microsoft.com/office/powerpoint/2010/main" val="349945881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https://www.xtrac.com/</a:t>
            </a:r>
          </a:p>
          <a:p>
            <a:pPr marL="241539" indent="-241539">
              <a:buAutoNum type="arabicParenR"/>
            </a:pPr>
            <a:r>
              <a:rPr lang="en-GB" dirty="0"/>
              <a:t>https://www.morganadvancedmaterials.com/</a:t>
            </a:r>
          </a:p>
          <a:p>
            <a:pPr marL="241539" indent="-241539">
              <a:buAutoNum type="arabicParenR"/>
            </a:pPr>
            <a:r>
              <a:rPr lang="en-GB" dirty="0"/>
              <a:t>https://www.ucb.com/</a:t>
            </a:r>
          </a:p>
          <a:p>
            <a:pPr marL="241539" indent="-241539">
              <a:buAutoNum type="arabicParenR"/>
            </a:pPr>
            <a:r>
              <a:rPr lang="en-GB" dirty="0"/>
              <a:t>https://www.3m.com/</a:t>
            </a:r>
          </a:p>
          <a:p>
            <a:pPr marL="241539" indent="-241539">
              <a:buAutoNum type="arabicParenR"/>
            </a:pPr>
            <a:r>
              <a:rPr lang="en-GB" dirty="0"/>
              <a:t>https://www.gsk.com/en-gb/home/</a:t>
            </a:r>
          </a:p>
          <a:p>
            <a:pPr marL="241539" indent="-241539">
              <a:buAutoNum type="arabicParenR"/>
            </a:pPr>
            <a:r>
              <a:rPr lang="en-GB" dirty="0"/>
              <a:t>https://www.covance.com/</a:t>
            </a:r>
          </a:p>
          <a:p>
            <a:pPr marL="241539" indent="-241539">
              <a:buAutoNum type="arabicParenR"/>
            </a:pPr>
            <a:r>
              <a:rPr lang="en-GB" dirty="0"/>
              <a:t>https://www.lonza.com/</a:t>
            </a:r>
          </a:p>
          <a:p>
            <a:pPr marL="241539" indent="-241539">
              <a:buAutoNum type="arabicParenR"/>
            </a:pPr>
            <a:r>
              <a:rPr lang="en-GB" dirty="0"/>
              <a:t>https://www.awe.co.uk/</a:t>
            </a:r>
          </a:p>
          <a:p>
            <a:pPr marL="241539" indent="-241539">
              <a:buAutoNum type="arabicParenR"/>
            </a:pPr>
            <a:r>
              <a:rPr lang="en-GB" dirty="0"/>
              <a:t>https://www.stantec.com/uk</a:t>
            </a:r>
          </a:p>
          <a:p>
            <a:pPr marL="241539" indent="-241539">
              <a:buAutoNum type="arabicParenR"/>
            </a:pPr>
            <a:r>
              <a:rPr lang="en-GB" dirty="0"/>
              <a:t>https://www.stryker.com/</a:t>
            </a:r>
          </a:p>
          <a:p>
            <a:pPr marL="241539" indent="-241539">
              <a:buAutoNum type="arabicParenR"/>
            </a:pPr>
            <a:r>
              <a:rPr lang="en-GB" dirty="0"/>
              <a:t>https://www.thalesgroup.com/en</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19</a:t>
            </a:fld>
            <a:endParaRPr lang="en-GB"/>
          </a:p>
        </p:txBody>
      </p:sp>
    </p:spTree>
    <p:extLst>
      <p:ext uri="{BB962C8B-B14F-4D97-AF65-F5344CB8AC3E}">
        <p14:creationId xmlns:p14="http://schemas.microsoft.com/office/powerpoint/2010/main" val="29220861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https://www.heathcareers.nhs.uk/</a:t>
            </a:r>
          </a:p>
          <a:p>
            <a:pPr marL="241539" indent="-241539">
              <a:buAutoNum type="arabicParenR"/>
            </a:pPr>
            <a:r>
              <a:rPr lang="en-GB" dirty="0"/>
              <a:t>https://www.berkshirehealthcare.nhs.uk/</a:t>
            </a:r>
          </a:p>
          <a:p>
            <a:pPr marL="241539" indent="-241539">
              <a:buAutoNum type="arabicParenR"/>
            </a:pPr>
            <a:r>
              <a:rPr lang="en-GB" dirty="0"/>
              <a:t>https://www.bmihealthcare.co.uk/</a:t>
            </a:r>
          </a:p>
          <a:p>
            <a:pPr marL="241539" indent="-241539">
              <a:buAutoNum type="arabicParenR"/>
            </a:pPr>
            <a:r>
              <a:rPr lang="en-GB" dirty="0"/>
              <a:t>https://www.voyagecare.com/</a:t>
            </a:r>
          </a:p>
          <a:p>
            <a:pPr marL="241539" indent="-241539">
              <a:buAutoNum type="arabicParenR"/>
            </a:pPr>
            <a:r>
              <a:rPr lang="en-GB" dirty="0"/>
              <a:t>https://www.newcrosshealthcare.com/</a:t>
            </a:r>
          </a:p>
          <a:p>
            <a:pPr marL="241539" indent="-241539">
              <a:buAutoNum type="arabicParenR"/>
            </a:pPr>
            <a:r>
              <a:rPr lang="en-GB" dirty="0"/>
              <a:t>https://www.slough.gov.uk/</a:t>
            </a:r>
          </a:p>
          <a:p>
            <a:pPr marL="241539" indent="-241539">
              <a:buAutoNum type="arabicParenR"/>
            </a:pPr>
            <a:r>
              <a:rPr lang="en-GB" dirty="0"/>
              <a:t>https://www.sunrise-care.co.uk/</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20</a:t>
            </a:fld>
            <a:endParaRPr lang="en-GB"/>
          </a:p>
        </p:txBody>
      </p:sp>
    </p:spTree>
    <p:extLst>
      <p:ext uri="{BB962C8B-B14F-4D97-AF65-F5344CB8AC3E}">
        <p14:creationId xmlns:p14="http://schemas.microsoft.com/office/powerpoint/2010/main" val="32035886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Images &amp; References:</a:t>
            </a:r>
          </a:p>
          <a:p>
            <a:pPr marL="241539" indent="-241539">
              <a:buAutoNum type="arabicParenR"/>
            </a:pPr>
            <a:r>
              <a:rPr lang="en-GB" dirty="0"/>
              <a:t>https://www.tvbintelligence.co.uk/people</a:t>
            </a:r>
          </a:p>
          <a:p>
            <a:pPr marL="241539" indent="-241539">
              <a:buAutoNum type="arabicParenR"/>
            </a:pPr>
            <a:r>
              <a:rPr lang="en-GB" dirty="0"/>
              <a:t>https://saints.co.uk/</a:t>
            </a:r>
          </a:p>
          <a:p>
            <a:pPr marL="241539" indent="-241539">
              <a:buAutoNum type="arabicParenR"/>
            </a:pPr>
            <a:r>
              <a:rPr lang="en-GB" dirty="0"/>
              <a:t>https://www.ups.com/gb/en/Home.page</a:t>
            </a:r>
          </a:p>
          <a:p>
            <a:pPr marL="241539" indent="-241539">
              <a:buAutoNum type="arabicParenR"/>
            </a:pPr>
            <a:r>
              <a:rPr lang="en-GB" dirty="0"/>
              <a:t>https://www.waitrose.com/</a:t>
            </a:r>
          </a:p>
          <a:p>
            <a:pPr marL="241539" indent="-241539">
              <a:buAutoNum type="arabicParenR"/>
            </a:pPr>
            <a:r>
              <a:rPr lang="en-GB" dirty="0"/>
              <a:t>https://home.kuehne-nagel.com/</a:t>
            </a:r>
          </a:p>
          <a:p>
            <a:pPr marL="241539" indent="-241539">
              <a:buAutoNum type="arabicParenR"/>
            </a:pPr>
            <a:r>
              <a:rPr lang="en-GB" dirty="0"/>
              <a:t>https://www.royalmail.com/</a:t>
            </a:r>
          </a:p>
          <a:p>
            <a:pPr marL="241539" indent="-241539">
              <a:buAutoNum type="arabicParenR"/>
            </a:pPr>
            <a:r>
              <a:rPr lang="en-GB" dirty="0"/>
              <a:t>https://www.amazon.co.uk/</a:t>
            </a:r>
          </a:p>
          <a:p>
            <a:pPr marL="241539" indent="-241539">
              <a:buAutoNum type="arabicParenR"/>
            </a:pPr>
            <a:r>
              <a:rPr lang="en-GB" dirty="0"/>
              <a:t>https://www.bidfood.co.uk/</a:t>
            </a:r>
          </a:p>
          <a:p>
            <a:pPr marL="241539" indent="-241539">
              <a:buAutoNum type="arabicParenR"/>
            </a:pPr>
            <a:r>
              <a:rPr lang="en-GB" dirty="0"/>
              <a:t>https://www.argos.co.uk/</a:t>
            </a:r>
          </a:p>
          <a:p>
            <a:pPr marL="241539" indent="-241539">
              <a:buAutoNum type="arabicParenR"/>
            </a:pPr>
            <a:r>
              <a:rPr lang="en-GB" dirty="0"/>
              <a:t>https://www.brake.co.uk/</a:t>
            </a:r>
          </a:p>
          <a:p>
            <a:pPr marL="241539" indent="-241539">
              <a:buAutoNum type="arabicParenR"/>
            </a:pPr>
            <a:r>
              <a:rPr lang="en-GB" dirty="0"/>
              <a:t>https://www.dhl.com/en/express.html</a:t>
            </a:r>
          </a:p>
          <a:p>
            <a:pPr marL="241539" indent="-241539">
              <a:buAutoNum type="arabicParenR"/>
            </a:pPr>
            <a:r>
              <a:rPr lang="en-GB" dirty="0"/>
              <a:t>https://www.westcoast.co.uk/</a:t>
            </a:r>
          </a:p>
          <a:p>
            <a:pPr marL="241539" indent="-241539">
              <a:buAutoNum type="arabicParenR"/>
            </a:pPr>
            <a:r>
              <a:rPr lang="en-GB" dirty="0"/>
              <a:t>https://www.harrods.com/en-gb/</a:t>
            </a:r>
          </a:p>
          <a:p>
            <a:pPr marL="241539" indent="-241539">
              <a:buAutoNum type="arabicParenR"/>
            </a:pPr>
            <a:r>
              <a:rPr lang="en-GB" dirty="0"/>
              <a:t>https://www.ricogroup.global/</a:t>
            </a:r>
          </a:p>
          <a:p>
            <a:pPr marL="241539" indent="-241539">
              <a:buAutoNum type="arabicParenR"/>
            </a:pPr>
            <a:r>
              <a:rPr lang="en-GB" dirty="0"/>
              <a:t>https://www.tesco.com/</a:t>
            </a:r>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21</a:t>
            </a:fld>
            <a:endParaRPr lang="en-GB"/>
          </a:p>
        </p:txBody>
      </p:sp>
    </p:spTree>
    <p:extLst>
      <p:ext uri="{BB962C8B-B14F-4D97-AF65-F5344CB8AC3E}">
        <p14:creationId xmlns:p14="http://schemas.microsoft.com/office/powerpoint/2010/main" val="559880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References:</a:t>
            </a:r>
          </a:p>
          <a:p>
            <a:pPr marL="241539" indent="-241539">
              <a:buAutoNum type="arabicParenR"/>
            </a:pPr>
            <a:r>
              <a:rPr lang="en-GB" dirty="0"/>
              <a:t>https://www.thecdi.net/New-Career-Development-Framework</a:t>
            </a:r>
          </a:p>
          <a:p>
            <a:pPr marL="241539" indent="-241539">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2</a:t>
            </a:fld>
            <a:endParaRPr lang="en-GB"/>
          </a:p>
        </p:txBody>
      </p:sp>
    </p:spTree>
    <p:extLst>
      <p:ext uri="{BB962C8B-B14F-4D97-AF65-F5344CB8AC3E}">
        <p14:creationId xmlns:p14="http://schemas.microsoft.com/office/powerpoint/2010/main" val="13406628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https://dictionary.cambridge.org/dictionary/english/sector</a:t>
            </a:r>
          </a:p>
          <a:p>
            <a:pPr marL="255210" indent="-255210">
              <a:buAutoNum type="arabicParenR"/>
            </a:pPr>
            <a:r>
              <a:rPr lang="en-GB" b="0" dirty="0"/>
              <a:t>https://dictionary.cambridge.org/dictionary/english/employability</a:t>
            </a:r>
          </a:p>
          <a:p>
            <a:pPr marL="255210" indent="-255210">
              <a:buAutoNum type="arabicParenR"/>
            </a:pPr>
            <a:r>
              <a:rPr lang="en-GB" dirty="0"/>
              <a:t>https://dictionary.cambridge.org/dictionary/english/career</a:t>
            </a:r>
          </a:p>
          <a:p>
            <a:pPr marL="255210" indent="-255210">
              <a:buAutoNum type="arabicParenR"/>
            </a:pPr>
            <a:r>
              <a:rPr lang="en-GB" dirty="0"/>
              <a:t>https://dictionary.cambridge.org/dictionary/english/labour-market</a:t>
            </a:r>
          </a:p>
          <a:p>
            <a:pPr marL="255210" indent="-255210">
              <a:buAutoNum type="arabicParenR"/>
            </a:pPr>
            <a:r>
              <a:rPr lang="en-GB" dirty="0"/>
              <a:t>https://dictionary.cambridge.org/dictionary/english/entrepreneur</a:t>
            </a:r>
          </a:p>
          <a:p>
            <a:pPr marL="255210" indent="-255210">
              <a:buAutoNum type="arabicParenR"/>
            </a:pPr>
            <a:endParaRPr lang="en-GB" dirty="0"/>
          </a:p>
          <a:p>
            <a:pPr marL="255210" indent="-255210">
              <a:buAutoNum type="arabicParenR"/>
            </a:pPr>
            <a:endParaRPr lang="en-GB" dirty="0"/>
          </a:p>
          <a:p>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3</a:t>
            </a:fld>
            <a:endParaRPr lang="en-GB"/>
          </a:p>
        </p:txBody>
      </p:sp>
    </p:spTree>
    <p:extLst>
      <p:ext uri="{BB962C8B-B14F-4D97-AF65-F5344CB8AC3E}">
        <p14:creationId xmlns:p14="http://schemas.microsoft.com/office/powerpoint/2010/main" val="289799472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55210" indent="-255210">
              <a:buAutoNum type="arabicParenR"/>
            </a:pPr>
            <a:r>
              <a:rPr lang="en-GB" b="0" dirty="0"/>
              <a:t>https://www.berkshireopportunities.co.uk/</a:t>
            </a:r>
          </a:p>
          <a:p>
            <a:pPr marL="255210" indent="-255210">
              <a:buAutoNum type="arabicParenR"/>
            </a:pPr>
            <a:r>
              <a:rPr lang="en-GB" b="0" dirty="0"/>
              <a:t>https://www.tvbintelligence.co.uk/people </a:t>
            </a:r>
            <a:r>
              <a:rPr lang="en-GB" b="1" dirty="0"/>
              <a:t> </a:t>
            </a:r>
          </a:p>
          <a:p>
            <a:pPr marL="255210" indent="-255210">
              <a:buAutoNum type="arabicParenR"/>
            </a:pPr>
            <a:r>
              <a:rPr lang="en-GB" b="0" dirty="0"/>
              <a:t>http://www.thamesvalleyberkshire.co.uk/schools</a:t>
            </a:r>
          </a:p>
          <a:p>
            <a:pPr marL="255210" indent="-255210">
              <a:buAutoNum type="arabicParenR"/>
            </a:pPr>
            <a:endParaRPr lang="en-GB" b="0" dirty="0"/>
          </a:p>
          <a:p>
            <a:pPr marL="0" indent="0">
              <a:buNone/>
            </a:pPr>
            <a:r>
              <a:rPr lang="en-GB" b="1" dirty="0"/>
              <a:t>Images: </a:t>
            </a:r>
          </a:p>
          <a:p>
            <a:pPr marL="228600" indent="-228600">
              <a:buAutoNum type="arabicParenR"/>
            </a:pPr>
            <a:r>
              <a:rPr lang="en-GB" b="0" dirty="0"/>
              <a:t>Icons8</a:t>
            </a:r>
          </a:p>
          <a:p>
            <a:pPr marL="255210" indent="-255210">
              <a:buAutoNum type="arabicParenR"/>
            </a:pPr>
            <a:endParaRPr lang="en-GB" b="1" dirty="0"/>
          </a:p>
          <a:p>
            <a:pPr marL="255210" indent="-255210">
              <a:buAutoNum type="arabicParenR"/>
            </a:pPr>
            <a:endParaRPr lang="en-GB" b="1" dirty="0"/>
          </a:p>
          <a:p>
            <a:pPr marL="255210" indent="-255210">
              <a:buAutoNum type="arabicParenR"/>
            </a:pPr>
            <a:endParaRPr lang="en-GB" b="0" dirty="0"/>
          </a:p>
        </p:txBody>
      </p:sp>
      <p:sp>
        <p:nvSpPr>
          <p:cNvPr id="4" name="Slide Number Placeholder 3"/>
          <p:cNvSpPr>
            <a:spLocks noGrp="1"/>
          </p:cNvSpPr>
          <p:nvPr>
            <p:ph type="sldNum" sz="quarter" idx="5"/>
          </p:nvPr>
        </p:nvSpPr>
        <p:spPr/>
        <p:txBody>
          <a:bodyPr/>
          <a:lstStyle/>
          <a:p>
            <a:fld id="{30E7A800-59B0-4B9A-9AA6-4437779AFB33}" type="slidenum">
              <a:rPr lang="en-GB" smtClean="0"/>
              <a:t>4</a:t>
            </a:fld>
            <a:endParaRPr lang="en-GB"/>
          </a:p>
        </p:txBody>
      </p:sp>
    </p:spTree>
    <p:extLst>
      <p:ext uri="{BB962C8B-B14F-4D97-AF65-F5344CB8AC3E}">
        <p14:creationId xmlns:p14="http://schemas.microsoft.com/office/powerpoint/2010/main" val="458618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Teacher’s Note: </a:t>
            </a:r>
            <a:r>
              <a:rPr lang="en-GB" dirty="0"/>
              <a:t>Click on the pink images to link to explore the sectors on a recruitment drive. </a:t>
            </a:r>
          </a:p>
          <a:p>
            <a:endParaRPr lang="en-GB" dirty="0"/>
          </a:p>
          <a:p>
            <a:r>
              <a:rPr lang="en-GB" b="1" dirty="0"/>
              <a:t>References:</a:t>
            </a:r>
          </a:p>
          <a:p>
            <a:pPr marL="255210" indent="-255210">
              <a:buAutoNum type="arabicParenR"/>
            </a:pPr>
            <a:r>
              <a:rPr lang="en-GB" dirty="0"/>
              <a:t>https://www.berkshireopportunities.co.uk/advice/explore-job-sectors/job-sectors/sectors-recruiting-now/priority-sectors/digital-technology/</a:t>
            </a:r>
          </a:p>
          <a:p>
            <a:pPr marL="255210" indent="-255210">
              <a:buAutoNum type="arabicParenR"/>
            </a:pPr>
            <a:r>
              <a:rPr lang="en-GB" dirty="0"/>
              <a:t>https://www.berkshireopportunities.co.uk/advice/explore-job-sectors/job-sectors/sectors-recruiting-now/priority-sectors/health-and-care/</a:t>
            </a:r>
          </a:p>
          <a:p>
            <a:pPr marL="255210" indent="-255210">
              <a:buAutoNum type="arabicParenR"/>
            </a:pPr>
            <a:r>
              <a:rPr lang="en-GB" dirty="0"/>
              <a:t>https://www.berkshireopportunities.co.uk/advice/explore-job-sectors/job-sectors/sectors-recruiting-now/priority-sectors/life-sciences/</a:t>
            </a:r>
          </a:p>
          <a:p>
            <a:pPr marL="255210" indent="-255210">
              <a:buAutoNum type="arabicParenR"/>
            </a:pPr>
            <a:r>
              <a:rPr lang="en-GB" dirty="0"/>
              <a:t>https://www.berkshireopportunities.co.uk/advice/explore-job-sectors/job-sectors/sectors-recruiting-now/priority-sectors/business-and-finance/</a:t>
            </a:r>
          </a:p>
          <a:p>
            <a:pPr marL="255210" indent="-255210">
              <a:buAutoNum type="arabicParenR"/>
            </a:pPr>
            <a:r>
              <a:rPr lang="en-GB" dirty="0"/>
              <a:t>https://www.berkshireopportunities.co.uk/advice/explore-job-sectors/job-sectors/all-sectors/sector-details/hospitality/</a:t>
            </a:r>
          </a:p>
          <a:p>
            <a:pPr marL="255210" indent="-255210">
              <a:buAutoNum type="arabicParenR"/>
            </a:pPr>
            <a:r>
              <a:rPr lang="en-GB" dirty="0"/>
              <a:t>https://www.berkshireopportunities.co.uk/advice/explore-job-sectors/job-sectors/all-sectors/sector-details/education/</a:t>
            </a:r>
          </a:p>
          <a:p>
            <a:pPr marL="255210" indent="-255210">
              <a:buAutoNum type="arabicParenR"/>
            </a:pPr>
            <a:r>
              <a:rPr lang="en-GB" dirty="0"/>
              <a:t>https://www.berkshireopportunities.co.uk/advice/explore-job-sectors/job-sectors/all-sectors/sector-details/construction/</a:t>
            </a:r>
          </a:p>
          <a:p>
            <a:pPr marL="255210" indent="-255210">
              <a:buAutoNum type="arabicParenR"/>
            </a:pPr>
            <a:r>
              <a:rPr lang="en-GB" dirty="0"/>
              <a:t>https://www.berkshireopportunities.co.uk/site-search-results/?s=transport+and+distribution</a:t>
            </a:r>
          </a:p>
          <a:p>
            <a:pPr marL="255210" indent="-255210">
              <a:buAutoNum type="arabicParenR"/>
            </a:pPr>
            <a:r>
              <a:rPr lang="en-GB" dirty="0"/>
              <a:t>https://www.berkshireopportunities.co.uk/advice/explore-job-sectors/job-sectors/all-sectors/sector-details/sales-and-customer-services/</a:t>
            </a:r>
          </a:p>
          <a:p>
            <a:pPr marL="255210" indent="-255210">
              <a:buAutoNum type="arabicParenR"/>
            </a:pPr>
            <a:r>
              <a:rPr lang="en-GB" dirty="0"/>
              <a:t>https://www.berkshireopportunities.co.uk/advice/explore-job-sectors/job-sectors/all-sectors/sector-details/creative-industries/</a:t>
            </a:r>
          </a:p>
          <a:p>
            <a:pPr marL="255210" indent="-255210">
              <a:buAutoNum type="arabicParenR"/>
            </a:pPr>
            <a:endParaRPr lang="en-GB" dirty="0"/>
          </a:p>
          <a:p>
            <a:pPr marL="255210" indent="-25521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5</a:t>
            </a:fld>
            <a:endParaRPr lang="en-GB"/>
          </a:p>
        </p:txBody>
      </p:sp>
    </p:spTree>
    <p:extLst>
      <p:ext uri="{BB962C8B-B14F-4D97-AF65-F5344CB8AC3E}">
        <p14:creationId xmlns:p14="http://schemas.microsoft.com/office/powerpoint/2010/main" val="24891234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Starting out – The Berkshire Careers Guide</a:t>
            </a:r>
          </a:p>
          <a:p>
            <a:pPr marL="228600" indent="-228600">
              <a:buAutoNum type="arabicParenR"/>
            </a:pPr>
            <a:endParaRPr lang="en-GB" dirty="0"/>
          </a:p>
          <a:p>
            <a:pPr marL="0" indent="0">
              <a:buNone/>
            </a:pPr>
            <a:r>
              <a:rPr lang="en-GB" b="1" dirty="0"/>
              <a:t>Images:</a:t>
            </a:r>
          </a:p>
          <a:p>
            <a:pPr marL="228600" indent="-228600">
              <a:buAutoNum type="arabicParenR"/>
            </a:pPr>
            <a:r>
              <a:rPr lang="en-GB" dirty="0"/>
              <a:t>Starting out – The Berkshire Careers Guide </a:t>
            </a:r>
          </a:p>
          <a:p>
            <a:pPr marL="228600" indent="-228600">
              <a:buAutoNum type="arabicParenR"/>
            </a:pPr>
            <a:r>
              <a:rPr lang="en-GB"/>
              <a:t>Icons8</a:t>
            </a:r>
          </a:p>
          <a:p>
            <a:endParaRPr lang="en-GB"/>
          </a:p>
        </p:txBody>
      </p:sp>
      <p:sp>
        <p:nvSpPr>
          <p:cNvPr id="4" name="Slide Number Placeholder 3"/>
          <p:cNvSpPr>
            <a:spLocks noGrp="1"/>
          </p:cNvSpPr>
          <p:nvPr>
            <p:ph type="sldNum" sz="quarter" idx="5"/>
          </p:nvPr>
        </p:nvSpPr>
        <p:spPr/>
        <p:txBody>
          <a:bodyPr/>
          <a:lstStyle/>
          <a:p>
            <a:fld id="{30E7A800-59B0-4B9A-9AA6-4437779AFB33}" type="slidenum">
              <a:rPr lang="en-GB" smtClean="0"/>
              <a:t>6</a:t>
            </a:fld>
            <a:endParaRPr lang="en-GB"/>
          </a:p>
        </p:txBody>
      </p:sp>
    </p:spTree>
    <p:extLst>
      <p:ext uri="{BB962C8B-B14F-4D97-AF65-F5344CB8AC3E}">
        <p14:creationId xmlns:p14="http://schemas.microsoft.com/office/powerpoint/2010/main" val="22687470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https://dictionary.cambridge.org/dictionary/english/entrepreneur</a:t>
            </a:r>
          </a:p>
          <a:p>
            <a:pPr marL="228600" indent="-228600">
              <a:buAutoNum type="arabicParenR"/>
            </a:pPr>
            <a:endParaRPr lang="en-GB" dirty="0"/>
          </a:p>
          <a:p>
            <a:pPr marL="0" indent="0">
              <a:buNone/>
            </a:pPr>
            <a:r>
              <a:rPr lang="en-GB" b="1" dirty="0"/>
              <a:t>Images: </a:t>
            </a:r>
          </a:p>
          <a:p>
            <a:pPr marL="228600" indent="-228600">
              <a:buAutoNum type="arabicParenR"/>
            </a:pPr>
            <a:r>
              <a:rPr lang="en-GB" b="0" dirty="0"/>
              <a:t>Icons8</a:t>
            </a:r>
          </a:p>
          <a:p>
            <a:pPr marL="228600" indent="-228600">
              <a:buAutoNum type="arabicParenR"/>
            </a:pPr>
            <a:endParaRPr lang="en-GB" b="0"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7</a:t>
            </a:fld>
            <a:endParaRPr lang="en-GB"/>
          </a:p>
        </p:txBody>
      </p:sp>
    </p:spTree>
    <p:extLst>
      <p:ext uri="{BB962C8B-B14F-4D97-AF65-F5344CB8AC3E}">
        <p14:creationId xmlns:p14="http://schemas.microsoft.com/office/powerpoint/2010/main" val="2611350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https://www.mentalhealth.org.uk/a-to-z/w/work-life-balance</a:t>
            </a:r>
          </a:p>
          <a:p>
            <a:pPr marL="228600" indent="-228600">
              <a:buAutoNum type="arabicParenR"/>
            </a:pPr>
            <a:r>
              <a:rPr lang="en-GB" dirty="0"/>
              <a:t>https://dictionary.cambridge.org/dictionary/english/work-life-balance</a:t>
            </a:r>
          </a:p>
          <a:p>
            <a:pPr marL="228600" marR="0" lvl="0" indent="-228600" algn="l" defTabSz="914400" rtl="0" eaLnBrk="1" fontAlgn="auto" latinLnBrk="0" hangingPunct="1">
              <a:lnSpc>
                <a:spcPct val="100000"/>
              </a:lnSpc>
              <a:spcBef>
                <a:spcPts val="0"/>
              </a:spcBef>
              <a:spcAft>
                <a:spcPts val="0"/>
              </a:spcAft>
              <a:buClrTx/>
              <a:buSzTx/>
              <a:buFontTx/>
              <a:buAutoNum type="arabicParenR"/>
              <a:tabLst/>
              <a:defRPr/>
            </a:pPr>
            <a:r>
              <a:rPr lang="en-GB" dirty="0"/>
              <a:t>https://www.mentalhealth.org.uk/campaigns/mental-health-awareness-week/tips</a:t>
            </a:r>
          </a:p>
          <a:p>
            <a:pPr marL="228600" indent="-228600">
              <a:buAutoNum type="arabicParenR"/>
            </a:pPr>
            <a:endParaRPr lang="en-GB" dirty="0"/>
          </a:p>
          <a:p>
            <a:pPr marL="228600" indent="-228600">
              <a:buAutoNum type="arabicParenR"/>
            </a:pPr>
            <a:endParaRPr lang="en-GB" dirty="0"/>
          </a:p>
        </p:txBody>
      </p:sp>
      <p:sp>
        <p:nvSpPr>
          <p:cNvPr id="4" name="Slide Number Placeholder 3"/>
          <p:cNvSpPr>
            <a:spLocks noGrp="1"/>
          </p:cNvSpPr>
          <p:nvPr>
            <p:ph type="sldNum" sz="quarter" idx="5"/>
          </p:nvPr>
        </p:nvSpPr>
        <p:spPr/>
        <p:txBody>
          <a:bodyPr/>
          <a:lstStyle/>
          <a:p>
            <a:fld id="{30E7A800-59B0-4B9A-9AA6-4437779AFB33}" type="slidenum">
              <a:rPr lang="en-GB" smtClean="0"/>
              <a:t>8</a:t>
            </a:fld>
            <a:endParaRPr lang="en-GB"/>
          </a:p>
        </p:txBody>
      </p:sp>
    </p:spTree>
    <p:extLst>
      <p:ext uri="{BB962C8B-B14F-4D97-AF65-F5344CB8AC3E}">
        <p14:creationId xmlns:p14="http://schemas.microsoft.com/office/powerpoint/2010/main" val="10407414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References:</a:t>
            </a:r>
          </a:p>
          <a:p>
            <a:pPr marL="228600" indent="-228600">
              <a:buAutoNum type="arabicParenR"/>
            </a:pPr>
            <a:r>
              <a:rPr lang="en-GB" dirty="0"/>
              <a:t>https://www.berkshireopportunities.co.uk/find-my-apprenticeship/</a:t>
            </a:r>
          </a:p>
          <a:p>
            <a:pPr marL="228600" indent="-228600">
              <a:buAutoNum type="arabicParenR"/>
            </a:pPr>
            <a:endParaRPr lang="en-GB" dirty="0"/>
          </a:p>
          <a:p>
            <a:pPr marL="0" indent="0">
              <a:buNone/>
            </a:pPr>
            <a:r>
              <a:rPr lang="en-GB" b="1" dirty="0"/>
              <a:t>Images: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1) https://www.berkshireopportunities.co.uk/find-my-apprenticeship/</a:t>
            </a:r>
          </a:p>
          <a:p>
            <a:pPr marL="0" indent="0">
              <a:buNone/>
            </a:pPr>
            <a:r>
              <a:rPr lang="en-GB" dirty="0"/>
              <a:t>2) </a:t>
            </a:r>
            <a:r>
              <a:rPr lang="en-GB" i="0" dirty="0"/>
              <a:t>Icons8</a:t>
            </a:r>
          </a:p>
        </p:txBody>
      </p:sp>
      <p:sp>
        <p:nvSpPr>
          <p:cNvPr id="4" name="Slide Number Placeholder 3"/>
          <p:cNvSpPr>
            <a:spLocks noGrp="1"/>
          </p:cNvSpPr>
          <p:nvPr>
            <p:ph type="sldNum" sz="quarter" idx="5"/>
          </p:nvPr>
        </p:nvSpPr>
        <p:spPr/>
        <p:txBody>
          <a:bodyPr/>
          <a:lstStyle/>
          <a:p>
            <a:fld id="{30E7A800-59B0-4B9A-9AA6-4437779AFB33}" type="slidenum">
              <a:rPr lang="en-GB" smtClean="0"/>
              <a:t>9</a:t>
            </a:fld>
            <a:endParaRPr lang="en-GB"/>
          </a:p>
        </p:txBody>
      </p:sp>
    </p:spTree>
    <p:extLst>
      <p:ext uri="{BB962C8B-B14F-4D97-AF65-F5344CB8AC3E}">
        <p14:creationId xmlns:p14="http://schemas.microsoft.com/office/powerpoint/2010/main" val="41501680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34315539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7003577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817654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6583319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231D5A-9BDD-4AA7-9943-260070415E67}" type="datetimeFigureOut">
              <a:rPr lang="en-GB" smtClean="0"/>
              <a:t>28/06/2021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347719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417378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8231D5A-9BDD-4AA7-9943-260070415E67}" type="datetimeFigureOut">
              <a:rPr lang="en-GB" smtClean="0"/>
              <a:t>28/06/2021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6928739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8231D5A-9BDD-4AA7-9943-260070415E67}" type="datetimeFigureOut">
              <a:rPr lang="en-GB" smtClean="0"/>
              <a:t>28/06/2021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5782995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231D5A-9BDD-4AA7-9943-260070415E67}" type="datetimeFigureOut">
              <a:rPr lang="en-GB" smtClean="0"/>
              <a:t>28/06/2021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400477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27717950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8231D5A-9BDD-4AA7-9943-260070415E67}" type="datetimeFigureOut">
              <a:rPr lang="en-GB" smtClean="0"/>
              <a:t>28/06/2021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180E2B6-506B-43FC-969D-842867C05886}" type="slidenum">
              <a:rPr lang="en-GB" smtClean="0"/>
              <a:t>‹#›</a:t>
            </a:fld>
            <a:endParaRPr lang="en-GB"/>
          </a:p>
        </p:txBody>
      </p:sp>
    </p:spTree>
    <p:extLst>
      <p:ext uri="{BB962C8B-B14F-4D97-AF65-F5344CB8AC3E}">
        <p14:creationId xmlns:p14="http://schemas.microsoft.com/office/powerpoint/2010/main" val="19688310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355792">
                <a:alpha val="66000"/>
              </a:srgb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8231D5A-9BDD-4AA7-9943-260070415E67}" type="datetimeFigureOut">
              <a:rPr lang="en-GB" smtClean="0"/>
              <a:t>28/06/2021</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180E2B6-506B-43FC-969D-842867C05886}" type="slidenum">
              <a:rPr lang="en-GB" smtClean="0"/>
              <a:t>‹#›</a:t>
            </a:fld>
            <a:endParaRPr lang="en-GB"/>
          </a:p>
        </p:txBody>
      </p:sp>
    </p:spTree>
    <p:extLst>
      <p:ext uri="{BB962C8B-B14F-4D97-AF65-F5344CB8AC3E}">
        <p14:creationId xmlns:p14="http://schemas.microsoft.com/office/powerpoint/2010/main" val="224852075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hyperlink" Target="https://www.berkshireopportunities.co.uk/find-my-training-course/" TargetMode="External"/><Relationship Id="rId13" Type="http://schemas.openxmlformats.org/officeDocument/2006/relationships/image" Target="../media/image64.png"/><Relationship Id="rId3" Type="http://schemas.openxmlformats.org/officeDocument/2006/relationships/image" Target="../media/image56.png"/><Relationship Id="rId7" Type="http://schemas.openxmlformats.org/officeDocument/2006/relationships/hyperlink" Target="https://www.berkshireopportunities.co.uk/what-next-student-support/year-13/" TargetMode="External"/><Relationship Id="rId12" Type="http://schemas.openxmlformats.org/officeDocument/2006/relationships/hyperlink" Target="https://nationalcareers.service.gov.uk/get-a-job/career-choices-at-18" TargetMode="External"/><Relationship Id="rId2" Type="http://schemas.openxmlformats.org/officeDocument/2006/relationships/notesSlide" Target="../notesSlides/notesSlide10.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63.png"/><Relationship Id="rId5" Type="http://schemas.openxmlformats.org/officeDocument/2006/relationships/image" Target="../media/image15.png"/><Relationship Id="rId15" Type="http://schemas.openxmlformats.org/officeDocument/2006/relationships/image" Target="../media/image65.png"/><Relationship Id="rId10" Type="http://schemas.openxmlformats.org/officeDocument/2006/relationships/hyperlink" Target="https://www.ucas.com/" TargetMode="External"/><Relationship Id="rId4" Type="http://schemas.openxmlformats.org/officeDocument/2006/relationships/image" Target="../media/image57.svg"/><Relationship Id="rId9" Type="http://schemas.openxmlformats.org/officeDocument/2006/relationships/image" Target="../media/image62.png"/><Relationship Id="rId14" Type="http://schemas.openxmlformats.org/officeDocument/2006/relationships/hyperlink" Target="https://mcusercontent.com/5edc7f4f08ea35cadfe6465b7/files/9332ed4d-ee20-427e-a955-fe8051f3fa9c/1377_My_Choices_Guide_Students_FINAL.pdf"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66.jpeg"/><Relationship Id="rId13" Type="http://schemas.openxmlformats.org/officeDocument/2006/relationships/image" Target="../media/image70.png"/><Relationship Id="rId3" Type="http://schemas.openxmlformats.org/officeDocument/2006/relationships/image" Target="../media/image56.png"/><Relationship Id="rId7" Type="http://schemas.openxmlformats.org/officeDocument/2006/relationships/hyperlink" Target="https://www.berkshireopportunities.co.uk/find-my-job/" TargetMode="External"/><Relationship Id="rId12"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69.png"/><Relationship Id="rId5" Type="http://schemas.openxmlformats.org/officeDocument/2006/relationships/image" Target="../media/image15.png"/><Relationship Id="rId10" Type="http://schemas.openxmlformats.org/officeDocument/2006/relationships/image" Target="../media/image68.png"/><Relationship Id="rId4" Type="http://schemas.openxmlformats.org/officeDocument/2006/relationships/image" Target="../media/image57.svg"/><Relationship Id="rId9" Type="http://schemas.openxmlformats.org/officeDocument/2006/relationships/image" Target="../media/image67.png"/></Relationships>
</file>

<file path=ppt/slides/_rels/slide12.xml.rels><?xml version="1.0" encoding="UTF-8" standalone="yes"?>
<Relationships xmlns="http://schemas.openxmlformats.org/package/2006/relationships"><Relationship Id="rId8" Type="http://schemas.openxmlformats.org/officeDocument/2006/relationships/image" Target="../media/image73.png"/><Relationship Id="rId3" Type="http://schemas.openxmlformats.org/officeDocument/2006/relationships/image" Target="../media/image57.svg"/><Relationship Id="rId7" Type="http://schemas.openxmlformats.org/officeDocument/2006/relationships/image" Target="../media/image72.png"/><Relationship Id="rId2" Type="http://schemas.openxmlformats.org/officeDocument/2006/relationships/image" Target="../media/image56.png"/><Relationship Id="rId1" Type="http://schemas.openxmlformats.org/officeDocument/2006/relationships/slideLayout" Target="../slideLayouts/slideLayout1.xml"/><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75.png"/><Relationship Id="rId4" Type="http://schemas.openxmlformats.org/officeDocument/2006/relationships/image" Target="../media/image71.png"/><Relationship Id="rId9" Type="http://schemas.openxmlformats.org/officeDocument/2006/relationships/image" Target="../media/image74.png"/></Relationships>
</file>

<file path=ppt/slides/_rels/slide13.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6.png"/><Relationship Id="rId7" Type="http://schemas.openxmlformats.org/officeDocument/2006/relationships/hyperlink" Target="https://www.berkshireopportunities.co.uk/"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79.svg"/><Relationship Id="rId11" Type="http://schemas.openxmlformats.org/officeDocument/2006/relationships/image" Target="../media/image82.png"/><Relationship Id="rId5" Type="http://schemas.openxmlformats.org/officeDocument/2006/relationships/image" Target="../media/image78.png"/><Relationship Id="rId10" Type="http://schemas.openxmlformats.org/officeDocument/2006/relationships/image" Target="../media/image2.png"/><Relationship Id="rId4" Type="http://schemas.openxmlformats.org/officeDocument/2006/relationships/image" Target="../media/image77.svg"/><Relationship Id="rId9" Type="http://schemas.openxmlformats.org/officeDocument/2006/relationships/image" Target="../media/image81.png"/></Relationships>
</file>

<file path=ppt/slides/_rels/slide1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76.png"/><Relationship Id="rId7" Type="http://schemas.openxmlformats.org/officeDocument/2006/relationships/hyperlink" Target="https://www.berkshireopportunities.co.uk/"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79.svg"/><Relationship Id="rId5" Type="http://schemas.openxmlformats.org/officeDocument/2006/relationships/image" Target="../media/image78.png"/><Relationship Id="rId10" Type="http://schemas.openxmlformats.org/officeDocument/2006/relationships/image" Target="../media/image83.png"/><Relationship Id="rId4" Type="http://schemas.openxmlformats.org/officeDocument/2006/relationships/image" Target="../media/image77.svg"/><Relationship Id="rId9" Type="http://schemas.openxmlformats.org/officeDocument/2006/relationships/hyperlink" Target="http://www.thamesvalleyberkshire.co.uk/getfile/Starting%20Out%20-%20The%20Berkshire%20Careers%20Guide.pdf"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77.svg"/><Relationship Id="rId2" Type="http://schemas.openxmlformats.org/officeDocument/2006/relationships/image" Target="../media/image76.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79.svg"/><Relationship Id="rId4" Type="http://schemas.openxmlformats.org/officeDocument/2006/relationships/image" Target="../media/image78.png"/></Relationships>
</file>

<file path=ppt/slides/_rels/slide16.xml.rels><?xml version="1.0" encoding="UTF-8" standalone="yes"?>
<Relationships xmlns="http://schemas.openxmlformats.org/package/2006/relationships"><Relationship Id="rId8" Type="http://schemas.openxmlformats.org/officeDocument/2006/relationships/image" Target="../media/image84.png"/><Relationship Id="rId13" Type="http://schemas.openxmlformats.org/officeDocument/2006/relationships/hyperlink" Target="https://www.jacobs.com/" TargetMode="External"/><Relationship Id="rId18" Type="http://schemas.openxmlformats.org/officeDocument/2006/relationships/image" Target="../media/image89.png"/><Relationship Id="rId26" Type="http://schemas.openxmlformats.org/officeDocument/2006/relationships/image" Target="../media/image93.png"/><Relationship Id="rId3" Type="http://schemas.openxmlformats.org/officeDocument/2006/relationships/image" Target="../media/image76.png"/><Relationship Id="rId21" Type="http://schemas.openxmlformats.org/officeDocument/2006/relationships/hyperlink" Target="https://www.ngbailey.com/" TargetMode="External"/><Relationship Id="rId7" Type="http://schemas.openxmlformats.org/officeDocument/2006/relationships/hyperlink" Target="https://www.woodplc.com/" TargetMode="External"/><Relationship Id="rId12" Type="http://schemas.openxmlformats.org/officeDocument/2006/relationships/image" Target="../media/image86.png"/><Relationship Id="rId17" Type="http://schemas.openxmlformats.org/officeDocument/2006/relationships/hyperlink" Target="https://www.kier.co.uk/" TargetMode="External"/><Relationship Id="rId25" Type="http://schemas.openxmlformats.org/officeDocument/2006/relationships/hyperlink" Target="https://www.bsria.com/uk/" TargetMode="External"/><Relationship Id="rId2" Type="http://schemas.openxmlformats.org/officeDocument/2006/relationships/notesSlide" Target="../notesSlides/notesSlide14.xml"/><Relationship Id="rId16" Type="http://schemas.openxmlformats.org/officeDocument/2006/relationships/image" Target="../media/image88.png"/><Relationship Id="rId20" Type="http://schemas.openxmlformats.org/officeDocument/2006/relationships/image" Target="../media/image90.png"/><Relationship Id="rId1" Type="http://schemas.openxmlformats.org/officeDocument/2006/relationships/slideLayout" Target="../slideLayouts/slideLayout1.xml"/><Relationship Id="rId6" Type="http://schemas.openxmlformats.org/officeDocument/2006/relationships/image" Target="../media/image79.svg"/><Relationship Id="rId11" Type="http://schemas.openxmlformats.org/officeDocument/2006/relationships/hyperlink" Target="https://www.balfourbeatty.com/" TargetMode="External"/><Relationship Id="rId24" Type="http://schemas.openxmlformats.org/officeDocument/2006/relationships/image" Target="../media/image92.png"/><Relationship Id="rId5" Type="http://schemas.openxmlformats.org/officeDocument/2006/relationships/image" Target="../media/image78.png"/><Relationship Id="rId15" Type="http://schemas.openxmlformats.org/officeDocument/2006/relationships/hyperlink" Target="https://www.crestnicholson.com/" TargetMode="External"/><Relationship Id="rId23" Type="http://schemas.openxmlformats.org/officeDocument/2006/relationships/hyperlink" Target="https://www.francisconstruction.co.uk/" TargetMode="External"/><Relationship Id="rId10" Type="http://schemas.openxmlformats.org/officeDocument/2006/relationships/image" Target="../media/image85.png"/><Relationship Id="rId19" Type="http://schemas.openxmlformats.org/officeDocument/2006/relationships/hyperlink" Target="https://www.persimmonhomes.com/" TargetMode="External"/><Relationship Id="rId4" Type="http://schemas.openxmlformats.org/officeDocument/2006/relationships/image" Target="../media/image77.svg"/><Relationship Id="rId9" Type="http://schemas.openxmlformats.org/officeDocument/2006/relationships/hyperlink" Target="https://www.costain.com/" TargetMode="External"/><Relationship Id="rId14" Type="http://schemas.openxmlformats.org/officeDocument/2006/relationships/image" Target="../media/image87.png"/><Relationship Id="rId22" Type="http://schemas.openxmlformats.org/officeDocument/2006/relationships/image" Target="../media/image91.png"/><Relationship Id="rId27"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94.png"/><Relationship Id="rId13" Type="http://schemas.openxmlformats.org/officeDocument/2006/relationships/hyperlink" Target="https://careers.microsoft.com/professionals/us/en/l-reading" TargetMode="External"/><Relationship Id="rId18" Type="http://schemas.openxmlformats.org/officeDocument/2006/relationships/image" Target="../media/image99.png"/><Relationship Id="rId26" Type="http://schemas.openxmlformats.org/officeDocument/2006/relationships/image" Target="../media/image103.png"/><Relationship Id="rId3" Type="http://schemas.openxmlformats.org/officeDocument/2006/relationships/image" Target="../media/image76.png"/><Relationship Id="rId21" Type="http://schemas.openxmlformats.org/officeDocument/2006/relationships/hyperlink" Target="https://www.blackducksoftware.com/" TargetMode="External"/><Relationship Id="rId7" Type="http://schemas.openxmlformats.org/officeDocument/2006/relationships/hyperlink" Target="https://www.broadcom.com/" TargetMode="External"/><Relationship Id="rId12" Type="http://schemas.openxmlformats.org/officeDocument/2006/relationships/image" Target="../media/image96.png"/><Relationship Id="rId17" Type="http://schemas.openxmlformats.org/officeDocument/2006/relationships/hyperlink" Target="https://mapr.com/try-mapr/" TargetMode="External"/><Relationship Id="rId25" Type="http://schemas.openxmlformats.org/officeDocument/2006/relationships/hyperlink" Target="https://www.visa.co.uk/" TargetMode="External"/><Relationship Id="rId2" Type="http://schemas.openxmlformats.org/officeDocument/2006/relationships/notesSlide" Target="../notesSlides/notesSlide15.xml"/><Relationship Id="rId16" Type="http://schemas.openxmlformats.org/officeDocument/2006/relationships/image" Target="../media/image98.png"/><Relationship Id="rId20" Type="http://schemas.openxmlformats.org/officeDocument/2006/relationships/image" Target="../media/image100.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9.svg"/><Relationship Id="rId11" Type="http://schemas.openxmlformats.org/officeDocument/2006/relationships/hyperlink" Target="https://userreplay.com/" TargetMode="External"/><Relationship Id="rId24" Type="http://schemas.openxmlformats.org/officeDocument/2006/relationships/image" Target="../media/image102.png"/><Relationship Id="rId5" Type="http://schemas.openxmlformats.org/officeDocument/2006/relationships/image" Target="../media/image78.png"/><Relationship Id="rId15" Type="http://schemas.openxmlformats.org/officeDocument/2006/relationships/hyperlink" Target="https://www.blackswan.com/" TargetMode="External"/><Relationship Id="rId23" Type="http://schemas.openxmlformats.org/officeDocument/2006/relationships/hyperlink" Target="https://www.heathcareers.nhs.uk/" TargetMode="External"/><Relationship Id="rId28" Type="http://schemas.openxmlformats.org/officeDocument/2006/relationships/image" Target="../media/image104.png"/><Relationship Id="rId10" Type="http://schemas.openxmlformats.org/officeDocument/2006/relationships/image" Target="../media/image95.png"/><Relationship Id="rId19" Type="http://schemas.openxmlformats.org/officeDocument/2006/relationships/hyperlink" Target="https://www.oneadvanced.com/" TargetMode="External"/><Relationship Id="rId4" Type="http://schemas.openxmlformats.org/officeDocument/2006/relationships/image" Target="../media/image77.svg"/><Relationship Id="rId9" Type="http://schemas.openxmlformats.org/officeDocument/2006/relationships/hyperlink" Target="https://www.vodafone.co.uk/" TargetMode="External"/><Relationship Id="rId14" Type="http://schemas.openxmlformats.org/officeDocument/2006/relationships/image" Target="../media/image97.png"/><Relationship Id="rId22" Type="http://schemas.openxmlformats.org/officeDocument/2006/relationships/image" Target="../media/image101.png"/><Relationship Id="rId27" Type="http://schemas.openxmlformats.org/officeDocument/2006/relationships/hyperlink" Target="https://www.o2.co.uk/" TargetMode="External"/></Relationships>
</file>

<file path=ppt/slides/_rels/slide18.xml.rels><?xml version="1.0" encoding="UTF-8" standalone="yes"?>
<Relationships xmlns="http://schemas.openxmlformats.org/package/2006/relationships"><Relationship Id="rId8" Type="http://schemas.openxmlformats.org/officeDocument/2006/relationships/image" Target="../media/image105.png"/><Relationship Id="rId13" Type="http://schemas.openxmlformats.org/officeDocument/2006/relationships/hyperlink" Target="https://www.bca.ac.uk/" TargetMode="External"/><Relationship Id="rId18" Type="http://schemas.openxmlformats.org/officeDocument/2006/relationships/hyperlink" Target="http://www.coxgreen.com/" TargetMode="External"/><Relationship Id="rId3" Type="http://schemas.openxmlformats.org/officeDocument/2006/relationships/image" Target="../media/image76.png"/><Relationship Id="rId21" Type="http://schemas.openxmlformats.org/officeDocument/2006/relationships/hyperlink" Target="https://www.utcreading.co.uk/" TargetMode="External"/><Relationship Id="rId7" Type="http://schemas.openxmlformats.org/officeDocument/2006/relationships/hyperlink" Target="https://www.reading.ac.uk/" TargetMode="External"/><Relationship Id="rId12" Type="http://schemas.openxmlformats.org/officeDocument/2006/relationships/image" Target="../media/image107.png"/><Relationship Id="rId17" Type="http://schemas.openxmlformats.org/officeDocument/2006/relationships/image" Target="../media/image110.png"/><Relationship Id="rId25" Type="http://schemas.openxmlformats.org/officeDocument/2006/relationships/image" Target="../media/image2.png"/><Relationship Id="rId2" Type="http://schemas.openxmlformats.org/officeDocument/2006/relationships/notesSlide" Target="../notesSlides/notesSlide16.xml"/><Relationship Id="rId16" Type="http://schemas.openxmlformats.org/officeDocument/2006/relationships/hyperlink" Target="https://www.windsor-forest.ac.uk/" TargetMode="External"/><Relationship Id="rId20" Type="http://schemas.openxmlformats.org/officeDocument/2006/relationships/image" Target="../media/image112.png"/><Relationship Id="rId1" Type="http://schemas.openxmlformats.org/officeDocument/2006/relationships/slideLayout" Target="../slideLayouts/slideLayout1.xml"/><Relationship Id="rId6" Type="http://schemas.openxmlformats.org/officeDocument/2006/relationships/image" Target="../media/image79.svg"/><Relationship Id="rId11" Type="http://schemas.openxmlformats.org/officeDocument/2006/relationships/hyperlink" Target="https://newbury-college.ac.uk/" TargetMode="External"/><Relationship Id="rId24" Type="http://schemas.openxmlformats.org/officeDocument/2006/relationships/image" Target="../media/image114.png"/><Relationship Id="rId5" Type="http://schemas.openxmlformats.org/officeDocument/2006/relationships/image" Target="../media/image78.png"/><Relationship Id="rId15" Type="http://schemas.openxmlformats.org/officeDocument/2006/relationships/image" Target="../media/image109.png"/><Relationship Id="rId23" Type="http://schemas.openxmlformats.org/officeDocument/2006/relationships/hyperlink" Target="https://ranelagh.bonitas.org.uk/" TargetMode="External"/><Relationship Id="rId10" Type="http://schemas.openxmlformats.org/officeDocument/2006/relationships/image" Target="../media/image106.png"/><Relationship Id="rId19" Type="http://schemas.openxmlformats.org/officeDocument/2006/relationships/image" Target="../media/image111.png"/><Relationship Id="rId4" Type="http://schemas.openxmlformats.org/officeDocument/2006/relationships/image" Target="../media/image77.svg"/><Relationship Id="rId9" Type="http://schemas.openxmlformats.org/officeDocument/2006/relationships/hyperlink" Target="https://bracknell.activatelearning.ac.uk/" TargetMode="External"/><Relationship Id="rId14" Type="http://schemas.openxmlformats.org/officeDocument/2006/relationships/image" Target="../media/image108.png"/><Relationship Id="rId22" Type="http://schemas.openxmlformats.org/officeDocument/2006/relationships/image" Target="../media/image113.png"/></Relationships>
</file>

<file path=ppt/slides/_rels/slide19.xml.rels><?xml version="1.0" encoding="UTF-8" standalone="yes"?>
<Relationships xmlns="http://schemas.openxmlformats.org/package/2006/relationships"><Relationship Id="rId8" Type="http://schemas.openxmlformats.org/officeDocument/2006/relationships/image" Target="../media/image115.png"/><Relationship Id="rId13" Type="http://schemas.openxmlformats.org/officeDocument/2006/relationships/hyperlink" Target="https://www.gsk.com/en-gb/home/" TargetMode="External"/><Relationship Id="rId18" Type="http://schemas.openxmlformats.org/officeDocument/2006/relationships/image" Target="../media/image120.png"/><Relationship Id="rId26" Type="http://schemas.openxmlformats.org/officeDocument/2006/relationships/image" Target="../media/image124.png"/><Relationship Id="rId3" Type="http://schemas.openxmlformats.org/officeDocument/2006/relationships/image" Target="../media/image76.png"/><Relationship Id="rId21" Type="http://schemas.openxmlformats.org/officeDocument/2006/relationships/hyperlink" Target="https://www.lonza.com/" TargetMode="External"/><Relationship Id="rId7" Type="http://schemas.openxmlformats.org/officeDocument/2006/relationships/hyperlink" Target="https://www.xtrac.com/" TargetMode="External"/><Relationship Id="rId12" Type="http://schemas.openxmlformats.org/officeDocument/2006/relationships/image" Target="../media/image117.png"/><Relationship Id="rId17" Type="http://schemas.openxmlformats.org/officeDocument/2006/relationships/hyperlink" Target="https://www.awe.co.uk/" TargetMode="External"/><Relationship Id="rId25" Type="http://schemas.openxmlformats.org/officeDocument/2006/relationships/hyperlink" Target="https://www.thalesgroup.com/en" TargetMode="External"/><Relationship Id="rId2" Type="http://schemas.openxmlformats.org/officeDocument/2006/relationships/notesSlide" Target="../notesSlides/notesSlide17.xml"/><Relationship Id="rId16" Type="http://schemas.openxmlformats.org/officeDocument/2006/relationships/image" Target="../media/image119.png"/><Relationship Id="rId20" Type="http://schemas.openxmlformats.org/officeDocument/2006/relationships/image" Target="../media/image121.png"/><Relationship Id="rId29"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79.svg"/><Relationship Id="rId11" Type="http://schemas.openxmlformats.org/officeDocument/2006/relationships/hyperlink" Target="https://www.morganadvancedmaterials.com/" TargetMode="External"/><Relationship Id="rId24" Type="http://schemas.openxmlformats.org/officeDocument/2006/relationships/image" Target="../media/image123.png"/><Relationship Id="rId5" Type="http://schemas.openxmlformats.org/officeDocument/2006/relationships/image" Target="../media/image78.png"/><Relationship Id="rId15" Type="http://schemas.openxmlformats.org/officeDocument/2006/relationships/hyperlink" Target="https://www.covance.com/" TargetMode="External"/><Relationship Id="rId23" Type="http://schemas.openxmlformats.org/officeDocument/2006/relationships/hyperlink" Target="https://www.3m.com/" TargetMode="External"/><Relationship Id="rId28" Type="http://schemas.openxmlformats.org/officeDocument/2006/relationships/image" Target="../media/image125.png"/><Relationship Id="rId10" Type="http://schemas.openxmlformats.org/officeDocument/2006/relationships/image" Target="../media/image116.png"/><Relationship Id="rId19" Type="http://schemas.openxmlformats.org/officeDocument/2006/relationships/hyperlink" Target="https://www.ucb.com/" TargetMode="External"/><Relationship Id="rId4" Type="http://schemas.openxmlformats.org/officeDocument/2006/relationships/image" Target="../media/image77.svg"/><Relationship Id="rId9" Type="http://schemas.openxmlformats.org/officeDocument/2006/relationships/hyperlink" Target="https://www.stryker.com/" TargetMode="External"/><Relationship Id="rId14" Type="http://schemas.openxmlformats.org/officeDocument/2006/relationships/image" Target="../media/image118.png"/><Relationship Id="rId22" Type="http://schemas.openxmlformats.org/officeDocument/2006/relationships/image" Target="../media/image122.png"/><Relationship Id="rId27" Type="http://schemas.openxmlformats.org/officeDocument/2006/relationships/hyperlink" Target="https://www.stantec.com/uk" TargetMode="External"/></Relationships>
</file>

<file path=ppt/slides/_rels/slide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2.png"/></Relationships>
</file>

<file path=ppt/slides/_rels/slide20.xml.rels><?xml version="1.0" encoding="UTF-8" standalone="yes"?>
<Relationships xmlns="http://schemas.openxmlformats.org/package/2006/relationships"><Relationship Id="rId8" Type="http://schemas.openxmlformats.org/officeDocument/2006/relationships/image" Target="../media/image126.png"/><Relationship Id="rId13" Type="http://schemas.openxmlformats.org/officeDocument/2006/relationships/hyperlink" Target="https://www.newcrosshealthcare.com/" TargetMode="External"/><Relationship Id="rId18" Type="http://schemas.openxmlformats.org/officeDocument/2006/relationships/image" Target="../media/image131.png"/><Relationship Id="rId3" Type="http://schemas.openxmlformats.org/officeDocument/2006/relationships/image" Target="../media/image76.png"/><Relationship Id="rId7" Type="http://schemas.openxmlformats.org/officeDocument/2006/relationships/hyperlink" Target="https://www.heathcareers.nhs.uk/" TargetMode="External"/><Relationship Id="rId12" Type="http://schemas.openxmlformats.org/officeDocument/2006/relationships/image" Target="../media/image128.png"/><Relationship Id="rId17" Type="http://schemas.openxmlformats.org/officeDocument/2006/relationships/hyperlink" Target="https://www.slough.gov.uk/" TargetMode="External"/><Relationship Id="rId2" Type="http://schemas.openxmlformats.org/officeDocument/2006/relationships/notesSlide" Target="../notesSlides/notesSlide18.xml"/><Relationship Id="rId16" Type="http://schemas.openxmlformats.org/officeDocument/2006/relationships/image" Target="../media/image130.png"/><Relationship Id="rId20" Type="http://schemas.openxmlformats.org/officeDocument/2006/relationships/image" Target="../media/image71.png"/><Relationship Id="rId1" Type="http://schemas.openxmlformats.org/officeDocument/2006/relationships/slideLayout" Target="../slideLayouts/slideLayout1.xml"/><Relationship Id="rId6" Type="http://schemas.openxmlformats.org/officeDocument/2006/relationships/image" Target="../media/image79.svg"/><Relationship Id="rId11" Type="http://schemas.openxmlformats.org/officeDocument/2006/relationships/hyperlink" Target="https://www.bmihealthcare.co.uk/" TargetMode="External"/><Relationship Id="rId5" Type="http://schemas.openxmlformats.org/officeDocument/2006/relationships/image" Target="../media/image78.png"/><Relationship Id="rId15" Type="http://schemas.openxmlformats.org/officeDocument/2006/relationships/hyperlink" Target="https://www.sunrise-care.co.uk/" TargetMode="External"/><Relationship Id="rId10" Type="http://schemas.openxmlformats.org/officeDocument/2006/relationships/image" Target="../media/image127.png"/><Relationship Id="rId19" Type="http://schemas.openxmlformats.org/officeDocument/2006/relationships/image" Target="../media/image2.png"/><Relationship Id="rId4" Type="http://schemas.openxmlformats.org/officeDocument/2006/relationships/image" Target="../media/image77.svg"/><Relationship Id="rId9" Type="http://schemas.openxmlformats.org/officeDocument/2006/relationships/hyperlink" Target="https://www.voyagecare.com/" TargetMode="External"/><Relationship Id="rId14" Type="http://schemas.openxmlformats.org/officeDocument/2006/relationships/image" Target="../media/image129.png"/></Relationships>
</file>

<file path=ppt/slides/_rels/slide21.xml.rels><?xml version="1.0" encoding="UTF-8" standalone="yes"?>
<Relationships xmlns="http://schemas.openxmlformats.org/package/2006/relationships"><Relationship Id="rId8" Type="http://schemas.openxmlformats.org/officeDocument/2006/relationships/image" Target="../media/image132.png"/><Relationship Id="rId13" Type="http://schemas.openxmlformats.org/officeDocument/2006/relationships/hyperlink" Target="https://www.bidfood.co.uk/" TargetMode="External"/><Relationship Id="rId18" Type="http://schemas.openxmlformats.org/officeDocument/2006/relationships/hyperlink" Target="https://www.ups.com/gb/en/Home.page" TargetMode="External"/><Relationship Id="rId26" Type="http://schemas.openxmlformats.org/officeDocument/2006/relationships/hyperlink" Target="https://www.harrods.com/en-gb/" TargetMode="External"/><Relationship Id="rId3" Type="http://schemas.openxmlformats.org/officeDocument/2006/relationships/image" Target="../media/image76.png"/><Relationship Id="rId21" Type="http://schemas.openxmlformats.org/officeDocument/2006/relationships/image" Target="../media/image139.png"/><Relationship Id="rId34" Type="http://schemas.openxmlformats.org/officeDocument/2006/relationships/hyperlink" Target="https://www.amazon.co.uk/" TargetMode="External"/><Relationship Id="rId7" Type="http://schemas.openxmlformats.org/officeDocument/2006/relationships/hyperlink" Target="https://www.royalmail.com/" TargetMode="External"/><Relationship Id="rId12" Type="http://schemas.openxmlformats.org/officeDocument/2006/relationships/image" Target="../media/image134.png"/><Relationship Id="rId17" Type="http://schemas.openxmlformats.org/officeDocument/2006/relationships/image" Target="../media/image137.png"/><Relationship Id="rId25" Type="http://schemas.openxmlformats.org/officeDocument/2006/relationships/image" Target="../media/image141.png"/><Relationship Id="rId33" Type="http://schemas.openxmlformats.org/officeDocument/2006/relationships/image" Target="../media/image145.png"/><Relationship Id="rId2" Type="http://schemas.openxmlformats.org/officeDocument/2006/relationships/notesSlide" Target="../notesSlides/notesSlide19.xml"/><Relationship Id="rId16" Type="http://schemas.openxmlformats.org/officeDocument/2006/relationships/hyperlink" Target="https://www.ricogroup.global/" TargetMode="External"/><Relationship Id="rId20" Type="http://schemas.openxmlformats.org/officeDocument/2006/relationships/hyperlink" Target="https://saints.co.uk/" TargetMode="External"/><Relationship Id="rId29" Type="http://schemas.openxmlformats.org/officeDocument/2006/relationships/image" Target="../media/image143.png"/><Relationship Id="rId1" Type="http://schemas.openxmlformats.org/officeDocument/2006/relationships/slideLayout" Target="../slideLayouts/slideLayout1.xml"/><Relationship Id="rId6" Type="http://schemas.openxmlformats.org/officeDocument/2006/relationships/image" Target="../media/image79.svg"/><Relationship Id="rId11" Type="http://schemas.openxmlformats.org/officeDocument/2006/relationships/hyperlink" Target="https://www.tesco.com/" TargetMode="External"/><Relationship Id="rId24" Type="http://schemas.openxmlformats.org/officeDocument/2006/relationships/hyperlink" Target="https://www.argos.co.uk/" TargetMode="External"/><Relationship Id="rId32" Type="http://schemas.openxmlformats.org/officeDocument/2006/relationships/hyperlink" Target="https://www.westcoast.co.uk/" TargetMode="External"/><Relationship Id="rId5" Type="http://schemas.openxmlformats.org/officeDocument/2006/relationships/image" Target="../media/image78.png"/><Relationship Id="rId15" Type="http://schemas.openxmlformats.org/officeDocument/2006/relationships/image" Target="../media/image136.png"/><Relationship Id="rId23" Type="http://schemas.openxmlformats.org/officeDocument/2006/relationships/image" Target="../media/image140.png"/><Relationship Id="rId28" Type="http://schemas.openxmlformats.org/officeDocument/2006/relationships/hyperlink" Target="https://www.waitrose.com/" TargetMode="External"/><Relationship Id="rId36" Type="http://schemas.openxmlformats.org/officeDocument/2006/relationships/image" Target="../media/image2.png"/><Relationship Id="rId10" Type="http://schemas.openxmlformats.org/officeDocument/2006/relationships/image" Target="../media/image133.png"/><Relationship Id="rId19" Type="http://schemas.openxmlformats.org/officeDocument/2006/relationships/image" Target="../media/image138.png"/><Relationship Id="rId31" Type="http://schemas.openxmlformats.org/officeDocument/2006/relationships/image" Target="../media/image144.png"/><Relationship Id="rId4" Type="http://schemas.openxmlformats.org/officeDocument/2006/relationships/image" Target="../media/image77.svg"/><Relationship Id="rId9" Type="http://schemas.openxmlformats.org/officeDocument/2006/relationships/hyperlink" Target="https://www.dhl.com/en/express.html" TargetMode="External"/><Relationship Id="rId14" Type="http://schemas.openxmlformats.org/officeDocument/2006/relationships/image" Target="../media/image135.png"/><Relationship Id="rId22" Type="http://schemas.openxmlformats.org/officeDocument/2006/relationships/hyperlink" Target="https://home.kuehne-nagel.com/" TargetMode="External"/><Relationship Id="rId27" Type="http://schemas.openxmlformats.org/officeDocument/2006/relationships/image" Target="../media/image142.png"/><Relationship Id="rId30" Type="http://schemas.openxmlformats.org/officeDocument/2006/relationships/hyperlink" Target="https://www.brake.co.uk/" TargetMode="External"/><Relationship Id="rId35" Type="http://schemas.openxmlformats.org/officeDocument/2006/relationships/image" Target="../media/image146.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svg"/><Relationship Id="rId11" Type="http://schemas.openxmlformats.org/officeDocument/2006/relationships/image" Target="../media/image19.png"/><Relationship Id="rId5" Type="http://schemas.openxmlformats.org/officeDocument/2006/relationships/image" Target="../media/image13.png"/><Relationship Id="rId10" Type="http://schemas.openxmlformats.org/officeDocument/2006/relationships/image" Target="../media/image18.png"/><Relationship Id="rId4" Type="http://schemas.openxmlformats.org/officeDocument/2006/relationships/image" Target="../media/image12.svg"/><Relationship Id="rId9"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13" Type="http://schemas.openxmlformats.org/officeDocument/2006/relationships/hyperlink" Target="https://www.berkshireopportunities.co.uk/advice/explore-job-sectors/job-sectors/sectors-recruiting-now/priority-sectors/life-sciences/" TargetMode="External"/><Relationship Id="rId3" Type="http://schemas.openxmlformats.org/officeDocument/2006/relationships/image" Target="../media/image21.png"/><Relationship Id="rId7" Type="http://schemas.openxmlformats.org/officeDocument/2006/relationships/hyperlink" Target="https://www.berkshireopportunities.co.uk/advice/explore-job-sectors/job-sectors/sectors-recruiting-now/priority-sectors/health-and-care/" TargetMode="External"/><Relationship Id="rId12" Type="http://schemas.openxmlformats.org/officeDocument/2006/relationships/image" Target="../media/image27.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24.svg"/><Relationship Id="rId11" Type="http://schemas.openxmlformats.org/officeDocument/2006/relationships/hyperlink" Target="https://www.berkshireopportunities.co.uk/advice/explore-job-sectors/job-sectors/sectors-recruiting-now/priority-sectors/business-and-finance/" TargetMode="External"/><Relationship Id="rId5" Type="http://schemas.openxmlformats.org/officeDocument/2006/relationships/image" Target="../media/image23.png"/><Relationship Id="rId15" Type="http://schemas.openxmlformats.org/officeDocument/2006/relationships/image" Target="../media/image2.png"/><Relationship Id="rId10" Type="http://schemas.openxmlformats.org/officeDocument/2006/relationships/image" Target="../media/image26.png"/><Relationship Id="rId4" Type="http://schemas.openxmlformats.org/officeDocument/2006/relationships/image" Target="../media/image22.svg"/><Relationship Id="rId9" Type="http://schemas.openxmlformats.org/officeDocument/2006/relationships/hyperlink" Target="https://www.berkshireopportunities.co.uk/advice/explore-job-sectors/job-sectors/sectors-recruiting-now/priority-sectors/digital-technology/" TargetMode="External"/><Relationship Id="rId14" Type="http://schemas.openxmlformats.org/officeDocument/2006/relationships/image" Target="../media/image28.png"/></Relationships>
</file>

<file path=ppt/slides/_rels/slide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emf"/><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2.svg"/><Relationship Id="rId11" Type="http://schemas.openxmlformats.org/officeDocument/2006/relationships/image" Target="../media/image2.png"/><Relationship Id="rId5" Type="http://schemas.openxmlformats.org/officeDocument/2006/relationships/image" Target="../media/image31.png"/><Relationship Id="rId10" Type="http://schemas.openxmlformats.org/officeDocument/2006/relationships/image" Target="../media/image36.png"/><Relationship Id="rId4" Type="http://schemas.openxmlformats.org/officeDocument/2006/relationships/image" Target="../media/image30.svg"/><Relationship Id="rId9" Type="http://schemas.openxmlformats.org/officeDocument/2006/relationships/image" Target="../media/image35.png"/></Relationships>
</file>

<file path=ppt/slides/_rels/slide7.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7.png"/><Relationship Id="rId7" Type="http://schemas.openxmlformats.org/officeDocument/2006/relationships/image" Target="../media/image35.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2.png"/><Relationship Id="rId4" Type="http://schemas.openxmlformats.org/officeDocument/2006/relationships/image" Target="../media/image38.svg"/><Relationship Id="rId9" Type="http://schemas.openxmlformats.org/officeDocument/2006/relationships/image" Target="../media/image42.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13" Type="http://schemas.openxmlformats.org/officeDocument/2006/relationships/image" Target="../media/image53.png"/><Relationship Id="rId3" Type="http://schemas.openxmlformats.org/officeDocument/2006/relationships/image" Target="../media/image43.png"/><Relationship Id="rId7" Type="http://schemas.openxmlformats.org/officeDocument/2006/relationships/image" Target="../media/image47.png"/><Relationship Id="rId12" Type="http://schemas.openxmlformats.org/officeDocument/2006/relationships/image" Target="../media/image52.png"/><Relationship Id="rId2" Type="http://schemas.openxmlformats.org/officeDocument/2006/relationships/notesSlide" Target="../notesSlides/notesSlide8.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46.svg"/><Relationship Id="rId11" Type="http://schemas.openxmlformats.org/officeDocument/2006/relationships/image" Target="../media/image51.png"/><Relationship Id="rId5" Type="http://schemas.openxmlformats.org/officeDocument/2006/relationships/image" Target="../media/image45.png"/><Relationship Id="rId15" Type="http://schemas.openxmlformats.org/officeDocument/2006/relationships/image" Target="../media/image55.png"/><Relationship Id="rId10" Type="http://schemas.openxmlformats.org/officeDocument/2006/relationships/image" Target="../media/image50.png"/><Relationship Id="rId4" Type="http://schemas.openxmlformats.org/officeDocument/2006/relationships/image" Target="../media/image44.svg"/><Relationship Id="rId9" Type="http://schemas.openxmlformats.org/officeDocument/2006/relationships/image" Target="../media/image49.png"/><Relationship Id="rId14" Type="http://schemas.openxmlformats.org/officeDocument/2006/relationships/image" Target="../media/image54.png"/></Relationships>
</file>

<file path=ppt/slides/_rels/slide9.xml.rels><?xml version="1.0" encoding="UTF-8" standalone="yes"?>
<Relationships xmlns="http://schemas.openxmlformats.org/package/2006/relationships"><Relationship Id="rId8" Type="http://schemas.openxmlformats.org/officeDocument/2006/relationships/hyperlink" Target="https://www.berkshireopportunities.co.uk/find-my-apprenticeship/" TargetMode="External"/><Relationship Id="rId13" Type="http://schemas.openxmlformats.org/officeDocument/2006/relationships/image" Target="../media/image2.png"/><Relationship Id="rId3" Type="http://schemas.openxmlformats.org/officeDocument/2006/relationships/image" Target="../media/image56.png"/><Relationship Id="rId7" Type="http://schemas.openxmlformats.org/officeDocument/2006/relationships/hyperlink" Target="https://amazingapprenticeships.com/" TargetMode="External"/><Relationship Id="rId12" Type="http://schemas.openxmlformats.org/officeDocument/2006/relationships/image" Target="../media/image61.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svg"/><Relationship Id="rId11" Type="http://schemas.openxmlformats.org/officeDocument/2006/relationships/image" Target="../media/image60.png"/><Relationship Id="rId5" Type="http://schemas.openxmlformats.org/officeDocument/2006/relationships/image" Target="../media/image15.png"/><Relationship Id="rId10" Type="http://schemas.openxmlformats.org/officeDocument/2006/relationships/image" Target="../media/image59.png"/><Relationship Id="rId4" Type="http://schemas.openxmlformats.org/officeDocument/2006/relationships/image" Target="../media/image57.svg"/><Relationship Id="rId9" Type="http://schemas.openxmlformats.org/officeDocument/2006/relationships/image" Target="../media/image5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C15DCC5C-5EE2-4565-B10B-FFF7B03D19BB}"/>
              </a:ext>
            </a:extLst>
          </p:cNvPr>
          <p:cNvPicPr>
            <a:picLocks noChangeAspect="1"/>
          </p:cNvPicPr>
          <p:nvPr/>
        </p:nvPicPr>
        <p:blipFill>
          <a:blip r:embed="rId3">
            <a:clrChange>
              <a:clrFrom>
                <a:srgbClr val="FFFFFF"/>
              </a:clrFrom>
              <a:clrTo>
                <a:srgbClr val="FFFFFF">
                  <a:alpha val="0"/>
                </a:srgbClr>
              </a:clrTo>
            </a:clrChange>
          </a:blip>
          <a:stretch>
            <a:fillRect/>
          </a:stretch>
        </p:blipFill>
        <p:spPr>
          <a:xfrm>
            <a:off x="6276987" y="5523721"/>
            <a:ext cx="2633747" cy="1068233"/>
          </a:xfrm>
          <a:prstGeom prst="rect">
            <a:avLst/>
          </a:prstGeom>
        </p:spPr>
      </p:pic>
      <p:sp>
        <p:nvSpPr>
          <p:cNvPr id="17" name="Title 1">
            <a:extLst>
              <a:ext uri="{FF2B5EF4-FFF2-40B4-BE49-F238E27FC236}">
                <a16:creationId xmlns:a16="http://schemas.microsoft.com/office/drawing/2014/main" id="{E5BFF442-03F1-4B69-AE86-EF313D03BA77}"/>
              </a:ext>
            </a:extLst>
          </p:cNvPr>
          <p:cNvSpPr txBox="1">
            <a:spLocks/>
          </p:cNvSpPr>
          <p:nvPr/>
        </p:nvSpPr>
        <p:spPr>
          <a:xfrm>
            <a:off x="594852" y="2365592"/>
            <a:ext cx="7954296" cy="1063408"/>
          </a:xfrm>
          <a:prstGeom prst="rect">
            <a:avLst/>
          </a:prstGeom>
        </p:spPr>
        <p:txBody>
          <a:bodyPr vert="horz" lIns="91440" tIns="45720" rIns="91440" bIns="45720" rtlCol="0" anchor="b">
            <a:normAutofit fontScale="9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3600" dirty="0">
                <a:latin typeface="Century Gothic" panose="020B0502020202020204" pitchFamily="34" charset="0"/>
              </a:rPr>
              <a:t>Success starts here – Berkshire Careers  </a:t>
            </a:r>
          </a:p>
          <a:p>
            <a:r>
              <a:rPr lang="en-GB" sz="3600" dirty="0">
                <a:latin typeface="Century Gothic" panose="020B0502020202020204" pitchFamily="34" charset="0"/>
              </a:rPr>
              <a:t>KS5 Lesson:</a:t>
            </a:r>
          </a:p>
        </p:txBody>
      </p:sp>
      <p:sp>
        <p:nvSpPr>
          <p:cNvPr id="18" name="Title 1">
            <a:extLst>
              <a:ext uri="{FF2B5EF4-FFF2-40B4-BE49-F238E27FC236}">
                <a16:creationId xmlns:a16="http://schemas.microsoft.com/office/drawing/2014/main" id="{E4875949-FF70-40DF-B8A8-A7328CCECF31}"/>
              </a:ext>
            </a:extLst>
          </p:cNvPr>
          <p:cNvSpPr txBox="1">
            <a:spLocks/>
          </p:cNvSpPr>
          <p:nvPr/>
        </p:nvSpPr>
        <p:spPr>
          <a:xfrm>
            <a:off x="594852" y="3440450"/>
            <a:ext cx="7954296" cy="529917"/>
          </a:xfrm>
          <a:prstGeom prst="rect">
            <a:avLst/>
          </a:prstGeom>
        </p:spPr>
        <p:txBody>
          <a:bodyPr vert="horz" lIns="91440" tIns="45720" rIns="91440" bIns="45720" rtlCol="0" anchor="ctr">
            <a:normAutofit fontScale="97500"/>
          </a:bodyPr>
          <a:lstStyle>
            <a:lvl1pPr algn="l" defTabSz="914400" rtl="0" eaLnBrk="1" latinLnBrk="0" hangingPunct="1">
              <a:lnSpc>
                <a:spcPct val="90000"/>
              </a:lnSpc>
              <a:spcBef>
                <a:spcPct val="0"/>
              </a:spcBef>
              <a:buNone/>
              <a:defRPr sz="3600" kern="1200">
                <a:solidFill>
                  <a:schemeClr val="bg1"/>
                </a:solidFill>
                <a:latin typeface="Arial" panose="020B0604020202020204" pitchFamily="34" charset="0"/>
                <a:ea typeface="+mj-ea"/>
                <a:cs typeface="Arial" panose="020B0604020202020204" pitchFamily="34" charset="0"/>
              </a:defRPr>
            </a:lvl1pPr>
          </a:lstStyle>
          <a:p>
            <a:pPr algn="ctr"/>
            <a:r>
              <a:rPr lang="en-GB" sz="2000" i="1" dirty="0">
                <a:solidFill>
                  <a:schemeClr val="tx1"/>
                </a:solidFill>
                <a:latin typeface="Century Gothic" panose="020B0502020202020204" pitchFamily="34" charset="0"/>
              </a:rPr>
              <a:t>In association with VotesforSchools and The WOW Show  </a:t>
            </a:r>
            <a:endParaRPr lang="en-GB" i="1" dirty="0">
              <a:solidFill>
                <a:schemeClr val="tx1"/>
              </a:solidFill>
              <a:latin typeface="Century Gothic" panose="020B0502020202020204" pitchFamily="34" charset="0"/>
            </a:endParaRPr>
          </a:p>
        </p:txBody>
      </p:sp>
      <p:pic>
        <p:nvPicPr>
          <p:cNvPr id="1026" name="Picture 2" descr="Berkshire Opportunities logo">
            <a:extLst>
              <a:ext uri="{FF2B5EF4-FFF2-40B4-BE49-F238E27FC236}">
                <a16:creationId xmlns:a16="http://schemas.microsoft.com/office/drawing/2014/main" id="{CAD59E47-5D21-4844-B151-7ABC7F90824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33" y="289513"/>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Welcome">
            <a:extLst>
              <a:ext uri="{FF2B5EF4-FFF2-40B4-BE49-F238E27FC236}">
                <a16:creationId xmlns:a16="http://schemas.microsoft.com/office/drawing/2014/main" id="{78329C1B-D55F-4577-8C24-3B9E5DD3DA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87" y="5517928"/>
            <a:ext cx="2088013" cy="1074026"/>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areers Hub launched in Berkshire to improve opportunities for young people">
            <a:extLst>
              <a:ext uri="{FF2B5EF4-FFF2-40B4-BE49-F238E27FC236}">
                <a16:creationId xmlns:a16="http://schemas.microsoft.com/office/drawing/2014/main" id="{C14819BE-42A7-429A-AE84-0BE25E8BBDF9}"/>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3661350" y="5523721"/>
            <a:ext cx="1066800" cy="10715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8718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Teacher outline">
            <a:extLst>
              <a:ext uri="{FF2B5EF4-FFF2-40B4-BE49-F238E27FC236}">
                <a16:creationId xmlns:a16="http://schemas.microsoft.com/office/drawing/2014/main" id="{B99CA1DB-DC79-41FF-8AF1-4AF5C694007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2183" y="69366"/>
            <a:ext cx="4876800" cy="4876800"/>
          </a:xfrm>
          <a:prstGeom prst="rect">
            <a:avLst/>
          </a:prstGeom>
        </p:spPr>
      </p:pic>
      <p:pic>
        <p:nvPicPr>
          <p:cNvPr id="25" name="Graphic 24" descr="Work from home desk outline">
            <a:extLst>
              <a:ext uri="{FF2B5EF4-FFF2-40B4-BE49-F238E27FC236}">
                <a16:creationId xmlns:a16="http://schemas.microsoft.com/office/drawing/2014/main" id="{70C92A56-9237-467D-9398-472FB59B8CD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0" y="2543374"/>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62308" y="3745738"/>
            <a:ext cx="2711305" cy="282295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cs typeface="Arial" panose="020B0604020202020204" pitchFamily="34" charset="0"/>
              </a:rPr>
              <a:t>Pair activity (2-3 mins)</a:t>
            </a:r>
          </a:p>
          <a:p>
            <a:pPr algn="ctr"/>
            <a:r>
              <a:rPr lang="en-GB" sz="1600" dirty="0">
                <a:solidFill>
                  <a:schemeClr val="tx1"/>
                </a:solidFill>
                <a:latin typeface="Century Gothic" panose="020B0502020202020204" pitchFamily="34" charset="0"/>
                <a:cs typeface="Arial" panose="020B0604020202020204" pitchFamily="34" charset="0"/>
              </a:rPr>
              <a:t>Have you thought about continuing your education? </a:t>
            </a:r>
          </a:p>
          <a:p>
            <a:pPr algn="ctr"/>
            <a:r>
              <a:rPr lang="en-GB" sz="1600" dirty="0">
                <a:solidFill>
                  <a:schemeClr val="tx1"/>
                </a:solidFill>
                <a:latin typeface="Century Gothic" panose="020B0502020202020204" pitchFamily="34" charset="0"/>
                <a:cs typeface="Arial" panose="020B0604020202020204" pitchFamily="34" charset="0"/>
              </a:rPr>
              <a:t>Does your chosen career need further training or qualifications?</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7" name="Pentagon 20">
            <a:extLst>
              <a:ext uri="{FF2B5EF4-FFF2-40B4-BE49-F238E27FC236}">
                <a16:creationId xmlns:a16="http://schemas.microsoft.com/office/drawing/2014/main" id="{9B4402BF-CB02-4B54-A972-0DCC4D375D50}"/>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62308" y="2332960"/>
            <a:ext cx="8575840" cy="1203649"/>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chemeClr val="tx1"/>
                </a:solidFill>
                <a:effectLst/>
                <a:latin typeface="Century Gothic" panose="020B0502020202020204" pitchFamily="34" charset="0"/>
              </a:rPr>
              <a:t>Whilst </a:t>
            </a:r>
            <a:r>
              <a:rPr lang="en-GB" sz="1600" b="1" i="0" dirty="0">
                <a:solidFill>
                  <a:schemeClr val="tx1"/>
                </a:solidFill>
                <a:effectLst/>
                <a:latin typeface="Century Gothic" panose="020B0502020202020204" pitchFamily="34" charset="0"/>
              </a:rPr>
              <a:t>making decisions about the future </a:t>
            </a:r>
            <a:r>
              <a:rPr lang="en-GB" sz="1600" b="0" i="0" dirty="0">
                <a:solidFill>
                  <a:schemeClr val="tx1"/>
                </a:solidFill>
                <a:effectLst/>
                <a:latin typeface="Century Gothic" panose="020B0502020202020204" pitchFamily="34" charset="0"/>
              </a:rPr>
              <a:t>can seem scary, </a:t>
            </a:r>
            <a:r>
              <a:rPr lang="en-GB" sz="1600" b="1" i="0" dirty="0">
                <a:solidFill>
                  <a:schemeClr val="tx1"/>
                </a:solidFill>
                <a:effectLst/>
                <a:latin typeface="Century Gothic" panose="020B0502020202020204" pitchFamily="34" charset="0"/>
              </a:rPr>
              <a:t>Berkshire Opportunities</a:t>
            </a:r>
            <a:r>
              <a:rPr lang="en-GB" sz="1600" b="0" i="0" dirty="0">
                <a:solidFill>
                  <a:schemeClr val="tx1"/>
                </a:solidFill>
                <a:effectLst/>
                <a:latin typeface="Century Gothic" panose="020B0502020202020204" pitchFamily="34" charset="0"/>
              </a:rPr>
              <a:t> is committed to providing </a:t>
            </a:r>
            <a:r>
              <a:rPr lang="en-GB" sz="1600" b="1" i="0" dirty="0">
                <a:solidFill>
                  <a:schemeClr val="tx1"/>
                </a:solidFill>
                <a:effectLst/>
                <a:latin typeface="Century Gothic" panose="020B0502020202020204" pitchFamily="34" charset="0"/>
              </a:rPr>
              <a:t>information and guidance </a:t>
            </a:r>
            <a:r>
              <a:rPr lang="en-GB" sz="1600" b="0" i="0" dirty="0">
                <a:solidFill>
                  <a:schemeClr val="tx1"/>
                </a:solidFill>
                <a:effectLst/>
                <a:latin typeface="Century Gothic" panose="020B0502020202020204" pitchFamily="34" charset="0"/>
              </a:rPr>
              <a:t>to help you feel </a:t>
            </a:r>
            <a:r>
              <a:rPr lang="en-GB" sz="1600" b="1" i="0" dirty="0">
                <a:solidFill>
                  <a:schemeClr val="tx1"/>
                </a:solidFill>
                <a:effectLst/>
                <a:latin typeface="Century Gothic" panose="020B0502020202020204" pitchFamily="34" charset="0"/>
              </a:rPr>
              <a:t>confident</a:t>
            </a:r>
            <a:r>
              <a:rPr lang="en-GB" sz="1600" b="0" i="0" dirty="0">
                <a:solidFill>
                  <a:schemeClr val="tx1"/>
                </a:solidFill>
                <a:effectLst/>
                <a:latin typeface="Century Gothic" panose="020B0502020202020204" pitchFamily="34" charset="0"/>
              </a:rPr>
              <a:t> in making the right choices.</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2" name="Rectangle: Rounded Corners 41">
            <a:extLst>
              <a:ext uri="{FF2B5EF4-FFF2-40B4-BE49-F238E27FC236}">
                <a16:creationId xmlns:a16="http://schemas.microsoft.com/office/drawing/2014/main" id="{7E20BDB2-BE96-4216-B8E5-7683976E25A7}"/>
              </a:ext>
            </a:extLst>
          </p:cNvPr>
          <p:cNvSpPr/>
          <p:nvPr/>
        </p:nvSpPr>
        <p:spPr>
          <a:xfrm>
            <a:off x="5492537" y="982095"/>
            <a:ext cx="3345611" cy="1196958"/>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There are lots of options for help and advice on the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hlinkClick r:id="rId7">
                  <a:extLst>
                    <a:ext uri="{A12FA001-AC4F-418D-AE19-62706E023703}">
                      <ahyp:hlinkClr xmlns:ahyp="http://schemas.microsoft.com/office/drawing/2018/hyperlinkcolor" val="tx"/>
                    </a:ext>
                  </a:extLst>
                </a:hlinkClick>
              </a:rPr>
              <a:t>Berkshire Opportunities website.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3" name="Picture 2">
            <a:hlinkClick r:id="rId8"/>
            <a:extLst>
              <a:ext uri="{FF2B5EF4-FFF2-40B4-BE49-F238E27FC236}">
                <a16:creationId xmlns:a16="http://schemas.microsoft.com/office/drawing/2014/main" id="{532DA722-4C00-4E71-8D78-875C94E7FDF4}"/>
              </a:ext>
            </a:extLst>
          </p:cNvPr>
          <p:cNvPicPr>
            <a:picLocks noChangeAspect="1"/>
          </p:cNvPicPr>
          <p:nvPr/>
        </p:nvPicPr>
        <p:blipFill rotWithShape="1">
          <a:blip r:embed="rId9"/>
          <a:srcRect r="3598"/>
          <a:stretch/>
        </p:blipFill>
        <p:spPr>
          <a:xfrm>
            <a:off x="262308" y="982095"/>
            <a:ext cx="5035673" cy="1196958"/>
          </a:xfrm>
          <a:prstGeom prst="rect">
            <a:avLst/>
          </a:prstGeom>
        </p:spPr>
      </p:pic>
      <p:pic>
        <p:nvPicPr>
          <p:cNvPr id="4" name="Picture 3">
            <a:hlinkClick r:id="rId10"/>
            <a:extLst>
              <a:ext uri="{FF2B5EF4-FFF2-40B4-BE49-F238E27FC236}">
                <a16:creationId xmlns:a16="http://schemas.microsoft.com/office/drawing/2014/main" id="{D261DCCF-DB40-4A7F-B899-296B1EF1D4AA}"/>
              </a:ext>
            </a:extLst>
          </p:cNvPr>
          <p:cNvPicPr>
            <a:picLocks noChangeAspect="1"/>
          </p:cNvPicPr>
          <p:nvPr/>
        </p:nvPicPr>
        <p:blipFill>
          <a:blip r:embed="rId11"/>
          <a:stretch>
            <a:fillRect/>
          </a:stretch>
        </p:blipFill>
        <p:spPr>
          <a:xfrm>
            <a:off x="3301262" y="3749105"/>
            <a:ext cx="1479906" cy="1681296"/>
          </a:xfrm>
          <a:prstGeom prst="rect">
            <a:avLst/>
          </a:prstGeom>
        </p:spPr>
      </p:pic>
      <p:pic>
        <p:nvPicPr>
          <p:cNvPr id="7" name="Picture 6">
            <a:hlinkClick r:id="rId12"/>
            <a:extLst>
              <a:ext uri="{FF2B5EF4-FFF2-40B4-BE49-F238E27FC236}">
                <a16:creationId xmlns:a16="http://schemas.microsoft.com/office/drawing/2014/main" id="{EA89826C-48B9-418C-8F14-CB8521943462}"/>
              </a:ext>
            </a:extLst>
          </p:cNvPr>
          <p:cNvPicPr>
            <a:picLocks noChangeAspect="1"/>
          </p:cNvPicPr>
          <p:nvPr/>
        </p:nvPicPr>
        <p:blipFill>
          <a:blip r:embed="rId13"/>
          <a:stretch>
            <a:fillRect/>
          </a:stretch>
        </p:blipFill>
        <p:spPr>
          <a:xfrm>
            <a:off x="5286248" y="3749105"/>
            <a:ext cx="1558812" cy="1681296"/>
          </a:xfrm>
          <a:prstGeom prst="rect">
            <a:avLst/>
          </a:prstGeom>
        </p:spPr>
      </p:pic>
      <p:pic>
        <p:nvPicPr>
          <p:cNvPr id="9" name="Picture 8">
            <a:hlinkClick r:id="rId14"/>
            <a:extLst>
              <a:ext uri="{FF2B5EF4-FFF2-40B4-BE49-F238E27FC236}">
                <a16:creationId xmlns:a16="http://schemas.microsoft.com/office/drawing/2014/main" id="{2F2ED525-5EA4-4F06-AF0A-27ECEA2EEEAA}"/>
              </a:ext>
            </a:extLst>
          </p:cNvPr>
          <p:cNvPicPr>
            <a:picLocks noChangeAspect="1"/>
          </p:cNvPicPr>
          <p:nvPr/>
        </p:nvPicPr>
        <p:blipFill>
          <a:blip r:embed="rId15"/>
          <a:stretch>
            <a:fillRect/>
          </a:stretch>
        </p:blipFill>
        <p:spPr>
          <a:xfrm>
            <a:off x="7350140" y="3745738"/>
            <a:ext cx="1488008" cy="1681296"/>
          </a:xfrm>
          <a:prstGeom prst="rect">
            <a:avLst/>
          </a:prstGeom>
        </p:spPr>
      </p:pic>
      <p:sp>
        <p:nvSpPr>
          <p:cNvPr id="22" name="Rectangle: Rounded Corners 21">
            <a:extLst>
              <a:ext uri="{FF2B5EF4-FFF2-40B4-BE49-F238E27FC236}">
                <a16:creationId xmlns:a16="http://schemas.microsoft.com/office/drawing/2014/main" id="{5535C586-4346-4ACC-9567-7D49BF42BF84}"/>
              </a:ext>
            </a:extLst>
          </p:cNvPr>
          <p:cNvSpPr/>
          <p:nvPr/>
        </p:nvSpPr>
        <p:spPr>
          <a:xfrm>
            <a:off x="3301263" y="5694920"/>
            <a:ext cx="5536886" cy="873770"/>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chemeClr val="tx1"/>
                </a:solidFill>
                <a:effectLst/>
                <a:latin typeface="Century Gothic" panose="020B0502020202020204" pitchFamily="34" charset="0"/>
              </a:rPr>
              <a:t>There are lots of </a:t>
            </a:r>
            <a:r>
              <a:rPr lang="en-GB" sz="1600" b="1" i="0" dirty="0">
                <a:solidFill>
                  <a:schemeClr val="tx1"/>
                </a:solidFill>
                <a:effectLst/>
                <a:latin typeface="Century Gothic" panose="020B0502020202020204" pitchFamily="34" charset="0"/>
              </a:rPr>
              <a:t>resources and websites </a:t>
            </a:r>
            <a:r>
              <a:rPr lang="en-GB" sz="1600" b="0" i="0" dirty="0">
                <a:solidFill>
                  <a:schemeClr val="tx1"/>
                </a:solidFill>
                <a:effectLst/>
                <a:latin typeface="Century Gothic" panose="020B0502020202020204" pitchFamily="34" charset="0"/>
              </a:rPr>
              <a:t>that will help you find your future no matter which </a:t>
            </a:r>
            <a:r>
              <a:rPr lang="en-GB" sz="1600" b="1" i="0" dirty="0">
                <a:solidFill>
                  <a:schemeClr val="tx1"/>
                </a:solidFill>
                <a:effectLst/>
                <a:latin typeface="Century Gothic" panose="020B0502020202020204" pitchFamily="34" charset="0"/>
              </a:rPr>
              <a:t>direction</a:t>
            </a:r>
            <a:r>
              <a:rPr lang="en-GB" sz="1600" b="0" i="0" dirty="0">
                <a:solidFill>
                  <a:schemeClr val="tx1"/>
                </a:solidFill>
                <a:effectLst/>
                <a:latin typeface="Century Gothic" panose="020B0502020202020204" pitchFamily="34" charset="0"/>
              </a:rPr>
              <a:t> you are heading in.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21" name="Picture 20" descr="Berkshire Opportunities logo">
            <a:extLst>
              <a:ext uri="{FF2B5EF4-FFF2-40B4-BE49-F238E27FC236}">
                <a16:creationId xmlns:a16="http://schemas.microsoft.com/office/drawing/2014/main" id="{C8C75D57-27BB-4932-BD8D-966C3BF3C5A9}"/>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114">
            <a:extLst>
              <a:ext uri="{FF2B5EF4-FFF2-40B4-BE49-F238E27FC236}">
                <a16:creationId xmlns:a16="http://schemas.microsoft.com/office/drawing/2014/main" id="{A8225D3F-BB94-4A4D-91E7-1DC8DA801B2C}"/>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 Choices</a:t>
            </a:r>
          </a:p>
        </p:txBody>
      </p:sp>
    </p:spTree>
    <p:extLst>
      <p:ext uri="{BB962C8B-B14F-4D97-AF65-F5344CB8AC3E}">
        <p14:creationId xmlns:p14="http://schemas.microsoft.com/office/powerpoint/2010/main" val="24923900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fade">
                                      <p:cBhvr>
                                        <p:cTn id="20" dur="500"/>
                                        <p:tgtEl>
                                          <p:spTgt spid="7"/>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fade">
                                      <p:cBhvr>
                                        <p:cTn id="24" dur="500"/>
                                        <p:tgtEl>
                                          <p:spTgt spid="9"/>
                                        </p:tgtEl>
                                      </p:cBhvr>
                                    </p:animEffect>
                                  </p:childTnLst>
                                </p:cTn>
                              </p:par>
                            </p:childTnLst>
                          </p:cTn>
                        </p:par>
                        <p:par>
                          <p:cTn id="25" fill="hold">
                            <p:stCondLst>
                              <p:cond delay="2000"/>
                            </p:stCondLst>
                            <p:childTnLst>
                              <p:par>
                                <p:cTn id="26" presetID="10" presetClass="entr" presetSubtype="0" fill="hold" grpId="0" nodeType="after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42" grpId="0" animBg="1"/>
      <p:bldP spid="2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Graphic 21" descr="Teacher outline">
            <a:extLst>
              <a:ext uri="{FF2B5EF4-FFF2-40B4-BE49-F238E27FC236}">
                <a16:creationId xmlns:a16="http://schemas.microsoft.com/office/drawing/2014/main" id="{82CCAC45-8C66-4DE8-AF8A-738638763D6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2183" y="69366"/>
            <a:ext cx="4876800" cy="4876800"/>
          </a:xfrm>
          <a:prstGeom prst="rect">
            <a:avLst/>
          </a:prstGeom>
        </p:spPr>
      </p:pic>
      <p:pic>
        <p:nvPicPr>
          <p:cNvPr id="23" name="Graphic 22" descr="Work from home desk outline">
            <a:extLst>
              <a:ext uri="{FF2B5EF4-FFF2-40B4-BE49-F238E27FC236}">
                <a16:creationId xmlns:a16="http://schemas.microsoft.com/office/drawing/2014/main" id="{C2724D12-687D-4A7B-AE47-74828AEB649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0" y="2543374"/>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49122" y="2383032"/>
            <a:ext cx="4889317" cy="1317501"/>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(3-4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Are you ready for work?</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Do you feel excited about a new start or are you a little anxious about the change?</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7" name="Pentagon 20">
            <a:extLst>
              <a:ext uri="{FF2B5EF4-FFF2-40B4-BE49-F238E27FC236}">
                <a16:creationId xmlns:a16="http://schemas.microsoft.com/office/drawing/2014/main" id="{9B4402BF-CB02-4B54-A972-0DCC4D375D50}"/>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3715206" y="5312141"/>
            <a:ext cx="5150734" cy="1203649"/>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i="0" dirty="0">
                <a:solidFill>
                  <a:schemeClr val="tx1"/>
                </a:solidFill>
                <a:effectLst/>
                <a:latin typeface="Century Gothic" panose="020B0502020202020204" pitchFamily="34" charset="0"/>
                <a:ea typeface="Microsoft YaHei UI Light" panose="020B0502040204020203" pitchFamily="34" charset="-122"/>
                <a:cs typeface="Calibri" panose="020F0502020204030204" pitchFamily="34" charset="0"/>
              </a:rPr>
              <a:t>Click the l</a:t>
            </a:r>
            <a:r>
              <a:rPr lang="en-GB" sz="1600" i="0" dirty="0">
                <a:solidFill>
                  <a:schemeClr val="tx1"/>
                </a:solidFill>
                <a:effectLst/>
                <a:latin typeface="Century Gothic" panose="020B0502020202020204" pitchFamily="34" charset="0"/>
              </a:rPr>
              <a:t>inks on </a:t>
            </a:r>
            <a:r>
              <a:rPr lang="en-GB" sz="1600" i="0" dirty="0">
                <a:solidFill>
                  <a:schemeClr val="tx1"/>
                </a:solidFill>
                <a:effectLst/>
                <a:latin typeface="Century Gothic" panose="020B0502020202020204" pitchFamily="34" charset="0"/>
                <a:hlinkClick r:id="rId7">
                  <a:extLst>
                    <a:ext uri="{A12FA001-AC4F-418D-AE19-62706E023703}">
                      <ahyp:hlinkClr xmlns:ahyp="http://schemas.microsoft.com/office/drawing/2018/hyperlinkcolor" val="tx"/>
                    </a:ext>
                  </a:extLst>
                </a:hlinkClick>
              </a:rPr>
              <a:t>the Advice Hub </a:t>
            </a:r>
            <a:r>
              <a:rPr lang="en-GB" sz="1600" dirty="0">
                <a:solidFill>
                  <a:schemeClr val="tx1"/>
                </a:solidFill>
                <a:latin typeface="Century Gothic" panose="020B0502020202020204" pitchFamily="34" charset="0"/>
              </a:rPr>
              <a:t>to find </a:t>
            </a:r>
            <a:r>
              <a:rPr lang="en-GB" sz="1600" b="1" i="0" dirty="0">
                <a:solidFill>
                  <a:schemeClr val="tx1"/>
                </a:solidFill>
                <a:effectLst/>
                <a:latin typeface="Century Gothic" panose="020B0502020202020204" pitchFamily="34" charset="0"/>
              </a:rPr>
              <a:t>useful hints, tips and advice on applying for jobs</a:t>
            </a:r>
            <a:r>
              <a:rPr lang="en-GB" sz="1600" i="0" dirty="0">
                <a:solidFill>
                  <a:schemeClr val="tx1"/>
                </a:solidFill>
                <a:effectLst/>
                <a:latin typeface="Century Gothic" panose="020B0502020202020204" pitchFamily="34" charset="0"/>
              </a:rPr>
              <a:t>, the </a:t>
            </a:r>
            <a:r>
              <a:rPr lang="en-GB" sz="1600" b="1" i="0" dirty="0">
                <a:solidFill>
                  <a:schemeClr val="tx1"/>
                </a:solidFill>
                <a:effectLst/>
                <a:latin typeface="Century Gothic" panose="020B0502020202020204" pitchFamily="34" charset="0"/>
              </a:rPr>
              <a:t>hiring process </a:t>
            </a:r>
            <a:r>
              <a:rPr lang="en-GB" sz="1600" i="0" dirty="0">
                <a:solidFill>
                  <a:schemeClr val="tx1"/>
                </a:solidFill>
                <a:effectLst/>
                <a:latin typeface="Century Gothic" panose="020B0502020202020204" pitchFamily="34" charset="0"/>
              </a:rPr>
              <a:t>in general, and on how best to </a:t>
            </a:r>
            <a:r>
              <a:rPr lang="en-GB" sz="1600" b="1" i="0" dirty="0">
                <a:solidFill>
                  <a:schemeClr val="tx1"/>
                </a:solidFill>
                <a:effectLst/>
                <a:latin typeface="Century Gothic" panose="020B0502020202020204" pitchFamily="34" charset="0"/>
              </a:rPr>
              <a:t>sell your skills</a:t>
            </a:r>
            <a:r>
              <a:rPr lang="en-GB" sz="1600" i="0" dirty="0">
                <a:solidFill>
                  <a:schemeClr val="tx1"/>
                </a:solidFill>
                <a:effectLst/>
                <a:latin typeface="Century Gothic" panose="020B0502020202020204" pitchFamily="34" charset="0"/>
              </a:rPr>
              <a:t> and </a:t>
            </a:r>
            <a:r>
              <a:rPr lang="en-GB" sz="1600" b="1" i="0" dirty="0">
                <a:solidFill>
                  <a:schemeClr val="tx1"/>
                </a:solidFill>
                <a:effectLst/>
                <a:latin typeface="Century Gothic" panose="020B0502020202020204" pitchFamily="34" charset="0"/>
              </a:rPr>
              <a:t>stand</a:t>
            </a:r>
            <a:r>
              <a:rPr lang="en-GB" sz="1600" i="0" dirty="0">
                <a:solidFill>
                  <a:schemeClr val="tx1"/>
                </a:solidFill>
                <a:effectLst/>
                <a:latin typeface="Century Gothic" panose="020B0502020202020204" pitchFamily="34" charset="0"/>
              </a:rPr>
              <a:t> </a:t>
            </a:r>
            <a:r>
              <a:rPr lang="en-GB" sz="1600" b="1" i="0" dirty="0">
                <a:solidFill>
                  <a:schemeClr val="tx1"/>
                </a:solidFill>
                <a:effectLst/>
                <a:latin typeface="Century Gothic" panose="020B0502020202020204" pitchFamily="34" charset="0"/>
              </a:rPr>
              <a:t>out</a:t>
            </a:r>
            <a:r>
              <a:rPr lang="en-GB" sz="1600" i="0" dirty="0">
                <a:solidFill>
                  <a:schemeClr val="tx1"/>
                </a:solidFill>
                <a:effectLst/>
                <a:latin typeface="Century Gothic" panose="020B0502020202020204" pitchFamily="34" charset="0"/>
              </a:rPr>
              <a:t> from the crowd.</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F8D038D7-72F6-4DBB-BFDD-E0FEBA01B6CF}"/>
              </a:ext>
            </a:extLst>
          </p:cNvPr>
          <p:cNvSpPr/>
          <p:nvPr/>
        </p:nvSpPr>
        <p:spPr>
          <a:xfrm>
            <a:off x="245522" y="3904512"/>
            <a:ext cx="8620418" cy="1203649"/>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0" i="0" dirty="0">
                <a:solidFill>
                  <a:schemeClr val="tx1"/>
                </a:solidFill>
                <a:effectLst/>
                <a:latin typeface="Century Gothic" panose="020B0502020202020204" pitchFamily="34" charset="0"/>
              </a:rPr>
              <a:t>It can be an </a:t>
            </a:r>
            <a:r>
              <a:rPr lang="en-GB" sz="1600" b="1" i="0" dirty="0">
                <a:solidFill>
                  <a:schemeClr val="tx1"/>
                </a:solidFill>
                <a:effectLst/>
                <a:latin typeface="Century Gothic" panose="020B0502020202020204" pitchFamily="34" charset="0"/>
              </a:rPr>
              <a:t>exciting or worrying time leaving education </a:t>
            </a:r>
            <a:r>
              <a:rPr lang="en-GB" sz="1600" b="0" i="0" dirty="0">
                <a:solidFill>
                  <a:schemeClr val="tx1"/>
                </a:solidFill>
                <a:effectLst/>
                <a:latin typeface="Century Gothic" panose="020B0502020202020204" pitchFamily="34" charset="0"/>
              </a:rPr>
              <a:t>and entering the world of work. </a:t>
            </a:r>
            <a:r>
              <a:rPr lang="en-GB" sz="1600" b="1" i="0" dirty="0">
                <a:solidFill>
                  <a:schemeClr val="tx1"/>
                </a:solidFill>
                <a:effectLst/>
                <a:latin typeface="Century Gothic" panose="020B0502020202020204" pitchFamily="34" charset="0"/>
              </a:rPr>
              <a:t>There will be changes </a:t>
            </a:r>
            <a:r>
              <a:rPr lang="en-GB" sz="1600" b="0" i="0" dirty="0">
                <a:solidFill>
                  <a:schemeClr val="tx1"/>
                </a:solidFill>
                <a:effectLst/>
                <a:latin typeface="Century Gothic" panose="020B0502020202020204" pitchFamily="34" charset="0"/>
              </a:rPr>
              <a:t>in who you spend time with, when you </a:t>
            </a:r>
            <a:r>
              <a:rPr lang="en-GB" sz="1600" b="1" i="0" dirty="0">
                <a:solidFill>
                  <a:schemeClr val="tx1"/>
                </a:solidFill>
                <a:effectLst/>
                <a:latin typeface="Century Gothic" panose="020B0502020202020204" pitchFamily="34" charset="0"/>
              </a:rPr>
              <a:t>get up </a:t>
            </a:r>
            <a:r>
              <a:rPr lang="en-GB" sz="1600" dirty="0">
                <a:solidFill>
                  <a:schemeClr val="tx1"/>
                </a:solidFill>
                <a:latin typeface="Century Gothic" panose="020B0502020202020204" pitchFamily="34" charset="0"/>
              </a:rPr>
              <a:t>in the morning </a:t>
            </a:r>
            <a:r>
              <a:rPr lang="en-GB" sz="1600" b="0" i="0" dirty="0">
                <a:solidFill>
                  <a:schemeClr val="tx1"/>
                </a:solidFill>
                <a:effectLst/>
                <a:latin typeface="Century Gothic" panose="020B0502020202020204" pitchFamily="34" charset="0"/>
              </a:rPr>
              <a:t>and </a:t>
            </a:r>
            <a:r>
              <a:rPr lang="en-GB" sz="1600" b="1" i="0" dirty="0">
                <a:solidFill>
                  <a:schemeClr val="tx1"/>
                </a:solidFill>
                <a:effectLst/>
                <a:latin typeface="Century Gothic" panose="020B0502020202020204" pitchFamily="34" charset="0"/>
              </a:rPr>
              <a:t>get in </a:t>
            </a:r>
            <a:r>
              <a:rPr lang="en-GB" sz="1600" b="0" i="0" dirty="0">
                <a:solidFill>
                  <a:schemeClr val="tx1"/>
                </a:solidFill>
                <a:effectLst/>
                <a:latin typeface="Century Gothic" panose="020B0502020202020204" pitchFamily="34" charset="0"/>
              </a:rPr>
              <a:t>at night. Having more </a:t>
            </a:r>
            <a:r>
              <a:rPr lang="en-GB" sz="1600" b="1" i="0" dirty="0">
                <a:solidFill>
                  <a:schemeClr val="tx1"/>
                </a:solidFill>
                <a:effectLst/>
                <a:latin typeface="Century Gothic" panose="020B0502020202020204" pitchFamily="34" charset="0"/>
              </a:rPr>
              <a:t>independence</a:t>
            </a:r>
            <a:r>
              <a:rPr lang="en-GB" sz="1600" b="0" i="0" dirty="0">
                <a:solidFill>
                  <a:schemeClr val="tx1"/>
                </a:solidFill>
                <a:effectLst/>
                <a:latin typeface="Century Gothic" panose="020B0502020202020204" pitchFamily="34" charset="0"/>
              </a:rPr>
              <a:t> and </a:t>
            </a:r>
            <a:r>
              <a:rPr lang="en-GB" sz="1600" b="1" i="0" dirty="0">
                <a:solidFill>
                  <a:schemeClr val="tx1"/>
                </a:solidFill>
                <a:effectLst/>
                <a:latin typeface="Century Gothic" panose="020B0502020202020204" pitchFamily="34" charset="0"/>
              </a:rPr>
              <a:t>earning your own money </a:t>
            </a:r>
            <a:r>
              <a:rPr lang="en-GB" sz="1600" b="0" i="0" dirty="0">
                <a:solidFill>
                  <a:schemeClr val="tx1"/>
                </a:solidFill>
                <a:effectLst/>
                <a:latin typeface="Century Gothic" panose="020B0502020202020204" pitchFamily="34" charset="0"/>
              </a:rPr>
              <a:t>will be a big change too.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2050" name="Picture 2" descr="Entrepreneur, Start, Success, Start Up">
            <a:extLst>
              <a:ext uri="{FF2B5EF4-FFF2-40B4-BE49-F238E27FC236}">
                <a16:creationId xmlns:a16="http://schemas.microsoft.com/office/drawing/2014/main" id="{B0F52870-3679-4322-B263-10F6CE9D0F48}"/>
              </a:ext>
            </a:extLst>
          </p:cNvPr>
          <p:cNvPicPr>
            <a:picLocks noChangeAspect="1" noChangeArrowheads="1"/>
          </p:cNvPicPr>
          <p:nvPr/>
        </p:nvPicPr>
        <p:blipFill rotWithShape="1">
          <a:blip r:embed="rId8">
            <a:extLst>
              <a:ext uri="{28A0092B-C50C-407E-A947-70E740481C1C}">
                <a14:useLocalDpi xmlns:a14="http://schemas.microsoft.com/office/drawing/2010/main" val="0"/>
              </a:ext>
            </a:extLst>
          </a:blip>
          <a:srcRect l="2143" r="5458"/>
          <a:stretch/>
        </p:blipFill>
        <p:spPr bwMode="auto">
          <a:xfrm>
            <a:off x="5351883" y="990936"/>
            <a:ext cx="3461658" cy="270959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CV icon">
            <a:extLst>
              <a:ext uri="{FF2B5EF4-FFF2-40B4-BE49-F238E27FC236}">
                <a16:creationId xmlns:a16="http://schemas.microsoft.com/office/drawing/2014/main" id="{DB9BE252-4103-47FA-91EF-D93DE6DC3B67}"/>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45117" y="545676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Collaboration icon">
            <a:extLst>
              <a:ext uri="{FF2B5EF4-FFF2-40B4-BE49-F238E27FC236}">
                <a16:creationId xmlns:a16="http://schemas.microsoft.com/office/drawing/2014/main" id="{303D97A8-259F-49FC-B711-F874FD2FEA34}"/>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401813" y="545676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bout icon">
            <a:extLst>
              <a:ext uri="{FF2B5EF4-FFF2-40B4-BE49-F238E27FC236}">
                <a16:creationId xmlns:a16="http://schemas.microsoft.com/office/drawing/2014/main" id="{3E42F082-5F40-480D-8AF0-C31F0194A941}"/>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558509" y="545676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Berkshire Opportunities logo">
            <a:extLst>
              <a:ext uri="{FF2B5EF4-FFF2-40B4-BE49-F238E27FC236}">
                <a16:creationId xmlns:a16="http://schemas.microsoft.com/office/drawing/2014/main" id="{7655D9F4-D5E2-42DA-BAF9-3138040AFE8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6" name="Shape 114">
            <a:extLst>
              <a:ext uri="{FF2B5EF4-FFF2-40B4-BE49-F238E27FC236}">
                <a16:creationId xmlns:a16="http://schemas.microsoft.com/office/drawing/2014/main" id="{239309A1-44F3-4932-9A1E-F93D8AA840E8}"/>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 Choices</a:t>
            </a:r>
          </a:p>
        </p:txBody>
      </p:sp>
      <p:pic>
        <p:nvPicPr>
          <p:cNvPr id="27" name="Picture 26">
            <a:hlinkClick r:id="rId7"/>
            <a:extLst>
              <a:ext uri="{FF2B5EF4-FFF2-40B4-BE49-F238E27FC236}">
                <a16:creationId xmlns:a16="http://schemas.microsoft.com/office/drawing/2014/main" id="{3021761A-60FD-4AC3-B6E5-6DC1C906E539}"/>
              </a:ext>
            </a:extLst>
          </p:cNvPr>
          <p:cNvPicPr>
            <a:picLocks noChangeAspect="1"/>
          </p:cNvPicPr>
          <p:nvPr/>
        </p:nvPicPr>
        <p:blipFill rotWithShape="1">
          <a:blip r:embed="rId13"/>
          <a:srcRect r="3222"/>
          <a:stretch/>
        </p:blipFill>
        <p:spPr>
          <a:xfrm>
            <a:off x="249122" y="990363"/>
            <a:ext cx="4889317" cy="1188690"/>
          </a:xfrm>
          <a:prstGeom prst="rect">
            <a:avLst/>
          </a:prstGeom>
        </p:spPr>
      </p:pic>
    </p:spTree>
    <p:extLst>
      <p:ext uri="{BB962C8B-B14F-4D97-AF65-F5344CB8AC3E}">
        <p14:creationId xmlns:p14="http://schemas.microsoft.com/office/powerpoint/2010/main" val="4287233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500"/>
                                        <p:tgtEl>
                                          <p:spTgt spid="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1"/>
                                        </p:tgtEl>
                                        <p:attrNameLst>
                                          <p:attrName>style.visibility</p:attrName>
                                        </p:attrNameLst>
                                      </p:cBhvr>
                                      <p:to>
                                        <p:strVal val="visible"/>
                                      </p:to>
                                    </p:set>
                                    <p:animEffect transition="in" filter="fade">
                                      <p:cBhvr>
                                        <p:cTn id="12" dur="500"/>
                                        <p:tgtEl>
                                          <p:spTgt spid="41"/>
                                        </p:tgtEl>
                                      </p:cBhvr>
                                    </p:animEffect>
                                  </p:childTnLst>
                                </p:cTn>
                              </p:par>
                              <p:par>
                                <p:cTn id="13" presetID="10" presetClass="entr" presetSubtype="0" fill="hold" nodeType="withEffect">
                                  <p:stCondLst>
                                    <p:cond delay="0"/>
                                  </p:stCondLst>
                                  <p:childTnLst>
                                    <p:set>
                                      <p:cBhvr>
                                        <p:cTn id="14" dur="1" fill="hold">
                                          <p:stCondLst>
                                            <p:cond delay="0"/>
                                          </p:stCondLst>
                                        </p:cTn>
                                        <p:tgtEl>
                                          <p:spTgt spid="2056"/>
                                        </p:tgtEl>
                                        <p:attrNameLst>
                                          <p:attrName>style.visibility</p:attrName>
                                        </p:attrNameLst>
                                      </p:cBhvr>
                                      <p:to>
                                        <p:strVal val="visible"/>
                                      </p:to>
                                    </p:set>
                                    <p:animEffect transition="in" filter="fade">
                                      <p:cBhvr>
                                        <p:cTn id="15" dur="500"/>
                                        <p:tgtEl>
                                          <p:spTgt spid="2056"/>
                                        </p:tgtEl>
                                      </p:cBhvr>
                                    </p:animEffect>
                                  </p:childTnLst>
                                </p:cTn>
                              </p:par>
                              <p:par>
                                <p:cTn id="16" presetID="10" presetClass="entr" presetSubtype="0" fill="hold" nodeType="withEffect">
                                  <p:stCondLst>
                                    <p:cond delay="0"/>
                                  </p:stCondLst>
                                  <p:childTnLst>
                                    <p:set>
                                      <p:cBhvr>
                                        <p:cTn id="17" dur="1" fill="hold">
                                          <p:stCondLst>
                                            <p:cond delay="0"/>
                                          </p:stCondLst>
                                        </p:cTn>
                                        <p:tgtEl>
                                          <p:spTgt spid="2054"/>
                                        </p:tgtEl>
                                        <p:attrNameLst>
                                          <p:attrName>style.visibility</p:attrName>
                                        </p:attrNameLst>
                                      </p:cBhvr>
                                      <p:to>
                                        <p:strVal val="visible"/>
                                      </p:to>
                                    </p:set>
                                    <p:animEffect transition="in" filter="fade">
                                      <p:cBhvr>
                                        <p:cTn id="18" dur="500"/>
                                        <p:tgtEl>
                                          <p:spTgt spid="2054"/>
                                        </p:tgtEl>
                                      </p:cBhvr>
                                    </p:animEffect>
                                  </p:childTnLst>
                                </p:cTn>
                              </p:par>
                              <p:par>
                                <p:cTn id="19" presetID="10" presetClass="entr" presetSubtype="0" fill="hold" nodeType="withEffect">
                                  <p:stCondLst>
                                    <p:cond delay="0"/>
                                  </p:stCondLst>
                                  <p:childTnLst>
                                    <p:set>
                                      <p:cBhvr>
                                        <p:cTn id="20" dur="1" fill="hold">
                                          <p:stCondLst>
                                            <p:cond delay="0"/>
                                          </p:stCondLst>
                                        </p:cTn>
                                        <p:tgtEl>
                                          <p:spTgt spid="2052"/>
                                        </p:tgtEl>
                                        <p:attrNameLst>
                                          <p:attrName>style.visibility</p:attrName>
                                        </p:attrNameLst>
                                      </p:cBhvr>
                                      <p:to>
                                        <p:strVal val="visible"/>
                                      </p:to>
                                    </p:set>
                                    <p:animEffect transition="in" filter="fade">
                                      <p:cBhvr>
                                        <p:cTn id="21" dur="500"/>
                                        <p:tgtEl>
                                          <p:spTgt spid="205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19"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Graphic 19" descr="Teacher outline">
            <a:extLst>
              <a:ext uri="{FF2B5EF4-FFF2-40B4-BE49-F238E27FC236}">
                <a16:creationId xmlns:a16="http://schemas.microsoft.com/office/drawing/2014/main" id="{BC0D8C9B-4D3A-4C10-AE02-A50F01A4E72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flipH="1">
            <a:off x="4262183" y="69366"/>
            <a:ext cx="4876800" cy="4876800"/>
          </a:xfrm>
          <a:prstGeom prst="rect">
            <a:avLst/>
          </a:prstGeom>
        </p:spPr>
      </p:pic>
      <p:sp>
        <p:nvSpPr>
          <p:cNvPr id="22" name="Rectangle: Rounded Corners 21">
            <a:extLst>
              <a:ext uri="{FF2B5EF4-FFF2-40B4-BE49-F238E27FC236}">
                <a16:creationId xmlns:a16="http://schemas.microsoft.com/office/drawing/2014/main" id="{59461C97-3297-434F-83CE-06BE56CC8CE7}"/>
              </a:ext>
            </a:extLst>
          </p:cNvPr>
          <p:cNvSpPr/>
          <p:nvPr/>
        </p:nvSpPr>
        <p:spPr>
          <a:xfrm>
            <a:off x="5345731" y="2642417"/>
            <a:ext cx="3549769" cy="3098628"/>
          </a:xfrm>
          <a:prstGeom prst="roundRect">
            <a:avLst/>
          </a:prstGeom>
          <a:solidFill>
            <a:srgbClr val="F4FBFE"/>
          </a:solidFill>
          <a:ln w="28575">
            <a:solidFill>
              <a:srgbClr val="2070C3"/>
            </a:solid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r>
              <a:rPr lang="en-GB" sz="1600" b="1" dirty="0">
                <a:solidFill>
                  <a:schemeClr val="tx1"/>
                </a:solidFill>
                <a:latin typeface="Century Gothic" panose="020B0502020202020204" pitchFamily="34" charset="0"/>
              </a:rPr>
              <a:t>Goals that are SMART are: </a:t>
            </a:r>
          </a:p>
          <a:p>
            <a:pPr marL="285750" indent="-285750">
              <a:buBlip>
                <a:blip r:embed="rId4"/>
              </a:buBlip>
            </a:pPr>
            <a:r>
              <a:rPr lang="en-GB" sz="1600" b="1" dirty="0">
                <a:solidFill>
                  <a:schemeClr val="tx1"/>
                </a:solidFill>
                <a:latin typeface="Century Gothic" panose="020B0502020202020204" pitchFamily="34" charset="0"/>
              </a:rPr>
              <a:t>Specific</a:t>
            </a:r>
            <a:r>
              <a:rPr lang="en-GB" sz="1600" dirty="0">
                <a:solidFill>
                  <a:schemeClr val="tx1"/>
                </a:solidFill>
                <a:latin typeface="Century Gothic" panose="020B0502020202020204" pitchFamily="34" charset="0"/>
              </a:rPr>
              <a:t>: very clear and relate directly to the task </a:t>
            </a:r>
          </a:p>
          <a:p>
            <a:pPr marL="285750" indent="-285750">
              <a:buBlip>
                <a:blip r:embed="rId4"/>
              </a:buBlip>
            </a:pPr>
            <a:r>
              <a:rPr lang="en-GB" sz="1600" b="1" dirty="0">
                <a:solidFill>
                  <a:schemeClr val="tx1"/>
                </a:solidFill>
                <a:latin typeface="Century Gothic" panose="020B0502020202020204" pitchFamily="34" charset="0"/>
              </a:rPr>
              <a:t>Measurable</a:t>
            </a:r>
            <a:r>
              <a:rPr lang="en-GB" sz="1600" dirty="0">
                <a:solidFill>
                  <a:schemeClr val="tx1"/>
                </a:solidFill>
                <a:latin typeface="Century Gothic" panose="020B0502020202020204" pitchFamily="34" charset="0"/>
              </a:rPr>
              <a:t>: you can check and measure your progress</a:t>
            </a:r>
          </a:p>
          <a:p>
            <a:pPr marL="285750" indent="-285750">
              <a:buBlip>
                <a:blip r:embed="rId4"/>
              </a:buBlip>
            </a:pPr>
            <a:r>
              <a:rPr lang="en-GB" sz="1600" b="1" dirty="0">
                <a:solidFill>
                  <a:schemeClr val="tx1"/>
                </a:solidFill>
                <a:latin typeface="Century Gothic" panose="020B0502020202020204" pitchFamily="34" charset="0"/>
              </a:rPr>
              <a:t>Achievable</a:t>
            </a:r>
            <a:r>
              <a:rPr lang="en-GB" sz="1600" dirty="0">
                <a:solidFill>
                  <a:schemeClr val="tx1"/>
                </a:solidFill>
                <a:latin typeface="Century Gothic" panose="020B0502020202020204" pitchFamily="34" charset="0"/>
              </a:rPr>
              <a:t>: challenging but can be done</a:t>
            </a:r>
          </a:p>
          <a:p>
            <a:pPr marL="285750" indent="-285750">
              <a:buBlip>
                <a:blip r:embed="rId4"/>
              </a:buBlip>
            </a:pPr>
            <a:r>
              <a:rPr lang="en-GB" sz="1600" b="1" dirty="0">
                <a:solidFill>
                  <a:schemeClr val="tx1"/>
                </a:solidFill>
                <a:latin typeface="Century Gothic" panose="020B0502020202020204" pitchFamily="34" charset="0"/>
              </a:rPr>
              <a:t>Recorded</a:t>
            </a:r>
            <a:r>
              <a:rPr lang="en-GB" sz="1600" dirty="0">
                <a:solidFill>
                  <a:schemeClr val="tx1"/>
                </a:solidFill>
                <a:latin typeface="Century Gothic" panose="020B0502020202020204" pitchFamily="34" charset="0"/>
              </a:rPr>
              <a:t>: written down </a:t>
            </a:r>
          </a:p>
          <a:p>
            <a:pPr marL="285750" indent="-285750">
              <a:buBlip>
                <a:blip r:embed="rId4"/>
              </a:buBlip>
            </a:pPr>
            <a:r>
              <a:rPr lang="en-GB" sz="1600" b="1" dirty="0">
                <a:solidFill>
                  <a:schemeClr val="tx1"/>
                </a:solidFill>
                <a:latin typeface="Century Gothic" panose="020B0502020202020204" pitchFamily="34" charset="0"/>
              </a:rPr>
              <a:t>Timed</a:t>
            </a:r>
            <a:r>
              <a:rPr lang="en-GB" sz="1600" dirty="0">
                <a:solidFill>
                  <a:schemeClr val="tx1"/>
                </a:solidFill>
                <a:latin typeface="Century Gothic" panose="020B0502020202020204" pitchFamily="34" charset="0"/>
              </a:rPr>
              <a:t>: can have a time limit set for completion </a:t>
            </a:r>
          </a:p>
        </p:txBody>
      </p:sp>
      <p:pic>
        <p:nvPicPr>
          <p:cNvPr id="21" name="Graphic 20" descr="Work from home desk outline">
            <a:extLst>
              <a:ext uri="{FF2B5EF4-FFF2-40B4-BE49-F238E27FC236}">
                <a16:creationId xmlns:a16="http://schemas.microsoft.com/office/drawing/2014/main" id="{3BB2DDCA-5130-46B1-97CF-A318B689CA8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0" y="2543374"/>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71138" y="993471"/>
            <a:ext cx="8624363" cy="1419029"/>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Reflection (3-5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Now you’ve listened to everything in this lesson, do you have a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better idea </a:t>
            </a:r>
            <a:r>
              <a:rPr lang="en-GB" sz="1600" dirty="0">
                <a:solidFill>
                  <a:schemeClr val="tx1">
                    <a:lumMod val="95000"/>
                    <a:lumOff val="5000"/>
                  </a:schemeClr>
                </a:solidFill>
                <a:latin typeface="Century Gothic" panose="020B0502020202020204" pitchFamily="34" charset="0"/>
                <a:cs typeface="Arial" panose="020B0604020202020204" pitchFamily="34" charset="0"/>
              </a:rPr>
              <a:t>of where you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want to go </a:t>
            </a:r>
            <a:r>
              <a:rPr lang="en-GB" sz="1600" dirty="0">
                <a:solidFill>
                  <a:schemeClr val="tx1">
                    <a:lumMod val="95000"/>
                    <a:lumOff val="5000"/>
                  </a:schemeClr>
                </a:solidFill>
                <a:latin typeface="Century Gothic" panose="020B0502020202020204" pitchFamily="34" charset="0"/>
                <a:cs typeface="Arial" panose="020B0604020202020204" pitchFamily="34" charset="0"/>
              </a:rPr>
              <a:t>and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what you would like to do</a:t>
            </a:r>
            <a:r>
              <a:rPr lang="en-GB" sz="1600" dirty="0">
                <a:solidFill>
                  <a:schemeClr val="tx1">
                    <a:lumMod val="95000"/>
                    <a:lumOff val="5000"/>
                  </a:schemeClr>
                </a:solidFill>
                <a:latin typeface="Century Gothic" panose="020B0502020202020204" pitchFamily="34" charset="0"/>
                <a:cs typeface="Arial" panose="020B0604020202020204" pitchFamily="34" charset="0"/>
              </a:rPr>
              <a:t>? If so, have you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thought</a:t>
            </a:r>
            <a:r>
              <a:rPr lang="en-GB" sz="1600" dirty="0">
                <a:solidFill>
                  <a:schemeClr val="tx1">
                    <a:lumMod val="95000"/>
                    <a:lumOff val="5000"/>
                  </a:schemeClr>
                </a:solidFill>
                <a:latin typeface="Century Gothic" panose="020B0502020202020204" pitchFamily="34" charset="0"/>
                <a:cs typeface="Arial" panose="020B0604020202020204" pitchFamily="34" charset="0"/>
              </a:rPr>
              <a:t> of what you need to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prioritise</a:t>
            </a:r>
            <a:r>
              <a:rPr lang="en-GB" sz="1600" dirty="0">
                <a:solidFill>
                  <a:schemeClr val="tx1">
                    <a:lumMod val="95000"/>
                    <a:lumOff val="5000"/>
                  </a:schemeClr>
                </a:solidFill>
                <a:latin typeface="Century Gothic" panose="020B0502020202020204" pitchFamily="34" charset="0"/>
                <a:cs typeface="Arial" panose="020B0604020202020204" pitchFamily="34" charset="0"/>
              </a:rPr>
              <a:t> to get there? What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targets</a:t>
            </a:r>
            <a:r>
              <a:rPr lang="en-GB" sz="1600" dirty="0">
                <a:solidFill>
                  <a:schemeClr val="tx1">
                    <a:lumMod val="95000"/>
                    <a:lumOff val="5000"/>
                  </a:schemeClr>
                </a:solidFill>
                <a:latin typeface="Century Gothic" panose="020B0502020202020204" pitchFamily="34" charset="0"/>
                <a:cs typeface="Arial" panose="020B0604020202020204" pitchFamily="34" charset="0"/>
              </a:rPr>
              <a:t> do you need to set yourself to </a:t>
            </a:r>
            <a:r>
              <a:rPr lang="en-GB" sz="1600" b="1" dirty="0">
                <a:solidFill>
                  <a:schemeClr val="tx1">
                    <a:lumMod val="95000"/>
                    <a:lumOff val="5000"/>
                  </a:schemeClr>
                </a:solidFill>
                <a:latin typeface="Century Gothic" panose="020B0502020202020204" pitchFamily="34" charset="0"/>
                <a:cs typeface="Arial" panose="020B0604020202020204" pitchFamily="34" charset="0"/>
              </a:rPr>
              <a:t>reach you goals</a:t>
            </a:r>
            <a:r>
              <a:rPr lang="en-GB" sz="1600" dirty="0">
                <a:solidFill>
                  <a:schemeClr val="tx1">
                    <a:lumMod val="95000"/>
                    <a:lumOff val="5000"/>
                  </a:schemeClr>
                </a:solidFill>
                <a:latin typeface="Century Gothic" panose="020B0502020202020204" pitchFamily="34" charset="0"/>
                <a:cs typeface="Arial" panose="020B0604020202020204" pitchFamily="34" charset="0"/>
              </a:rPr>
              <a:t>? </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7" name="Pentagon 20">
            <a:extLst>
              <a:ext uri="{FF2B5EF4-FFF2-40B4-BE49-F238E27FC236}">
                <a16:creationId xmlns:a16="http://schemas.microsoft.com/office/drawing/2014/main" id="{9B4402BF-CB02-4B54-A972-0DCC4D375D50}"/>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71138" y="3554148"/>
            <a:ext cx="4727135" cy="621128"/>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Set yourself </a:t>
            </a: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SMART targets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to get there.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2" name="Rectangle: Rounded Corners 41">
            <a:extLst>
              <a:ext uri="{FF2B5EF4-FFF2-40B4-BE49-F238E27FC236}">
                <a16:creationId xmlns:a16="http://schemas.microsoft.com/office/drawing/2014/main" id="{7E20BDB2-BE96-4216-B8E5-7683976E25A7}"/>
              </a:ext>
            </a:extLst>
          </p:cNvPr>
          <p:cNvSpPr/>
          <p:nvPr/>
        </p:nvSpPr>
        <p:spPr>
          <a:xfrm>
            <a:off x="271138" y="2642417"/>
            <a:ext cx="4727135" cy="66469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Talk to friends and family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about what you want to do and how you will get there.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5" name="Rectangle: Rounded Corners 14">
            <a:extLst>
              <a:ext uri="{FF2B5EF4-FFF2-40B4-BE49-F238E27FC236}">
                <a16:creationId xmlns:a16="http://schemas.microsoft.com/office/drawing/2014/main" id="{3C0BB3BE-65CF-4B80-8065-CB93A4176DD6}"/>
              </a:ext>
            </a:extLst>
          </p:cNvPr>
          <p:cNvSpPr/>
          <p:nvPr/>
        </p:nvSpPr>
        <p:spPr>
          <a:xfrm>
            <a:off x="271138" y="5907598"/>
            <a:ext cx="8624364" cy="66469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Setting yourself small steps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as goals to achieve along the way can keep you focussed and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on track to your best future.  </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3074" name="Picture 2" descr="Mortarboard icon">
            <a:extLst>
              <a:ext uri="{FF2B5EF4-FFF2-40B4-BE49-F238E27FC236}">
                <a16:creationId xmlns:a16="http://schemas.microsoft.com/office/drawing/2014/main" id="{6D08A29E-7260-4154-A3F3-6ABFBDF3DA32}"/>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48500" y="458687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Trophy icon">
            <a:extLst>
              <a:ext uri="{FF2B5EF4-FFF2-40B4-BE49-F238E27FC236}">
                <a16:creationId xmlns:a16="http://schemas.microsoft.com/office/drawing/2014/main" id="{82423841-FE66-4D9A-A4C7-F26A8E456E3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526958" y="458687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Diploma icon">
            <a:extLst>
              <a:ext uri="{FF2B5EF4-FFF2-40B4-BE49-F238E27FC236}">
                <a16:creationId xmlns:a16="http://schemas.microsoft.com/office/drawing/2014/main" id="{B55AC4B0-9B0E-475C-BB7E-DD3EC3AABBCD}"/>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05416" y="458687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Mission icon">
            <a:extLst>
              <a:ext uri="{FF2B5EF4-FFF2-40B4-BE49-F238E27FC236}">
                <a16:creationId xmlns:a16="http://schemas.microsoft.com/office/drawing/2014/main" id="{DD980477-78F5-4109-9974-287B5CF996C7}"/>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083873" y="4586876"/>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8" name="Shape 114">
            <a:extLst>
              <a:ext uri="{FF2B5EF4-FFF2-40B4-BE49-F238E27FC236}">
                <a16:creationId xmlns:a16="http://schemas.microsoft.com/office/drawing/2014/main" id="{91E615D4-FA31-4F2D-9BB8-798377CB243E}"/>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 Prioritising and target-setting</a:t>
            </a:r>
          </a:p>
        </p:txBody>
      </p:sp>
    </p:spTree>
    <p:extLst>
      <p:ext uri="{BB962C8B-B14F-4D97-AF65-F5344CB8AC3E}">
        <p14:creationId xmlns:p14="http://schemas.microsoft.com/office/powerpoint/2010/main" val="161477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500"/>
                                        <p:tgtEl>
                                          <p:spTgt spid="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8"/>
                                        </p:tgtEl>
                                        <p:attrNameLst>
                                          <p:attrName>style.visibility</p:attrName>
                                        </p:attrNameLst>
                                      </p:cBhvr>
                                      <p:to>
                                        <p:strVal val="visible"/>
                                      </p:to>
                                    </p:set>
                                    <p:animEffect transition="in" filter="fade">
                                      <p:cBhvr>
                                        <p:cTn id="12" dur="500"/>
                                        <p:tgtEl>
                                          <p:spTgt spid="38"/>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8" grpId="0" animBg="1"/>
      <p:bldP spid="42"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Signpost outline">
            <a:extLst>
              <a:ext uri="{FF2B5EF4-FFF2-40B4-BE49-F238E27FC236}">
                <a16:creationId xmlns:a16="http://schemas.microsoft.com/office/drawing/2014/main" id="{6AABCDF0-7E67-4DB5-9534-27CCC6A87D21}"/>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5" name="Graphic 24" descr="Information outline">
            <a:extLst>
              <a:ext uri="{FF2B5EF4-FFF2-40B4-BE49-F238E27FC236}">
                <a16:creationId xmlns:a16="http://schemas.microsoft.com/office/drawing/2014/main" id="{24EB49D2-136F-4497-A0FF-947254B1E4F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9" name="Rectangle: Rounded Corners 8">
            <a:extLst>
              <a:ext uri="{FF2B5EF4-FFF2-40B4-BE49-F238E27FC236}">
                <a16:creationId xmlns:a16="http://schemas.microsoft.com/office/drawing/2014/main" id="{866221D6-5AA6-47E1-8B4C-C4C882B04660}"/>
              </a:ext>
            </a:extLst>
          </p:cNvPr>
          <p:cNvSpPr/>
          <p:nvPr/>
        </p:nvSpPr>
        <p:spPr>
          <a:xfrm>
            <a:off x="459297" y="1059367"/>
            <a:ext cx="4858661" cy="157829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If you need to find more help and information, </a:t>
            </a:r>
            <a:r>
              <a:rPr lang="en-GB" sz="1600" dirty="0">
                <a:solidFill>
                  <a:schemeClr val="bg1"/>
                </a:solidFill>
                <a:latin typeface="Century Gothic" panose="020B0502020202020204" pitchFamily="34" charset="0"/>
                <a:cs typeface="Arial" panose="020B0604020202020204" pitchFamily="34" charset="0"/>
                <a:hlinkClick r:id="rId7">
                  <a:extLst>
                    <a:ext uri="{A12FA001-AC4F-418D-AE19-62706E023703}">
                      <ahyp:hlinkClr xmlns:ahyp="http://schemas.microsoft.com/office/drawing/2018/hyperlinkcolor" val="tx"/>
                    </a:ext>
                  </a:extLst>
                </a:hlinkClick>
              </a:rPr>
              <a:t>Berkshire Opportunities </a:t>
            </a:r>
            <a:r>
              <a:rPr lang="en-GB" sz="1600" dirty="0">
                <a:solidFill>
                  <a:schemeClr val="bg1"/>
                </a:solidFill>
                <a:latin typeface="Century Gothic" panose="020B0502020202020204" pitchFamily="34" charset="0"/>
                <a:cs typeface="Arial" panose="020B0604020202020204" pitchFamily="34" charset="0"/>
              </a:rPr>
              <a:t>has everything you need on their website. Click the logo to check it out, or read more about them below.</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6" name="TextBox 15">
            <a:extLst>
              <a:ext uri="{FF2B5EF4-FFF2-40B4-BE49-F238E27FC236}">
                <a16:creationId xmlns:a16="http://schemas.microsoft.com/office/drawing/2014/main" id="{E10164DC-8CF1-47FA-8AE0-4D5A13884773}"/>
              </a:ext>
            </a:extLst>
          </p:cNvPr>
          <p:cNvSpPr txBox="1"/>
          <p:nvPr/>
        </p:nvSpPr>
        <p:spPr>
          <a:xfrm>
            <a:off x="1899844" y="3251745"/>
            <a:ext cx="7034550" cy="584775"/>
          </a:xfrm>
          <a:prstGeom prst="rect">
            <a:avLst/>
          </a:prstGeom>
          <a:noFill/>
        </p:spPr>
        <p:txBody>
          <a:bodyPr wrap="square">
            <a:spAutoFit/>
          </a:bodyPr>
          <a:lstStyle/>
          <a:p>
            <a:r>
              <a:rPr lang="en-GB" sz="1600" b="1" i="0" dirty="0">
                <a:effectLst/>
                <a:latin typeface="Century Gothic" panose="020B0502020202020204" pitchFamily="34" charset="0"/>
              </a:rPr>
              <a:t>Berkshire Opportunities </a:t>
            </a:r>
            <a:r>
              <a:rPr lang="en-GB" sz="1600" b="0" i="0" dirty="0">
                <a:effectLst/>
                <a:latin typeface="Century Gothic" panose="020B0502020202020204" pitchFamily="34" charset="0"/>
              </a:rPr>
              <a:t>is a one-stop-shop digital service for benefit of the Berkshire workforce.</a:t>
            </a:r>
          </a:p>
        </p:txBody>
      </p:sp>
      <p:sp>
        <p:nvSpPr>
          <p:cNvPr id="19" name="TextBox 18">
            <a:extLst>
              <a:ext uri="{FF2B5EF4-FFF2-40B4-BE49-F238E27FC236}">
                <a16:creationId xmlns:a16="http://schemas.microsoft.com/office/drawing/2014/main" id="{F403DB23-A994-4E85-8718-5CBD645B34DF}"/>
              </a:ext>
            </a:extLst>
          </p:cNvPr>
          <p:cNvSpPr txBox="1"/>
          <p:nvPr/>
        </p:nvSpPr>
        <p:spPr>
          <a:xfrm>
            <a:off x="303179" y="4081297"/>
            <a:ext cx="7034550" cy="1323439"/>
          </a:xfrm>
          <a:prstGeom prst="rect">
            <a:avLst/>
          </a:prstGeom>
          <a:noFill/>
        </p:spPr>
        <p:txBody>
          <a:bodyPr wrap="square">
            <a:spAutoFit/>
          </a:bodyPr>
          <a:lstStyle/>
          <a:p>
            <a:r>
              <a:rPr lang="en-GB" sz="1600" b="0" i="0" dirty="0">
                <a:effectLst/>
                <a:latin typeface="Century Gothic" panose="020B0502020202020204" pitchFamily="34" charset="0"/>
              </a:rPr>
              <a:t>Led by the </a:t>
            </a:r>
            <a:r>
              <a:rPr lang="en-GB" sz="1600" b="1" i="0" dirty="0">
                <a:effectLst/>
                <a:latin typeface="Century Gothic" panose="020B0502020202020204" pitchFamily="34" charset="0"/>
              </a:rPr>
              <a:t>Thames Valley Berkshire Local Enterprise Partnership</a:t>
            </a:r>
            <a:r>
              <a:rPr lang="en-GB" sz="1600" b="0" i="0" dirty="0">
                <a:effectLst/>
                <a:latin typeface="Century Gothic" panose="020B0502020202020204" pitchFamily="34" charset="0"/>
              </a:rPr>
              <a:t>, students, employers, schools, colleges and residents, wanting to upskill or find a career, are able to explore all the resources they require to understand the career opportunities and pathways available in the area</a:t>
            </a:r>
            <a:endParaRPr lang="en-GB" sz="1600" dirty="0">
              <a:latin typeface="Century Gothic" panose="020B0502020202020204" pitchFamily="34" charset="0"/>
            </a:endParaRPr>
          </a:p>
        </p:txBody>
      </p:sp>
      <p:sp>
        <p:nvSpPr>
          <p:cNvPr id="20" name="TextBox 19">
            <a:extLst>
              <a:ext uri="{FF2B5EF4-FFF2-40B4-BE49-F238E27FC236}">
                <a16:creationId xmlns:a16="http://schemas.microsoft.com/office/drawing/2014/main" id="{6AC2375E-26D8-486E-9791-42177FE5EC1A}"/>
              </a:ext>
            </a:extLst>
          </p:cNvPr>
          <p:cNvSpPr txBox="1"/>
          <p:nvPr/>
        </p:nvSpPr>
        <p:spPr>
          <a:xfrm>
            <a:off x="1650153" y="5663554"/>
            <a:ext cx="7034551" cy="830997"/>
          </a:xfrm>
          <a:prstGeom prst="rect">
            <a:avLst/>
          </a:prstGeom>
          <a:noFill/>
        </p:spPr>
        <p:txBody>
          <a:bodyPr wrap="square">
            <a:spAutoFit/>
          </a:bodyPr>
          <a:lstStyle/>
          <a:p>
            <a:r>
              <a:rPr lang="en-GB" sz="1600" b="0" i="0" dirty="0">
                <a:effectLst/>
                <a:latin typeface="Century Gothic" panose="020B0502020202020204" pitchFamily="34" charset="0"/>
              </a:rPr>
              <a:t>This platform aims to </a:t>
            </a:r>
            <a:r>
              <a:rPr lang="en-GB" sz="1600" b="1" i="0" dirty="0">
                <a:effectLst/>
                <a:latin typeface="Century Gothic" panose="020B0502020202020204" pitchFamily="34" charset="0"/>
              </a:rPr>
              <a:t>signpost you to useful resources</a:t>
            </a:r>
            <a:r>
              <a:rPr lang="en-GB" sz="1600" b="0" i="0" dirty="0">
                <a:effectLst/>
                <a:latin typeface="Century Gothic" panose="020B0502020202020204" pitchFamily="34" charset="0"/>
              </a:rPr>
              <a:t>, careers and employability advice and important information about Berkshire’s economy.</a:t>
            </a:r>
            <a:endParaRPr lang="en-GB" sz="1600" dirty="0">
              <a:latin typeface="Century Gothic" panose="020B0502020202020204" pitchFamily="34" charset="0"/>
            </a:endParaRPr>
          </a:p>
        </p:txBody>
      </p:sp>
      <p:pic>
        <p:nvPicPr>
          <p:cNvPr id="1030" name="Picture 6" descr="Leadership icon">
            <a:extLst>
              <a:ext uri="{FF2B5EF4-FFF2-40B4-BE49-F238E27FC236}">
                <a16:creationId xmlns:a16="http://schemas.microsoft.com/office/drawing/2014/main" id="{E2DE5FD1-328C-41AA-A89E-1C105C2F2633}"/>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7474920" y="4095971"/>
            <a:ext cx="1012141" cy="1012141"/>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Test Passed icon">
            <a:extLst>
              <a:ext uri="{FF2B5EF4-FFF2-40B4-BE49-F238E27FC236}">
                <a16:creationId xmlns:a16="http://schemas.microsoft.com/office/drawing/2014/main" id="{D5DFFB2A-AA68-49E1-A0A7-335FA5ABCD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459296" y="5557690"/>
            <a:ext cx="1012140" cy="101214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Berkshire Opportunities logo">
            <a:hlinkClick r:id="rId7"/>
            <a:extLst>
              <a:ext uri="{FF2B5EF4-FFF2-40B4-BE49-F238E27FC236}">
                <a16:creationId xmlns:a16="http://schemas.microsoft.com/office/drawing/2014/main" id="{2C2D54F5-9EB8-4ED9-B9C3-DCE37AD116BB}"/>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Laptop icon">
            <a:extLst>
              <a:ext uri="{FF2B5EF4-FFF2-40B4-BE49-F238E27FC236}">
                <a16:creationId xmlns:a16="http://schemas.microsoft.com/office/drawing/2014/main" id="{EBBA45B7-E69D-47B5-B2B4-D5565FD4F10B}"/>
              </a:ext>
            </a:extLst>
          </p:cNvPr>
          <p:cNvPicPr>
            <a:picLocks noChangeAspect="1" noChangeArrowheads="1"/>
          </p:cNvPicPr>
          <p:nvPr/>
        </p:nvPicPr>
        <p:blipFill>
          <a:blip r:embed="rId11">
            <a:extLst>
              <a:ext uri="{28A0092B-C50C-407E-A947-70E740481C1C}">
                <a14:useLocalDpi xmlns:a14="http://schemas.microsoft.com/office/drawing/2010/main"/>
              </a:ext>
            </a:extLst>
          </a:blip>
          <a:srcRect/>
          <a:stretch>
            <a:fillRect/>
          </a:stretch>
        </p:blipFill>
        <p:spPr bwMode="auto">
          <a:xfrm>
            <a:off x="508166" y="3017162"/>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15" name="Shape 114">
            <a:extLst>
              <a:ext uri="{FF2B5EF4-FFF2-40B4-BE49-F238E27FC236}">
                <a16:creationId xmlns:a16="http://schemas.microsoft.com/office/drawing/2014/main" id="{E3110253-A7A9-45D9-84A9-91CE5F0FA801}"/>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264336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par>
                                <p:cTn id="8" presetID="10" presetClass="entr" presetSubtype="0" fill="hold" nodeType="withEffect">
                                  <p:stCondLst>
                                    <p:cond delay="0"/>
                                  </p:stCondLst>
                                  <p:childTnLst>
                                    <p:set>
                                      <p:cBhvr>
                                        <p:cTn id="9" dur="1" fill="hold">
                                          <p:stCondLst>
                                            <p:cond delay="0"/>
                                          </p:stCondLst>
                                        </p:cTn>
                                        <p:tgtEl>
                                          <p:spTgt spid="2050"/>
                                        </p:tgtEl>
                                        <p:attrNameLst>
                                          <p:attrName>style.visibility</p:attrName>
                                        </p:attrNameLst>
                                      </p:cBhvr>
                                      <p:to>
                                        <p:strVal val="visible"/>
                                      </p:to>
                                    </p:set>
                                    <p:animEffect transition="in" filter="fade">
                                      <p:cBhvr>
                                        <p:cTn id="10" dur="500"/>
                                        <p:tgtEl>
                                          <p:spTgt spid="205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500"/>
                                        <p:tgtEl>
                                          <p:spTgt spid="19"/>
                                        </p:tgtEl>
                                      </p:cBhvr>
                                    </p:animEffect>
                                  </p:childTnLst>
                                </p:cTn>
                              </p:par>
                              <p:par>
                                <p:cTn id="16" presetID="10" presetClass="entr" presetSubtype="0" fill="hold" nodeType="withEffect">
                                  <p:stCondLst>
                                    <p:cond delay="0"/>
                                  </p:stCondLst>
                                  <p:childTnLst>
                                    <p:set>
                                      <p:cBhvr>
                                        <p:cTn id="17" dur="1" fill="hold">
                                          <p:stCondLst>
                                            <p:cond delay="0"/>
                                          </p:stCondLst>
                                        </p:cTn>
                                        <p:tgtEl>
                                          <p:spTgt spid="1030"/>
                                        </p:tgtEl>
                                        <p:attrNameLst>
                                          <p:attrName>style.visibility</p:attrName>
                                        </p:attrNameLst>
                                      </p:cBhvr>
                                      <p:to>
                                        <p:strVal val="visible"/>
                                      </p:to>
                                    </p:set>
                                    <p:animEffect transition="in" filter="fade">
                                      <p:cBhvr>
                                        <p:cTn id="18" dur="500"/>
                                        <p:tgtEl>
                                          <p:spTgt spid="1030"/>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32"/>
                                        </p:tgtEl>
                                        <p:attrNameLst>
                                          <p:attrName>style.visibility</p:attrName>
                                        </p:attrNameLst>
                                      </p:cBhvr>
                                      <p:to>
                                        <p:strVal val="visible"/>
                                      </p:to>
                                    </p:set>
                                    <p:animEffect transition="in" filter="fade">
                                      <p:cBhvr>
                                        <p:cTn id="23" dur="500"/>
                                        <p:tgtEl>
                                          <p:spTgt spid="1032"/>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9" grpId="0"/>
      <p:bldP spid="2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Graphic 12" descr="Signpost outline">
            <a:extLst>
              <a:ext uri="{FF2B5EF4-FFF2-40B4-BE49-F238E27FC236}">
                <a16:creationId xmlns:a16="http://schemas.microsoft.com/office/drawing/2014/main" id="{DD90CDEE-5402-4039-AF91-342032F2AE0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15" name="Graphic 14" descr="Information outline">
            <a:extLst>
              <a:ext uri="{FF2B5EF4-FFF2-40B4-BE49-F238E27FC236}">
                <a16:creationId xmlns:a16="http://schemas.microsoft.com/office/drawing/2014/main" id="{122923DB-A80E-433F-8AE2-8C6D8FCA3CB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6"/>
            <a:ext cx="4965143" cy="1101635"/>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cs typeface="Arial" panose="020B0604020202020204" pitchFamily="34" charset="0"/>
              </a:rPr>
              <a:t>Berkshire also have a booklet to support your search for your future.  </a:t>
            </a:r>
          </a:p>
        </p:txBody>
      </p:sp>
      <p:pic>
        <p:nvPicPr>
          <p:cNvPr id="10" name="Picture 2" descr="Berkshire Opportunities logo">
            <a:hlinkClick r:id="rId7"/>
            <a:extLst>
              <a:ext uri="{FF2B5EF4-FFF2-40B4-BE49-F238E27FC236}">
                <a16:creationId xmlns:a16="http://schemas.microsoft.com/office/drawing/2014/main" id="{B4619379-72D5-4DB4-B08B-5037821C0560}"/>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5638744" y="1046635"/>
            <a:ext cx="3295650" cy="142875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a:hlinkClick r:id="rId9"/>
            <a:extLst>
              <a:ext uri="{FF2B5EF4-FFF2-40B4-BE49-F238E27FC236}">
                <a16:creationId xmlns:a16="http://schemas.microsoft.com/office/drawing/2014/main" id="{71EFC6DC-584F-4B3F-8E1C-BEA76D4E6BD0}"/>
              </a:ext>
            </a:extLst>
          </p:cNvPr>
          <p:cNvPicPr>
            <a:picLocks noChangeAspect="1"/>
          </p:cNvPicPr>
          <p:nvPr/>
        </p:nvPicPr>
        <p:blipFill>
          <a:blip r:embed="rId10"/>
          <a:stretch>
            <a:fillRect/>
          </a:stretch>
        </p:blipFill>
        <p:spPr>
          <a:xfrm>
            <a:off x="4205983" y="3194743"/>
            <a:ext cx="4728411" cy="2989488"/>
          </a:xfrm>
          <a:prstGeom prst="rect">
            <a:avLst/>
          </a:prstGeom>
        </p:spPr>
      </p:pic>
      <p:sp>
        <p:nvSpPr>
          <p:cNvPr id="16" name="Rectangle: Rounded Corners 15">
            <a:extLst>
              <a:ext uri="{FF2B5EF4-FFF2-40B4-BE49-F238E27FC236}">
                <a16:creationId xmlns:a16="http://schemas.microsoft.com/office/drawing/2014/main" id="{FC2D11AE-4AE5-4C86-9C82-6E1EAE878AD7}"/>
              </a:ext>
            </a:extLst>
          </p:cNvPr>
          <p:cNvSpPr/>
          <p:nvPr/>
        </p:nvSpPr>
        <p:spPr>
          <a:xfrm>
            <a:off x="303177" y="2392216"/>
            <a:ext cx="3631147" cy="1814517"/>
          </a:xfrm>
          <a:prstGeom prst="roundRect">
            <a:avLst/>
          </a:prstGeom>
          <a:solidFill>
            <a:srgbClr val="B8E3F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booklet contains a mix of </a:t>
            </a:r>
            <a:r>
              <a:rPr lang="en-GB" sz="1600" b="1" dirty="0">
                <a:solidFill>
                  <a:schemeClr val="tx1"/>
                </a:solidFill>
                <a:latin typeface="Century Gothic" panose="020B0502020202020204" pitchFamily="34" charset="0"/>
              </a:rPr>
              <a:t>useful information, data, tips and tasks</a:t>
            </a:r>
            <a:r>
              <a:rPr lang="en-GB" sz="1600" dirty="0">
                <a:solidFill>
                  <a:schemeClr val="tx1"/>
                </a:solidFill>
                <a:latin typeface="Century Gothic" panose="020B0502020202020204" pitchFamily="34" charset="0"/>
              </a:rPr>
              <a:t>. Work through the pages to get to grips with the world of work and use the links to find out more.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9" name="Rectangle: Rounded Corners 18">
            <a:extLst>
              <a:ext uri="{FF2B5EF4-FFF2-40B4-BE49-F238E27FC236}">
                <a16:creationId xmlns:a16="http://schemas.microsoft.com/office/drawing/2014/main" id="{DBC8493A-9D9B-4F16-B27F-95D2653FE011}"/>
              </a:ext>
            </a:extLst>
          </p:cNvPr>
          <p:cNvSpPr/>
          <p:nvPr/>
        </p:nvSpPr>
        <p:spPr>
          <a:xfrm>
            <a:off x="303177" y="4601708"/>
            <a:ext cx="3631147" cy="1477227"/>
          </a:xfrm>
          <a:prstGeom prst="roundRect">
            <a:avLst/>
          </a:prstGeom>
          <a:solidFill>
            <a:srgbClr val="32B0E6"/>
          </a:solidFill>
          <a:ln w="38100">
            <a:solidFill>
              <a:schemeClr val="accent1"/>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There are a mix of </a:t>
            </a:r>
            <a:r>
              <a:rPr lang="en-GB" sz="1600" b="1" dirty="0">
                <a:solidFill>
                  <a:schemeClr val="tx1"/>
                </a:solidFill>
                <a:latin typeface="Century Gothic" panose="020B0502020202020204" pitchFamily="34" charset="0"/>
              </a:rPr>
              <a:t>exercises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tips</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information</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links</a:t>
            </a:r>
            <a:r>
              <a:rPr lang="en-GB" sz="1600" dirty="0">
                <a:solidFill>
                  <a:schemeClr val="tx1"/>
                </a:solidFill>
                <a:latin typeface="Century Gothic" panose="020B0502020202020204" pitchFamily="34" charset="0"/>
              </a:rPr>
              <a:t> to useful web pages. Click </a:t>
            </a:r>
            <a:r>
              <a:rPr lang="en-GB" sz="1600" b="1" dirty="0">
                <a:solidFill>
                  <a:schemeClr val="tx1"/>
                </a:solidFill>
                <a:latin typeface="Century Gothic" panose="020B0502020202020204" pitchFamily="34" charset="0"/>
                <a:hlinkClick r:id="rId9">
                  <a:extLst>
                    <a:ext uri="{A12FA001-AC4F-418D-AE19-62706E023703}">
                      <ahyp:hlinkClr xmlns:ahyp="http://schemas.microsoft.com/office/drawing/2018/hyperlinkcolor" val="tx"/>
                    </a:ext>
                  </a:extLst>
                </a:hlinkClick>
              </a:rPr>
              <a:t>here</a:t>
            </a:r>
            <a:r>
              <a:rPr lang="en-GB" sz="1600" dirty="0">
                <a:solidFill>
                  <a:schemeClr val="tx1"/>
                </a:solidFill>
                <a:latin typeface="Century Gothic" panose="020B0502020202020204" pitchFamily="34" charset="0"/>
              </a:rPr>
              <a:t> to find out more about it.</a:t>
            </a:r>
          </a:p>
        </p:txBody>
      </p:sp>
      <p:sp>
        <p:nvSpPr>
          <p:cNvPr id="12" name="Shape 114">
            <a:extLst>
              <a:ext uri="{FF2B5EF4-FFF2-40B4-BE49-F238E27FC236}">
                <a16:creationId xmlns:a16="http://schemas.microsoft.com/office/drawing/2014/main" id="{C0370329-A93B-4D6F-8657-6F3E9822D07E}"/>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Finding help &amp; information</a:t>
            </a:r>
          </a:p>
        </p:txBody>
      </p:sp>
    </p:spTree>
    <p:extLst>
      <p:ext uri="{BB962C8B-B14F-4D97-AF65-F5344CB8AC3E}">
        <p14:creationId xmlns:p14="http://schemas.microsoft.com/office/powerpoint/2010/main" val="156441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Signpost outline">
            <a:extLst>
              <a:ext uri="{FF2B5EF4-FFF2-40B4-BE49-F238E27FC236}">
                <a16:creationId xmlns:a16="http://schemas.microsoft.com/office/drawing/2014/main" id="{B1818FF2-D4AB-47AE-98EB-BFD82E38D966}"/>
              </a:ext>
            </a:extLst>
          </p:cNvPr>
          <p:cNvPicPr>
            <a:picLocks noChangeAspect="1"/>
          </p:cNvPicPr>
          <p:nvPr/>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04800" y="1520356"/>
            <a:ext cx="5229922" cy="5229922"/>
          </a:xfrm>
          <a:prstGeom prst="rect">
            <a:avLst/>
          </a:prstGeom>
        </p:spPr>
      </p:pic>
      <p:pic>
        <p:nvPicPr>
          <p:cNvPr id="4" name="Graphic 3" descr="Information outline">
            <a:extLst>
              <a:ext uri="{FF2B5EF4-FFF2-40B4-BE49-F238E27FC236}">
                <a16:creationId xmlns:a16="http://schemas.microsoft.com/office/drawing/2014/main" id="{52CFACEA-9FA8-4DDB-853A-E5AB0D8559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6" name="Rectangle: Rounded Corners 5">
            <a:extLst>
              <a:ext uri="{FF2B5EF4-FFF2-40B4-BE49-F238E27FC236}">
                <a16:creationId xmlns:a16="http://schemas.microsoft.com/office/drawing/2014/main" id="{A492409C-3B85-481D-BE1F-2E40D109E03F}"/>
              </a:ext>
            </a:extLst>
          </p:cNvPr>
          <p:cNvSpPr/>
          <p:nvPr/>
        </p:nvSpPr>
        <p:spPr>
          <a:xfrm>
            <a:off x="2069102" y="2568376"/>
            <a:ext cx="5005795" cy="1721245"/>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Over the </a:t>
            </a:r>
            <a:r>
              <a:rPr lang="en-GB" sz="1600" b="1" dirty="0">
                <a:solidFill>
                  <a:schemeClr val="tx1"/>
                </a:solidFill>
                <a:latin typeface="Century Gothic" panose="020B0502020202020204" pitchFamily="34" charset="0"/>
              </a:rPr>
              <a:t>next few slides </a:t>
            </a:r>
            <a:r>
              <a:rPr lang="en-GB" sz="1600" dirty="0">
                <a:solidFill>
                  <a:schemeClr val="tx1"/>
                </a:solidFill>
                <a:latin typeface="Century Gothic" panose="020B0502020202020204" pitchFamily="34" charset="0"/>
              </a:rPr>
              <a:t>there are </a:t>
            </a:r>
            <a:r>
              <a:rPr lang="en-GB" sz="1600" b="1" dirty="0">
                <a:solidFill>
                  <a:schemeClr val="tx1"/>
                </a:solidFill>
                <a:latin typeface="Century Gothic" panose="020B0502020202020204" pitchFamily="34" charset="0"/>
              </a:rPr>
              <a:t>website links to some of the employers </a:t>
            </a:r>
            <a:r>
              <a:rPr lang="en-GB" sz="1600" dirty="0">
                <a:solidFill>
                  <a:schemeClr val="tx1"/>
                </a:solidFill>
                <a:latin typeface="Century Gothic" panose="020B0502020202020204" pitchFamily="34" charset="0"/>
              </a:rPr>
              <a:t>here in Berkshire and </a:t>
            </a:r>
            <a:r>
              <a:rPr lang="en-GB" sz="1600" b="1" dirty="0">
                <a:solidFill>
                  <a:schemeClr val="tx1"/>
                </a:solidFill>
                <a:latin typeface="Century Gothic" panose="020B0502020202020204" pitchFamily="34" charset="0"/>
              </a:rPr>
              <a:t>other agencies </a:t>
            </a:r>
            <a:r>
              <a:rPr lang="en-GB" sz="1600" dirty="0">
                <a:solidFill>
                  <a:schemeClr val="tx1"/>
                </a:solidFill>
                <a:latin typeface="Century Gothic" panose="020B0502020202020204" pitchFamily="34" charset="0"/>
              </a:rPr>
              <a:t>offering help and support.  </a:t>
            </a:r>
          </a:p>
        </p:txBody>
      </p:sp>
      <p:pic>
        <p:nvPicPr>
          <p:cNvPr id="7" name="Picture 6" descr="Berkshire Opportunities logo">
            <a:extLst>
              <a:ext uri="{FF2B5EF4-FFF2-40B4-BE49-F238E27FC236}">
                <a16:creationId xmlns:a16="http://schemas.microsoft.com/office/drawing/2014/main" id="{11109AE1-057E-44A3-B71E-E7CC55F3A239}"/>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20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 name="Graphic 35" descr="Signpost outline">
            <a:extLst>
              <a:ext uri="{FF2B5EF4-FFF2-40B4-BE49-F238E27FC236}">
                <a16:creationId xmlns:a16="http://schemas.microsoft.com/office/drawing/2014/main" id="{72885E48-5153-45AD-BD01-28319581482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8" name="Graphic 37" descr="Information outline">
            <a:extLst>
              <a:ext uri="{FF2B5EF4-FFF2-40B4-BE49-F238E27FC236}">
                <a16:creationId xmlns:a16="http://schemas.microsoft.com/office/drawing/2014/main" id="{63C563CB-B908-4599-B798-5D7E6A6270C2}"/>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Construction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0" name="Picture 19">
            <a:hlinkClick r:id="rId7"/>
            <a:extLst>
              <a:ext uri="{FF2B5EF4-FFF2-40B4-BE49-F238E27FC236}">
                <a16:creationId xmlns:a16="http://schemas.microsoft.com/office/drawing/2014/main" id="{724C4CD2-1F9C-4554-9DC1-CEF726269729}"/>
              </a:ext>
            </a:extLst>
          </p:cNvPr>
          <p:cNvPicPr>
            <a:picLocks noChangeAspect="1"/>
          </p:cNvPicPr>
          <p:nvPr/>
        </p:nvPicPr>
        <p:blipFill>
          <a:blip r:embed="rId8"/>
          <a:stretch>
            <a:fillRect/>
          </a:stretch>
        </p:blipFill>
        <p:spPr>
          <a:xfrm rot="586529">
            <a:off x="2551608" y="2256938"/>
            <a:ext cx="1589514" cy="953708"/>
          </a:xfrm>
          <a:prstGeom prst="rect">
            <a:avLst/>
          </a:prstGeom>
          <a:effectLst>
            <a:outerShdw blurRad="50800" dist="38100" dir="2700000" algn="tl" rotWithShape="0">
              <a:prstClr val="black">
                <a:alpha val="40000"/>
              </a:prstClr>
            </a:outerShdw>
          </a:effectLst>
        </p:spPr>
      </p:pic>
      <p:pic>
        <p:nvPicPr>
          <p:cNvPr id="21" name="Picture 20">
            <a:hlinkClick r:id="rId9"/>
            <a:extLst>
              <a:ext uri="{FF2B5EF4-FFF2-40B4-BE49-F238E27FC236}">
                <a16:creationId xmlns:a16="http://schemas.microsoft.com/office/drawing/2014/main" id="{1E3821CD-B713-43B1-99C0-0709343FA27D}"/>
              </a:ext>
            </a:extLst>
          </p:cNvPr>
          <p:cNvPicPr>
            <a:picLocks noChangeAspect="1"/>
          </p:cNvPicPr>
          <p:nvPr/>
        </p:nvPicPr>
        <p:blipFill>
          <a:blip r:embed="rId10"/>
          <a:stretch>
            <a:fillRect/>
          </a:stretch>
        </p:blipFill>
        <p:spPr>
          <a:xfrm rot="21379993">
            <a:off x="610897" y="3623934"/>
            <a:ext cx="1564229" cy="1251383"/>
          </a:xfrm>
          <a:prstGeom prst="rect">
            <a:avLst/>
          </a:prstGeom>
          <a:effectLst>
            <a:outerShdw blurRad="50800" dist="38100" dir="2700000" algn="tl" rotWithShape="0">
              <a:prstClr val="black">
                <a:alpha val="40000"/>
              </a:prstClr>
            </a:outerShdw>
          </a:effectLst>
        </p:spPr>
      </p:pic>
      <p:pic>
        <p:nvPicPr>
          <p:cNvPr id="23" name="Picture 22">
            <a:hlinkClick r:id="rId11"/>
            <a:extLst>
              <a:ext uri="{FF2B5EF4-FFF2-40B4-BE49-F238E27FC236}">
                <a16:creationId xmlns:a16="http://schemas.microsoft.com/office/drawing/2014/main" id="{5767573F-C31A-42FA-BC25-14ACB8F08F6F}"/>
              </a:ext>
            </a:extLst>
          </p:cNvPr>
          <p:cNvPicPr>
            <a:picLocks noChangeAspect="1"/>
          </p:cNvPicPr>
          <p:nvPr/>
        </p:nvPicPr>
        <p:blipFill>
          <a:blip r:embed="rId12"/>
          <a:stretch>
            <a:fillRect/>
          </a:stretch>
        </p:blipFill>
        <p:spPr>
          <a:xfrm rot="21240508">
            <a:off x="6311578" y="3637474"/>
            <a:ext cx="2328362" cy="384539"/>
          </a:xfrm>
          <a:prstGeom prst="rect">
            <a:avLst/>
          </a:prstGeom>
          <a:effectLst>
            <a:outerShdw blurRad="50800" dist="38100" dir="2700000" algn="tl" rotWithShape="0">
              <a:prstClr val="black">
                <a:alpha val="40000"/>
              </a:prstClr>
            </a:outerShdw>
          </a:effectLst>
        </p:spPr>
      </p:pic>
      <p:pic>
        <p:nvPicPr>
          <p:cNvPr id="26" name="Picture 25">
            <a:hlinkClick r:id="rId13"/>
            <a:extLst>
              <a:ext uri="{FF2B5EF4-FFF2-40B4-BE49-F238E27FC236}">
                <a16:creationId xmlns:a16="http://schemas.microsoft.com/office/drawing/2014/main" id="{2049E4C3-321B-40A5-A9FD-712C4F6021CA}"/>
              </a:ext>
            </a:extLst>
          </p:cNvPr>
          <p:cNvPicPr>
            <a:picLocks noChangeAspect="1"/>
          </p:cNvPicPr>
          <p:nvPr/>
        </p:nvPicPr>
        <p:blipFill>
          <a:blip r:embed="rId14" cstate="print">
            <a:extLst>
              <a:ext uri="{28A0092B-C50C-407E-A947-70E740481C1C}">
                <a14:useLocalDpi xmlns:a14="http://schemas.microsoft.com/office/drawing/2010/main"/>
              </a:ext>
            </a:extLst>
          </a:blip>
          <a:stretch>
            <a:fillRect/>
          </a:stretch>
        </p:blipFill>
        <p:spPr>
          <a:xfrm rot="335967">
            <a:off x="3643070" y="3730168"/>
            <a:ext cx="2354526" cy="361602"/>
          </a:xfrm>
          <a:prstGeom prst="rect">
            <a:avLst/>
          </a:prstGeom>
          <a:effectLst>
            <a:outerShdw blurRad="50800" dist="38100" dir="2700000" algn="tl" rotWithShape="0">
              <a:prstClr val="black">
                <a:alpha val="40000"/>
              </a:prstClr>
            </a:outerShdw>
          </a:effectLst>
        </p:spPr>
      </p:pic>
      <p:pic>
        <p:nvPicPr>
          <p:cNvPr id="28" name="Picture 27">
            <a:hlinkClick r:id="rId15"/>
            <a:extLst>
              <a:ext uri="{FF2B5EF4-FFF2-40B4-BE49-F238E27FC236}">
                <a16:creationId xmlns:a16="http://schemas.microsoft.com/office/drawing/2014/main" id="{843449A7-49D6-4358-AD83-293238651ACE}"/>
              </a:ext>
            </a:extLst>
          </p:cNvPr>
          <p:cNvPicPr>
            <a:picLocks noChangeAspect="1"/>
          </p:cNvPicPr>
          <p:nvPr/>
        </p:nvPicPr>
        <p:blipFill>
          <a:blip r:embed="rId16"/>
          <a:stretch>
            <a:fillRect/>
          </a:stretch>
        </p:blipFill>
        <p:spPr>
          <a:xfrm rot="194003">
            <a:off x="2490443" y="3668578"/>
            <a:ext cx="902468" cy="1209493"/>
          </a:xfrm>
          <a:prstGeom prst="rect">
            <a:avLst/>
          </a:prstGeom>
          <a:effectLst>
            <a:outerShdw blurRad="50800" dist="38100" dir="2700000" algn="tl" rotWithShape="0">
              <a:prstClr val="black">
                <a:alpha val="40000"/>
              </a:prstClr>
            </a:outerShdw>
          </a:effectLst>
        </p:spPr>
      </p:pic>
      <p:pic>
        <p:nvPicPr>
          <p:cNvPr id="29" name="Picture 28">
            <a:hlinkClick r:id="rId17"/>
            <a:extLst>
              <a:ext uri="{FF2B5EF4-FFF2-40B4-BE49-F238E27FC236}">
                <a16:creationId xmlns:a16="http://schemas.microsoft.com/office/drawing/2014/main" id="{45CEB6D4-DBF0-4185-A861-C5CBB50C0A29}"/>
              </a:ext>
            </a:extLst>
          </p:cNvPr>
          <p:cNvPicPr>
            <a:picLocks noChangeAspect="1"/>
          </p:cNvPicPr>
          <p:nvPr/>
        </p:nvPicPr>
        <p:blipFill>
          <a:blip r:embed="rId18"/>
          <a:stretch>
            <a:fillRect/>
          </a:stretch>
        </p:blipFill>
        <p:spPr>
          <a:xfrm rot="21248230">
            <a:off x="4768211" y="2388298"/>
            <a:ext cx="1600180" cy="953707"/>
          </a:xfrm>
          <a:prstGeom prst="rect">
            <a:avLst/>
          </a:prstGeom>
          <a:effectLst>
            <a:outerShdw blurRad="50800" dist="38100" dir="2700000" algn="tl" rotWithShape="0">
              <a:prstClr val="black">
                <a:alpha val="40000"/>
              </a:prstClr>
            </a:outerShdw>
          </a:effectLst>
        </p:spPr>
      </p:pic>
      <p:pic>
        <p:nvPicPr>
          <p:cNvPr id="30" name="Picture 29">
            <a:hlinkClick r:id="rId19"/>
            <a:extLst>
              <a:ext uri="{FF2B5EF4-FFF2-40B4-BE49-F238E27FC236}">
                <a16:creationId xmlns:a16="http://schemas.microsoft.com/office/drawing/2014/main" id="{09223E15-1D34-4EF9-B55E-940229079032}"/>
              </a:ext>
            </a:extLst>
          </p:cNvPr>
          <p:cNvPicPr>
            <a:picLocks noChangeAspect="1"/>
          </p:cNvPicPr>
          <p:nvPr/>
        </p:nvPicPr>
        <p:blipFill>
          <a:blip r:embed="rId20"/>
          <a:stretch>
            <a:fillRect/>
          </a:stretch>
        </p:blipFill>
        <p:spPr>
          <a:xfrm rot="243081">
            <a:off x="6628995" y="2380932"/>
            <a:ext cx="2091746" cy="766785"/>
          </a:xfrm>
          <a:prstGeom prst="rect">
            <a:avLst/>
          </a:prstGeom>
          <a:effectLst>
            <a:outerShdw blurRad="50800" dist="38100" dir="2700000" algn="tl" rotWithShape="0">
              <a:prstClr val="black">
                <a:alpha val="40000"/>
              </a:prstClr>
            </a:outerShdw>
          </a:effectLst>
        </p:spPr>
      </p:pic>
      <p:pic>
        <p:nvPicPr>
          <p:cNvPr id="31" name="Picture 30">
            <a:hlinkClick r:id="rId21"/>
            <a:extLst>
              <a:ext uri="{FF2B5EF4-FFF2-40B4-BE49-F238E27FC236}">
                <a16:creationId xmlns:a16="http://schemas.microsoft.com/office/drawing/2014/main" id="{5BEB485B-CFE9-4E52-89D1-B94BE192E72E}"/>
              </a:ext>
            </a:extLst>
          </p:cNvPr>
          <p:cNvPicPr>
            <a:picLocks noChangeAspect="1"/>
          </p:cNvPicPr>
          <p:nvPr/>
        </p:nvPicPr>
        <p:blipFill>
          <a:blip r:embed="rId22"/>
          <a:stretch>
            <a:fillRect/>
          </a:stretch>
        </p:blipFill>
        <p:spPr>
          <a:xfrm rot="21002257">
            <a:off x="414555" y="2215175"/>
            <a:ext cx="1725932" cy="899039"/>
          </a:xfrm>
          <a:prstGeom prst="rect">
            <a:avLst/>
          </a:prstGeom>
          <a:effectLst>
            <a:outerShdw blurRad="50800" dist="38100" dir="2700000" algn="tl" rotWithShape="0">
              <a:prstClr val="black">
                <a:alpha val="40000"/>
              </a:prstClr>
            </a:outerShdw>
          </a:effectLst>
        </p:spPr>
      </p:pic>
      <p:pic>
        <p:nvPicPr>
          <p:cNvPr id="32" name="Picture 31">
            <a:hlinkClick r:id="rId23"/>
            <a:extLst>
              <a:ext uri="{FF2B5EF4-FFF2-40B4-BE49-F238E27FC236}">
                <a16:creationId xmlns:a16="http://schemas.microsoft.com/office/drawing/2014/main" id="{39C71C41-44FE-4CB2-891C-FBF8C0A3F036}"/>
              </a:ext>
            </a:extLst>
          </p:cNvPr>
          <p:cNvPicPr>
            <a:picLocks noChangeAspect="1"/>
          </p:cNvPicPr>
          <p:nvPr/>
        </p:nvPicPr>
        <p:blipFill>
          <a:blip r:embed="rId24"/>
          <a:stretch>
            <a:fillRect/>
          </a:stretch>
        </p:blipFill>
        <p:spPr>
          <a:xfrm>
            <a:off x="6709730" y="4270046"/>
            <a:ext cx="1642440" cy="821220"/>
          </a:xfrm>
          <a:prstGeom prst="rect">
            <a:avLst/>
          </a:prstGeom>
          <a:effectLst>
            <a:outerShdw blurRad="50800" dist="38100" dir="2700000" algn="tl" rotWithShape="0">
              <a:prstClr val="black">
                <a:alpha val="40000"/>
              </a:prstClr>
            </a:outerShdw>
          </a:effectLst>
        </p:spPr>
      </p:pic>
      <p:pic>
        <p:nvPicPr>
          <p:cNvPr id="33" name="Picture 32">
            <a:hlinkClick r:id="rId25"/>
            <a:extLst>
              <a:ext uri="{FF2B5EF4-FFF2-40B4-BE49-F238E27FC236}">
                <a16:creationId xmlns:a16="http://schemas.microsoft.com/office/drawing/2014/main" id="{60950C71-EC61-4FCE-906B-8007EE2E91CF}"/>
              </a:ext>
            </a:extLst>
          </p:cNvPr>
          <p:cNvPicPr>
            <a:picLocks noChangeAspect="1"/>
          </p:cNvPicPr>
          <p:nvPr/>
        </p:nvPicPr>
        <p:blipFill>
          <a:blip r:embed="rId26"/>
          <a:stretch>
            <a:fillRect/>
          </a:stretch>
        </p:blipFill>
        <p:spPr>
          <a:xfrm>
            <a:off x="3985771" y="4405178"/>
            <a:ext cx="1896327" cy="645244"/>
          </a:xfrm>
          <a:prstGeom prst="rect">
            <a:avLst/>
          </a:prstGeom>
          <a:effectLst>
            <a:outerShdw blurRad="50800" dist="38100" dir="2700000" algn="tl" rotWithShape="0">
              <a:prstClr val="black">
                <a:alpha val="40000"/>
              </a:prstClr>
            </a:outerShdw>
          </a:effectLst>
        </p:spPr>
      </p:pic>
      <p:sp>
        <p:nvSpPr>
          <p:cNvPr id="34" name="Rectangle: Rounded Corners 33">
            <a:extLst>
              <a:ext uri="{FF2B5EF4-FFF2-40B4-BE49-F238E27FC236}">
                <a16:creationId xmlns:a16="http://schemas.microsoft.com/office/drawing/2014/main" id="{CC7FE4AF-AFE7-4B37-BB9F-02809B38E868}"/>
              </a:ext>
            </a:extLst>
          </p:cNvPr>
          <p:cNvSpPr/>
          <p:nvPr/>
        </p:nvSpPr>
        <p:spPr>
          <a:xfrm>
            <a:off x="289595" y="5431844"/>
            <a:ext cx="8564809" cy="111217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a:t>
            </a:r>
            <a:r>
              <a:rPr lang="en-GB" sz="1600" b="1" dirty="0">
                <a:solidFill>
                  <a:schemeClr val="tx1"/>
                </a:solidFill>
                <a:latin typeface="Century Gothic" panose="020B0502020202020204" pitchFamily="34" charset="0"/>
              </a:rPr>
              <a:t>construction industry </a:t>
            </a:r>
            <a:r>
              <a:rPr lang="en-GB" sz="1600" dirty="0">
                <a:solidFill>
                  <a:schemeClr val="tx1"/>
                </a:solidFill>
                <a:latin typeface="Century Gothic" panose="020B0502020202020204" pitchFamily="34" charset="0"/>
              </a:rPr>
              <a:t>plays a </a:t>
            </a:r>
            <a:r>
              <a:rPr lang="en-GB" sz="1600" b="1" dirty="0">
                <a:solidFill>
                  <a:schemeClr val="tx1"/>
                </a:solidFill>
                <a:latin typeface="Century Gothic" panose="020B0502020202020204" pitchFamily="34" charset="0"/>
              </a:rPr>
              <a:t>leading role in delivering economic growth</a:t>
            </a:r>
            <a:r>
              <a:rPr lang="en-GB" sz="1600" dirty="0">
                <a:solidFill>
                  <a:schemeClr val="tx1"/>
                </a:solidFill>
                <a:latin typeface="Century Gothic" panose="020B0502020202020204" pitchFamily="34" charset="0"/>
              </a:rPr>
              <a:t>. The industry is </a:t>
            </a:r>
            <a:r>
              <a:rPr lang="en-GB" sz="1600" b="1" dirty="0">
                <a:solidFill>
                  <a:schemeClr val="tx1"/>
                </a:solidFill>
                <a:latin typeface="Century Gothic" panose="020B0502020202020204" pitchFamily="34" charset="0"/>
              </a:rPr>
              <a:t>essential</a:t>
            </a:r>
            <a:r>
              <a:rPr lang="en-GB" sz="1600" dirty="0">
                <a:solidFill>
                  <a:schemeClr val="tx1"/>
                </a:solidFill>
                <a:latin typeface="Century Gothic" panose="020B0502020202020204" pitchFamily="34" charset="0"/>
              </a:rPr>
              <a:t> in meeting the </a:t>
            </a:r>
            <a:r>
              <a:rPr lang="en-GB" sz="1600" b="1" dirty="0">
                <a:solidFill>
                  <a:schemeClr val="tx1"/>
                </a:solidFill>
                <a:latin typeface="Century Gothic" panose="020B0502020202020204" pitchFamily="34" charset="0"/>
              </a:rPr>
              <a:t>economic and social challenges </a:t>
            </a:r>
            <a:r>
              <a:rPr lang="en-GB" sz="1600" dirty="0">
                <a:solidFill>
                  <a:schemeClr val="tx1"/>
                </a:solidFill>
                <a:latin typeface="Century Gothic" panose="020B0502020202020204" pitchFamily="34" charset="0"/>
              </a:rPr>
              <a:t>that local areas face across the </a:t>
            </a:r>
            <a:r>
              <a:rPr lang="en-GB" sz="1600" b="1" dirty="0">
                <a:solidFill>
                  <a:schemeClr val="tx1"/>
                </a:solidFill>
                <a:latin typeface="Century Gothic" panose="020B0502020202020204" pitchFamily="34" charset="0"/>
              </a:rPr>
              <a:t>infrastructure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repair and maintenance</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industrial</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commercial</a:t>
            </a:r>
            <a:r>
              <a:rPr lang="en-GB" sz="1600" dirty="0">
                <a:solidFill>
                  <a:schemeClr val="tx1"/>
                </a:solidFill>
                <a:latin typeface="Century Gothic" panose="020B0502020202020204" pitchFamily="34" charset="0"/>
              </a:rPr>
              <a:t> sectors. </a:t>
            </a:r>
            <a:endParaRPr lang="en-GB" sz="1600" dirty="0">
              <a:solidFill>
                <a:schemeClr val="tx1"/>
              </a:solidFill>
              <a:latin typeface="Century Gothic" panose="020B0502020202020204" pitchFamily="34" charset="0"/>
              <a:cs typeface="Calibri"/>
            </a:endParaRPr>
          </a:p>
        </p:txBody>
      </p:sp>
      <p:pic>
        <p:nvPicPr>
          <p:cNvPr id="37" name="Picture 2" descr="Berkshire Opportunities logo">
            <a:extLst>
              <a:ext uri="{FF2B5EF4-FFF2-40B4-BE49-F238E27FC236}">
                <a16:creationId xmlns:a16="http://schemas.microsoft.com/office/drawing/2014/main" id="{1BF398BE-A329-4F9B-820A-94407EFC3E05}"/>
              </a:ext>
            </a:extLst>
          </p:cNvPr>
          <p:cNvPicPr>
            <a:picLocks noChangeAspect="1" noChangeArrowheads="1"/>
          </p:cNvPicPr>
          <p:nvPr/>
        </p:nvPicPr>
        <p:blipFill>
          <a:blip r:embed="rId27">
            <a:extLst>
              <a:ext uri="{28A0092B-C50C-407E-A947-70E740481C1C}">
                <a14:useLocalDpi xmlns:a14="http://schemas.microsoft.com/office/drawing/2010/main"/>
              </a:ext>
            </a:extLst>
          </a:blip>
          <a:srcRect/>
          <a:stretch>
            <a:fillRect/>
          </a:stretch>
        </p:blipFill>
        <p:spPr bwMode="auto">
          <a:xfrm>
            <a:off x="7363933" y="71724"/>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5" name="Shape 114">
            <a:extLst>
              <a:ext uri="{FF2B5EF4-FFF2-40B4-BE49-F238E27FC236}">
                <a16:creationId xmlns:a16="http://schemas.microsoft.com/office/drawing/2014/main" id="{846147EE-832F-4081-9286-7B3E7B8C247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8479278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Graphic 37" descr="Signpost outline">
            <a:extLst>
              <a:ext uri="{FF2B5EF4-FFF2-40B4-BE49-F238E27FC236}">
                <a16:creationId xmlns:a16="http://schemas.microsoft.com/office/drawing/2014/main" id="{0D55028E-354B-4448-860C-6B9048BB944B}"/>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9" name="Graphic 38" descr="Information outline">
            <a:extLst>
              <a:ext uri="{FF2B5EF4-FFF2-40B4-BE49-F238E27FC236}">
                <a16:creationId xmlns:a16="http://schemas.microsoft.com/office/drawing/2014/main" id="{E4B998A7-C73E-42F3-B4E7-A74B33C4EDE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Digital Technologies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8" name="Rectangle: Rounded Corners 7">
            <a:extLst>
              <a:ext uri="{FF2B5EF4-FFF2-40B4-BE49-F238E27FC236}">
                <a16:creationId xmlns:a16="http://schemas.microsoft.com/office/drawing/2014/main" id="{4205EEF3-FFBF-4A48-B15E-6C3EAD945132}"/>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rPr>
              <a:t>Major digital tech multinationals including Vodafone, Microsoft, Oracle and Cisco Systems </a:t>
            </a:r>
            <a:r>
              <a:rPr lang="en-GB" sz="1600" dirty="0">
                <a:solidFill>
                  <a:schemeClr val="tx1"/>
                </a:solidFill>
                <a:latin typeface="Century Gothic" panose="020B0502020202020204" pitchFamily="34" charset="0"/>
              </a:rPr>
              <a:t>have long understood the locational benefits of the Thames Valley. Many </a:t>
            </a:r>
            <a:r>
              <a:rPr lang="en-GB" sz="1600" b="1" dirty="0">
                <a:solidFill>
                  <a:schemeClr val="tx1"/>
                </a:solidFill>
                <a:latin typeface="Century Gothic" panose="020B0502020202020204" pitchFamily="34" charset="0"/>
              </a:rPr>
              <a:t>multinationals</a:t>
            </a:r>
            <a:r>
              <a:rPr lang="en-GB" sz="1600" dirty="0">
                <a:solidFill>
                  <a:schemeClr val="tx1"/>
                </a:solidFill>
                <a:latin typeface="Century Gothic" panose="020B0502020202020204" pitchFamily="34" charset="0"/>
              </a:rPr>
              <a:t> are based at Green Park, whilst the </a:t>
            </a:r>
            <a:r>
              <a:rPr lang="en-GB" sz="1600" b="1" dirty="0">
                <a:solidFill>
                  <a:schemeClr val="tx1"/>
                </a:solidFill>
                <a:latin typeface="Century Gothic" panose="020B0502020202020204" pitchFamily="34" charset="0"/>
              </a:rPr>
              <a:t>Thames Valley Science Park is home to 70 companies.</a:t>
            </a:r>
            <a:endParaRPr lang="en-GB" sz="1600" b="1" dirty="0">
              <a:solidFill>
                <a:schemeClr val="tx1"/>
              </a:solidFill>
              <a:latin typeface="Century Gothic" panose="020B0502020202020204" pitchFamily="34" charset="0"/>
              <a:cs typeface="Calibri"/>
            </a:endParaRPr>
          </a:p>
        </p:txBody>
      </p:sp>
      <p:pic>
        <p:nvPicPr>
          <p:cNvPr id="23" name="Picture 22">
            <a:hlinkClick r:id="rId7"/>
            <a:extLst>
              <a:ext uri="{FF2B5EF4-FFF2-40B4-BE49-F238E27FC236}">
                <a16:creationId xmlns:a16="http://schemas.microsoft.com/office/drawing/2014/main" id="{98481AF9-955B-4307-BA1D-A0173DA9D36D}"/>
              </a:ext>
            </a:extLst>
          </p:cNvPr>
          <p:cNvPicPr>
            <a:picLocks noChangeAspect="1"/>
          </p:cNvPicPr>
          <p:nvPr/>
        </p:nvPicPr>
        <p:blipFill>
          <a:blip r:embed="rId8"/>
          <a:stretch>
            <a:fillRect/>
          </a:stretch>
        </p:blipFill>
        <p:spPr>
          <a:xfrm rot="630541">
            <a:off x="7564477" y="2134865"/>
            <a:ext cx="1217665" cy="1084643"/>
          </a:xfrm>
          <a:prstGeom prst="rect">
            <a:avLst/>
          </a:prstGeom>
          <a:effectLst>
            <a:outerShdw blurRad="50800" dist="38100" dir="2700000" algn="tl" rotWithShape="0">
              <a:prstClr val="black">
                <a:alpha val="40000"/>
              </a:prstClr>
            </a:outerShdw>
          </a:effectLst>
        </p:spPr>
      </p:pic>
      <p:pic>
        <p:nvPicPr>
          <p:cNvPr id="26" name="Picture 25">
            <a:hlinkClick r:id="rId9"/>
            <a:extLst>
              <a:ext uri="{FF2B5EF4-FFF2-40B4-BE49-F238E27FC236}">
                <a16:creationId xmlns:a16="http://schemas.microsoft.com/office/drawing/2014/main" id="{70F95EE6-4057-4F81-8A84-2AEE585EF938}"/>
              </a:ext>
            </a:extLst>
          </p:cNvPr>
          <p:cNvPicPr>
            <a:picLocks noChangeAspect="1"/>
          </p:cNvPicPr>
          <p:nvPr/>
        </p:nvPicPr>
        <p:blipFill>
          <a:blip r:embed="rId10"/>
          <a:stretch>
            <a:fillRect/>
          </a:stretch>
        </p:blipFill>
        <p:spPr>
          <a:xfrm rot="21055974">
            <a:off x="463441" y="4334548"/>
            <a:ext cx="1220145" cy="871532"/>
          </a:xfrm>
          <a:prstGeom prst="rect">
            <a:avLst/>
          </a:prstGeom>
          <a:effectLst>
            <a:outerShdw blurRad="50800" dist="38100" dir="2700000" algn="tl" rotWithShape="0">
              <a:prstClr val="black">
                <a:alpha val="40000"/>
              </a:prstClr>
            </a:outerShdw>
          </a:effectLst>
        </p:spPr>
      </p:pic>
      <p:pic>
        <p:nvPicPr>
          <p:cNvPr id="28" name="Picture 27">
            <a:hlinkClick r:id="rId11"/>
            <a:extLst>
              <a:ext uri="{FF2B5EF4-FFF2-40B4-BE49-F238E27FC236}">
                <a16:creationId xmlns:a16="http://schemas.microsoft.com/office/drawing/2014/main" id="{3FC87FD3-8642-4650-B8C3-9FCD6B8C6A23}"/>
              </a:ext>
            </a:extLst>
          </p:cNvPr>
          <p:cNvPicPr>
            <a:picLocks noChangeAspect="1"/>
          </p:cNvPicPr>
          <p:nvPr/>
        </p:nvPicPr>
        <p:blipFill>
          <a:blip r:embed="rId12"/>
          <a:stretch>
            <a:fillRect/>
          </a:stretch>
        </p:blipFill>
        <p:spPr>
          <a:xfrm rot="21004902">
            <a:off x="7155157" y="4055015"/>
            <a:ext cx="1437670" cy="1126364"/>
          </a:xfrm>
          <a:prstGeom prst="rect">
            <a:avLst/>
          </a:prstGeom>
          <a:effectLst>
            <a:outerShdw blurRad="50800" dist="38100" dir="2700000" algn="tl" rotWithShape="0">
              <a:prstClr val="black">
                <a:alpha val="40000"/>
              </a:prstClr>
            </a:outerShdw>
          </a:effectLst>
        </p:spPr>
      </p:pic>
      <p:pic>
        <p:nvPicPr>
          <p:cNvPr id="29" name="Picture 28">
            <a:hlinkClick r:id="rId13"/>
            <a:extLst>
              <a:ext uri="{FF2B5EF4-FFF2-40B4-BE49-F238E27FC236}">
                <a16:creationId xmlns:a16="http://schemas.microsoft.com/office/drawing/2014/main" id="{706EFC2C-4883-47BE-A5F6-FF3FCA6CAE05}"/>
              </a:ext>
            </a:extLst>
          </p:cNvPr>
          <p:cNvPicPr>
            <a:picLocks noChangeAspect="1"/>
          </p:cNvPicPr>
          <p:nvPr/>
        </p:nvPicPr>
        <p:blipFill>
          <a:blip r:embed="rId14"/>
          <a:stretch>
            <a:fillRect/>
          </a:stretch>
        </p:blipFill>
        <p:spPr>
          <a:xfrm rot="20996622">
            <a:off x="371462" y="2138920"/>
            <a:ext cx="2058282" cy="756558"/>
          </a:xfrm>
          <a:prstGeom prst="rect">
            <a:avLst/>
          </a:prstGeom>
          <a:effectLst>
            <a:outerShdw blurRad="50800" dist="38100" dir="2700000" algn="tl" rotWithShape="0">
              <a:prstClr val="black">
                <a:alpha val="40000"/>
              </a:prstClr>
            </a:outerShdw>
          </a:effectLst>
        </p:spPr>
      </p:pic>
      <p:pic>
        <p:nvPicPr>
          <p:cNvPr id="30" name="Picture 29">
            <a:hlinkClick r:id="rId15"/>
            <a:extLst>
              <a:ext uri="{FF2B5EF4-FFF2-40B4-BE49-F238E27FC236}">
                <a16:creationId xmlns:a16="http://schemas.microsoft.com/office/drawing/2014/main" id="{DB6D0250-1697-4807-91F2-5193BC6DDE22}"/>
              </a:ext>
            </a:extLst>
          </p:cNvPr>
          <p:cNvPicPr>
            <a:picLocks noChangeAspect="1"/>
          </p:cNvPicPr>
          <p:nvPr/>
        </p:nvPicPr>
        <p:blipFill>
          <a:blip r:embed="rId16"/>
          <a:stretch>
            <a:fillRect/>
          </a:stretch>
        </p:blipFill>
        <p:spPr>
          <a:xfrm rot="436403">
            <a:off x="664666" y="3287796"/>
            <a:ext cx="2107127" cy="632138"/>
          </a:xfrm>
          <a:prstGeom prst="rect">
            <a:avLst/>
          </a:prstGeom>
          <a:effectLst>
            <a:outerShdw blurRad="50800" dist="38100" dir="2700000" algn="tl" rotWithShape="0">
              <a:prstClr val="black">
                <a:alpha val="40000"/>
              </a:prstClr>
            </a:outerShdw>
          </a:effectLst>
        </p:spPr>
      </p:pic>
      <p:pic>
        <p:nvPicPr>
          <p:cNvPr id="31" name="Picture 30">
            <a:hlinkClick r:id="rId17"/>
            <a:extLst>
              <a:ext uri="{FF2B5EF4-FFF2-40B4-BE49-F238E27FC236}">
                <a16:creationId xmlns:a16="http://schemas.microsoft.com/office/drawing/2014/main" id="{001E6E3D-39EF-4B60-9544-F9D637B25070}"/>
              </a:ext>
            </a:extLst>
          </p:cNvPr>
          <p:cNvPicPr>
            <a:picLocks noChangeAspect="1"/>
          </p:cNvPicPr>
          <p:nvPr/>
        </p:nvPicPr>
        <p:blipFill>
          <a:blip r:embed="rId18"/>
          <a:stretch>
            <a:fillRect/>
          </a:stretch>
        </p:blipFill>
        <p:spPr>
          <a:xfrm rot="723439">
            <a:off x="3263204" y="2312671"/>
            <a:ext cx="1867130" cy="635309"/>
          </a:xfrm>
          <a:prstGeom prst="rect">
            <a:avLst/>
          </a:prstGeom>
          <a:effectLst>
            <a:outerShdw blurRad="50800" dist="38100" dir="2700000" algn="tl" rotWithShape="0">
              <a:prstClr val="black">
                <a:alpha val="40000"/>
              </a:prstClr>
            </a:outerShdw>
          </a:effectLst>
        </p:spPr>
      </p:pic>
      <p:pic>
        <p:nvPicPr>
          <p:cNvPr id="32" name="Picture 31">
            <a:hlinkClick r:id="rId19"/>
            <a:extLst>
              <a:ext uri="{FF2B5EF4-FFF2-40B4-BE49-F238E27FC236}">
                <a16:creationId xmlns:a16="http://schemas.microsoft.com/office/drawing/2014/main" id="{87D8C669-035A-4B29-8B0D-0096B825AE69}"/>
              </a:ext>
            </a:extLst>
          </p:cNvPr>
          <p:cNvPicPr>
            <a:picLocks noChangeAspect="1"/>
          </p:cNvPicPr>
          <p:nvPr/>
        </p:nvPicPr>
        <p:blipFill>
          <a:blip r:embed="rId20"/>
          <a:stretch>
            <a:fillRect/>
          </a:stretch>
        </p:blipFill>
        <p:spPr>
          <a:xfrm rot="21021519">
            <a:off x="5944200" y="2157249"/>
            <a:ext cx="1283271" cy="760294"/>
          </a:xfrm>
          <a:prstGeom prst="rect">
            <a:avLst/>
          </a:prstGeom>
          <a:effectLst>
            <a:outerShdw blurRad="50800" dist="38100" dir="2700000" algn="tl" rotWithShape="0">
              <a:prstClr val="black">
                <a:alpha val="40000"/>
              </a:prstClr>
            </a:outerShdw>
          </a:effectLst>
        </p:spPr>
      </p:pic>
      <p:pic>
        <p:nvPicPr>
          <p:cNvPr id="33" name="Picture 32">
            <a:hlinkClick r:id="rId21"/>
            <a:extLst>
              <a:ext uri="{FF2B5EF4-FFF2-40B4-BE49-F238E27FC236}">
                <a16:creationId xmlns:a16="http://schemas.microsoft.com/office/drawing/2014/main" id="{51D324F4-A449-4C76-BE21-4FC3DA741520}"/>
              </a:ext>
            </a:extLst>
          </p:cNvPr>
          <p:cNvPicPr>
            <a:picLocks noChangeAspect="1"/>
          </p:cNvPicPr>
          <p:nvPr/>
        </p:nvPicPr>
        <p:blipFill>
          <a:blip r:embed="rId22"/>
          <a:stretch>
            <a:fillRect/>
          </a:stretch>
        </p:blipFill>
        <p:spPr>
          <a:xfrm rot="490524">
            <a:off x="5669315" y="3245405"/>
            <a:ext cx="1237049" cy="1072793"/>
          </a:xfrm>
          <a:prstGeom prst="rect">
            <a:avLst/>
          </a:prstGeom>
          <a:effectLst>
            <a:outerShdw blurRad="50800" dist="38100" dir="2700000" algn="tl" rotWithShape="0">
              <a:prstClr val="black">
                <a:alpha val="40000"/>
              </a:prstClr>
            </a:outerShdw>
          </a:effectLst>
        </p:spPr>
      </p:pic>
      <p:pic>
        <p:nvPicPr>
          <p:cNvPr id="34" name="Picture 33">
            <a:hlinkClick r:id="rId23"/>
            <a:extLst>
              <a:ext uri="{FF2B5EF4-FFF2-40B4-BE49-F238E27FC236}">
                <a16:creationId xmlns:a16="http://schemas.microsoft.com/office/drawing/2014/main" id="{A89340C2-D98E-4D29-AFD7-9B8B478ACCBD}"/>
              </a:ext>
            </a:extLst>
          </p:cNvPr>
          <p:cNvPicPr>
            <a:picLocks noChangeAspect="1"/>
          </p:cNvPicPr>
          <p:nvPr/>
        </p:nvPicPr>
        <p:blipFill>
          <a:blip r:embed="rId24"/>
          <a:stretch>
            <a:fillRect/>
          </a:stretch>
        </p:blipFill>
        <p:spPr>
          <a:xfrm rot="831278">
            <a:off x="4500153" y="4463319"/>
            <a:ext cx="1670797" cy="659894"/>
          </a:xfrm>
          <a:prstGeom prst="rect">
            <a:avLst/>
          </a:prstGeom>
          <a:effectLst>
            <a:outerShdw blurRad="50800" dist="38100" dir="2700000" algn="tl" rotWithShape="0">
              <a:prstClr val="black">
                <a:alpha val="40000"/>
              </a:prstClr>
            </a:outerShdw>
          </a:effectLst>
        </p:spPr>
      </p:pic>
      <p:pic>
        <p:nvPicPr>
          <p:cNvPr id="35" name="Picture 34">
            <a:hlinkClick r:id="rId25"/>
            <a:extLst>
              <a:ext uri="{FF2B5EF4-FFF2-40B4-BE49-F238E27FC236}">
                <a16:creationId xmlns:a16="http://schemas.microsoft.com/office/drawing/2014/main" id="{2A1D8DB3-08D8-4558-B79B-95C6AADC09A2}"/>
              </a:ext>
            </a:extLst>
          </p:cNvPr>
          <p:cNvPicPr>
            <a:picLocks noChangeAspect="1"/>
          </p:cNvPicPr>
          <p:nvPr/>
        </p:nvPicPr>
        <p:blipFill>
          <a:blip r:embed="rId26"/>
          <a:stretch>
            <a:fillRect/>
          </a:stretch>
        </p:blipFill>
        <p:spPr>
          <a:xfrm rot="21181454">
            <a:off x="3469939" y="3323429"/>
            <a:ext cx="1703586" cy="597829"/>
          </a:xfrm>
          <a:prstGeom prst="rect">
            <a:avLst/>
          </a:prstGeom>
          <a:effectLst>
            <a:outerShdw blurRad="50800" dist="38100" dir="2700000" algn="tl" rotWithShape="0">
              <a:prstClr val="black">
                <a:alpha val="40000"/>
              </a:prstClr>
            </a:outerShdw>
          </a:effectLst>
        </p:spPr>
      </p:pic>
      <p:pic>
        <p:nvPicPr>
          <p:cNvPr id="36" name="Picture 35">
            <a:hlinkClick r:id="rId27"/>
            <a:extLst>
              <a:ext uri="{FF2B5EF4-FFF2-40B4-BE49-F238E27FC236}">
                <a16:creationId xmlns:a16="http://schemas.microsoft.com/office/drawing/2014/main" id="{380762C5-7D56-4712-8834-CCC0EB2D5545}"/>
              </a:ext>
            </a:extLst>
          </p:cNvPr>
          <p:cNvPicPr>
            <a:picLocks noChangeAspect="1"/>
          </p:cNvPicPr>
          <p:nvPr/>
        </p:nvPicPr>
        <p:blipFill>
          <a:blip r:embed="rId28"/>
          <a:stretch>
            <a:fillRect/>
          </a:stretch>
        </p:blipFill>
        <p:spPr>
          <a:xfrm rot="21235173">
            <a:off x="2347137" y="4240590"/>
            <a:ext cx="1342136" cy="1001440"/>
          </a:xfrm>
          <a:prstGeom prst="rect">
            <a:avLst/>
          </a:prstGeom>
          <a:effectLst>
            <a:outerShdw blurRad="50800" dist="38100" dir="2700000" algn="tl" rotWithShape="0">
              <a:prstClr val="black">
                <a:alpha val="40000"/>
              </a:prstClr>
            </a:outerShdw>
          </a:effectLst>
        </p:spPr>
      </p:pic>
      <p:pic>
        <p:nvPicPr>
          <p:cNvPr id="37" name="Picture 2" descr="Berkshire Opportunities logo">
            <a:extLst>
              <a:ext uri="{FF2B5EF4-FFF2-40B4-BE49-F238E27FC236}">
                <a16:creationId xmlns:a16="http://schemas.microsoft.com/office/drawing/2014/main" id="{FCE86B15-4B4A-4657-AEEA-375BAE88D23C}"/>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Shape 114">
            <a:extLst>
              <a:ext uri="{FF2B5EF4-FFF2-40B4-BE49-F238E27FC236}">
                <a16:creationId xmlns:a16="http://schemas.microsoft.com/office/drawing/2014/main" id="{2470C32F-9EDF-478F-9232-98E6D89B07D0}"/>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2188604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Graphic 27" descr="Signpost outline">
            <a:extLst>
              <a:ext uri="{FF2B5EF4-FFF2-40B4-BE49-F238E27FC236}">
                <a16:creationId xmlns:a16="http://schemas.microsoft.com/office/drawing/2014/main" id="{3734059E-0564-4577-806B-D9A27655EBA3}"/>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9" name="Graphic 28" descr="Information outline">
            <a:extLst>
              <a:ext uri="{FF2B5EF4-FFF2-40B4-BE49-F238E27FC236}">
                <a16:creationId xmlns:a16="http://schemas.microsoft.com/office/drawing/2014/main" id="{53737D4C-BB60-4890-A450-9D2524B9025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Education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510DA7D6-8100-4147-B185-99965C170953}"/>
              </a:ext>
            </a:extLst>
          </p:cNvPr>
          <p:cNvPicPr>
            <a:picLocks noChangeAspect="1"/>
          </p:cNvPicPr>
          <p:nvPr/>
        </p:nvPicPr>
        <p:blipFill>
          <a:blip r:embed="rId8"/>
          <a:stretch>
            <a:fillRect/>
          </a:stretch>
        </p:blipFill>
        <p:spPr>
          <a:xfrm rot="550952">
            <a:off x="3992829" y="2164146"/>
            <a:ext cx="2042268" cy="71479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C571564F-63D8-4753-9C2B-0E61813C3C9D}"/>
              </a:ext>
            </a:extLst>
          </p:cNvPr>
          <p:cNvPicPr>
            <a:picLocks noChangeAspect="1"/>
          </p:cNvPicPr>
          <p:nvPr/>
        </p:nvPicPr>
        <p:blipFill>
          <a:blip r:embed="rId10"/>
          <a:stretch>
            <a:fillRect/>
          </a:stretch>
        </p:blipFill>
        <p:spPr>
          <a:xfrm rot="21196143">
            <a:off x="6574646" y="2237846"/>
            <a:ext cx="2054915" cy="119115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C1673B27-FD3E-44EC-BEDD-DA2F45780801}"/>
              </a:ext>
            </a:extLst>
          </p:cNvPr>
          <p:cNvPicPr>
            <a:picLocks noChangeAspect="1"/>
          </p:cNvPicPr>
          <p:nvPr/>
        </p:nvPicPr>
        <p:blipFill>
          <a:blip r:embed="rId12"/>
          <a:stretch>
            <a:fillRect/>
          </a:stretch>
        </p:blipFill>
        <p:spPr>
          <a:xfrm rot="21073607">
            <a:off x="2856746" y="4557532"/>
            <a:ext cx="1715253" cy="656805"/>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E76509A8-0FE2-40F8-8154-069A9475EEC7}"/>
              </a:ext>
            </a:extLst>
          </p:cNvPr>
          <p:cNvPicPr>
            <a:picLocks noChangeAspect="1"/>
          </p:cNvPicPr>
          <p:nvPr/>
        </p:nvPicPr>
        <p:blipFill>
          <a:blip r:embed="rId14"/>
          <a:stretch>
            <a:fillRect/>
          </a:stretch>
        </p:blipFill>
        <p:spPr>
          <a:xfrm rot="769586">
            <a:off x="1926265" y="3523170"/>
            <a:ext cx="1380541" cy="773102"/>
          </a:xfrm>
          <a:prstGeom prst="rect">
            <a:avLst/>
          </a:prstGeom>
          <a:effectLst>
            <a:outerShdw blurRad="50800" dist="38100" dir="2700000" algn="tl" rotWithShape="0">
              <a:prstClr val="black">
                <a:alpha val="40000"/>
              </a:prstClr>
            </a:outerShdw>
          </a:effectLst>
        </p:spPr>
      </p:pic>
      <p:pic>
        <p:nvPicPr>
          <p:cNvPr id="13" name="Picture 12">
            <a:hlinkClick r:id="rId9"/>
            <a:extLst>
              <a:ext uri="{FF2B5EF4-FFF2-40B4-BE49-F238E27FC236}">
                <a16:creationId xmlns:a16="http://schemas.microsoft.com/office/drawing/2014/main" id="{D6687877-F109-4B97-B045-414CAA78901D}"/>
              </a:ext>
            </a:extLst>
          </p:cNvPr>
          <p:cNvPicPr>
            <a:picLocks noChangeAspect="1"/>
          </p:cNvPicPr>
          <p:nvPr/>
        </p:nvPicPr>
        <p:blipFill>
          <a:blip r:embed="rId15"/>
          <a:stretch>
            <a:fillRect/>
          </a:stretch>
        </p:blipFill>
        <p:spPr>
          <a:xfrm rot="20977673">
            <a:off x="2081582" y="2281476"/>
            <a:ext cx="1648039" cy="719498"/>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98CB94DC-1B52-40A3-815A-E7F86278A775}"/>
              </a:ext>
            </a:extLst>
          </p:cNvPr>
          <p:cNvPicPr>
            <a:picLocks noChangeAspect="1"/>
          </p:cNvPicPr>
          <p:nvPr/>
        </p:nvPicPr>
        <p:blipFill>
          <a:blip r:embed="rId17"/>
          <a:stretch>
            <a:fillRect/>
          </a:stretch>
        </p:blipFill>
        <p:spPr>
          <a:xfrm rot="305951">
            <a:off x="303270" y="2126857"/>
            <a:ext cx="1275622" cy="1454209"/>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909D83FE-5A14-49FE-B7CF-39BCD766434D}"/>
              </a:ext>
            </a:extLst>
          </p:cNvPr>
          <p:cNvPicPr>
            <a:picLocks noChangeAspect="1"/>
          </p:cNvPicPr>
          <p:nvPr/>
        </p:nvPicPr>
        <p:blipFill>
          <a:blip r:embed="rId19"/>
          <a:stretch>
            <a:fillRect/>
          </a:stretch>
        </p:blipFill>
        <p:spPr>
          <a:xfrm rot="548215">
            <a:off x="447216" y="4197933"/>
            <a:ext cx="1378689" cy="957256"/>
          </a:xfrm>
          <a:prstGeom prst="rect">
            <a:avLst/>
          </a:prstGeom>
          <a:effectLst>
            <a:outerShdw blurRad="50800" dist="38100" dir="2700000" algn="tl" rotWithShape="0">
              <a:prstClr val="black">
                <a:alpha val="40000"/>
              </a:prstClr>
            </a:outerShdw>
          </a:effectLst>
        </p:spPr>
      </p:pic>
      <p:pic>
        <p:nvPicPr>
          <p:cNvPr id="18" name="Picture 17">
            <a:extLst>
              <a:ext uri="{FF2B5EF4-FFF2-40B4-BE49-F238E27FC236}">
                <a16:creationId xmlns:a16="http://schemas.microsoft.com/office/drawing/2014/main" id="{60D16C76-38FF-4172-B809-E0E5A7FE17AC}"/>
              </a:ext>
            </a:extLst>
          </p:cNvPr>
          <p:cNvPicPr>
            <a:picLocks noChangeAspect="1"/>
          </p:cNvPicPr>
          <p:nvPr/>
        </p:nvPicPr>
        <p:blipFill>
          <a:blip r:embed="rId20"/>
          <a:stretch>
            <a:fillRect/>
          </a:stretch>
        </p:blipFill>
        <p:spPr>
          <a:xfrm rot="21119760">
            <a:off x="7617214" y="4149191"/>
            <a:ext cx="987869" cy="987869"/>
          </a:xfrm>
          <a:prstGeom prst="rect">
            <a:avLst/>
          </a:prstGeom>
        </p:spPr>
      </p:pic>
      <p:pic>
        <p:nvPicPr>
          <p:cNvPr id="19" name="Picture 18">
            <a:hlinkClick r:id="rId21"/>
            <a:extLst>
              <a:ext uri="{FF2B5EF4-FFF2-40B4-BE49-F238E27FC236}">
                <a16:creationId xmlns:a16="http://schemas.microsoft.com/office/drawing/2014/main" id="{66487CE2-9FFD-4085-86E4-FDE93B6FD89E}"/>
              </a:ext>
            </a:extLst>
          </p:cNvPr>
          <p:cNvPicPr>
            <a:picLocks noChangeAspect="1"/>
          </p:cNvPicPr>
          <p:nvPr/>
        </p:nvPicPr>
        <p:blipFill>
          <a:blip r:embed="rId22"/>
          <a:stretch>
            <a:fillRect/>
          </a:stretch>
        </p:blipFill>
        <p:spPr>
          <a:xfrm rot="678340">
            <a:off x="5836596" y="3801126"/>
            <a:ext cx="1381139" cy="933036"/>
          </a:xfrm>
          <a:prstGeom prst="rect">
            <a:avLst/>
          </a:prstGeom>
          <a:effectLst>
            <a:outerShdw blurRad="50800" dist="38100" dir="2700000" algn="tl" rotWithShape="0">
              <a:prstClr val="black">
                <a:alpha val="40000"/>
              </a:prstClr>
            </a:outerShdw>
          </a:effectLst>
        </p:spPr>
      </p:pic>
      <p:pic>
        <p:nvPicPr>
          <p:cNvPr id="20" name="Picture 19">
            <a:hlinkClick r:id="rId23"/>
            <a:extLst>
              <a:ext uri="{FF2B5EF4-FFF2-40B4-BE49-F238E27FC236}">
                <a16:creationId xmlns:a16="http://schemas.microsoft.com/office/drawing/2014/main" id="{6DCD8F31-986C-4339-B3CC-B45EF1C8AD16}"/>
              </a:ext>
            </a:extLst>
          </p:cNvPr>
          <p:cNvPicPr>
            <a:picLocks noChangeAspect="1"/>
          </p:cNvPicPr>
          <p:nvPr/>
        </p:nvPicPr>
        <p:blipFill>
          <a:blip r:embed="rId24"/>
          <a:stretch>
            <a:fillRect/>
          </a:stretch>
        </p:blipFill>
        <p:spPr>
          <a:xfrm rot="402140">
            <a:off x="4082240" y="3103236"/>
            <a:ext cx="1222255" cy="1222255"/>
          </a:xfrm>
          <a:prstGeom prst="rect">
            <a:avLst/>
          </a:prstGeom>
          <a:effectLst>
            <a:outerShdw blurRad="50800" dist="38100" dir="2700000" algn="tl" rotWithShape="0">
              <a:prstClr val="black">
                <a:alpha val="40000"/>
              </a:prstClr>
            </a:outerShdw>
          </a:effectLst>
        </p:spPr>
      </p:pic>
      <p:pic>
        <p:nvPicPr>
          <p:cNvPr id="26" name="Picture 2" descr="Berkshire Opportunities logo">
            <a:extLst>
              <a:ext uri="{FF2B5EF4-FFF2-40B4-BE49-F238E27FC236}">
                <a16:creationId xmlns:a16="http://schemas.microsoft.com/office/drawing/2014/main" id="{BDDCEF26-8265-4CCB-85FE-943E2AAEFA18}"/>
              </a:ext>
            </a:extLst>
          </p:cNvPr>
          <p:cNvPicPr>
            <a:picLocks noChangeAspect="1" noChangeArrowheads="1"/>
          </p:cNvPicPr>
          <p:nvPr/>
        </p:nvPicPr>
        <p:blipFill>
          <a:blip r:embed="rId25">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FE7E8461-42B1-491F-8474-03F098C22F78}"/>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offers </a:t>
            </a:r>
            <a:r>
              <a:rPr lang="en-GB" sz="1600" b="1" dirty="0">
                <a:solidFill>
                  <a:schemeClr val="tx1"/>
                </a:solidFill>
                <a:latin typeface="Century Gothic" panose="020B0502020202020204" pitchFamily="34" charset="0"/>
              </a:rPr>
              <a:t>a range of careers in education</a:t>
            </a:r>
            <a:r>
              <a:rPr lang="en-GB" sz="1600" dirty="0">
                <a:solidFill>
                  <a:schemeClr val="tx1"/>
                </a:solidFill>
                <a:latin typeface="Century Gothic" panose="020B0502020202020204" pitchFamily="34" charset="0"/>
              </a:rPr>
              <a:t>, from Primary schools to Further Education colleges and Higher Education institutions. </a:t>
            </a:r>
          </a:p>
        </p:txBody>
      </p:sp>
      <p:sp>
        <p:nvSpPr>
          <p:cNvPr id="23" name="Shape 114">
            <a:extLst>
              <a:ext uri="{FF2B5EF4-FFF2-40B4-BE49-F238E27FC236}">
                <a16:creationId xmlns:a16="http://schemas.microsoft.com/office/drawing/2014/main" id="{080A2FB1-5F1A-45EF-97F0-7BA3339ADBE5}"/>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42246612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Graphic 38" descr="Signpost outline">
            <a:extLst>
              <a:ext uri="{FF2B5EF4-FFF2-40B4-BE49-F238E27FC236}">
                <a16:creationId xmlns:a16="http://schemas.microsoft.com/office/drawing/2014/main" id="{1B60C373-B26C-4F53-BFE0-ABD1FA1AB3AA}"/>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40" name="Graphic 39" descr="Information outline">
            <a:extLst>
              <a:ext uri="{FF2B5EF4-FFF2-40B4-BE49-F238E27FC236}">
                <a16:creationId xmlns:a16="http://schemas.microsoft.com/office/drawing/2014/main" id="{F9A7FD73-34D5-4F5C-B4E9-08B63C4F95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Engineering and Science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21" name="Picture 20">
            <a:hlinkClick r:id="rId7"/>
            <a:extLst>
              <a:ext uri="{FF2B5EF4-FFF2-40B4-BE49-F238E27FC236}">
                <a16:creationId xmlns:a16="http://schemas.microsoft.com/office/drawing/2014/main" id="{33D91B02-5541-418F-932E-7FB3A03047F5}"/>
              </a:ext>
            </a:extLst>
          </p:cNvPr>
          <p:cNvPicPr>
            <a:picLocks noChangeAspect="1"/>
          </p:cNvPicPr>
          <p:nvPr/>
        </p:nvPicPr>
        <p:blipFill>
          <a:blip r:embed="rId8"/>
          <a:stretch>
            <a:fillRect/>
          </a:stretch>
        </p:blipFill>
        <p:spPr>
          <a:xfrm rot="21264843">
            <a:off x="361005" y="2217101"/>
            <a:ext cx="1600983" cy="617702"/>
          </a:xfrm>
          <a:prstGeom prst="rect">
            <a:avLst/>
          </a:prstGeom>
          <a:effectLst>
            <a:outerShdw blurRad="50800" dist="38100" dir="2700000" algn="tl" rotWithShape="0">
              <a:prstClr val="black">
                <a:alpha val="40000"/>
              </a:prstClr>
            </a:outerShdw>
          </a:effectLst>
        </p:spPr>
      </p:pic>
      <p:pic>
        <p:nvPicPr>
          <p:cNvPr id="23" name="Picture 22">
            <a:hlinkClick r:id="rId9"/>
            <a:extLst>
              <a:ext uri="{FF2B5EF4-FFF2-40B4-BE49-F238E27FC236}">
                <a16:creationId xmlns:a16="http://schemas.microsoft.com/office/drawing/2014/main" id="{2C8D8BCA-42C9-4397-8E59-5D53ACF3A3ED}"/>
              </a:ext>
            </a:extLst>
          </p:cNvPr>
          <p:cNvPicPr>
            <a:picLocks noChangeAspect="1"/>
          </p:cNvPicPr>
          <p:nvPr/>
        </p:nvPicPr>
        <p:blipFill rotWithShape="1">
          <a:blip r:embed="rId10" cstate="print">
            <a:extLst>
              <a:ext uri="{28A0092B-C50C-407E-A947-70E740481C1C}">
                <a14:useLocalDpi xmlns:a14="http://schemas.microsoft.com/office/drawing/2010/main"/>
              </a:ext>
            </a:extLst>
          </a:blip>
          <a:srcRect/>
          <a:stretch/>
        </p:blipFill>
        <p:spPr>
          <a:xfrm rot="21059476">
            <a:off x="3437451" y="4345278"/>
            <a:ext cx="1380283" cy="769849"/>
          </a:xfrm>
          <a:prstGeom prst="rect">
            <a:avLst/>
          </a:prstGeom>
        </p:spPr>
      </p:pic>
      <p:pic>
        <p:nvPicPr>
          <p:cNvPr id="26" name="Picture 25">
            <a:hlinkClick r:id="rId11"/>
            <a:extLst>
              <a:ext uri="{FF2B5EF4-FFF2-40B4-BE49-F238E27FC236}">
                <a16:creationId xmlns:a16="http://schemas.microsoft.com/office/drawing/2014/main" id="{6A347AC2-E79B-4F40-A167-ADB285AA4F09}"/>
              </a:ext>
            </a:extLst>
          </p:cNvPr>
          <p:cNvPicPr>
            <a:picLocks noChangeAspect="1"/>
          </p:cNvPicPr>
          <p:nvPr/>
        </p:nvPicPr>
        <p:blipFill>
          <a:blip r:embed="rId12"/>
          <a:stretch>
            <a:fillRect/>
          </a:stretch>
        </p:blipFill>
        <p:spPr>
          <a:xfrm rot="558710">
            <a:off x="3184682" y="2160867"/>
            <a:ext cx="2029299" cy="599454"/>
          </a:xfrm>
          <a:prstGeom prst="rect">
            <a:avLst/>
          </a:prstGeom>
          <a:effectLst>
            <a:outerShdw blurRad="50800" dist="38100" dir="2700000" algn="tl" rotWithShape="0">
              <a:prstClr val="black">
                <a:alpha val="40000"/>
              </a:prstClr>
            </a:outerShdw>
          </a:effectLst>
        </p:spPr>
      </p:pic>
      <p:pic>
        <p:nvPicPr>
          <p:cNvPr id="28" name="Picture 27">
            <a:hlinkClick r:id="rId13"/>
            <a:extLst>
              <a:ext uri="{FF2B5EF4-FFF2-40B4-BE49-F238E27FC236}">
                <a16:creationId xmlns:a16="http://schemas.microsoft.com/office/drawing/2014/main" id="{886C5EEF-6C8B-43E7-A341-EA61DB2E434C}"/>
              </a:ext>
            </a:extLst>
          </p:cNvPr>
          <p:cNvPicPr>
            <a:picLocks noChangeAspect="1"/>
          </p:cNvPicPr>
          <p:nvPr/>
        </p:nvPicPr>
        <p:blipFill>
          <a:blip r:embed="rId14"/>
          <a:stretch>
            <a:fillRect/>
          </a:stretch>
        </p:blipFill>
        <p:spPr>
          <a:xfrm rot="21062604">
            <a:off x="1172102" y="2880333"/>
            <a:ext cx="1911738" cy="681311"/>
          </a:xfrm>
          <a:prstGeom prst="rect">
            <a:avLst/>
          </a:prstGeom>
          <a:effectLst>
            <a:outerShdw blurRad="50800" dist="38100" dir="2700000" algn="tl" rotWithShape="0">
              <a:prstClr val="black">
                <a:alpha val="40000"/>
              </a:prstClr>
            </a:outerShdw>
          </a:effectLst>
        </p:spPr>
      </p:pic>
      <p:pic>
        <p:nvPicPr>
          <p:cNvPr id="29" name="Picture 28">
            <a:hlinkClick r:id="rId15"/>
            <a:extLst>
              <a:ext uri="{FF2B5EF4-FFF2-40B4-BE49-F238E27FC236}">
                <a16:creationId xmlns:a16="http://schemas.microsoft.com/office/drawing/2014/main" id="{9DE908D4-91B5-4522-ABB2-F8637360D32F}"/>
              </a:ext>
            </a:extLst>
          </p:cNvPr>
          <p:cNvPicPr>
            <a:picLocks noChangeAspect="1"/>
          </p:cNvPicPr>
          <p:nvPr/>
        </p:nvPicPr>
        <p:blipFill>
          <a:blip r:embed="rId16"/>
          <a:stretch>
            <a:fillRect/>
          </a:stretch>
        </p:blipFill>
        <p:spPr>
          <a:xfrm rot="20619260">
            <a:off x="2994958" y="3362994"/>
            <a:ext cx="2517877" cy="368261"/>
          </a:xfrm>
          <a:prstGeom prst="rect">
            <a:avLst/>
          </a:prstGeom>
          <a:effectLst>
            <a:outerShdw blurRad="50800" dist="38100" dir="2700000" algn="tl" rotWithShape="0">
              <a:prstClr val="black">
                <a:alpha val="40000"/>
              </a:prstClr>
            </a:outerShdw>
          </a:effectLst>
        </p:spPr>
      </p:pic>
      <p:pic>
        <p:nvPicPr>
          <p:cNvPr id="30" name="Picture 29">
            <a:hlinkClick r:id="rId17"/>
            <a:extLst>
              <a:ext uri="{FF2B5EF4-FFF2-40B4-BE49-F238E27FC236}">
                <a16:creationId xmlns:a16="http://schemas.microsoft.com/office/drawing/2014/main" id="{3C6A990C-5D8A-4CDA-B0C9-1E3D71860394}"/>
              </a:ext>
            </a:extLst>
          </p:cNvPr>
          <p:cNvPicPr>
            <a:picLocks noChangeAspect="1"/>
          </p:cNvPicPr>
          <p:nvPr/>
        </p:nvPicPr>
        <p:blipFill rotWithShape="1">
          <a:blip r:embed="rId18" cstate="print">
            <a:extLst>
              <a:ext uri="{28A0092B-C50C-407E-A947-70E740481C1C}">
                <a14:useLocalDpi xmlns:a14="http://schemas.microsoft.com/office/drawing/2010/main"/>
              </a:ext>
            </a:extLst>
          </a:blip>
          <a:srcRect/>
          <a:stretch/>
        </p:blipFill>
        <p:spPr>
          <a:xfrm rot="867934">
            <a:off x="5145189" y="3689317"/>
            <a:ext cx="1401977" cy="854134"/>
          </a:xfrm>
          <a:prstGeom prst="rect">
            <a:avLst/>
          </a:prstGeom>
          <a:effectLst>
            <a:outerShdw blurRad="50800" dist="38100" dir="2700000" algn="tl" rotWithShape="0">
              <a:prstClr val="black">
                <a:alpha val="40000"/>
              </a:prstClr>
            </a:outerShdw>
          </a:effectLst>
        </p:spPr>
      </p:pic>
      <p:pic>
        <p:nvPicPr>
          <p:cNvPr id="31" name="Picture 30">
            <a:hlinkClick r:id="rId19"/>
            <a:extLst>
              <a:ext uri="{FF2B5EF4-FFF2-40B4-BE49-F238E27FC236}">
                <a16:creationId xmlns:a16="http://schemas.microsoft.com/office/drawing/2014/main" id="{BFD7432C-59B6-4879-BFCF-17F403437C53}"/>
              </a:ext>
            </a:extLst>
          </p:cNvPr>
          <p:cNvPicPr>
            <a:picLocks noChangeAspect="1"/>
          </p:cNvPicPr>
          <p:nvPr/>
        </p:nvPicPr>
        <p:blipFill rotWithShape="1">
          <a:blip r:embed="rId20" cstate="print">
            <a:extLst>
              <a:ext uri="{28A0092B-C50C-407E-A947-70E740481C1C}">
                <a14:useLocalDpi xmlns:a14="http://schemas.microsoft.com/office/drawing/2010/main"/>
              </a:ext>
            </a:extLst>
          </a:blip>
          <a:srcRect/>
          <a:stretch/>
        </p:blipFill>
        <p:spPr>
          <a:xfrm rot="504626">
            <a:off x="5931684" y="2427376"/>
            <a:ext cx="1004153" cy="854134"/>
          </a:xfrm>
          <a:prstGeom prst="rect">
            <a:avLst/>
          </a:prstGeom>
          <a:effectLst>
            <a:outerShdw blurRad="50800" dist="38100" dir="2700000" algn="tl" rotWithShape="0">
              <a:prstClr val="black">
                <a:alpha val="40000"/>
              </a:prstClr>
            </a:outerShdw>
          </a:effectLst>
        </p:spPr>
      </p:pic>
      <p:pic>
        <p:nvPicPr>
          <p:cNvPr id="32" name="Picture 31">
            <a:hlinkClick r:id="rId21"/>
            <a:extLst>
              <a:ext uri="{FF2B5EF4-FFF2-40B4-BE49-F238E27FC236}">
                <a16:creationId xmlns:a16="http://schemas.microsoft.com/office/drawing/2014/main" id="{67AB6386-1874-4280-88E4-B405AE425398}"/>
              </a:ext>
            </a:extLst>
          </p:cNvPr>
          <p:cNvPicPr>
            <a:picLocks noChangeAspect="1"/>
          </p:cNvPicPr>
          <p:nvPr/>
        </p:nvPicPr>
        <p:blipFill rotWithShape="1">
          <a:blip r:embed="rId22" cstate="print">
            <a:extLst>
              <a:ext uri="{28A0092B-C50C-407E-A947-70E740481C1C}">
                <a14:useLocalDpi xmlns:a14="http://schemas.microsoft.com/office/drawing/2010/main"/>
              </a:ext>
            </a:extLst>
          </a:blip>
          <a:srcRect/>
          <a:stretch/>
        </p:blipFill>
        <p:spPr>
          <a:xfrm>
            <a:off x="7112052" y="3479122"/>
            <a:ext cx="1348561" cy="749420"/>
          </a:xfrm>
          <a:prstGeom prst="rect">
            <a:avLst/>
          </a:prstGeom>
          <a:effectLst>
            <a:outerShdw blurRad="50800" dist="38100" dir="2700000" algn="tl" rotWithShape="0">
              <a:prstClr val="black">
                <a:alpha val="40000"/>
              </a:prstClr>
            </a:outerShdw>
          </a:effectLst>
        </p:spPr>
      </p:pic>
      <p:pic>
        <p:nvPicPr>
          <p:cNvPr id="33" name="Picture 32">
            <a:hlinkClick r:id="rId23"/>
            <a:extLst>
              <a:ext uri="{FF2B5EF4-FFF2-40B4-BE49-F238E27FC236}">
                <a16:creationId xmlns:a16="http://schemas.microsoft.com/office/drawing/2014/main" id="{50E0AE53-03BD-49CD-AE1A-1806F0A1CDF4}"/>
              </a:ext>
            </a:extLst>
          </p:cNvPr>
          <p:cNvPicPr>
            <a:picLocks noChangeAspect="1"/>
          </p:cNvPicPr>
          <p:nvPr/>
        </p:nvPicPr>
        <p:blipFill>
          <a:blip r:embed="rId24"/>
          <a:stretch>
            <a:fillRect/>
          </a:stretch>
        </p:blipFill>
        <p:spPr>
          <a:xfrm rot="21039887">
            <a:off x="7299853" y="2224935"/>
            <a:ext cx="1348561" cy="720404"/>
          </a:xfrm>
          <a:prstGeom prst="rect">
            <a:avLst/>
          </a:prstGeom>
          <a:effectLst>
            <a:outerShdw blurRad="50800" dist="38100" dir="2700000" algn="tl" rotWithShape="0">
              <a:prstClr val="black">
                <a:alpha val="40000"/>
              </a:prstClr>
            </a:outerShdw>
          </a:effectLst>
        </p:spPr>
      </p:pic>
      <p:pic>
        <p:nvPicPr>
          <p:cNvPr id="34" name="Picture 33">
            <a:hlinkClick r:id="rId25"/>
            <a:extLst>
              <a:ext uri="{FF2B5EF4-FFF2-40B4-BE49-F238E27FC236}">
                <a16:creationId xmlns:a16="http://schemas.microsoft.com/office/drawing/2014/main" id="{7A9C6C95-BCF8-4339-A644-B264C846667F}"/>
              </a:ext>
            </a:extLst>
          </p:cNvPr>
          <p:cNvPicPr>
            <a:picLocks noChangeAspect="1"/>
          </p:cNvPicPr>
          <p:nvPr/>
        </p:nvPicPr>
        <p:blipFill rotWithShape="1">
          <a:blip r:embed="rId26" cstate="print">
            <a:extLst>
              <a:ext uri="{28A0092B-C50C-407E-A947-70E740481C1C}">
                <a14:useLocalDpi xmlns:a14="http://schemas.microsoft.com/office/drawing/2010/main"/>
              </a:ext>
            </a:extLst>
          </a:blip>
          <a:srcRect/>
          <a:stretch/>
        </p:blipFill>
        <p:spPr>
          <a:xfrm rot="21264843">
            <a:off x="6843961" y="4533191"/>
            <a:ext cx="1687486" cy="515800"/>
          </a:xfrm>
          <a:prstGeom prst="rect">
            <a:avLst/>
          </a:prstGeom>
          <a:effectLst>
            <a:outerShdw blurRad="50800" dist="38100" dir="2700000" algn="tl" rotWithShape="0">
              <a:prstClr val="black">
                <a:alpha val="40000"/>
              </a:prstClr>
            </a:outerShdw>
          </a:effectLst>
        </p:spPr>
      </p:pic>
      <p:pic>
        <p:nvPicPr>
          <p:cNvPr id="35" name="Picture 2" descr="Jobs with Peter Brett Associates">
            <a:hlinkClick r:id="rId27"/>
            <a:extLst>
              <a:ext uri="{FF2B5EF4-FFF2-40B4-BE49-F238E27FC236}">
                <a16:creationId xmlns:a16="http://schemas.microsoft.com/office/drawing/2014/main" id="{2285A7DE-5D4D-4397-B53E-F6BEA0E1E971}"/>
              </a:ext>
            </a:extLst>
          </p:cNvPr>
          <p:cNvPicPr>
            <a:picLocks noChangeAspect="1" noChangeArrowheads="1"/>
          </p:cNvPicPr>
          <p:nvPr/>
        </p:nvPicPr>
        <p:blipFill>
          <a:blip r:embed="rId28">
            <a:extLst>
              <a:ext uri="{28A0092B-C50C-407E-A947-70E740481C1C}">
                <a14:useLocalDpi xmlns:a14="http://schemas.microsoft.com/office/drawing/2010/main"/>
              </a:ext>
            </a:extLst>
          </a:blip>
          <a:srcRect/>
          <a:stretch>
            <a:fillRect/>
          </a:stretch>
        </p:blipFill>
        <p:spPr bwMode="auto">
          <a:xfrm rot="462217">
            <a:off x="465562" y="3914603"/>
            <a:ext cx="2474351" cy="1237176"/>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7" name="Picture 2" descr="Berkshire Opportunities logo">
            <a:extLst>
              <a:ext uri="{FF2B5EF4-FFF2-40B4-BE49-F238E27FC236}">
                <a16:creationId xmlns:a16="http://schemas.microsoft.com/office/drawing/2014/main" id="{3B5FCB22-B873-4E1F-AE65-F55249A924CF}"/>
              </a:ext>
            </a:extLst>
          </p:cNvPr>
          <p:cNvPicPr>
            <a:picLocks noChangeAspect="1" noChangeArrowheads="1"/>
          </p:cNvPicPr>
          <p:nvPr/>
        </p:nvPicPr>
        <p:blipFill>
          <a:blip r:embed="rId2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36" name="Rectangle: Rounded Corners 35">
            <a:extLst>
              <a:ext uri="{FF2B5EF4-FFF2-40B4-BE49-F238E27FC236}">
                <a16:creationId xmlns:a16="http://schemas.microsoft.com/office/drawing/2014/main" id="{F20FA319-EA78-4C3C-AB3A-183F0C06B5FC}"/>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nature of the Berkshire economy means there is </a:t>
            </a:r>
            <a:r>
              <a:rPr lang="en-GB" sz="1600" b="1" dirty="0">
                <a:solidFill>
                  <a:schemeClr val="tx1"/>
                </a:solidFill>
                <a:latin typeface="Century Gothic" panose="020B0502020202020204" pitchFamily="34" charset="0"/>
              </a:rPr>
              <a:t>high demand for engineering, maths and science skills. </a:t>
            </a:r>
            <a:r>
              <a:rPr lang="en-GB" sz="1600" dirty="0">
                <a:solidFill>
                  <a:schemeClr val="tx1"/>
                </a:solidFill>
                <a:latin typeface="Century Gothic" panose="020B0502020202020204" pitchFamily="34" charset="0"/>
              </a:rPr>
              <a:t>Engineering firms are </a:t>
            </a:r>
            <a:r>
              <a:rPr lang="en-GB" sz="1600" b="1" dirty="0">
                <a:solidFill>
                  <a:schemeClr val="tx1"/>
                </a:solidFill>
                <a:latin typeface="Century Gothic" panose="020B0502020202020204" pitchFamily="34" charset="0"/>
              </a:rPr>
              <a:t>more concentrated </a:t>
            </a:r>
            <a:r>
              <a:rPr lang="en-GB" sz="1600" dirty="0">
                <a:solidFill>
                  <a:schemeClr val="tx1"/>
                </a:solidFill>
                <a:latin typeface="Century Gothic" panose="020B0502020202020204" pitchFamily="34" charset="0"/>
              </a:rPr>
              <a:t>to the West of the sub-region and </a:t>
            </a:r>
            <a:r>
              <a:rPr lang="en-GB" sz="1600" b="1" dirty="0">
                <a:solidFill>
                  <a:schemeClr val="tx1"/>
                </a:solidFill>
                <a:latin typeface="Century Gothic" panose="020B0502020202020204" pitchFamily="34" charset="0"/>
              </a:rPr>
              <a:t>life sciences </a:t>
            </a:r>
            <a:r>
              <a:rPr lang="en-GB" sz="1600" dirty="0">
                <a:solidFill>
                  <a:schemeClr val="tx1"/>
                </a:solidFill>
                <a:latin typeface="Century Gothic" panose="020B0502020202020204" pitchFamily="34" charset="0"/>
              </a:rPr>
              <a:t>firms in central and Eastern Berkshire. </a:t>
            </a:r>
          </a:p>
        </p:txBody>
      </p:sp>
      <p:sp>
        <p:nvSpPr>
          <p:cNvPr id="38" name="Shape 114">
            <a:extLst>
              <a:ext uri="{FF2B5EF4-FFF2-40B4-BE49-F238E27FC236}">
                <a16:creationId xmlns:a16="http://schemas.microsoft.com/office/drawing/2014/main" id="{D8548258-475C-4278-9DF7-5C9DDDECCF76}"/>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640225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hape 114">
            <a:extLst>
              <a:ext uri="{FF2B5EF4-FFF2-40B4-BE49-F238E27FC236}">
                <a16:creationId xmlns:a16="http://schemas.microsoft.com/office/drawing/2014/main" id="{3B70BB57-69EE-4829-8BA6-B720BF352EE1}"/>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Learning objectives for today</a:t>
            </a:r>
          </a:p>
        </p:txBody>
      </p:sp>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Lato" panose="020F0502020204030203" pitchFamily="34" charset="0"/>
                <a:ea typeface="Calibri" panose="020F0502020204030204" pitchFamily="34" charset="0"/>
                <a:cs typeface="Arial" panose="020B0604020202020204" pitchFamily="34" charset="0"/>
              </a:rPr>
              <a:t>©VotesforSchools The WOW Show 2021</a:t>
            </a:r>
          </a:p>
        </p:txBody>
      </p:sp>
      <p:pic>
        <p:nvPicPr>
          <p:cNvPr id="8" name="Picture 7">
            <a:extLst>
              <a:ext uri="{FF2B5EF4-FFF2-40B4-BE49-F238E27FC236}">
                <a16:creationId xmlns:a16="http://schemas.microsoft.com/office/drawing/2014/main" id="{D9B35760-983A-453D-964C-E254F44467D7}"/>
              </a:ext>
            </a:extLst>
          </p:cNvPr>
          <p:cNvPicPr>
            <a:picLocks noChangeAspect="1"/>
          </p:cNvPicPr>
          <p:nvPr/>
        </p:nvPicPr>
        <p:blipFill>
          <a:blip r:embed="rId3"/>
          <a:stretch>
            <a:fillRect/>
          </a:stretch>
        </p:blipFill>
        <p:spPr>
          <a:xfrm>
            <a:off x="591650" y="1078608"/>
            <a:ext cx="779950" cy="792000"/>
          </a:xfrm>
          <a:prstGeom prst="rect">
            <a:avLst/>
          </a:prstGeom>
        </p:spPr>
      </p:pic>
      <p:pic>
        <p:nvPicPr>
          <p:cNvPr id="9" name="Picture 8">
            <a:extLst>
              <a:ext uri="{FF2B5EF4-FFF2-40B4-BE49-F238E27FC236}">
                <a16:creationId xmlns:a16="http://schemas.microsoft.com/office/drawing/2014/main" id="{D301FA6F-3115-4260-B943-9214F95C1C84}"/>
              </a:ext>
            </a:extLst>
          </p:cNvPr>
          <p:cNvPicPr>
            <a:picLocks noChangeAspect="1"/>
          </p:cNvPicPr>
          <p:nvPr/>
        </p:nvPicPr>
        <p:blipFill>
          <a:blip r:embed="rId4"/>
          <a:stretch>
            <a:fillRect/>
          </a:stretch>
        </p:blipFill>
        <p:spPr>
          <a:xfrm>
            <a:off x="588064" y="5687729"/>
            <a:ext cx="811074" cy="792000"/>
          </a:xfrm>
          <a:prstGeom prst="rect">
            <a:avLst/>
          </a:prstGeom>
        </p:spPr>
      </p:pic>
      <p:pic>
        <p:nvPicPr>
          <p:cNvPr id="2" name="Picture 1">
            <a:extLst>
              <a:ext uri="{FF2B5EF4-FFF2-40B4-BE49-F238E27FC236}">
                <a16:creationId xmlns:a16="http://schemas.microsoft.com/office/drawing/2014/main" id="{81A62D2A-AD20-4C25-BAD5-055F23182441}"/>
              </a:ext>
            </a:extLst>
          </p:cNvPr>
          <p:cNvPicPr>
            <a:picLocks noChangeAspect="1"/>
          </p:cNvPicPr>
          <p:nvPr/>
        </p:nvPicPr>
        <p:blipFill>
          <a:blip r:embed="rId5"/>
          <a:stretch>
            <a:fillRect/>
          </a:stretch>
        </p:blipFill>
        <p:spPr>
          <a:xfrm>
            <a:off x="600207" y="4765464"/>
            <a:ext cx="811073" cy="792549"/>
          </a:xfrm>
          <a:prstGeom prst="rect">
            <a:avLst/>
          </a:prstGeom>
        </p:spPr>
      </p:pic>
      <p:pic>
        <p:nvPicPr>
          <p:cNvPr id="11" name="Picture 10">
            <a:extLst>
              <a:ext uri="{FF2B5EF4-FFF2-40B4-BE49-F238E27FC236}">
                <a16:creationId xmlns:a16="http://schemas.microsoft.com/office/drawing/2014/main" id="{9A028694-45E1-4A7F-87F4-385B6EB8F2B3}"/>
              </a:ext>
            </a:extLst>
          </p:cNvPr>
          <p:cNvPicPr>
            <a:picLocks noChangeAspect="1"/>
          </p:cNvPicPr>
          <p:nvPr/>
        </p:nvPicPr>
        <p:blipFill>
          <a:blip r:embed="rId6"/>
          <a:stretch>
            <a:fillRect/>
          </a:stretch>
        </p:blipFill>
        <p:spPr>
          <a:xfrm>
            <a:off x="600207" y="3843750"/>
            <a:ext cx="807488" cy="792000"/>
          </a:xfrm>
          <a:prstGeom prst="rect">
            <a:avLst/>
          </a:prstGeom>
        </p:spPr>
      </p:pic>
      <p:pic>
        <p:nvPicPr>
          <p:cNvPr id="17" name="Picture 16">
            <a:extLst>
              <a:ext uri="{FF2B5EF4-FFF2-40B4-BE49-F238E27FC236}">
                <a16:creationId xmlns:a16="http://schemas.microsoft.com/office/drawing/2014/main" id="{11554BEF-480F-4C74-AE17-54E583241CB0}"/>
              </a:ext>
            </a:extLst>
          </p:cNvPr>
          <p:cNvPicPr>
            <a:picLocks noChangeAspect="1"/>
          </p:cNvPicPr>
          <p:nvPr/>
        </p:nvPicPr>
        <p:blipFill>
          <a:blip r:embed="rId7"/>
          <a:stretch>
            <a:fillRect/>
          </a:stretch>
        </p:blipFill>
        <p:spPr>
          <a:xfrm>
            <a:off x="589547" y="2922036"/>
            <a:ext cx="809591" cy="792000"/>
          </a:xfrm>
          <a:prstGeom prst="rect">
            <a:avLst/>
          </a:prstGeom>
        </p:spPr>
      </p:pic>
      <p:pic>
        <p:nvPicPr>
          <p:cNvPr id="18" name="Picture 17">
            <a:extLst>
              <a:ext uri="{FF2B5EF4-FFF2-40B4-BE49-F238E27FC236}">
                <a16:creationId xmlns:a16="http://schemas.microsoft.com/office/drawing/2014/main" id="{841BF3F3-95F8-45D0-A9F6-A43AAAB0F38B}"/>
              </a:ext>
            </a:extLst>
          </p:cNvPr>
          <p:cNvPicPr>
            <a:picLocks noChangeAspect="1"/>
          </p:cNvPicPr>
          <p:nvPr/>
        </p:nvPicPr>
        <p:blipFill rotWithShape="1">
          <a:blip r:embed="rId8"/>
          <a:srcRect l="1672" r="7293"/>
          <a:stretch/>
        </p:blipFill>
        <p:spPr>
          <a:xfrm>
            <a:off x="606538" y="2000322"/>
            <a:ext cx="765062" cy="792000"/>
          </a:xfrm>
          <a:prstGeom prst="rect">
            <a:avLst/>
          </a:prstGeom>
        </p:spPr>
      </p:pic>
      <p:sp>
        <p:nvSpPr>
          <p:cNvPr id="27" name="TextBox 26">
            <a:extLst>
              <a:ext uri="{FF2B5EF4-FFF2-40B4-BE49-F238E27FC236}">
                <a16:creationId xmlns:a16="http://schemas.microsoft.com/office/drawing/2014/main" id="{ADCB6C93-17BF-49C9-9ED8-52667F98F8C3}"/>
              </a:ext>
            </a:extLst>
          </p:cNvPr>
          <p:cNvSpPr txBox="1"/>
          <p:nvPr/>
        </p:nvSpPr>
        <p:spPr>
          <a:xfrm>
            <a:off x="1732546" y="1289942"/>
            <a:ext cx="6966283" cy="369332"/>
          </a:xfrm>
          <a:prstGeom prst="rect">
            <a:avLst/>
          </a:prstGeom>
          <a:noFill/>
        </p:spPr>
        <p:txBody>
          <a:bodyPr wrap="square" rtlCol="0">
            <a:spAutoFit/>
          </a:bodyPr>
          <a:lstStyle/>
          <a:p>
            <a:r>
              <a:rPr lang="en-GB" dirty="0">
                <a:latin typeface="Century Gothic" panose="020B0502020202020204" pitchFamily="34" charset="0"/>
              </a:rPr>
              <a:t>Actively seeking out help, support and feedback.  </a:t>
            </a:r>
          </a:p>
        </p:txBody>
      </p:sp>
      <p:sp>
        <p:nvSpPr>
          <p:cNvPr id="28" name="TextBox 27">
            <a:extLst>
              <a:ext uri="{FF2B5EF4-FFF2-40B4-BE49-F238E27FC236}">
                <a16:creationId xmlns:a16="http://schemas.microsoft.com/office/drawing/2014/main" id="{67FC9C21-D0EC-4D7C-A856-6523CA11DD17}"/>
              </a:ext>
            </a:extLst>
          </p:cNvPr>
          <p:cNvSpPr txBox="1"/>
          <p:nvPr/>
        </p:nvSpPr>
        <p:spPr>
          <a:xfrm>
            <a:off x="1732546" y="2069363"/>
            <a:ext cx="6804915" cy="646331"/>
          </a:xfrm>
          <a:prstGeom prst="rect">
            <a:avLst/>
          </a:prstGeom>
          <a:noFill/>
        </p:spPr>
        <p:txBody>
          <a:bodyPr wrap="square" rtlCol="0">
            <a:spAutoFit/>
          </a:bodyPr>
          <a:lstStyle/>
          <a:p>
            <a:r>
              <a:rPr lang="en-GB" dirty="0">
                <a:latin typeface="Century Gothic" panose="020B0502020202020204" pitchFamily="34" charset="0"/>
              </a:rPr>
              <a:t>Actively seeking out information on the labour market and education system to support their career.</a:t>
            </a:r>
          </a:p>
        </p:txBody>
      </p:sp>
      <p:sp>
        <p:nvSpPr>
          <p:cNvPr id="29" name="TextBox 28">
            <a:extLst>
              <a:ext uri="{FF2B5EF4-FFF2-40B4-BE49-F238E27FC236}">
                <a16:creationId xmlns:a16="http://schemas.microsoft.com/office/drawing/2014/main" id="{C90246D8-5B74-4847-B06A-01BEB9661531}"/>
              </a:ext>
            </a:extLst>
          </p:cNvPr>
          <p:cNvSpPr txBox="1"/>
          <p:nvPr/>
        </p:nvSpPr>
        <p:spPr>
          <a:xfrm>
            <a:off x="1732545" y="3000065"/>
            <a:ext cx="6804915" cy="646331"/>
          </a:xfrm>
          <a:prstGeom prst="rect">
            <a:avLst/>
          </a:prstGeom>
          <a:noFill/>
        </p:spPr>
        <p:txBody>
          <a:bodyPr wrap="square" rtlCol="0">
            <a:spAutoFit/>
          </a:bodyPr>
          <a:lstStyle/>
          <a:p>
            <a:r>
              <a:rPr lang="en-GB" dirty="0">
                <a:latin typeface="Century Gothic" panose="020B0502020202020204" pitchFamily="34" charset="0"/>
              </a:rPr>
              <a:t>Actively planning, prioritising and setting targets for their future.</a:t>
            </a:r>
          </a:p>
        </p:txBody>
      </p:sp>
      <p:sp>
        <p:nvSpPr>
          <p:cNvPr id="30" name="TextBox 29">
            <a:extLst>
              <a:ext uri="{FF2B5EF4-FFF2-40B4-BE49-F238E27FC236}">
                <a16:creationId xmlns:a16="http://schemas.microsoft.com/office/drawing/2014/main" id="{18262086-3080-4E15-8017-CA934364FDBD}"/>
              </a:ext>
            </a:extLst>
          </p:cNvPr>
          <p:cNvSpPr txBox="1"/>
          <p:nvPr/>
        </p:nvSpPr>
        <p:spPr>
          <a:xfrm>
            <a:off x="1732544" y="3916584"/>
            <a:ext cx="6804915" cy="646331"/>
          </a:xfrm>
          <a:prstGeom prst="rect">
            <a:avLst/>
          </a:prstGeom>
          <a:noFill/>
        </p:spPr>
        <p:txBody>
          <a:bodyPr wrap="square" rtlCol="0">
            <a:spAutoFit/>
          </a:bodyPr>
          <a:lstStyle/>
          <a:p>
            <a:r>
              <a:rPr lang="en-GB" dirty="0">
                <a:latin typeface="Century Gothic" panose="020B0502020202020204" pitchFamily="34" charset="0"/>
              </a:rPr>
              <a:t>Considering entrepreneurialism and self-employment as a career pathway.  </a:t>
            </a:r>
          </a:p>
        </p:txBody>
      </p:sp>
      <p:sp>
        <p:nvSpPr>
          <p:cNvPr id="31" name="TextBox 30">
            <a:extLst>
              <a:ext uri="{FF2B5EF4-FFF2-40B4-BE49-F238E27FC236}">
                <a16:creationId xmlns:a16="http://schemas.microsoft.com/office/drawing/2014/main" id="{CB7306D5-4FFE-4904-94E5-0684312D7CD5}"/>
              </a:ext>
            </a:extLst>
          </p:cNvPr>
          <p:cNvSpPr txBox="1"/>
          <p:nvPr/>
        </p:nvSpPr>
        <p:spPr>
          <a:xfrm>
            <a:off x="1732543" y="4836503"/>
            <a:ext cx="6804915" cy="646331"/>
          </a:xfrm>
          <a:prstGeom prst="rect">
            <a:avLst/>
          </a:prstGeom>
          <a:noFill/>
        </p:spPr>
        <p:txBody>
          <a:bodyPr wrap="square" rtlCol="0">
            <a:spAutoFit/>
          </a:bodyPr>
          <a:lstStyle/>
          <a:p>
            <a:r>
              <a:rPr lang="en-GB" dirty="0">
                <a:latin typeface="Century Gothic" panose="020B0502020202020204" pitchFamily="34" charset="0"/>
              </a:rPr>
              <a:t>Planning for the kind of balance of work and life that they want.  </a:t>
            </a:r>
          </a:p>
        </p:txBody>
      </p:sp>
      <p:sp>
        <p:nvSpPr>
          <p:cNvPr id="32" name="TextBox 31">
            <a:extLst>
              <a:ext uri="{FF2B5EF4-FFF2-40B4-BE49-F238E27FC236}">
                <a16:creationId xmlns:a16="http://schemas.microsoft.com/office/drawing/2014/main" id="{F76B6B8B-BD6A-4939-9886-1AF61AEF4B57}"/>
              </a:ext>
            </a:extLst>
          </p:cNvPr>
          <p:cNvSpPr txBox="1"/>
          <p:nvPr/>
        </p:nvSpPr>
        <p:spPr>
          <a:xfrm>
            <a:off x="1732543" y="5763805"/>
            <a:ext cx="6804914" cy="646331"/>
          </a:xfrm>
          <a:prstGeom prst="rect">
            <a:avLst/>
          </a:prstGeom>
          <a:noFill/>
        </p:spPr>
        <p:txBody>
          <a:bodyPr wrap="square" rtlCol="0">
            <a:spAutoFit/>
          </a:bodyPr>
          <a:lstStyle/>
          <a:p>
            <a:r>
              <a:rPr lang="en-GB" dirty="0">
                <a:latin typeface="Century Gothic" panose="020B0502020202020204" pitchFamily="34" charset="0"/>
              </a:rPr>
              <a:t>Exploring and responding to local and national labour market trends.  </a:t>
            </a:r>
          </a:p>
        </p:txBody>
      </p:sp>
      <p:pic>
        <p:nvPicPr>
          <p:cNvPr id="19" name="Picture 18" descr="Berkshire Opportunities logo">
            <a:extLst>
              <a:ext uri="{FF2B5EF4-FFF2-40B4-BE49-F238E27FC236}">
                <a16:creationId xmlns:a16="http://schemas.microsoft.com/office/drawing/2014/main" id="{FA2223B1-6460-4BEA-AF2E-78736F25D560}"/>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61717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Graphic 20" descr="Signpost outline">
            <a:extLst>
              <a:ext uri="{FF2B5EF4-FFF2-40B4-BE49-F238E27FC236}">
                <a16:creationId xmlns:a16="http://schemas.microsoft.com/office/drawing/2014/main" id="{199EAE1C-5DEE-4AFE-990D-9C925DAE3A49}"/>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23" name="Graphic 22" descr="Information outline">
            <a:extLst>
              <a:ext uri="{FF2B5EF4-FFF2-40B4-BE49-F238E27FC236}">
                <a16:creationId xmlns:a16="http://schemas.microsoft.com/office/drawing/2014/main" id="{4218E47C-A89E-4761-A945-5614CC46ED3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27" name="Rectangle: Rounded Corners 26">
            <a:extLst>
              <a:ext uri="{FF2B5EF4-FFF2-40B4-BE49-F238E27FC236}">
                <a16:creationId xmlns:a16="http://schemas.microsoft.com/office/drawing/2014/main" id="{50C3A542-9D1C-497A-824F-3DD2272A562C}"/>
              </a:ext>
            </a:extLst>
          </p:cNvPr>
          <p:cNvSpPr/>
          <p:nvPr/>
        </p:nvSpPr>
        <p:spPr>
          <a:xfrm>
            <a:off x="292657" y="895607"/>
            <a:ext cx="8564809" cy="957256"/>
          </a:xfrm>
          <a:prstGeom prst="roundRect">
            <a:avLst/>
          </a:prstGeom>
          <a:solidFill>
            <a:srgbClr val="8E0053"/>
          </a:solidFill>
          <a:ln w="28575">
            <a:solidFill>
              <a:srgbClr val="E95A9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Health and Care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pic>
        <p:nvPicPr>
          <p:cNvPr id="9" name="Picture 8">
            <a:hlinkClick r:id="rId7"/>
            <a:extLst>
              <a:ext uri="{FF2B5EF4-FFF2-40B4-BE49-F238E27FC236}">
                <a16:creationId xmlns:a16="http://schemas.microsoft.com/office/drawing/2014/main" id="{FE97D958-2799-47FB-997B-D2B751C63109}"/>
              </a:ext>
            </a:extLst>
          </p:cNvPr>
          <p:cNvPicPr>
            <a:picLocks noChangeAspect="1"/>
          </p:cNvPicPr>
          <p:nvPr/>
        </p:nvPicPr>
        <p:blipFill>
          <a:blip r:embed="rId8"/>
          <a:stretch>
            <a:fillRect/>
          </a:stretch>
        </p:blipFill>
        <p:spPr>
          <a:xfrm rot="21110165">
            <a:off x="3808624" y="2166651"/>
            <a:ext cx="1749770" cy="791064"/>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5C0D1614-B220-49D8-B0A9-AE52CAB37B8B}"/>
              </a:ext>
            </a:extLst>
          </p:cNvPr>
          <p:cNvPicPr>
            <a:picLocks noChangeAspect="1"/>
          </p:cNvPicPr>
          <p:nvPr/>
        </p:nvPicPr>
        <p:blipFill>
          <a:blip r:embed="rId10"/>
          <a:stretch>
            <a:fillRect/>
          </a:stretch>
        </p:blipFill>
        <p:spPr>
          <a:xfrm rot="20696140">
            <a:off x="3729884" y="3274847"/>
            <a:ext cx="2382222" cy="514006"/>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80D12867-D314-4B1D-91F3-6E7ED69D742C}"/>
              </a:ext>
            </a:extLst>
          </p:cNvPr>
          <p:cNvPicPr>
            <a:picLocks noChangeAspect="1"/>
          </p:cNvPicPr>
          <p:nvPr/>
        </p:nvPicPr>
        <p:blipFill>
          <a:blip r:embed="rId12"/>
          <a:stretch>
            <a:fillRect/>
          </a:stretch>
        </p:blipFill>
        <p:spPr>
          <a:xfrm rot="653986">
            <a:off x="6256082" y="2290302"/>
            <a:ext cx="2519352" cy="970054"/>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42AF5257-DF1B-4CD9-B852-E0695CBFB623}"/>
              </a:ext>
            </a:extLst>
          </p:cNvPr>
          <p:cNvPicPr>
            <a:picLocks noChangeAspect="1"/>
          </p:cNvPicPr>
          <p:nvPr/>
        </p:nvPicPr>
        <p:blipFill>
          <a:blip r:embed="rId14"/>
          <a:stretch>
            <a:fillRect/>
          </a:stretch>
        </p:blipFill>
        <p:spPr>
          <a:xfrm rot="792876">
            <a:off x="3575079" y="4381151"/>
            <a:ext cx="1635414" cy="727760"/>
          </a:xfrm>
          <a:prstGeom prst="rect">
            <a:avLst/>
          </a:prstGeom>
          <a:effectLst>
            <a:outerShdw blurRad="50800" dist="38100" dir="2700000" algn="tl" rotWithShape="0">
              <a:prstClr val="black">
                <a:alpha val="40000"/>
              </a:prstClr>
            </a:outerShdw>
          </a:effectLst>
        </p:spPr>
      </p:pic>
      <p:pic>
        <p:nvPicPr>
          <p:cNvPr id="13" name="Picture 12">
            <a:hlinkClick r:id="rId15"/>
            <a:extLst>
              <a:ext uri="{FF2B5EF4-FFF2-40B4-BE49-F238E27FC236}">
                <a16:creationId xmlns:a16="http://schemas.microsoft.com/office/drawing/2014/main" id="{E293ADAC-211D-4CDC-9ECF-234E6401E118}"/>
              </a:ext>
            </a:extLst>
          </p:cNvPr>
          <p:cNvPicPr>
            <a:picLocks noChangeAspect="1"/>
          </p:cNvPicPr>
          <p:nvPr/>
        </p:nvPicPr>
        <p:blipFill>
          <a:blip r:embed="rId16"/>
          <a:stretch>
            <a:fillRect/>
          </a:stretch>
        </p:blipFill>
        <p:spPr>
          <a:xfrm rot="21110165">
            <a:off x="7055374" y="4207738"/>
            <a:ext cx="1693607" cy="957256"/>
          </a:xfrm>
          <a:prstGeom prst="rect">
            <a:avLst/>
          </a:prstGeom>
          <a:effectLst>
            <a:outerShdw blurRad="50800" dist="38100" dir="2700000" algn="tl" rotWithShape="0">
              <a:prstClr val="black">
                <a:alpha val="40000"/>
              </a:prstClr>
            </a:outerShdw>
          </a:effectLst>
        </p:spPr>
      </p:pic>
      <p:pic>
        <p:nvPicPr>
          <p:cNvPr id="15" name="Picture 14">
            <a:hlinkClick r:id="rId17"/>
            <a:extLst>
              <a:ext uri="{FF2B5EF4-FFF2-40B4-BE49-F238E27FC236}">
                <a16:creationId xmlns:a16="http://schemas.microsoft.com/office/drawing/2014/main" id="{24D030A3-7119-4767-B2D6-C609190593F8}"/>
              </a:ext>
            </a:extLst>
          </p:cNvPr>
          <p:cNvPicPr>
            <a:picLocks noChangeAspect="1"/>
          </p:cNvPicPr>
          <p:nvPr/>
        </p:nvPicPr>
        <p:blipFill>
          <a:blip r:embed="rId18"/>
          <a:stretch>
            <a:fillRect/>
          </a:stretch>
        </p:blipFill>
        <p:spPr>
          <a:xfrm rot="897654">
            <a:off x="5458728" y="3855031"/>
            <a:ext cx="1308290" cy="686853"/>
          </a:xfrm>
          <a:prstGeom prst="rect">
            <a:avLst/>
          </a:prstGeom>
          <a:effectLst>
            <a:outerShdw blurRad="50800" dist="38100" dir="2700000" algn="tl" rotWithShape="0">
              <a:prstClr val="black">
                <a:alpha val="40000"/>
              </a:prstClr>
            </a:outerShdw>
          </a:effectLst>
        </p:spPr>
      </p:pic>
      <p:pic>
        <p:nvPicPr>
          <p:cNvPr id="20" name="Picture 2" descr="Berkshire Opportunities logo">
            <a:extLst>
              <a:ext uri="{FF2B5EF4-FFF2-40B4-BE49-F238E27FC236}">
                <a16:creationId xmlns:a16="http://schemas.microsoft.com/office/drawing/2014/main" id="{66B332EE-33EA-43DA-B353-15EFCA83B392}"/>
              </a:ext>
            </a:extLst>
          </p:cNvPr>
          <p:cNvPicPr>
            <a:picLocks noChangeAspect="1" noChangeArrowheads="1"/>
          </p:cNvPicPr>
          <p:nvPr/>
        </p:nvPicPr>
        <p:blipFill>
          <a:blip r:embed="rId19">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18" name="Rectangle: Rounded Corners 17">
            <a:extLst>
              <a:ext uri="{FF2B5EF4-FFF2-40B4-BE49-F238E27FC236}">
                <a16:creationId xmlns:a16="http://schemas.microsoft.com/office/drawing/2014/main" id="{2448A6A5-834C-4C08-85D1-B4111AB3A289}"/>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The health and care sector workforce is </a:t>
            </a:r>
            <a:r>
              <a:rPr lang="en-GB" sz="1600" b="1" dirty="0">
                <a:solidFill>
                  <a:schemeClr val="tx1"/>
                </a:solidFill>
                <a:latin typeface="Century Gothic" panose="020B0502020202020204" pitchFamily="34" charset="0"/>
              </a:rPr>
              <a:t>stretched</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reaching a tipping point</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Demand for services is growing </a:t>
            </a:r>
            <a:r>
              <a:rPr lang="en-GB" sz="1600" dirty="0">
                <a:solidFill>
                  <a:schemeClr val="tx1"/>
                </a:solidFill>
                <a:latin typeface="Century Gothic" panose="020B0502020202020204" pitchFamily="34" charset="0"/>
              </a:rPr>
              <a:t>(mainly due to people living longer) but an ageing workforce and </a:t>
            </a:r>
            <a:r>
              <a:rPr lang="en-GB" sz="1600" b="1" dirty="0">
                <a:solidFill>
                  <a:schemeClr val="tx1"/>
                </a:solidFill>
                <a:latin typeface="Century Gothic" panose="020B0502020202020204" pitchFamily="34" charset="0"/>
              </a:rPr>
              <a:t>the impact of Brexit is likely to diminish the recruitment pool. </a:t>
            </a:r>
          </a:p>
        </p:txBody>
      </p:sp>
      <p:sp>
        <p:nvSpPr>
          <p:cNvPr id="19" name="Shape 114">
            <a:extLst>
              <a:ext uri="{FF2B5EF4-FFF2-40B4-BE49-F238E27FC236}">
                <a16:creationId xmlns:a16="http://schemas.microsoft.com/office/drawing/2014/main" id="{CDD58C7B-D1D4-4592-AB6F-4B133CABCDAC}"/>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
        <p:nvSpPr>
          <p:cNvPr id="26" name="Rectangle: Rounded Corners 25">
            <a:extLst>
              <a:ext uri="{FF2B5EF4-FFF2-40B4-BE49-F238E27FC236}">
                <a16:creationId xmlns:a16="http://schemas.microsoft.com/office/drawing/2014/main" id="{CE07A5E9-457B-4BC5-A1B8-CAD0ABD9ABE6}"/>
              </a:ext>
            </a:extLst>
          </p:cNvPr>
          <p:cNvSpPr/>
          <p:nvPr/>
        </p:nvSpPr>
        <p:spPr>
          <a:xfrm>
            <a:off x="289595" y="2090238"/>
            <a:ext cx="2939454" cy="3104230"/>
          </a:xfrm>
          <a:prstGeom prst="roundRect">
            <a:avLst/>
          </a:prstGeom>
          <a:solidFill>
            <a:srgbClr val="F4FBFE"/>
          </a:solidFill>
          <a:ln w="28575">
            <a:solidFill>
              <a:srgbClr val="2070C3"/>
            </a:solidFill>
            <a:prstDash val="solid"/>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Blip>
                <a:blip r:embed="rId20"/>
              </a:buBlip>
            </a:pPr>
            <a:r>
              <a:rPr lang="en-GB" sz="1600" dirty="0">
                <a:solidFill>
                  <a:schemeClr val="tx1"/>
                </a:solidFill>
                <a:latin typeface="Century Gothic" panose="020B0502020202020204" pitchFamily="34" charset="0"/>
              </a:rPr>
              <a:t>Royal Berkshire Hospital</a:t>
            </a:r>
          </a:p>
          <a:p>
            <a:pPr marL="285750" indent="-285750">
              <a:buBlip>
                <a:blip r:embed="rId20"/>
              </a:buBlip>
            </a:pPr>
            <a:r>
              <a:rPr lang="en-GB" sz="1600" dirty="0">
                <a:solidFill>
                  <a:schemeClr val="tx1"/>
                </a:solidFill>
                <a:latin typeface="Century Gothic" panose="020B0502020202020204" pitchFamily="34" charset="0"/>
              </a:rPr>
              <a:t>Berkshire Health Care</a:t>
            </a:r>
          </a:p>
          <a:p>
            <a:pPr marL="285750" indent="-285750">
              <a:buBlip>
                <a:blip r:embed="rId20"/>
              </a:buBlip>
            </a:pPr>
            <a:r>
              <a:rPr lang="en-GB" sz="1600" dirty="0" err="1">
                <a:solidFill>
                  <a:schemeClr val="tx1"/>
                </a:solidFill>
                <a:latin typeface="Century Gothic" panose="020B0502020202020204" pitchFamily="34" charset="0"/>
              </a:rPr>
              <a:t>Heatherwood</a:t>
            </a:r>
            <a:r>
              <a:rPr lang="en-GB" sz="1600" dirty="0">
                <a:solidFill>
                  <a:schemeClr val="tx1"/>
                </a:solidFill>
                <a:latin typeface="Century Gothic" panose="020B0502020202020204" pitchFamily="34" charset="0"/>
              </a:rPr>
              <a:t> Hospital </a:t>
            </a:r>
          </a:p>
          <a:p>
            <a:pPr marL="285750" indent="-285750">
              <a:buBlip>
                <a:blip r:embed="rId20"/>
              </a:buBlip>
            </a:pPr>
            <a:r>
              <a:rPr lang="en-GB" sz="1600" dirty="0">
                <a:solidFill>
                  <a:schemeClr val="tx1"/>
                </a:solidFill>
                <a:latin typeface="Century Gothic" panose="020B0502020202020204" pitchFamily="34" charset="0"/>
              </a:rPr>
              <a:t>Wexham Park Hospital</a:t>
            </a:r>
          </a:p>
          <a:p>
            <a:pPr marL="285750" indent="-285750">
              <a:buBlip>
                <a:blip r:embed="rId20"/>
              </a:buBlip>
            </a:pPr>
            <a:r>
              <a:rPr lang="en-GB" sz="1600" dirty="0">
                <a:solidFill>
                  <a:schemeClr val="tx1"/>
                </a:solidFill>
                <a:latin typeface="Century Gothic" panose="020B0502020202020204" pitchFamily="34" charset="0"/>
              </a:rPr>
              <a:t>Broadmoor Hospital </a:t>
            </a:r>
          </a:p>
          <a:p>
            <a:pPr marL="285750" indent="-285750">
              <a:buBlip>
                <a:blip r:embed="rId20"/>
              </a:buBlip>
            </a:pPr>
            <a:r>
              <a:rPr lang="en-GB" sz="1600" dirty="0">
                <a:solidFill>
                  <a:schemeClr val="tx1"/>
                </a:solidFill>
                <a:latin typeface="Century Gothic" panose="020B0502020202020204" pitchFamily="34" charset="0"/>
              </a:rPr>
              <a:t>Berkshire Independent Hospital</a:t>
            </a:r>
          </a:p>
          <a:p>
            <a:pPr marL="285750" indent="-285750">
              <a:buBlip>
                <a:blip r:embed="rId20"/>
              </a:buBlip>
            </a:pPr>
            <a:r>
              <a:rPr lang="en-GB" sz="1600" dirty="0">
                <a:solidFill>
                  <a:schemeClr val="tx1"/>
                </a:solidFill>
                <a:latin typeface="Century Gothic" panose="020B0502020202020204" pitchFamily="34" charset="0"/>
              </a:rPr>
              <a:t>Local authorities</a:t>
            </a:r>
          </a:p>
        </p:txBody>
      </p:sp>
    </p:spTree>
    <p:extLst>
      <p:ext uri="{BB962C8B-B14F-4D97-AF65-F5344CB8AC3E}">
        <p14:creationId xmlns:p14="http://schemas.microsoft.com/office/powerpoint/2010/main" val="22224996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Graphic 30" descr="Signpost outline">
            <a:extLst>
              <a:ext uri="{FF2B5EF4-FFF2-40B4-BE49-F238E27FC236}">
                <a16:creationId xmlns:a16="http://schemas.microsoft.com/office/drawing/2014/main" id="{DF67C73B-E9BE-4FFF-BE86-1BA8C739F530}"/>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304800" y="1520356"/>
            <a:ext cx="5229922" cy="5229922"/>
          </a:xfrm>
          <a:prstGeom prst="rect">
            <a:avLst/>
          </a:prstGeom>
        </p:spPr>
      </p:pic>
      <p:pic>
        <p:nvPicPr>
          <p:cNvPr id="32" name="Graphic 31" descr="Information outline">
            <a:extLst>
              <a:ext uri="{FF2B5EF4-FFF2-40B4-BE49-F238E27FC236}">
                <a16:creationId xmlns:a16="http://schemas.microsoft.com/office/drawing/2014/main" id="{C3C50C7F-CAB5-48A7-AB0B-187886420CEF}"/>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571999" y="107722"/>
            <a:ext cx="4876800" cy="4876800"/>
          </a:xfrm>
          <a:prstGeom prst="rect">
            <a:avLst/>
          </a:prstGeom>
        </p:spPr>
      </p:pic>
      <p:sp>
        <p:nvSpPr>
          <p:cNvPr id="34" name="Rectangle: Rounded Corners 33">
            <a:extLst>
              <a:ext uri="{FF2B5EF4-FFF2-40B4-BE49-F238E27FC236}">
                <a16:creationId xmlns:a16="http://schemas.microsoft.com/office/drawing/2014/main" id="{D52AA15B-7A99-4A2E-8252-205CC4B4A075}"/>
              </a:ext>
            </a:extLst>
          </p:cNvPr>
          <p:cNvSpPr/>
          <p:nvPr/>
        </p:nvSpPr>
        <p:spPr>
          <a:xfrm>
            <a:off x="292657" y="895607"/>
            <a:ext cx="8564809" cy="957256"/>
          </a:xfrm>
          <a:prstGeom prst="roundRect">
            <a:avLst/>
          </a:prstGeom>
          <a:solidFill>
            <a:srgbClr val="8E0053"/>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cs typeface="Arial" panose="020B0604020202020204" pitchFamily="34" charset="0"/>
              </a:rPr>
              <a:t>Want to take what you’ve learned further?</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Click the logos to visit the websites of each employer featured below to find out more about </a:t>
            </a: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The Warehouse and Distribution Job Family</a:t>
            </a: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9" name="Picture 8">
            <a:hlinkClick r:id="rId7"/>
            <a:extLst>
              <a:ext uri="{FF2B5EF4-FFF2-40B4-BE49-F238E27FC236}">
                <a16:creationId xmlns:a16="http://schemas.microsoft.com/office/drawing/2014/main" id="{291EA50A-4189-4CA1-9631-1DE959923ACB}"/>
              </a:ext>
            </a:extLst>
          </p:cNvPr>
          <p:cNvPicPr>
            <a:picLocks noChangeAspect="1"/>
          </p:cNvPicPr>
          <p:nvPr/>
        </p:nvPicPr>
        <p:blipFill>
          <a:blip r:embed="rId8"/>
          <a:stretch>
            <a:fillRect/>
          </a:stretch>
        </p:blipFill>
        <p:spPr>
          <a:xfrm rot="21281569">
            <a:off x="7240491" y="2094264"/>
            <a:ext cx="1571154" cy="1126489"/>
          </a:xfrm>
          <a:prstGeom prst="rect">
            <a:avLst/>
          </a:prstGeom>
          <a:effectLst>
            <a:outerShdw blurRad="50800" dist="38100" dir="2700000" algn="tl" rotWithShape="0">
              <a:prstClr val="black">
                <a:alpha val="40000"/>
              </a:prstClr>
            </a:outerShdw>
          </a:effectLst>
        </p:spPr>
      </p:pic>
      <p:pic>
        <p:nvPicPr>
          <p:cNvPr id="10" name="Picture 9">
            <a:hlinkClick r:id="rId9"/>
            <a:extLst>
              <a:ext uri="{FF2B5EF4-FFF2-40B4-BE49-F238E27FC236}">
                <a16:creationId xmlns:a16="http://schemas.microsoft.com/office/drawing/2014/main" id="{1F1E2076-B036-4093-B981-D204A3A485C6}"/>
              </a:ext>
            </a:extLst>
          </p:cNvPr>
          <p:cNvPicPr>
            <a:picLocks noChangeAspect="1"/>
          </p:cNvPicPr>
          <p:nvPr/>
        </p:nvPicPr>
        <p:blipFill>
          <a:blip r:embed="rId10"/>
          <a:stretch>
            <a:fillRect/>
          </a:stretch>
        </p:blipFill>
        <p:spPr>
          <a:xfrm rot="228475">
            <a:off x="6943317" y="3573477"/>
            <a:ext cx="1885289" cy="577224"/>
          </a:xfrm>
          <a:prstGeom prst="rect">
            <a:avLst/>
          </a:prstGeom>
          <a:effectLst>
            <a:outerShdw blurRad="50800" dist="38100" dir="2700000" algn="tl" rotWithShape="0">
              <a:prstClr val="black">
                <a:alpha val="40000"/>
              </a:prstClr>
            </a:outerShdw>
          </a:effectLst>
        </p:spPr>
      </p:pic>
      <p:pic>
        <p:nvPicPr>
          <p:cNvPr id="11" name="Picture 10">
            <a:hlinkClick r:id="rId11"/>
            <a:extLst>
              <a:ext uri="{FF2B5EF4-FFF2-40B4-BE49-F238E27FC236}">
                <a16:creationId xmlns:a16="http://schemas.microsoft.com/office/drawing/2014/main" id="{B857B97F-9FBD-43AD-B008-664AE517FBA2}"/>
              </a:ext>
            </a:extLst>
          </p:cNvPr>
          <p:cNvPicPr>
            <a:picLocks noChangeAspect="1"/>
          </p:cNvPicPr>
          <p:nvPr/>
        </p:nvPicPr>
        <p:blipFill>
          <a:blip r:embed="rId12" cstate="print">
            <a:extLst>
              <a:ext uri="{28A0092B-C50C-407E-A947-70E740481C1C}">
                <a14:useLocalDpi xmlns:a14="http://schemas.microsoft.com/office/drawing/2010/main"/>
              </a:ext>
            </a:extLst>
          </a:blip>
          <a:stretch>
            <a:fillRect/>
          </a:stretch>
        </p:blipFill>
        <p:spPr>
          <a:xfrm rot="21402274">
            <a:off x="7053413" y="4552895"/>
            <a:ext cx="1660578" cy="442821"/>
          </a:xfrm>
          <a:prstGeom prst="rect">
            <a:avLst/>
          </a:prstGeom>
          <a:effectLst>
            <a:outerShdw blurRad="50800" dist="38100" dir="2700000" algn="tl" rotWithShape="0">
              <a:prstClr val="black">
                <a:alpha val="40000"/>
              </a:prstClr>
            </a:outerShdw>
          </a:effectLst>
        </p:spPr>
      </p:pic>
      <p:pic>
        <p:nvPicPr>
          <p:cNvPr id="12" name="Picture 11">
            <a:hlinkClick r:id="rId13"/>
            <a:extLst>
              <a:ext uri="{FF2B5EF4-FFF2-40B4-BE49-F238E27FC236}">
                <a16:creationId xmlns:a16="http://schemas.microsoft.com/office/drawing/2014/main" id="{98B0DF23-32CB-47E3-A228-CD85F331AE00}"/>
              </a:ext>
            </a:extLst>
          </p:cNvPr>
          <p:cNvPicPr>
            <a:picLocks noChangeAspect="1"/>
          </p:cNvPicPr>
          <p:nvPr/>
        </p:nvPicPr>
        <p:blipFill>
          <a:blip r:embed="rId14"/>
          <a:stretch>
            <a:fillRect/>
          </a:stretch>
        </p:blipFill>
        <p:spPr>
          <a:xfrm rot="360887">
            <a:off x="347441" y="3648891"/>
            <a:ext cx="1660167" cy="830084"/>
          </a:xfrm>
          <a:prstGeom prst="rect">
            <a:avLst/>
          </a:prstGeom>
          <a:effectLst>
            <a:outerShdw blurRad="50800" dist="38100" dir="2700000" algn="tl" rotWithShape="0">
              <a:prstClr val="black">
                <a:alpha val="40000"/>
              </a:prstClr>
            </a:outerShdw>
          </a:effectLst>
        </p:spPr>
      </p:pic>
      <p:pic>
        <p:nvPicPr>
          <p:cNvPr id="13" name="Picture 12">
            <a:extLst>
              <a:ext uri="{FF2B5EF4-FFF2-40B4-BE49-F238E27FC236}">
                <a16:creationId xmlns:a16="http://schemas.microsoft.com/office/drawing/2014/main" id="{7584D075-4CAA-4021-8640-9F123F180CAC}"/>
              </a:ext>
            </a:extLst>
          </p:cNvPr>
          <p:cNvPicPr>
            <a:picLocks noChangeAspect="1"/>
          </p:cNvPicPr>
          <p:nvPr/>
        </p:nvPicPr>
        <p:blipFill>
          <a:blip r:embed="rId15"/>
          <a:stretch>
            <a:fillRect/>
          </a:stretch>
        </p:blipFill>
        <p:spPr>
          <a:xfrm rot="21364147">
            <a:off x="3860394" y="3482583"/>
            <a:ext cx="1143366" cy="825287"/>
          </a:xfrm>
          <a:prstGeom prst="rect">
            <a:avLst/>
          </a:prstGeom>
          <a:effectLst>
            <a:outerShdw blurRad="50800" dist="38100" dir="2700000" algn="tl" rotWithShape="0">
              <a:prstClr val="black">
                <a:alpha val="40000"/>
              </a:prstClr>
            </a:outerShdw>
          </a:effectLst>
        </p:spPr>
      </p:pic>
      <p:pic>
        <p:nvPicPr>
          <p:cNvPr id="15" name="Picture 14">
            <a:hlinkClick r:id="rId16"/>
            <a:extLst>
              <a:ext uri="{FF2B5EF4-FFF2-40B4-BE49-F238E27FC236}">
                <a16:creationId xmlns:a16="http://schemas.microsoft.com/office/drawing/2014/main" id="{4BA2C88E-928F-4E8B-A887-083CA92545D9}"/>
              </a:ext>
            </a:extLst>
          </p:cNvPr>
          <p:cNvPicPr>
            <a:picLocks noChangeAspect="1"/>
          </p:cNvPicPr>
          <p:nvPr/>
        </p:nvPicPr>
        <p:blipFill>
          <a:blip r:embed="rId17" cstate="print">
            <a:extLst>
              <a:ext uri="{28A0092B-C50C-407E-A947-70E740481C1C}">
                <a14:useLocalDpi xmlns:a14="http://schemas.microsoft.com/office/drawing/2010/main"/>
              </a:ext>
            </a:extLst>
          </a:blip>
          <a:stretch>
            <a:fillRect/>
          </a:stretch>
        </p:blipFill>
        <p:spPr>
          <a:xfrm rot="21097846">
            <a:off x="5558905" y="4297895"/>
            <a:ext cx="1008623" cy="1008623"/>
          </a:xfrm>
          <a:prstGeom prst="rect">
            <a:avLst/>
          </a:prstGeom>
          <a:effectLst>
            <a:outerShdw blurRad="50800" dist="38100" dir="2700000" algn="tl" rotWithShape="0">
              <a:prstClr val="black">
                <a:alpha val="40000"/>
              </a:prstClr>
            </a:outerShdw>
          </a:effectLst>
        </p:spPr>
      </p:pic>
      <p:pic>
        <p:nvPicPr>
          <p:cNvPr id="16" name="Picture 15">
            <a:hlinkClick r:id="rId18"/>
            <a:extLst>
              <a:ext uri="{FF2B5EF4-FFF2-40B4-BE49-F238E27FC236}">
                <a16:creationId xmlns:a16="http://schemas.microsoft.com/office/drawing/2014/main" id="{B977DB57-08B7-4F17-8568-A3BF7D6A014D}"/>
              </a:ext>
            </a:extLst>
          </p:cNvPr>
          <p:cNvPicPr>
            <a:picLocks noChangeAspect="1"/>
          </p:cNvPicPr>
          <p:nvPr/>
        </p:nvPicPr>
        <p:blipFill>
          <a:blip r:embed="rId19"/>
          <a:stretch>
            <a:fillRect/>
          </a:stretch>
        </p:blipFill>
        <p:spPr>
          <a:xfrm rot="439747">
            <a:off x="2105402" y="2116022"/>
            <a:ext cx="1367538" cy="841562"/>
          </a:xfrm>
          <a:prstGeom prst="rect">
            <a:avLst/>
          </a:prstGeom>
          <a:effectLst>
            <a:outerShdw blurRad="50800" dist="38100" dir="2700000" algn="tl" rotWithShape="0">
              <a:prstClr val="black">
                <a:alpha val="40000"/>
              </a:prstClr>
            </a:outerShdw>
          </a:effectLst>
        </p:spPr>
      </p:pic>
      <p:pic>
        <p:nvPicPr>
          <p:cNvPr id="18" name="Picture 17">
            <a:hlinkClick r:id="rId20"/>
            <a:extLst>
              <a:ext uri="{FF2B5EF4-FFF2-40B4-BE49-F238E27FC236}">
                <a16:creationId xmlns:a16="http://schemas.microsoft.com/office/drawing/2014/main" id="{EADC2F1E-59D7-4E9E-961B-8B24C4618DC6}"/>
              </a:ext>
            </a:extLst>
          </p:cNvPr>
          <p:cNvPicPr>
            <a:picLocks noChangeAspect="1"/>
          </p:cNvPicPr>
          <p:nvPr/>
        </p:nvPicPr>
        <p:blipFill>
          <a:blip r:embed="rId21"/>
          <a:stretch>
            <a:fillRect/>
          </a:stretch>
        </p:blipFill>
        <p:spPr>
          <a:xfrm rot="21191789">
            <a:off x="367859" y="2105234"/>
            <a:ext cx="1442026" cy="1066326"/>
          </a:xfrm>
          <a:prstGeom prst="rect">
            <a:avLst/>
          </a:prstGeom>
          <a:effectLst>
            <a:outerShdw blurRad="50800" dist="38100" dir="2700000" algn="tl" rotWithShape="0">
              <a:prstClr val="black">
                <a:alpha val="40000"/>
              </a:prstClr>
            </a:outerShdw>
          </a:effectLst>
        </p:spPr>
      </p:pic>
      <p:pic>
        <p:nvPicPr>
          <p:cNvPr id="19" name="Picture 18">
            <a:hlinkClick r:id="rId22"/>
            <a:extLst>
              <a:ext uri="{FF2B5EF4-FFF2-40B4-BE49-F238E27FC236}">
                <a16:creationId xmlns:a16="http://schemas.microsoft.com/office/drawing/2014/main" id="{BA32BC17-CE2B-4E00-9926-D7C58A7EE6AE}"/>
              </a:ext>
            </a:extLst>
          </p:cNvPr>
          <p:cNvPicPr>
            <a:picLocks noChangeAspect="1"/>
          </p:cNvPicPr>
          <p:nvPr/>
        </p:nvPicPr>
        <p:blipFill>
          <a:blip r:embed="rId23"/>
          <a:stretch>
            <a:fillRect/>
          </a:stretch>
        </p:blipFill>
        <p:spPr>
          <a:xfrm rot="158024">
            <a:off x="5484826" y="2144048"/>
            <a:ext cx="1460149" cy="777482"/>
          </a:xfrm>
          <a:prstGeom prst="rect">
            <a:avLst/>
          </a:prstGeom>
          <a:effectLst>
            <a:outerShdw blurRad="50800" dist="38100" dir="2700000" algn="tl" rotWithShape="0">
              <a:prstClr val="black">
                <a:alpha val="40000"/>
              </a:prstClr>
            </a:outerShdw>
          </a:effectLst>
        </p:spPr>
      </p:pic>
      <p:pic>
        <p:nvPicPr>
          <p:cNvPr id="20" name="Picture 19">
            <a:hlinkClick r:id="rId24"/>
            <a:extLst>
              <a:ext uri="{FF2B5EF4-FFF2-40B4-BE49-F238E27FC236}">
                <a16:creationId xmlns:a16="http://schemas.microsoft.com/office/drawing/2014/main" id="{2723BD02-DF3D-4AE1-A27D-F7FFB2523AFC}"/>
              </a:ext>
            </a:extLst>
          </p:cNvPr>
          <p:cNvPicPr>
            <a:picLocks noChangeAspect="1"/>
          </p:cNvPicPr>
          <p:nvPr/>
        </p:nvPicPr>
        <p:blipFill>
          <a:blip r:embed="rId25"/>
          <a:stretch>
            <a:fillRect/>
          </a:stretch>
        </p:blipFill>
        <p:spPr>
          <a:xfrm rot="296133">
            <a:off x="2318125" y="3862278"/>
            <a:ext cx="1164433" cy="786571"/>
          </a:xfrm>
          <a:prstGeom prst="rect">
            <a:avLst/>
          </a:prstGeom>
          <a:effectLst>
            <a:outerShdw blurRad="50800" dist="38100" dir="2700000" algn="tl" rotWithShape="0">
              <a:prstClr val="black">
                <a:alpha val="40000"/>
              </a:prstClr>
            </a:outerShdw>
          </a:effectLst>
        </p:spPr>
      </p:pic>
      <p:pic>
        <p:nvPicPr>
          <p:cNvPr id="21" name="Picture 20">
            <a:hlinkClick r:id="rId26"/>
            <a:extLst>
              <a:ext uri="{FF2B5EF4-FFF2-40B4-BE49-F238E27FC236}">
                <a16:creationId xmlns:a16="http://schemas.microsoft.com/office/drawing/2014/main" id="{151506AD-E814-4172-969A-47E19ECD2799}"/>
              </a:ext>
            </a:extLst>
          </p:cNvPr>
          <p:cNvPicPr>
            <a:picLocks noChangeAspect="1"/>
          </p:cNvPicPr>
          <p:nvPr/>
        </p:nvPicPr>
        <p:blipFill>
          <a:blip r:embed="rId27"/>
          <a:stretch>
            <a:fillRect/>
          </a:stretch>
        </p:blipFill>
        <p:spPr>
          <a:xfrm rot="171518">
            <a:off x="3544915" y="4572653"/>
            <a:ext cx="1634930" cy="724819"/>
          </a:xfrm>
          <a:prstGeom prst="rect">
            <a:avLst/>
          </a:prstGeom>
          <a:effectLst>
            <a:outerShdw blurRad="50800" dist="38100" dir="2700000" algn="tl" rotWithShape="0">
              <a:prstClr val="black">
                <a:alpha val="40000"/>
              </a:prstClr>
            </a:outerShdw>
          </a:effectLst>
        </p:spPr>
      </p:pic>
      <p:pic>
        <p:nvPicPr>
          <p:cNvPr id="23" name="Picture 22">
            <a:hlinkClick r:id="rId28"/>
            <a:extLst>
              <a:ext uri="{FF2B5EF4-FFF2-40B4-BE49-F238E27FC236}">
                <a16:creationId xmlns:a16="http://schemas.microsoft.com/office/drawing/2014/main" id="{C3CA042B-FD74-420A-A108-2C988F957595}"/>
              </a:ext>
            </a:extLst>
          </p:cNvPr>
          <p:cNvPicPr>
            <a:picLocks noChangeAspect="1"/>
          </p:cNvPicPr>
          <p:nvPr/>
        </p:nvPicPr>
        <p:blipFill>
          <a:blip r:embed="rId29"/>
          <a:stretch>
            <a:fillRect/>
          </a:stretch>
        </p:blipFill>
        <p:spPr>
          <a:xfrm rot="21182824">
            <a:off x="3768457" y="2074300"/>
            <a:ext cx="1420852" cy="959782"/>
          </a:xfrm>
          <a:prstGeom prst="rect">
            <a:avLst/>
          </a:prstGeom>
          <a:effectLst>
            <a:outerShdw blurRad="50800" dist="38100" dir="2700000" algn="tl" rotWithShape="0">
              <a:prstClr val="black">
                <a:alpha val="40000"/>
              </a:prstClr>
            </a:outerShdw>
          </a:effectLst>
        </p:spPr>
      </p:pic>
      <p:pic>
        <p:nvPicPr>
          <p:cNvPr id="26" name="Picture 25">
            <a:hlinkClick r:id="rId30"/>
            <a:extLst>
              <a:ext uri="{FF2B5EF4-FFF2-40B4-BE49-F238E27FC236}">
                <a16:creationId xmlns:a16="http://schemas.microsoft.com/office/drawing/2014/main" id="{A24190FA-121C-4F51-8D51-0866B4775AB7}"/>
              </a:ext>
            </a:extLst>
          </p:cNvPr>
          <p:cNvPicPr>
            <a:picLocks noChangeAspect="1"/>
          </p:cNvPicPr>
          <p:nvPr/>
        </p:nvPicPr>
        <p:blipFill>
          <a:blip r:embed="rId31"/>
          <a:stretch>
            <a:fillRect/>
          </a:stretch>
        </p:blipFill>
        <p:spPr>
          <a:xfrm>
            <a:off x="5176452" y="3276446"/>
            <a:ext cx="1634931" cy="779570"/>
          </a:xfrm>
          <a:prstGeom prst="rect">
            <a:avLst/>
          </a:prstGeom>
          <a:effectLst>
            <a:outerShdw blurRad="50800" dist="38100" dir="2700000" algn="tl" rotWithShape="0">
              <a:prstClr val="black">
                <a:alpha val="40000"/>
              </a:prstClr>
            </a:outerShdw>
          </a:effectLst>
        </p:spPr>
      </p:pic>
      <p:pic>
        <p:nvPicPr>
          <p:cNvPr id="28" name="Picture 2" descr="Image result for westcoast">
            <a:hlinkClick r:id="rId32"/>
            <a:extLst>
              <a:ext uri="{FF2B5EF4-FFF2-40B4-BE49-F238E27FC236}">
                <a16:creationId xmlns:a16="http://schemas.microsoft.com/office/drawing/2014/main" id="{CC91AF03-AB81-44CA-8C68-8B3F9CD4BF9B}"/>
              </a:ext>
            </a:extLst>
          </p:cNvPr>
          <p:cNvPicPr>
            <a:picLocks noChangeAspect="1" noChangeArrowheads="1"/>
          </p:cNvPicPr>
          <p:nvPr/>
        </p:nvPicPr>
        <p:blipFill rotWithShape="1">
          <a:blip r:embed="rId33" cstate="print">
            <a:extLst>
              <a:ext uri="{28A0092B-C50C-407E-A947-70E740481C1C}">
                <a14:useLocalDpi xmlns:a14="http://schemas.microsoft.com/office/drawing/2010/main"/>
              </a:ext>
            </a:extLst>
          </a:blip>
          <a:srcRect t="20465" b="23822"/>
          <a:stretch/>
        </p:blipFill>
        <p:spPr bwMode="auto">
          <a:xfrm rot="186680">
            <a:off x="356460" y="4624870"/>
            <a:ext cx="2169013" cy="628378"/>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29" name="Picture 4" descr="Image result for amazon">
            <a:hlinkClick r:id="rId34"/>
            <a:extLst>
              <a:ext uri="{FF2B5EF4-FFF2-40B4-BE49-F238E27FC236}">
                <a16:creationId xmlns:a16="http://schemas.microsoft.com/office/drawing/2014/main" id="{5C779F2B-33C9-4621-B74B-DA50407851DF}"/>
              </a:ext>
            </a:extLst>
          </p:cNvPr>
          <p:cNvPicPr>
            <a:picLocks noChangeAspect="1" noChangeArrowheads="1"/>
          </p:cNvPicPr>
          <p:nvPr/>
        </p:nvPicPr>
        <p:blipFill>
          <a:blip r:embed="rId35" cstate="print">
            <a:extLst>
              <a:ext uri="{28A0092B-C50C-407E-A947-70E740481C1C}">
                <a14:useLocalDpi xmlns:a14="http://schemas.microsoft.com/office/drawing/2010/main"/>
              </a:ext>
            </a:extLst>
          </a:blip>
          <a:srcRect/>
          <a:stretch>
            <a:fillRect/>
          </a:stretch>
        </p:blipFill>
        <p:spPr bwMode="auto">
          <a:xfrm rot="21381311">
            <a:off x="2098307" y="3157616"/>
            <a:ext cx="1494265" cy="54776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pic>
        <p:nvPicPr>
          <p:cNvPr id="35" name="Picture 2" descr="Berkshire Opportunities logo">
            <a:extLst>
              <a:ext uri="{FF2B5EF4-FFF2-40B4-BE49-F238E27FC236}">
                <a16:creationId xmlns:a16="http://schemas.microsoft.com/office/drawing/2014/main" id="{56ADF8F4-7BD5-41EA-BB92-3C2D91C788DA}"/>
              </a:ext>
            </a:extLst>
          </p:cNvPr>
          <p:cNvPicPr>
            <a:picLocks noChangeAspect="1" noChangeArrowheads="1"/>
          </p:cNvPicPr>
          <p:nvPr/>
        </p:nvPicPr>
        <p:blipFill>
          <a:blip r:embed="rId36">
            <a:extLst>
              <a:ext uri="{28A0092B-C50C-407E-A947-70E740481C1C}">
                <a14:useLocalDpi xmlns:a14="http://schemas.microsoft.com/office/drawing/2010/main"/>
              </a:ext>
            </a:extLst>
          </a:blip>
          <a:srcRect/>
          <a:stretch>
            <a:fillRect/>
          </a:stretch>
        </p:blipFill>
        <p:spPr bwMode="auto">
          <a:xfrm>
            <a:off x="7363933" y="59692"/>
            <a:ext cx="1695951" cy="735239"/>
          </a:xfrm>
          <a:prstGeom prst="rect">
            <a:avLst/>
          </a:prstGeom>
          <a:noFill/>
          <a:extLst>
            <a:ext uri="{909E8E84-426E-40DD-AFC4-6F175D3DCCD1}">
              <a14:hiddenFill xmlns:a14="http://schemas.microsoft.com/office/drawing/2010/main">
                <a:solidFill>
                  <a:srgbClr val="FFFFFF"/>
                </a:solidFill>
              </a14:hiddenFill>
            </a:ext>
          </a:extLst>
        </p:spPr>
      </p:pic>
      <p:sp>
        <p:nvSpPr>
          <p:cNvPr id="27" name="Rectangle: Rounded Corners 26">
            <a:extLst>
              <a:ext uri="{FF2B5EF4-FFF2-40B4-BE49-F238E27FC236}">
                <a16:creationId xmlns:a16="http://schemas.microsoft.com/office/drawing/2014/main" id="{24A61D78-8F90-45B6-B495-C9409CA7BCF7}"/>
              </a:ext>
            </a:extLst>
          </p:cNvPr>
          <p:cNvSpPr/>
          <p:nvPr/>
        </p:nvSpPr>
        <p:spPr>
          <a:xfrm>
            <a:off x="289595" y="5431844"/>
            <a:ext cx="8564809" cy="1097363"/>
          </a:xfrm>
          <a:prstGeom prst="roundRect">
            <a:avLst/>
          </a:prstGeom>
          <a:solidFill>
            <a:srgbClr val="B8E3F6"/>
          </a:solidFill>
          <a:ln w="28575">
            <a:solidFill>
              <a:srgbClr val="355893"/>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Berkshire has a </a:t>
            </a:r>
            <a:r>
              <a:rPr lang="en-GB" sz="1600" b="1" dirty="0">
                <a:solidFill>
                  <a:schemeClr val="tx1"/>
                </a:solidFill>
                <a:latin typeface="Century Gothic" panose="020B0502020202020204" pitchFamily="34" charset="0"/>
              </a:rPr>
              <a:t>well-established and growing logistics sector</a:t>
            </a:r>
            <a:r>
              <a:rPr lang="en-GB" sz="1600" dirty="0">
                <a:solidFill>
                  <a:schemeClr val="tx1"/>
                </a:solidFill>
                <a:latin typeface="Century Gothic" panose="020B0502020202020204" pitchFamily="34" charset="0"/>
              </a:rPr>
              <a:t>, with many </a:t>
            </a:r>
            <a:r>
              <a:rPr lang="en-GB" sz="1600" b="1" dirty="0">
                <a:solidFill>
                  <a:schemeClr val="tx1"/>
                </a:solidFill>
                <a:latin typeface="Century Gothic" panose="020B0502020202020204" pitchFamily="34" charset="0"/>
              </a:rPr>
              <a:t>large firms </a:t>
            </a:r>
            <a:r>
              <a:rPr lang="en-GB" sz="1600" dirty="0">
                <a:solidFill>
                  <a:schemeClr val="tx1"/>
                </a:solidFill>
                <a:latin typeface="Century Gothic" panose="020B0502020202020204" pitchFamily="34" charset="0"/>
              </a:rPr>
              <a:t>choosing to establish </a:t>
            </a:r>
            <a:r>
              <a:rPr lang="en-GB" sz="1600" b="1" dirty="0">
                <a:solidFill>
                  <a:schemeClr val="tx1"/>
                </a:solidFill>
                <a:latin typeface="Century Gothic" panose="020B0502020202020204" pitchFamily="34" charset="0"/>
              </a:rPr>
              <a:t>warehousing</a:t>
            </a:r>
            <a:r>
              <a:rPr lang="en-GB" sz="1600" dirty="0">
                <a:solidFill>
                  <a:schemeClr val="tx1"/>
                </a:solidFill>
                <a:latin typeface="Century Gothic" panose="020B0502020202020204" pitchFamily="34" charset="0"/>
              </a:rPr>
              <a:t> </a:t>
            </a:r>
            <a:r>
              <a:rPr lang="en-GB" sz="1600" b="1" dirty="0">
                <a:solidFill>
                  <a:schemeClr val="tx1"/>
                </a:solidFill>
                <a:latin typeface="Century Gothic" panose="020B0502020202020204" pitchFamily="34" charset="0"/>
              </a:rPr>
              <a:t>operations</a:t>
            </a:r>
            <a:r>
              <a:rPr lang="en-GB" sz="1600" dirty="0">
                <a:solidFill>
                  <a:schemeClr val="tx1"/>
                </a:solidFill>
                <a:latin typeface="Century Gothic" panose="020B0502020202020204" pitchFamily="34" charset="0"/>
              </a:rPr>
              <a:t> in the sub-region (particularly in and around </a:t>
            </a:r>
            <a:r>
              <a:rPr lang="en-GB" sz="1600" b="1" dirty="0">
                <a:solidFill>
                  <a:schemeClr val="tx1"/>
                </a:solidFill>
                <a:latin typeface="Century Gothic" panose="020B0502020202020204" pitchFamily="34" charset="0"/>
              </a:rPr>
              <a:t>Slough</a:t>
            </a:r>
            <a:r>
              <a:rPr lang="en-GB" sz="1600" dirty="0">
                <a:solidFill>
                  <a:schemeClr val="tx1"/>
                </a:solidFill>
                <a:latin typeface="Century Gothic" panose="020B0502020202020204" pitchFamily="34" charset="0"/>
              </a:rPr>
              <a:t>, and to a lesser extent </a:t>
            </a:r>
            <a:r>
              <a:rPr lang="en-GB" sz="1600" b="1" dirty="0">
                <a:solidFill>
                  <a:schemeClr val="tx1"/>
                </a:solidFill>
                <a:latin typeface="Century Gothic" panose="020B0502020202020204" pitchFamily="34" charset="0"/>
              </a:rPr>
              <a:t>Thatcham</a:t>
            </a:r>
            <a:r>
              <a:rPr lang="en-GB" sz="1600" dirty="0">
                <a:solidFill>
                  <a:schemeClr val="tx1"/>
                </a:solidFill>
                <a:latin typeface="Century Gothic" panose="020B0502020202020204" pitchFamily="34" charset="0"/>
              </a:rPr>
              <a:t> and </a:t>
            </a:r>
            <a:r>
              <a:rPr lang="en-GB" sz="1600" b="1" dirty="0">
                <a:solidFill>
                  <a:schemeClr val="tx1"/>
                </a:solidFill>
                <a:latin typeface="Century Gothic" panose="020B0502020202020204" pitchFamily="34" charset="0"/>
              </a:rPr>
              <a:t>Theale</a:t>
            </a:r>
            <a:r>
              <a:rPr lang="en-GB" sz="1600" dirty="0">
                <a:solidFill>
                  <a:schemeClr val="tx1"/>
                </a:solidFill>
                <a:latin typeface="Century Gothic" panose="020B0502020202020204" pitchFamily="34" charset="0"/>
              </a:rPr>
              <a:t> in West Berkshire). </a:t>
            </a:r>
          </a:p>
        </p:txBody>
      </p:sp>
      <p:sp>
        <p:nvSpPr>
          <p:cNvPr id="30" name="Shape 114">
            <a:extLst>
              <a:ext uri="{FF2B5EF4-FFF2-40B4-BE49-F238E27FC236}">
                <a16:creationId xmlns:a16="http://schemas.microsoft.com/office/drawing/2014/main" id="{ED721714-1579-407B-A40D-E8C2037F880D}"/>
              </a:ext>
            </a:extLst>
          </p:cNvPr>
          <p:cNvSpPr/>
          <p:nvPr/>
        </p:nvSpPr>
        <p:spPr>
          <a:xfrm>
            <a:off x="250863" y="161175"/>
            <a:ext cx="8644988"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Meet the employers!</a:t>
            </a:r>
          </a:p>
        </p:txBody>
      </p:sp>
    </p:spTree>
    <p:extLst>
      <p:ext uri="{BB962C8B-B14F-4D97-AF65-F5344CB8AC3E}">
        <p14:creationId xmlns:p14="http://schemas.microsoft.com/office/powerpoint/2010/main" val="10125129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113">
            <a:extLst>
              <a:ext uri="{FF2B5EF4-FFF2-40B4-BE49-F238E27FC236}">
                <a16:creationId xmlns:a16="http://schemas.microsoft.com/office/drawing/2014/main" id="{C040F6B3-3096-4C24-ADDE-FB1ADA6F8BC7}"/>
              </a:ext>
            </a:extLst>
          </p:cNvPr>
          <p:cNvSpPr/>
          <p:nvPr/>
        </p:nvSpPr>
        <p:spPr>
          <a:xfrm>
            <a:off x="472484" y="1297594"/>
            <a:ext cx="8199031" cy="4055422"/>
          </a:xfrm>
          <a:prstGeom prst="rect">
            <a:avLst/>
          </a:prstGeom>
          <a:noFill/>
          <a:ln>
            <a:noFill/>
          </a:ln>
        </p:spPr>
        <p:txBody>
          <a:bodyPr lIns="91425" tIns="45700" rIns="91425" bIns="45700" anchor="t" anchorCtr="0">
            <a:noAutofit/>
          </a:bodyPr>
          <a:lstStyle/>
          <a:p>
            <a:pPr marL="285750" indent="-285750">
              <a:buFont typeface="Arial" panose="020B0604020202020204" pitchFamily="34" charset="0"/>
              <a:buChar char="•"/>
            </a:pPr>
            <a:r>
              <a:rPr lang="en-US" sz="1600" b="1" dirty="0">
                <a:latin typeface="Century Gothic" panose="020B0502020202020204" pitchFamily="34" charset="0"/>
                <a:ea typeface="Helvetica Neue" panose="02000503000000020004" pitchFamily="2" charset="0"/>
                <a:cs typeface="Arial" panose="020B0604020202020204" pitchFamily="34" charset="0"/>
              </a:rPr>
              <a:t>Labour Market Information (LMI): </a:t>
            </a:r>
            <a:r>
              <a:rPr lang="en-US" sz="1600" dirty="0">
                <a:latin typeface="Century Gothic" panose="020B0502020202020204" pitchFamily="34" charset="0"/>
                <a:ea typeface="Helvetica Neue" panose="02000503000000020004" pitchFamily="2" charset="0"/>
                <a:cs typeface="Arial" panose="020B0604020202020204" pitchFamily="34" charset="0"/>
              </a:rPr>
              <a:t>Information about the jobs and careers available in a geographical area. </a:t>
            </a:r>
          </a:p>
          <a:p>
            <a:endParaRPr lang="en-US" sz="1600" dirty="0">
              <a:latin typeface="Century Gothic" panose="020B0502020202020204" pitchFamily="34" charset="0"/>
              <a:ea typeface="Helvetica Neue" panose="02000503000000020004" pitchFamily="2" charset="0"/>
              <a:cs typeface="Arial" panose="020B0604020202020204" pitchFamily="34" charset="0"/>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Sector: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areas into which the economic activity of a country is divided.</a:t>
            </a:r>
          </a:p>
          <a:p>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Employability: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Having the skills and abilities needed to have a job or career.  </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Career: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job or series of jobs that you do during your working life.</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Labour market: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The supply of people in a particular country or area who are able and willing to work.</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marL="285750" indent="-285750">
              <a:buFont typeface="Arial" panose="020B0604020202020204" pitchFamily="34" charset="0"/>
              <a:buChar char="•"/>
            </a:pPr>
            <a:r>
              <a:rPr lang="en-GB" sz="1600" b="1" dirty="0">
                <a:latin typeface="Century Gothic" panose="020B0502020202020204" pitchFamily="34" charset="0"/>
                <a:ea typeface="Helvetica Neue" panose="02000503000000020004" pitchFamily="2" charset="0"/>
                <a:cs typeface="Arial" panose="020B0604020202020204" pitchFamily="34" charset="0"/>
                <a:sym typeface="Lato"/>
              </a:rPr>
              <a:t>Entrepreneur:  </a:t>
            </a:r>
            <a:r>
              <a:rPr lang="en-GB" sz="1600" dirty="0">
                <a:latin typeface="Century Gothic" panose="020B0502020202020204" pitchFamily="34" charset="0"/>
                <a:ea typeface="Helvetica Neue" panose="02000503000000020004" pitchFamily="2" charset="0"/>
                <a:cs typeface="Arial" panose="020B0604020202020204" pitchFamily="34" charset="0"/>
                <a:sym typeface="Lato"/>
              </a:rPr>
              <a:t>Someone who starts their own business, especially when this involves seeing a new opportunity.</a:t>
            </a:r>
          </a:p>
          <a:p>
            <a:pPr marL="285750" indent="-285750">
              <a:buFont typeface="Arial" panose="020B0604020202020204" pitchFamily="34" charset="0"/>
              <a:buChar char="•"/>
            </a:pPr>
            <a:endParaRPr lang="en-GB" sz="1600" dirty="0">
              <a:latin typeface="Century Gothic" panose="020B0502020202020204" pitchFamily="34" charset="0"/>
              <a:ea typeface="Helvetica Neue" panose="02000503000000020004" pitchFamily="2" charset="0"/>
              <a:cs typeface="Arial" panose="020B0604020202020204" pitchFamily="34" charset="0"/>
              <a:sym typeface="Lato"/>
            </a:endParaRPr>
          </a:p>
          <a:p>
            <a:pPr>
              <a:buClr>
                <a:srgbClr val="BA1A1A"/>
              </a:buClr>
              <a:buSzPct val="100000"/>
            </a:pPr>
            <a:endParaRPr lang="en-GB" sz="1600" b="1" dirty="0">
              <a:latin typeface="Century Gothic" panose="020B0502020202020204" pitchFamily="34" charset="0"/>
              <a:ea typeface="Helvetica Neue" panose="02000503000000020004" pitchFamily="2" charset="0"/>
              <a:cs typeface="Arial" panose="020B0604020202020204" pitchFamily="34" charset="0"/>
              <a:sym typeface="Lato"/>
            </a:endParaRPr>
          </a:p>
        </p:txBody>
      </p:sp>
      <p:sp>
        <p:nvSpPr>
          <p:cNvPr id="16" name="TextBox 13">
            <a:extLst>
              <a:ext uri="{FF2B5EF4-FFF2-40B4-BE49-F238E27FC236}">
                <a16:creationId xmlns:a16="http://schemas.microsoft.com/office/drawing/2014/main" id="{C906BA28-7AC1-4CBE-97B9-8D20DE6B9F6D}"/>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5" name="Picture 4" descr="Berkshire Opportunities logo">
            <a:extLst>
              <a:ext uri="{FF2B5EF4-FFF2-40B4-BE49-F238E27FC236}">
                <a16:creationId xmlns:a16="http://schemas.microsoft.com/office/drawing/2014/main" id="{231E3E38-1E09-47E2-B1D6-1256B23396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26775" y="11253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6" name="Shape 114">
            <a:extLst>
              <a:ext uri="{FF2B5EF4-FFF2-40B4-BE49-F238E27FC236}">
                <a16:creationId xmlns:a16="http://schemas.microsoft.com/office/drawing/2014/main" id="{C280C553-4847-440D-B17E-65E94F417131}"/>
              </a:ext>
            </a:extLst>
          </p:cNvPr>
          <p:cNvSpPr/>
          <p:nvPr/>
        </p:nvSpPr>
        <p:spPr>
          <a:xfrm>
            <a:off x="588064" y="329684"/>
            <a:ext cx="6559300" cy="538608"/>
          </a:xfrm>
          <a:prstGeom prst="rect">
            <a:avLst/>
          </a:prstGeom>
          <a:noFill/>
          <a:ln>
            <a:noFill/>
          </a:ln>
        </p:spPr>
        <p:txBody>
          <a:bodyPr lIns="91425" tIns="45700" rIns="91425" bIns="45700" anchor="t" anchorCtr="0">
            <a:noAutofit/>
          </a:bodyPr>
          <a:lstStyle/>
          <a:p>
            <a:pPr>
              <a:buSzPct val="25000"/>
            </a:pPr>
            <a:r>
              <a:rPr lang="en-GB" sz="2800" b="1" dirty="0">
                <a:latin typeface="Century Gothic" panose="020B0502020202020204" pitchFamily="34" charset="0"/>
                <a:ea typeface="Helvetica Neue" panose="02000503000000020004" pitchFamily="2" charset="0"/>
                <a:cs typeface="Arial" panose="020B0604020202020204" pitchFamily="34" charset="0"/>
                <a:sym typeface="Lato"/>
              </a:rPr>
              <a:t>Keywords</a:t>
            </a:r>
          </a:p>
        </p:txBody>
      </p:sp>
    </p:spTree>
    <p:extLst>
      <p:ext uri="{BB962C8B-B14F-4D97-AF65-F5344CB8AC3E}">
        <p14:creationId xmlns:p14="http://schemas.microsoft.com/office/powerpoint/2010/main" val="2826249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 name="Graphic 22" descr="Marker outline">
            <a:extLst>
              <a:ext uri="{FF2B5EF4-FFF2-40B4-BE49-F238E27FC236}">
                <a16:creationId xmlns:a16="http://schemas.microsoft.com/office/drawing/2014/main" id="{431FFB18-6781-44B0-BE74-6E3BCE6BF04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11310" y="2288847"/>
            <a:ext cx="4876800" cy="4876800"/>
          </a:xfrm>
          <a:prstGeom prst="rect">
            <a:avLst/>
          </a:prstGeom>
        </p:spPr>
      </p:pic>
      <p:pic>
        <p:nvPicPr>
          <p:cNvPr id="24" name="Graphic 23" descr="Remote work outline">
            <a:extLst>
              <a:ext uri="{FF2B5EF4-FFF2-40B4-BE49-F238E27FC236}">
                <a16:creationId xmlns:a16="http://schemas.microsoft.com/office/drawing/2014/main" id="{6E371E36-A631-4257-9266-6E1B7EE1A22B}"/>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250863" y="699783"/>
            <a:ext cx="4876800" cy="4876800"/>
          </a:xfrm>
          <a:prstGeom prst="rect">
            <a:avLst/>
          </a:prstGeom>
        </p:spPr>
      </p:pic>
      <p:pic>
        <p:nvPicPr>
          <p:cNvPr id="9" name="Graphic 8" descr="Work from home desk outline">
            <a:extLst>
              <a:ext uri="{FF2B5EF4-FFF2-40B4-BE49-F238E27FC236}">
                <a16:creationId xmlns:a16="http://schemas.microsoft.com/office/drawing/2014/main" id="{A32B4FDD-0FE7-4726-838C-ED1006678F3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8813" y="4727247"/>
            <a:ext cx="3550895" cy="3550895"/>
          </a:xfrm>
          <a:prstGeom prst="rect">
            <a:avLst/>
          </a:prstGeom>
        </p:spPr>
      </p:pic>
      <p:sp>
        <p:nvSpPr>
          <p:cNvPr id="2" name="Rectangle: Rounded Corners 1">
            <a:extLst>
              <a:ext uri="{FF2B5EF4-FFF2-40B4-BE49-F238E27FC236}">
                <a16:creationId xmlns:a16="http://schemas.microsoft.com/office/drawing/2014/main" id="{9A78F946-8E8C-4893-8D05-35D6A75B49EF}"/>
              </a:ext>
            </a:extLst>
          </p:cNvPr>
          <p:cNvSpPr/>
          <p:nvPr/>
        </p:nvSpPr>
        <p:spPr>
          <a:xfrm>
            <a:off x="5303350" y="978191"/>
            <a:ext cx="3537366" cy="235945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is </a:t>
            </a:r>
            <a:r>
              <a:rPr lang="en-GB" sz="1600" b="1" dirty="0">
                <a:solidFill>
                  <a:schemeClr val="tx1"/>
                </a:solidFill>
                <a:latin typeface="Century Gothic" panose="020B0502020202020204" pitchFamily="34" charset="0"/>
              </a:rPr>
              <a:t>important for social mobility</a:t>
            </a:r>
            <a:r>
              <a:rPr lang="en-GB" sz="1600" dirty="0">
                <a:solidFill>
                  <a:schemeClr val="tx1"/>
                </a:solidFill>
                <a:latin typeface="Century Gothic" panose="020B0502020202020204" pitchFamily="34" charset="0"/>
              </a:rPr>
              <a:t>, allowing young people to be </a:t>
            </a:r>
            <a:r>
              <a:rPr lang="en-GB" sz="1600" b="1" dirty="0">
                <a:solidFill>
                  <a:schemeClr val="tx1"/>
                </a:solidFill>
                <a:latin typeface="Century Gothic" panose="020B0502020202020204" pitchFamily="34" charset="0"/>
              </a:rPr>
              <a:t>more equipped </a:t>
            </a:r>
            <a:r>
              <a:rPr lang="en-GB" sz="1600" dirty="0">
                <a:solidFill>
                  <a:schemeClr val="tx1"/>
                </a:solidFill>
                <a:latin typeface="Century Gothic" panose="020B0502020202020204" pitchFamily="34" charset="0"/>
              </a:rPr>
              <a:t>to </a:t>
            </a:r>
            <a:r>
              <a:rPr lang="en-GB" sz="1600" b="1" dirty="0">
                <a:solidFill>
                  <a:schemeClr val="tx1"/>
                </a:solidFill>
                <a:latin typeface="Century Gothic" panose="020B0502020202020204" pitchFamily="34" charset="0"/>
              </a:rPr>
              <a:t>understand</a:t>
            </a:r>
            <a:r>
              <a:rPr lang="en-GB" sz="1600" dirty="0">
                <a:solidFill>
                  <a:schemeClr val="tx1"/>
                </a:solidFill>
                <a:latin typeface="Century Gothic" panose="020B0502020202020204" pitchFamily="34" charset="0"/>
              </a:rPr>
              <a:t> what is on offer in their region and </a:t>
            </a:r>
            <a:r>
              <a:rPr lang="en-GB" sz="1600" b="1" dirty="0">
                <a:solidFill>
                  <a:schemeClr val="tx1"/>
                </a:solidFill>
                <a:latin typeface="Century Gothic" panose="020B0502020202020204" pitchFamily="34" charset="0"/>
              </a:rPr>
              <a:t>how to get there </a:t>
            </a:r>
            <a:r>
              <a:rPr lang="en-GB" sz="1600" dirty="0">
                <a:solidFill>
                  <a:schemeClr val="tx1"/>
                </a:solidFill>
                <a:latin typeface="Century Gothic" panose="020B0502020202020204" pitchFamily="34" charset="0"/>
              </a:rPr>
              <a:t>by making informed decisions about their </a:t>
            </a:r>
            <a:r>
              <a:rPr lang="en-GB" sz="1600" b="1" dirty="0">
                <a:solidFill>
                  <a:schemeClr val="tx1"/>
                </a:solidFill>
                <a:latin typeface="Century Gothic" panose="020B0502020202020204" pitchFamily="34" charset="0"/>
              </a:rPr>
              <a:t>future career choices</a:t>
            </a:r>
            <a:r>
              <a:rPr lang="en-GB" sz="1600" dirty="0">
                <a:solidFill>
                  <a:schemeClr val="tx1"/>
                </a:solidFill>
                <a:latin typeface="Century Gothic" panose="020B0502020202020204" pitchFamily="34" charset="0"/>
              </a:rPr>
              <a:t>.</a:t>
            </a:r>
          </a:p>
        </p:txBody>
      </p:sp>
      <p:sp>
        <p:nvSpPr>
          <p:cNvPr id="13" name="Rectangle: Rounded Corners 12">
            <a:extLst>
              <a:ext uri="{FF2B5EF4-FFF2-40B4-BE49-F238E27FC236}">
                <a16:creationId xmlns:a16="http://schemas.microsoft.com/office/drawing/2014/main" id="{79063CA0-A6E2-4CF3-9E26-9411565F50AC}"/>
              </a:ext>
            </a:extLst>
          </p:cNvPr>
          <p:cNvSpPr/>
          <p:nvPr/>
        </p:nvSpPr>
        <p:spPr>
          <a:xfrm>
            <a:off x="303283" y="2245490"/>
            <a:ext cx="4725917" cy="1092152"/>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Have you used Labour Market Information to help you find a job?</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How do you think it could help you?</a:t>
            </a:r>
          </a:p>
        </p:txBody>
      </p:sp>
      <p:sp>
        <p:nvSpPr>
          <p:cNvPr id="14" name="Shape 114">
            <a:extLst>
              <a:ext uri="{FF2B5EF4-FFF2-40B4-BE49-F238E27FC236}">
                <a16:creationId xmlns:a16="http://schemas.microsoft.com/office/drawing/2014/main" id="{CA941993-74D7-4F13-AE66-D6A6152943DA}"/>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Labour Market Information (LMI)?</a:t>
            </a:r>
          </a:p>
        </p:txBody>
      </p:sp>
      <p:sp>
        <p:nvSpPr>
          <p:cNvPr id="15" name="Pentagon 20">
            <a:extLst>
              <a:ext uri="{FF2B5EF4-FFF2-40B4-BE49-F238E27FC236}">
                <a16:creationId xmlns:a16="http://schemas.microsoft.com/office/drawing/2014/main" id="{4CEB433D-3044-4048-A06E-D5E6482A2887}"/>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1</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pic>
        <p:nvPicPr>
          <p:cNvPr id="18" name="Picture 2" descr="City Guide icon">
            <a:extLst>
              <a:ext uri="{FF2B5EF4-FFF2-40B4-BE49-F238E27FC236}">
                <a16:creationId xmlns:a16="http://schemas.microsoft.com/office/drawing/2014/main" id="{C81236E4-37EF-49C3-AEE5-65B01CC87383}"/>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87572"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6" descr="Learning icon">
            <a:extLst>
              <a:ext uri="{FF2B5EF4-FFF2-40B4-BE49-F238E27FC236}">
                <a16:creationId xmlns:a16="http://schemas.microsoft.com/office/drawing/2014/main" id="{3109D47C-7458-44A6-AE57-0B78B7366889}"/>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3283" y="38599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Hard Working icon">
            <a:extLst>
              <a:ext uri="{FF2B5EF4-FFF2-40B4-BE49-F238E27FC236}">
                <a16:creationId xmlns:a16="http://schemas.microsoft.com/office/drawing/2014/main" id="{34D9B895-DAE4-4F5D-B7AD-06DD9091E64B}"/>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1545427" y="3859969"/>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Rounded Corners 20">
            <a:extLst>
              <a:ext uri="{FF2B5EF4-FFF2-40B4-BE49-F238E27FC236}">
                <a16:creationId xmlns:a16="http://schemas.microsoft.com/office/drawing/2014/main" id="{444B616F-6DE1-4230-8D3D-93FB2688E277}"/>
              </a:ext>
            </a:extLst>
          </p:cNvPr>
          <p:cNvSpPr/>
          <p:nvPr/>
        </p:nvSpPr>
        <p:spPr>
          <a:xfrm>
            <a:off x="303284" y="978191"/>
            <a:ext cx="4725916" cy="102723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Labour Market Information (LMI)</a:t>
            </a:r>
          </a:p>
          <a:p>
            <a:pPr algn="ctr"/>
            <a:r>
              <a:rPr lang="en-GB" sz="1600" dirty="0">
                <a:solidFill>
                  <a:schemeClr val="tx1"/>
                </a:solidFill>
                <a:latin typeface="Century Gothic" panose="020B0502020202020204" pitchFamily="34" charset="0"/>
              </a:rPr>
              <a:t>is region specific and it tells you about the current work and job environments. </a:t>
            </a:r>
          </a:p>
        </p:txBody>
      </p:sp>
      <p:sp>
        <p:nvSpPr>
          <p:cNvPr id="16" name="Rectangle: Rounded Corners 15">
            <a:extLst>
              <a:ext uri="{FF2B5EF4-FFF2-40B4-BE49-F238E27FC236}">
                <a16:creationId xmlns:a16="http://schemas.microsoft.com/office/drawing/2014/main" id="{78739771-6E34-4CF0-A16A-0BBAE4A59D6F}"/>
              </a:ext>
            </a:extLst>
          </p:cNvPr>
          <p:cNvSpPr/>
          <p:nvPr/>
        </p:nvSpPr>
        <p:spPr>
          <a:xfrm>
            <a:off x="3963916" y="3580889"/>
            <a:ext cx="4876801" cy="80384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LMI highlights the </a:t>
            </a:r>
            <a:r>
              <a:rPr lang="en-GB" sz="1600" b="1" dirty="0">
                <a:solidFill>
                  <a:schemeClr val="tx1"/>
                </a:solidFill>
                <a:latin typeface="Century Gothic" panose="020B0502020202020204" pitchFamily="34" charset="0"/>
              </a:rPr>
              <a:t>fantastic career opportunities </a:t>
            </a:r>
            <a:r>
              <a:rPr lang="en-GB" sz="1600" dirty="0">
                <a:solidFill>
                  <a:schemeClr val="tx1"/>
                </a:solidFill>
                <a:latin typeface="Century Gothic" panose="020B0502020202020204" pitchFamily="34" charset="0"/>
              </a:rPr>
              <a:t>available across the county. </a:t>
            </a:r>
          </a:p>
        </p:txBody>
      </p:sp>
      <p:sp>
        <p:nvSpPr>
          <p:cNvPr id="20" name="Rectangle: Rounded Corners 19">
            <a:extLst>
              <a:ext uri="{FF2B5EF4-FFF2-40B4-BE49-F238E27FC236}">
                <a16:creationId xmlns:a16="http://schemas.microsoft.com/office/drawing/2014/main" id="{2F439DDF-1561-432B-9679-175E545ED719}"/>
              </a:ext>
            </a:extLst>
          </p:cNvPr>
          <p:cNvSpPr/>
          <p:nvPr/>
        </p:nvSpPr>
        <p:spPr>
          <a:xfrm>
            <a:off x="303283" y="5133751"/>
            <a:ext cx="3398689" cy="1043907"/>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rPr>
              <a:t>It helps </a:t>
            </a:r>
            <a:r>
              <a:rPr lang="en-GB" sz="1600" b="1" dirty="0">
                <a:solidFill>
                  <a:schemeClr val="tx1"/>
                </a:solidFill>
                <a:latin typeface="Century Gothic" panose="020B0502020202020204" pitchFamily="34" charset="0"/>
              </a:rPr>
              <a:t>decode the world of work</a:t>
            </a:r>
            <a:r>
              <a:rPr lang="en-GB" sz="1600" dirty="0">
                <a:solidFill>
                  <a:schemeClr val="tx1"/>
                </a:solidFill>
                <a:latin typeface="Century Gothic" panose="020B0502020202020204" pitchFamily="34" charset="0"/>
              </a:rPr>
              <a:t> by breaking it down into </a:t>
            </a:r>
            <a:r>
              <a:rPr lang="en-GB" sz="1600" b="1" dirty="0">
                <a:solidFill>
                  <a:schemeClr val="tx1"/>
                </a:solidFill>
                <a:latin typeface="Century Gothic" panose="020B0502020202020204" pitchFamily="34" charset="0"/>
              </a:rPr>
              <a:t>digestible chunks</a:t>
            </a:r>
            <a:r>
              <a:rPr lang="en-GB" sz="1600" dirty="0">
                <a:solidFill>
                  <a:schemeClr val="tx1"/>
                </a:solidFill>
                <a:latin typeface="Century Gothic" panose="020B0502020202020204" pitchFamily="34" charset="0"/>
              </a:rPr>
              <a:t>.</a:t>
            </a:r>
          </a:p>
        </p:txBody>
      </p:sp>
      <p:pic>
        <p:nvPicPr>
          <p:cNvPr id="3" name="Picture 2" descr="Schools">
            <a:extLst>
              <a:ext uri="{FF2B5EF4-FFF2-40B4-BE49-F238E27FC236}">
                <a16:creationId xmlns:a16="http://schemas.microsoft.com/office/drawing/2014/main" id="{6CA7B750-9027-4AEA-AFD3-E08839B52576}"/>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3963916" y="4576458"/>
            <a:ext cx="4876800" cy="2000250"/>
          </a:xfrm>
          <a:prstGeom prst="rect">
            <a:avLst/>
          </a:prstGeom>
          <a:noFill/>
          <a:extLst>
            <a:ext uri="{909E8E84-426E-40DD-AFC4-6F175D3DCCD1}">
              <a14:hiddenFill xmlns:a14="http://schemas.microsoft.com/office/drawing/2010/main">
                <a:solidFill>
                  <a:srgbClr val="FFFFFF"/>
                </a:solidFill>
              </a14:hiddenFill>
            </a:ext>
          </a:extLst>
        </p:spPr>
      </p:pic>
      <p:pic>
        <p:nvPicPr>
          <p:cNvPr id="25" name="Picture 24" descr="Berkshire Opportunities logo">
            <a:extLst>
              <a:ext uri="{FF2B5EF4-FFF2-40B4-BE49-F238E27FC236}">
                <a16:creationId xmlns:a16="http://schemas.microsoft.com/office/drawing/2014/main" id="{DCD1386D-CC58-43CC-8407-4E5F001A9ED0}"/>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228078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par>
                                <p:cTn id="18" presetID="10" presetClass="entr" presetSubtype="0" fill="hold" nodeType="with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fade">
                                      <p:cBhvr>
                                        <p:cTn id="20" dur="500"/>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nodeType="withEffect">
                                  <p:stCondLst>
                                    <p:cond delay="0"/>
                                  </p:stCondLst>
                                  <p:childTnLst>
                                    <p:set>
                                      <p:cBhvr>
                                        <p:cTn id="27" dur="1" fill="hold">
                                          <p:stCondLst>
                                            <p:cond delay="0"/>
                                          </p:stCondLst>
                                        </p:cTn>
                                        <p:tgtEl>
                                          <p:spTgt spid="1026"/>
                                        </p:tgtEl>
                                        <p:attrNameLst>
                                          <p:attrName>style.visibility</p:attrName>
                                        </p:attrNameLst>
                                      </p:cBhvr>
                                      <p:to>
                                        <p:strVal val="visible"/>
                                      </p:to>
                                    </p:set>
                                    <p:animEffect transition="in" filter="fade">
                                      <p:cBhvr>
                                        <p:cTn id="28" dur="500"/>
                                        <p:tgtEl>
                                          <p:spTgt spid="1026"/>
                                        </p:tgtEl>
                                      </p:cBhvr>
                                    </p:animEffect>
                                  </p:childTnLst>
                                </p:cTn>
                              </p:par>
                              <p:par>
                                <p:cTn id="29" presetID="10"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500"/>
                                        <p:tgtEl>
                                          <p:spTgt spid="18"/>
                                        </p:tgtEl>
                                      </p:cBhvr>
                                    </p:animEffect>
                                  </p:childTnLst>
                                </p:cTn>
                              </p:par>
                              <p:par>
                                <p:cTn id="32" presetID="10" presetClass="entr" presetSubtype="0" fill="hold" grpId="0" nodeType="withEffect">
                                  <p:stCondLst>
                                    <p:cond delay="0"/>
                                  </p:stCondLst>
                                  <p:childTnLst>
                                    <p:set>
                                      <p:cBhvr>
                                        <p:cTn id="33" dur="1" fill="hold">
                                          <p:stCondLst>
                                            <p:cond delay="0"/>
                                          </p:stCondLst>
                                        </p:cTn>
                                        <p:tgtEl>
                                          <p:spTgt spid="20"/>
                                        </p:tgtEl>
                                        <p:attrNameLst>
                                          <p:attrName>style.visibility</p:attrName>
                                        </p:attrNameLst>
                                      </p:cBhvr>
                                      <p:to>
                                        <p:strVal val="visible"/>
                                      </p:to>
                                    </p:set>
                                    <p:animEffect transition="in" filter="fade">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3" grpId="0" animBg="1"/>
      <p:bldP spid="16" grpId="0" animBg="1"/>
      <p:bldP spid="2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Graphic 24" descr="Map with pin outline">
            <a:extLst>
              <a:ext uri="{FF2B5EF4-FFF2-40B4-BE49-F238E27FC236}">
                <a16:creationId xmlns:a16="http://schemas.microsoft.com/office/drawing/2014/main" id="{B6827807-AFAB-4D7A-BCFD-81D0452A6A5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395518" y="6717"/>
            <a:ext cx="4876800" cy="4876800"/>
          </a:xfrm>
          <a:prstGeom prst="rect">
            <a:avLst/>
          </a:prstGeom>
        </p:spPr>
      </p:pic>
      <p:pic>
        <p:nvPicPr>
          <p:cNvPr id="27" name="Graphic 26" descr="Left Brain outline">
            <a:extLst>
              <a:ext uri="{FF2B5EF4-FFF2-40B4-BE49-F238E27FC236}">
                <a16:creationId xmlns:a16="http://schemas.microsoft.com/office/drawing/2014/main" id="{525BF6CA-2CF5-4DA8-8B42-1FA696104EC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13717" y="2034760"/>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55515" y="899378"/>
            <a:ext cx="5492141" cy="1264335"/>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Discuss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Talk to a partner about what opportunities you know of in your local area. Then, click to find out more about which sectors have roles on offer in Berkshire.</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9" name="Rectangle: Rounded Corners 8">
            <a:extLst>
              <a:ext uri="{FF2B5EF4-FFF2-40B4-BE49-F238E27FC236}">
                <a16:creationId xmlns:a16="http://schemas.microsoft.com/office/drawing/2014/main" id="{96B5C38A-CBA6-4FBE-BDC5-F7B7E34F323F}"/>
              </a:ext>
            </a:extLst>
          </p:cNvPr>
          <p:cNvSpPr/>
          <p:nvPr/>
        </p:nvSpPr>
        <p:spPr>
          <a:xfrm>
            <a:off x="3791389" y="3563517"/>
            <a:ext cx="1565472" cy="961805"/>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Education</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33,200 jobs</a:t>
            </a:r>
          </a:p>
        </p:txBody>
      </p:sp>
      <p:sp>
        <p:nvSpPr>
          <p:cNvPr id="10" name="Rectangle: Rounded Corners 9">
            <a:extLst>
              <a:ext uri="{FF2B5EF4-FFF2-40B4-BE49-F238E27FC236}">
                <a16:creationId xmlns:a16="http://schemas.microsoft.com/office/drawing/2014/main" id="{F006D0C1-518D-47BC-A183-381282A36BBD}"/>
              </a:ext>
            </a:extLst>
          </p:cNvPr>
          <p:cNvSpPr/>
          <p:nvPr/>
        </p:nvSpPr>
        <p:spPr>
          <a:xfrm>
            <a:off x="2131199" y="4823215"/>
            <a:ext cx="230336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Transport and Distribution</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1000s of diverse roles</a:t>
            </a:r>
          </a:p>
        </p:txBody>
      </p:sp>
      <p:sp>
        <p:nvSpPr>
          <p:cNvPr id="11" name="Rectangle: Rounded Corners 10">
            <a:extLst>
              <a:ext uri="{FF2B5EF4-FFF2-40B4-BE49-F238E27FC236}">
                <a16:creationId xmlns:a16="http://schemas.microsoft.com/office/drawing/2014/main" id="{2B385ADB-EBBB-4564-B419-DD51805B3388}"/>
              </a:ext>
            </a:extLst>
          </p:cNvPr>
          <p:cNvSpPr/>
          <p:nvPr/>
        </p:nvSpPr>
        <p:spPr>
          <a:xfrm>
            <a:off x="3783632" y="2483512"/>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Construction</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31,200 jobs</a:t>
            </a:r>
          </a:p>
        </p:txBody>
      </p:sp>
      <p:sp>
        <p:nvSpPr>
          <p:cNvPr id="12" name="Rectangle: Rounded Corners 11">
            <a:extLst>
              <a:ext uri="{FF2B5EF4-FFF2-40B4-BE49-F238E27FC236}">
                <a16:creationId xmlns:a16="http://schemas.microsoft.com/office/drawing/2014/main" id="{A3AD8A38-24DA-4238-8520-AF569C09055F}"/>
              </a:ext>
            </a:extLst>
          </p:cNvPr>
          <p:cNvSpPr/>
          <p:nvPr/>
        </p:nvSpPr>
        <p:spPr>
          <a:xfrm>
            <a:off x="5660574" y="3564171"/>
            <a:ext cx="2146151"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Business and Finance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employing 57,260 people </a:t>
            </a:r>
          </a:p>
        </p:txBody>
      </p:sp>
      <p:sp>
        <p:nvSpPr>
          <p:cNvPr id="18" name="Rectangle: Rounded Corners 17">
            <a:extLst>
              <a:ext uri="{FF2B5EF4-FFF2-40B4-BE49-F238E27FC236}">
                <a16:creationId xmlns:a16="http://schemas.microsoft.com/office/drawing/2014/main" id="{2F303716-F74E-447B-91E8-4DE6510AD869}"/>
              </a:ext>
            </a:extLst>
          </p:cNvPr>
          <p:cNvSpPr/>
          <p:nvPr/>
        </p:nvSpPr>
        <p:spPr>
          <a:xfrm>
            <a:off x="273933" y="4823215"/>
            <a:ext cx="156547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Hospitality</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28,400 jobs</a:t>
            </a:r>
          </a:p>
        </p:txBody>
      </p:sp>
      <p:sp>
        <p:nvSpPr>
          <p:cNvPr id="19" name="Rectangle: Rounded Corners 18">
            <a:extLst>
              <a:ext uri="{FF2B5EF4-FFF2-40B4-BE49-F238E27FC236}">
                <a16:creationId xmlns:a16="http://schemas.microsoft.com/office/drawing/2014/main" id="{081A1B2A-EB95-44B9-BEF7-EAB677C27513}"/>
              </a:ext>
            </a:extLst>
          </p:cNvPr>
          <p:cNvSpPr/>
          <p:nvPr/>
        </p:nvSpPr>
        <p:spPr>
          <a:xfrm>
            <a:off x="1409382" y="3563517"/>
            <a:ext cx="2078294" cy="961805"/>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Health, Care and Welfare </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great training opportunities</a:t>
            </a:r>
          </a:p>
        </p:txBody>
      </p:sp>
      <p:sp>
        <p:nvSpPr>
          <p:cNvPr id="20" name="Rectangle: Rounded Corners 19">
            <a:extLst>
              <a:ext uri="{FF2B5EF4-FFF2-40B4-BE49-F238E27FC236}">
                <a16:creationId xmlns:a16="http://schemas.microsoft.com/office/drawing/2014/main" id="{2DBE9F4C-D49C-40B6-8B8F-A3AF764250DF}"/>
              </a:ext>
            </a:extLst>
          </p:cNvPr>
          <p:cNvSpPr/>
          <p:nvPr/>
        </p:nvSpPr>
        <p:spPr>
          <a:xfrm>
            <a:off x="1397746" y="2483512"/>
            <a:ext cx="2078294"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Digital Technology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8,000 companies</a:t>
            </a:r>
          </a:p>
        </p:txBody>
      </p:sp>
      <p:sp>
        <p:nvSpPr>
          <p:cNvPr id="21" name="Rectangle: Rounded Corners 20">
            <a:extLst>
              <a:ext uri="{FF2B5EF4-FFF2-40B4-BE49-F238E27FC236}">
                <a16:creationId xmlns:a16="http://schemas.microsoft.com/office/drawing/2014/main" id="{20ED7D43-ABC4-4386-A282-E4DB8387F165}"/>
              </a:ext>
            </a:extLst>
          </p:cNvPr>
          <p:cNvSpPr/>
          <p:nvPr/>
        </p:nvSpPr>
        <p:spPr>
          <a:xfrm>
            <a:off x="5656696" y="2483512"/>
            <a:ext cx="2146151"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Engineering and Science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135 companies</a:t>
            </a:r>
          </a:p>
        </p:txBody>
      </p:sp>
      <p:sp>
        <p:nvSpPr>
          <p:cNvPr id="31" name="Rectangle: Rounded Corners 30">
            <a:extLst>
              <a:ext uri="{FF2B5EF4-FFF2-40B4-BE49-F238E27FC236}">
                <a16:creationId xmlns:a16="http://schemas.microsoft.com/office/drawing/2014/main" id="{BA2B7EF4-DF3C-4C14-8C69-383F6E0810BA}"/>
              </a:ext>
            </a:extLst>
          </p:cNvPr>
          <p:cNvSpPr/>
          <p:nvPr/>
        </p:nvSpPr>
        <p:spPr>
          <a:xfrm>
            <a:off x="4726355" y="4823215"/>
            <a:ext cx="2303362" cy="821600"/>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Sales and Customer Service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28,941 jobs</a:t>
            </a:r>
          </a:p>
        </p:txBody>
      </p:sp>
      <p:sp>
        <p:nvSpPr>
          <p:cNvPr id="34" name="Rectangle: Rounded Corners 33">
            <a:extLst>
              <a:ext uri="{FF2B5EF4-FFF2-40B4-BE49-F238E27FC236}">
                <a16:creationId xmlns:a16="http://schemas.microsoft.com/office/drawing/2014/main" id="{C31F534A-5BBE-4461-ABFF-E4D5B6923375}"/>
              </a:ext>
            </a:extLst>
          </p:cNvPr>
          <p:cNvSpPr/>
          <p:nvPr/>
        </p:nvSpPr>
        <p:spPr>
          <a:xfrm>
            <a:off x="272530" y="5901431"/>
            <a:ext cx="8614454" cy="681568"/>
          </a:xfrm>
          <a:prstGeom prst="roundRect">
            <a:avLst/>
          </a:prstGeom>
          <a:solidFill>
            <a:srgbClr val="8E1456"/>
          </a:solidFill>
          <a:ln w="28575">
            <a:solidFill>
              <a:srgbClr val="EC6599"/>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bg1"/>
                </a:solidFill>
                <a:latin typeface="Century Gothic" panose="020B0502020202020204" pitchFamily="34" charset="0"/>
                <a:ea typeface="Helvetica Neue" panose="02000503000000020004" pitchFamily="2" charset="0"/>
                <a:cs typeface="Arial" panose="020B0604020202020204" pitchFamily="34" charset="0"/>
              </a:rPr>
              <a:t>Challenge: </a:t>
            </a:r>
          </a:p>
          <a:p>
            <a:pPr algn="ctr"/>
            <a:r>
              <a:rPr lang="en-GB" sz="1600" dirty="0">
                <a:solidFill>
                  <a:schemeClr val="bg1"/>
                </a:solidFill>
                <a:latin typeface="Century Gothic" panose="020B0502020202020204" pitchFamily="34" charset="0"/>
                <a:ea typeface="Helvetica Neue" panose="02000503000000020004" pitchFamily="2" charset="0"/>
                <a:cs typeface="Arial" panose="020B0604020202020204" pitchFamily="34" charset="0"/>
              </a:rPr>
              <a:t>Do you know which sector you are interested in?</a:t>
            </a:r>
          </a:p>
        </p:txBody>
      </p:sp>
      <p:sp>
        <p:nvSpPr>
          <p:cNvPr id="26" name="Pentagon 20">
            <a:extLst>
              <a:ext uri="{FF2B5EF4-FFF2-40B4-BE49-F238E27FC236}">
                <a16:creationId xmlns:a16="http://schemas.microsoft.com/office/drawing/2014/main" id="{CF6269C9-F1F3-4828-B491-FFAA65182D55}"/>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2</a:t>
            </a:r>
          </a:p>
        </p:txBody>
      </p:sp>
      <p:sp>
        <p:nvSpPr>
          <p:cNvPr id="28" name="Rectangle: Rounded Corners 27">
            <a:extLst>
              <a:ext uri="{FF2B5EF4-FFF2-40B4-BE49-F238E27FC236}">
                <a16:creationId xmlns:a16="http://schemas.microsoft.com/office/drawing/2014/main" id="{81368B69-9595-4129-998C-AEA4543179D2}"/>
              </a:ext>
            </a:extLst>
          </p:cNvPr>
          <p:cNvSpPr/>
          <p:nvPr/>
        </p:nvSpPr>
        <p:spPr>
          <a:xfrm>
            <a:off x="5901586" y="901263"/>
            <a:ext cx="2986898" cy="1261070"/>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Define: Sector</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An area of work and production that makes money for an area or country. </a:t>
            </a:r>
          </a:p>
        </p:txBody>
      </p:sp>
      <p:sp>
        <p:nvSpPr>
          <p:cNvPr id="22" name="Rectangle: Rounded Corners 21">
            <a:extLst>
              <a:ext uri="{FF2B5EF4-FFF2-40B4-BE49-F238E27FC236}">
                <a16:creationId xmlns:a16="http://schemas.microsoft.com/office/drawing/2014/main" id="{2BC29984-1877-4413-8E02-ED875E2C0EF2}"/>
              </a:ext>
            </a:extLst>
          </p:cNvPr>
          <p:cNvSpPr/>
          <p:nvPr/>
        </p:nvSpPr>
        <p:spPr>
          <a:xfrm>
            <a:off x="7321512" y="4823215"/>
            <a:ext cx="1565472" cy="82160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Creative</a:t>
            </a:r>
          </a:p>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42,004 jobs</a:t>
            </a:r>
          </a:p>
        </p:txBody>
      </p:sp>
      <p:pic>
        <p:nvPicPr>
          <p:cNvPr id="3" name="Picture 2">
            <a:hlinkClick r:id="rId7"/>
            <a:extLst>
              <a:ext uri="{FF2B5EF4-FFF2-40B4-BE49-F238E27FC236}">
                <a16:creationId xmlns:a16="http://schemas.microsoft.com/office/drawing/2014/main" id="{CA063D56-D5B7-4DFD-A108-CDD49FCEC8B8}"/>
              </a:ext>
            </a:extLst>
          </p:cNvPr>
          <p:cNvPicPr>
            <a:picLocks noChangeAspect="1"/>
          </p:cNvPicPr>
          <p:nvPr/>
        </p:nvPicPr>
        <p:blipFill>
          <a:blip r:embed="rId8"/>
          <a:stretch>
            <a:fillRect/>
          </a:stretch>
        </p:blipFill>
        <p:spPr>
          <a:xfrm>
            <a:off x="272530" y="3563517"/>
            <a:ext cx="833139" cy="972000"/>
          </a:xfrm>
          <a:prstGeom prst="rect">
            <a:avLst/>
          </a:prstGeom>
        </p:spPr>
      </p:pic>
      <p:pic>
        <p:nvPicPr>
          <p:cNvPr id="5" name="Picture 4">
            <a:hlinkClick r:id="rId9"/>
            <a:extLst>
              <a:ext uri="{FF2B5EF4-FFF2-40B4-BE49-F238E27FC236}">
                <a16:creationId xmlns:a16="http://schemas.microsoft.com/office/drawing/2014/main" id="{09A3273C-27A2-40A7-96F9-F9E74183EA91}"/>
              </a:ext>
            </a:extLst>
          </p:cNvPr>
          <p:cNvPicPr>
            <a:picLocks noChangeAspect="1"/>
          </p:cNvPicPr>
          <p:nvPr/>
        </p:nvPicPr>
        <p:blipFill>
          <a:blip r:embed="rId10"/>
          <a:stretch>
            <a:fillRect/>
          </a:stretch>
        </p:blipFill>
        <p:spPr>
          <a:xfrm>
            <a:off x="257015" y="2408312"/>
            <a:ext cx="833139" cy="972000"/>
          </a:xfrm>
          <a:prstGeom prst="rect">
            <a:avLst/>
          </a:prstGeom>
        </p:spPr>
      </p:pic>
      <p:pic>
        <p:nvPicPr>
          <p:cNvPr id="7" name="Picture 6">
            <a:hlinkClick r:id="rId11"/>
            <a:extLst>
              <a:ext uri="{FF2B5EF4-FFF2-40B4-BE49-F238E27FC236}">
                <a16:creationId xmlns:a16="http://schemas.microsoft.com/office/drawing/2014/main" id="{123786A9-EF8E-41F1-B472-B1BE10CD56A7}"/>
              </a:ext>
            </a:extLst>
          </p:cNvPr>
          <p:cNvPicPr>
            <a:picLocks noChangeAspect="1"/>
          </p:cNvPicPr>
          <p:nvPr/>
        </p:nvPicPr>
        <p:blipFill>
          <a:blip r:embed="rId12"/>
          <a:stretch>
            <a:fillRect/>
          </a:stretch>
        </p:blipFill>
        <p:spPr>
          <a:xfrm>
            <a:off x="8110437" y="3557498"/>
            <a:ext cx="776547" cy="972000"/>
          </a:xfrm>
          <a:prstGeom prst="rect">
            <a:avLst/>
          </a:prstGeom>
        </p:spPr>
      </p:pic>
      <p:pic>
        <p:nvPicPr>
          <p:cNvPr id="15" name="Picture 14">
            <a:hlinkClick r:id="rId13"/>
            <a:extLst>
              <a:ext uri="{FF2B5EF4-FFF2-40B4-BE49-F238E27FC236}">
                <a16:creationId xmlns:a16="http://schemas.microsoft.com/office/drawing/2014/main" id="{FC7B6409-2BA2-4379-AC54-AF03F16C1DB9}"/>
              </a:ext>
            </a:extLst>
          </p:cNvPr>
          <p:cNvPicPr>
            <a:picLocks noChangeAspect="1"/>
          </p:cNvPicPr>
          <p:nvPr/>
        </p:nvPicPr>
        <p:blipFill>
          <a:blip r:embed="rId14"/>
          <a:stretch>
            <a:fillRect/>
          </a:stretch>
        </p:blipFill>
        <p:spPr>
          <a:xfrm>
            <a:off x="8110438" y="2408312"/>
            <a:ext cx="776547" cy="972000"/>
          </a:xfrm>
          <a:prstGeom prst="rect">
            <a:avLst/>
          </a:prstGeom>
        </p:spPr>
      </p:pic>
      <p:pic>
        <p:nvPicPr>
          <p:cNvPr id="23" name="Picture 22" descr="Berkshire Opportunities logo">
            <a:extLst>
              <a:ext uri="{FF2B5EF4-FFF2-40B4-BE49-F238E27FC236}">
                <a16:creationId xmlns:a16="http://schemas.microsoft.com/office/drawing/2014/main" id="{11221B4B-7016-4319-B7F9-9B5D3C02716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4" name="Shape 114">
            <a:extLst>
              <a:ext uri="{FF2B5EF4-FFF2-40B4-BE49-F238E27FC236}">
                <a16:creationId xmlns:a16="http://schemas.microsoft.com/office/drawing/2014/main" id="{23D0EF5E-0EEE-4BF2-AB20-269769C7E374}"/>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What is the LMI in Berkshire?</a:t>
            </a:r>
          </a:p>
        </p:txBody>
      </p:sp>
    </p:spTree>
    <p:extLst>
      <p:ext uri="{BB962C8B-B14F-4D97-AF65-F5344CB8AC3E}">
        <p14:creationId xmlns:p14="http://schemas.microsoft.com/office/powerpoint/2010/main" val="2620489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 name="Graphic 23" descr="Waiter female outline">
            <a:extLst>
              <a:ext uri="{FF2B5EF4-FFF2-40B4-BE49-F238E27FC236}">
                <a16:creationId xmlns:a16="http://schemas.microsoft.com/office/drawing/2014/main" id="{522A542F-3452-43AB-9403-95B65B5C1C3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191" y="810521"/>
            <a:ext cx="4876800" cy="4876800"/>
          </a:xfrm>
          <a:prstGeom prst="rect">
            <a:avLst/>
          </a:prstGeom>
        </p:spPr>
      </p:pic>
      <p:pic>
        <p:nvPicPr>
          <p:cNvPr id="10" name="Graphic 9" descr="Building Brick Wall outline">
            <a:extLst>
              <a:ext uri="{FF2B5EF4-FFF2-40B4-BE49-F238E27FC236}">
                <a16:creationId xmlns:a16="http://schemas.microsoft.com/office/drawing/2014/main" id="{BA71622F-F182-405B-95E7-0BD68B655AE6}"/>
              </a:ext>
            </a:extLst>
          </p:cNvPr>
          <p:cNvPicPr>
            <a:picLocks noChangeAspect="1"/>
          </p:cNvPicPr>
          <p:nvPr/>
        </p:nvPicPr>
        <p:blipFill rotWithShape="1">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rcRect b="25347"/>
          <a:stretch/>
        </p:blipFill>
        <p:spPr>
          <a:xfrm>
            <a:off x="5400169" y="3312803"/>
            <a:ext cx="3550895" cy="2650824"/>
          </a:xfrm>
          <a:prstGeom prst="rect">
            <a:avLst/>
          </a:prstGeom>
        </p:spPr>
      </p:pic>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18" name="Pentagon 20">
            <a:extLst>
              <a:ext uri="{FF2B5EF4-FFF2-40B4-BE49-F238E27FC236}">
                <a16:creationId xmlns:a16="http://schemas.microsoft.com/office/drawing/2014/main" id="{1735390B-70CA-4B26-8365-9A5084F286CE}"/>
              </a:ext>
            </a:extLst>
          </p:cNvPr>
          <p:cNvSpPr/>
          <p:nvPr/>
        </p:nvSpPr>
        <p:spPr>
          <a:xfrm>
            <a:off x="5017" y="248538"/>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3</a:t>
            </a:r>
          </a:p>
        </p:txBody>
      </p:sp>
      <p:sp>
        <p:nvSpPr>
          <p:cNvPr id="29" name="Rectangle: Rounded Corners 28">
            <a:extLst>
              <a:ext uri="{FF2B5EF4-FFF2-40B4-BE49-F238E27FC236}">
                <a16:creationId xmlns:a16="http://schemas.microsoft.com/office/drawing/2014/main" id="{850D03AD-705F-429C-89B7-677C2AD9494E}"/>
              </a:ext>
            </a:extLst>
          </p:cNvPr>
          <p:cNvSpPr/>
          <p:nvPr/>
        </p:nvSpPr>
        <p:spPr>
          <a:xfrm>
            <a:off x="249338" y="963417"/>
            <a:ext cx="8645326" cy="50443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Berkshire has fantastic opportunities in many sectors, including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Hospitality.</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16" name="Rectangle: Rounded Corners 15">
            <a:extLst>
              <a:ext uri="{FF2B5EF4-FFF2-40B4-BE49-F238E27FC236}">
                <a16:creationId xmlns:a16="http://schemas.microsoft.com/office/drawing/2014/main" id="{880E634E-AF2E-49BE-A39E-1C92F4905893}"/>
              </a:ext>
            </a:extLst>
          </p:cNvPr>
          <p:cNvSpPr/>
          <p:nvPr/>
        </p:nvSpPr>
        <p:spPr>
          <a:xfrm>
            <a:off x="247487" y="5434970"/>
            <a:ext cx="4322663" cy="1177460"/>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E2E2E"/>
                </a:solidFill>
                <a:latin typeface="Century Gothic" panose="020B0502020202020204" pitchFamily="34" charset="0"/>
              </a:rPr>
              <a:t>Making sure your guests have a </a:t>
            </a:r>
            <a:r>
              <a:rPr lang="en-GB" sz="1600" b="1" dirty="0">
                <a:solidFill>
                  <a:srgbClr val="2E2E2E"/>
                </a:solidFill>
                <a:latin typeface="Century Gothic" panose="020B0502020202020204" pitchFamily="34" charset="0"/>
              </a:rPr>
              <a:t>great experience </a:t>
            </a:r>
            <a:r>
              <a:rPr lang="en-GB" sz="1600" dirty="0">
                <a:solidFill>
                  <a:srgbClr val="2E2E2E"/>
                </a:solidFill>
                <a:latin typeface="Century Gothic" panose="020B0502020202020204" pitchFamily="34" charset="0"/>
              </a:rPr>
              <a:t>is just one of the responsibilities of those who work in hospitality.</a:t>
            </a:r>
            <a:endParaRPr lang="en-GB" sz="10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20" name="Picture 19">
            <a:extLst>
              <a:ext uri="{FF2B5EF4-FFF2-40B4-BE49-F238E27FC236}">
                <a16:creationId xmlns:a16="http://schemas.microsoft.com/office/drawing/2014/main" id="{BED87E2E-0AC6-4C1A-84A8-C63A652658A2}"/>
              </a:ext>
            </a:extLst>
          </p:cNvPr>
          <p:cNvPicPr>
            <a:picLocks noChangeAspect="1"/>
          </p:cNvPicPr>
          <p:nvPr/>
        </p:nvPicPr>
        <p:blipFill>
          <a:blip r:embed="rId7"/>
          <a:stretch>
            <a:fillRect/>
          </a:stretch>
        </p:blipFill>
        <p:spPr>
          <a:xfrm>
            <a:off x="4826046" y="1622821"/>
            <a:ext cx="4068618" cy="4989609"/>
          </a:xfrm>
          <a:prstGeom prst="rect">
            <a:avLst/>
          </a:prstGeom>
        </p:spPr>
      </p:pic>
      <p:pic>
        <p:nvPicPr>
          <p:cNvPr id="21" name="Picture 2" descr="Hotel Building icon">
            <a:extLst>
              <a:ext uri="{FF2B5EF4-FFF2-40B4-BE49-F238E27FC236}">
                <a16:creationId xmlns:a16="http://schemas.microsoft.com/office/drawing/2014/main" id="{BF0801F9-5A10-4747-B871-3655B339EF9F}"/>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334618" y="438273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6" descr="Shopaholic icon">
            <a:extLst>
              <a:ext uri="{FF2B5EF4-FFF2-40B4-BE49-F238E27FC236}">
                <a16:creationId xmlns:a16="http://schemas.microsoft.com/office/drawing/2014/main" id="{A6793528-8E1A-4CB5-99CA-93F164017B27}"/>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3565119" y="4458397"/>
            <a:ext cx="772225" cy="772225"/>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10" descr="Two Tickets icon">
            <a:extLst>
              <a:ext uri="{FF2B5EF4-FFF2-40B4-BE49-F238E27FC236}">
                <a16:creationId xmlns:a16="http://schemas.microsoft.com/office/drawing/2014/main" id="{08DBCE57-1600-4EE1-8901-811E8F0C7D3C}"/>
              </a:ext>
            </a:extLst>
          </p:cNvPr>
          <p:cNvPicPr>
            <a:picLocks noChangeAspect="1" noChangeArrowheads="1"/>
          </p:cNvPicPr>
          <p:nvPr/>
        </p:nvPicPr>
        <p:blipFill>
          <a:blip r:embed="rId10">
            <a:extLst>
              <a:ext uri="{28A0092B-C50C-407E-A947-70E740481C1C}">
                <a14:useLocalDpi xmlns:a14="http://schemas.microsoft.com/office/drawing/2010/main"/>
              </a:ext>
            </a:extLst>
          </a:blip>
          <a:srcRect/>
          <a:stretch>
            <a:fillRect/>
          </a:stretch>
        </p:blipFill>
        <p:spPr bwMode="auto">
          <a:xfrm>
            <a:off x="1951618" y="4386537"/>
            <a:ext cx="914400" cy="914400"/>
          </a:xfrm>
          <a:prstGeom prst="rect">
            <a:avLst/>
          </a:prstGeom>
          <a:noFill/>
          <a:extLst>
            <a:ext uri="{909E8E84-426E-40DD-AFC4-6F175D3DCCD1}">
              <a14:hiddenFill xmlns:a14="http://schemas.microsoft.com/office/drawing/2010/main">
                <a:solidFill>
                  <a:srgbClr val="FFFFFF"/>
                </a:solidFill>
              </a14:hiddenFill>
            </a:ext>
          </a:extLst>
        </p:spPr>
      </p:pic>
      <p:sp>
        <p:nvSpPr>
          <p:cNvPr id="28" name="Rectangle: Rounded Corners 27">
            <a:extLst>
              <a:ext uri="{FF2B5EF4-FFF2-40B4-BE49-F238E27FC236}">
                <a16:creationId xmlns:a16="http://schemas.microsoft.com/office/drawing/2014/main" id="{715A70A1-37F9-4D7C-9F37-5318F079B4B2}"/>
              </a:ext>
            </a:extLst>
          </p:cNvPr>
          <p:cNvSpPr/>
          <p:nvPr/>
        </p:nvSpPr>
        <p:spPr>
          <a:xfrm>
            <a:off x="247487" y="2867933"/>
            <a:ext cx="4322664" cy="1384573"/>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rgbClr val="2E2E2E"/>
                </a:solidFill>
                <a:latin typeface="Century Gothic" panose="020B0502020202020204" pitchFamily="34" charset="0"/>
              </a:rPr>
              <a:t>Consider this sector if… </a:t>
            </a:r>
            <a:r>
              <a:rPr lang="en-GB" sz="1600" dirty="0">
                <a:solidFill>
                  <a:srgbClr val="2E2E2E"/>
                </a:solidFill>
                <a:latin typeface="Century Gothic" panose="020B0502020202020204" pitchFamily="34" charset="0"/>
              </a:rPr>
              <a:t>you enjoy meeting new people, love to travel, like making others feel welcome and are flexible about working evenings and weekends.</a:t>
            </a:r>
            <a:endParaRPr lang="en-GB" sz="10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1" name="Rectangle: Rounded Corners 30">
            <a:extLst>
              <a:ext uri="{FF2B5EF4-FFF2-40B4-BE49-F238E27FC236}">
                <a16:creationId xmlns:a16="http://schemas.microsoft.com/office/drawing/2014/main" id="{3CCEDDE4-886D-4AB8-BBF2-39D7061C0A84}"/>
              </a:ext>
            </a:extLst>
          </p:cNvPr>
          <p:cNvSpPr/>
          <p:nvPr/>
        </p:nvSpPr>
        <p:spPr>
          <a:xfrm>
            <a:off x="247487" y="1601884"/>
            <a:ext cx="4311512" cy="1132018"/>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rgbClr val="2E2E2E"/>
                </a:solidFill>
                <a:latin typeface="Century Gothic" panose="020B0502020202020204" pitchFamily="34" charset="0"/>
              </a:rPr>
              <a:t>Behind every bar, restaurant, club and tourist attraction there is a team with the </a:t>
            </a:r>
            <a:r>
              <a:rPr lang="en-GB" sz="1600" b="1" dirty="0">
                <a:solidFill>
                  <a:srgbClr val="2E2E2E"/>
                </a:solidFill>
                <a:latin typeface="Century Gothic" panose="020B0502020202020204" pitchFamily="34" charset="0"/>
              </a:rPr>
              <a:t>skills to ensure every visitor leaves with a smile.</a:t>
            </a:r>
            <a:endParaRPr lang="en-GB" sz="10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19" name="Picture 18" descr="Berkshire Opportunities logo">
            <a:extLst>
              <a:ext uri="{FF2B5EF4-FFF2-40B4-BE49-F238E27FC236}">
                <a16:creationId xmlns:a16="http://schemas.microsoft.com/office/drawing/2014/main" id="{AEA59F77-D35C-420B-82AE-90DE5A3B3F5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114">
            <a:extLst>
              <a:ext uri="{FF2B5EF4-FFF2-40B4-BE49-F238E27FC236}">
                <a16:creationId xmlns:a16="http://schemas.microsoft.com/office/drawing/2014/main" id="{9DFFC9CB-AE3C-46A0-BA03-E6BC506C804B}"/>
              </a:ext>
            </a:extLst>
          </p:cNvPr>
          <p:cNvSpPr/>
          <p:nvPr/>
        </p:nvSpPr>
        <p:spPr>
          <a:xfrm>
            <a:off x="780384" y="245570"/>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Your Berkshire opportunities</a:t>
            </a:r>
          </a:p>
        </p:txBody>
      </p:sp>
    </p:spTree>
    <p:extLst>
      <p:ext uri="{BB962C8B-B14F-4D97-AF65-F5344CB8AC3E}">
        <p14:creationId xmlns:p14="http://schemas.microsoft.com/office/powerpoint/2010/main" val="34180088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fade">
                                      <p:cBhvr>
                                        <p:cTn id="7" dur="5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3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Graphic 25" descr="Chat outline">
            <a:extLst>
              <a:ext uri="{FF2B5EF4-FFF2-40B4-BE49-F238E27FC236}">
                <a16:creationId xmlns:a16="http://schemas.microsoft.com/office/drawing/2014/main" id="{BF5B474B-9E31-482A-9CF3-58ABA4ED79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144655" y="151032"/>
            <a:ext cx="4876799" cy="4876799"/>
          </a:xfrm>
          <a:prstGeom prst="rect">
            <a:avLst/>
          </a:prstGeom>
        </p:spPr>
      </p:pic>
      <p:pic>
        <p:nvPicPr>
          <p:cNvPr id="25" name="Graphic 24" descr="Postit Notes outline">
            <a:extLst>
              <a:ext uri="{FF2B5EF4-FFF2-40B4-BE49-F238E27FC236}">
                <a16:creationId xmlns:a16="http://schemas.microsoft.com/office/drawing/2014/main" id="{57B311BF-595C-4ACF-8B1F-15A6589B289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6191" y="952951"/>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4308934" y="995583"/>
            <a:ext cx="4557006" cy="1250930"/>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(4-5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Do you have an idea for a business? Have you ever thought about running your own business? What would it be?</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7" name="Pentagon 20">
            <a:extLst>
              <a:ext uri="{FF2B5EF4-FFF2-40B4-BE49-F238E27FC236}">
                <a16:creationId xmlns:a16="http://schemas.microsoft.com/office/drawing/2014/main" id="{9B4402BF-CB02-4B54-A972-0DCC4D375D50}"/>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4</a:t>
            </a:r>
          </a:p>
        </p:txBody>
      </p:sp>
      <p:sp>
        <p:nvSpPr>
          <p:cNvPr id="12" name="Rectangle: Rounded Corners 11">
            <a:extLst>
              <a:ext uri="{FF2B5EF4-FFF2-40B4-BE49-F238E27FC236}">
                <a16:creationId xmlns:a16="http://schemas.microsoft.com/office/drawing/2014/main" id="{A7E8D80F-D5AF-411F-BCFA-79A0179CFD39}"/>
              </a:ext>
            </a:extLst>
          </p:cNvPr>
          <p:cNvSpPr/>
          <p:nvPr/>
        </p:nvSpPr>
        <p:spPr>
          <a:xfrm>
            <a:off x="278060" y="990138"/>
            <a:ext cx="3825854" cy="1255551"/>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Define: Entrepreneur:</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Someone who starts their own business, or sees a new opportunity for a career.</a:t>
            </a:r>
          </a:p>
        </p:txBody>
      </p:sp>
      <p:sp>
        <p:nvSpPr>
          <p:cNvPr id="32" name="Rectangle: Rounded Corners 31">
            <a:extLst>
              <a:ext uri="{FF2B5EF4-FFF2-40B4-BE49-F238E27FC236}">
                <a16:creationId xmlns:a16="http://schemas.microsoft.com/office/drawing/2014/main" id="{3CB4358C-5CFC-4C81-B060-471052BB0BCD}"/>
              </a:ext>
            </a:extLst>
          </p:cNvPr>
          <p:cNvSpPr/>
          <p:nvPr/>
        </p:nvSpPr>
        <p:spPr>
          <a:xfrm>
            <a:off x="272145" y="4213598"/>
            <a:ext cx="7679396" cy="666748"/>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There are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definitely advantages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to working for smaller businesses or yourself. Check them out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below</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t>
            </a:r>
          </a:p>
        </p:txBody>
      </p:sp>
      <p:pic>
        <p:nvPicPr>
          <p:cNvPr id="34" name="Picture 6" descr="Shopaholic icon">
            <a:extLst>
              <a:ext uri="{FF2B5EF4-FFF2-40B4-BE49-F238E27FC236}">
                <a16:creationId xmlns:a16="http://schemas.microsoft.com/office/drawing/2014/main" id="{B25FDE8D-492E-4CF0-B721-96F9303FECF1}"/>
              </a:ext>
            </a:extLst>
          </p:cNvPr>
          <p:cNvPicPr>
            <a:picLocks noChangeAspect="1" noChangeArrowheads="1"/>
          </p:cNvPicPr>
          <p:nvPr/>
        </p:nvPicPr>
        <p:blipFill>
          <a:blip r:embed="rId7">
            <a:extLst>
              <a:ext uri="{28A0092B-C50C-407E-A947-70E740481C1C}">
                <a14:useLocalDpi xmlns:a14="http://schemas.microsoft.com/office/drawing/2010/main"/>
              </a:ext>
            </a:extLst>
          </a:blip>
          <a:srcRect/>
          <a:stretch>
            <a:fillRect/>
          </a:stretch>
        </p:blipFill>
        <p:spPr bwMode="auto">
          <a:xfrm>
            <a:off x="8093715" y="2395174"/>
            <a:ext cx="772225" cy="772225"/>
          </a:xfrm>
          <a:prstGeom prst="rect">
            <a:avLst/>
          </a:prstGeom>
          <a:noFill/>
          <a:extLst>
            <a:ext uri="{909E8E84-426E-40DD-AFC4-6F175D3DCCD1}">
              <a14:hiddenFill xmlns:a14="http://schemas.microsoft.com/office/drawing/2010/main">
                <a:solidFill>
                  <a:srgbClr val="FFFFFF"/>
                </a:solidFill>
              </a14:hiddenFill>
            </a:ext>
          </a:extLst>
        </p:spPr>
      </p:pic>
      <p:sp>
        <p:nvSpPr>
          <p:cNvPr id="39" name="Rectangle 38">
            <a:extLst>
              <a:ext uri="{FF2B5EF4-FFF2-40B4-BE49-F238E27FC236}">
                <a16:creationId xmlns:a16="http://schemas.microsoft.com/office/drawing/2014/main" id="{AABE09F0-BE88-4C29-B0AA-412F4754709A}"/>
              </a:ext>
            </a:extLst>
          </p:cNvPr>
          <p:cNvSpPr/>
          <p:nvPr/>
        </p:nvSpPr>
        <p:spPr>
          <a:xfrm>
            <a:off x="0" y="5097406"/>
            <a:ext cx="9144131" cy="1768560"/>
          </a:xfrm>
          <a:prstGeom prst="rect">
            <a:avLst/>
          </a:prstGeom>
          <a:solidFill>
            <a:srgbClr val="EC6599">
              <a:alpha val="30196"/>
            </a:srgb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GB" dirty="0">
              <a:latin typeface="Century Gothic" panose="020B0502020202020204" pitchFamily="34" charset="0"/>
            </a:endParaRPr>
          </a:p>
        </p:txBody>
      </p:sp>
      <p:sp>
        <p:nvSpPr>
          <p:cNvPr id="40" name="Rectangle: Rounded Corners 39">
            <a:extLst>
              <a:ext uri="{FF2B5EF4-FFF2-40B4-BE49-F238E27FC236}">
                <a16:creationId xmlns:a16="http://schemas.microsoft.com/office/drawing/2014/main" id="{C6604DF7-7720-4B1E-A475-F75F68F06C81}"/>
              </a:ext>
            </a:extLst>
          </p:cNvPr>
          <p:cNvSpPr/>
          <p:nvPr/>
        </p:nvSpPr>
        <p:spPr>
          <a:xfrm>
            <a:off x="7281403" y="5665369"/>
            <a:ext cx="1596294" cy="846368"/>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Being your own boss</a:t>
            </a:r>
          </a:p>
        </p:txBody>
      </p:sp>
      <p:sp>
        <p:nvSpPr>
          <p:cNvPr id="43" name="Rectangle: Rounded Corners 42">
            <a:extLst>
              <a:ext uri="{FF2B5EF4-FFF2-40B4-BE49-F238E27FC236}">
                <a16:creationId xmlns:a16="http://schemas.microsoft.com/office/drawing/2014/main" id="{9C32A8A8-D8B4-4ED5-97AA-7D66C3EDBCD9}"/>
              </a:ext>
            </a:extLst>
          </p:cNvPr>
          <p:cNvSpPr/>
          <p:nvPr/>
        </p:nvSpPr>
        <p:spPr>
          <a:xfrm>
            <a:off x="5527628" y="5662362"/>
            <a:ext cx="1596294" cy="846368"/>
          </a:xfrm>
          <a:prstGeom prst="roundRect">
            <a:avLst/>
          </a:prstGeom>
          <a:solidFill>
            <a:srgbClr val="32B0E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Personal achievement and growth</a:t>
            </a:r>
          </a:p>
        </p:txBody>
      </p:sp>
      <p:sp>
        <p:nvSpPr>
          <p:cNvPr id="44" name="Rectangle: Rounded Corners 43">
            <a:extLst>
              <a:ext uri="{FF2B5EF4-FFF2-40B4-BE49-F238E27FC236}">
                <a16:creationId xmlns:a16="http://schemas.microsoft.com/office/drawing/2014/main" id="{FAE76830-646F-459B-A5FE-073997663B04}"/>
              </a:ext>
            </a:extLst>
          </p:cNvPr>
          <p:cNvSpPr/>
          <p:nvPr/>
        </p:nvSpPr>
        <p:spPr>
          <a:xfrm>
            <a:off x="266303" y="5655845"/>
            <a:ext cx="1596294" cy="846368"/>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Flexible working hours</a:t>
            </a:r>
          </a:p>
        </p:txBody>
      </p:sp>
      <p:sp>
        <p:nvSpPr>
          <p:cNvPr id="45" name="Rectangle: Rounded Corners 44">
            <a:extLst>
              <a:ext uri="{FF2B5EF4-FFF2-40B4-BE49-F238E27FC236}">
                <a16:creationId xmlns:a16="http://schemas.microsoft.com/office/drawing/2014/main" id="{E42E408E-A59A-4517-9F33-A830C3FB43BF}"/>
              </a:ext>
            </a:extLst>
          </p:cNvPr>
          <p:cNvSpPr/>
          <p:nvPr/>
        </p:nvSpPr>
        <p:spPr>
          <a:xfrm>
            <a:off x="3773853" y="5662004"/>
            <a:ext cx="1596294" cy="846368"/>
          </a:xfrm>
          <a:prstGeom prst="roundRect">
            <a:avLst/>
          </a:prstGeom>
          <a:solidFill>
            <a:srgbClr val="F4FBFE"/>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Higher earnings</a:t>
            </a:r>
          </a:p>
        </p:txBody>
      </p:sp>
      <p:sp>
        <p:nvSpPr>
          <p:cNvPr id="46" name="Rectangle: Rounded Corners 45">
            <a:extLst>
              <a:ext uri="{FF2B5EF4-FFF2-40B4-BE49-F238E27FC236}">
                <a16:creationId xmlns:a16="http://schemas.microsoft.com/office/drawing/2014/main" id="{BF257930-6FAE-4A14-AA20-D6E040007258}"/>
              </a:ext>
            </a:extLst>
          </p:cNvPr>
          <p:cNvSpPr/>
          <p:nvPr/>
        </p:nvSpPr>
        <p:spPr>
          <a:xfrm>
            <a:off x="2020078" y="5655845"/>
            <a:ext cx="1596294" cy="846368"/>
          </a:xfrm>
          <a:prstGeom prst="roundRect">
            <a:avLst/>
          </a:prstGeom>
          <a:solidFill>
            <a:srgbClr val="32B0E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Making your own decisions</a:t>
            </a:r>
          </a:p>
        </p:txBody>
      </p:sp>
      <p:sp>
        <p:nvSpPr>
          <p:cNvPr id="47" name="TextBox 46">
            <a:extLst>
              <a:ext uri="{FF2B5EF4-FFF2-40B4-BE49-F238E27FC236}">
                <a16:creationId xmlns:a16="http://schemas.microsoft.com/office/drawing/2014/main" id="{8625546C-8CEE-4C2E-8E50-761ADA3AEDBA}"/>
              </a:ext>
            </a:extLst>
          </p:cNvPr>
          <p:cNvSpPr txBox="1"/>
          <p:nvPr/>
        </p:nvSpPr>
        <p:spPr>
          <a:xfrm>
            <a:off x="2221786" y="5173312"/>
            <a:ext cx="4700427" cy="400110"/>
          </a:xfrm>
          <a:prstGeom prst="rect">
            <a:avLst/>
          </a:prstGeom>
          <a:noFill/>
        </p:spPr>
        <p:txBody>
          <a:bodyPr wrap="square" rtlCol="0">
            <a:spAutoFit/>
          </a:bodyPr>
          <a:lstStyle/>
          <a:p>
            <a:pPr algn="ctr"/>
            <a:r>
              <a:rPr lang="en-GB" sz="2000" b="1" dirty="0">
                <a:latin typeface="Century Gothic" panose="020B0502020202020204" pitchFamily="34" charset="0"/>
                <a:cs typeface="Arial" panose="020B0604020202020204" pitchFamily="34" charset="0"/>
              </a:rPr>
              <a:t>Working for yourself could mean:</a:t>
            </a:r>
          </a:p>
        </p:txBody>
      </p:sp>
      <p:sp>
        <p:nvSpPr>
          <p:cNvPr id="48" name="Rectangle: Rounded Corners 47">
            <a:extLst>
              <a:ext uri="{FF2B5EF4-FFF2-40B4-BE49-F238E27FC236}">
                <a16:creationId xmlns:a16="http://schemas.microsoft.com/office/drawing/2014/main" id="{42EF7A0E-6C5F-40DD-9359-AC2E6B7D34A0}"/>
              </a:ext>
            </a:extLst>
          </p:cNvPr>
          <p:cNvSpPr/>
          <p:nvPr/>
        </p:nvSpPr>
        <p:spPr>
          <a:xfrm>
            <a:off x="278059" y="2500651"/>
            <a:ext cx="7679396" cy="666748"/>
          </a:xfrm>
          <a:prstGeom prst="roundRect">
            <a:avLst/>
          </a:prstGeom>
          <a:solidFill>
            <a:srgbClr val="B8E3F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Maybe you have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your own idea for a business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or have a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business your family already owns</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 Are you the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next entrepreneur </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with your own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idea</a:t>
            </a: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a:t>
            </a:r>
          </a:p>
        </p:txBody>
      </p:sp>
      <p:sp>
        <p:nvSpPr>
          <p:cNvPr id="49" name="Rectangle: Rounded Corners 48">
            <a:extLst>
              <a:ext uri="{FF2B5EF4-FFF2-40B4-BE49-F238E27FC236}">
                <a16:creationId xmlns:a16="http://schemas.microsoft.com/office/drawing/2014/main" id="{51A7678B-7C10-48A8-A27F-195ADD9ED917}"/>
              </a:ext>
            </a:extLst>
          </p:cNvPr>
          <p:cNvSpPr/>
          <p:nvPr/>
        </p:nvSpPr>
        <p:spPr>
          <a:xfrm>
            <a:off x="1186543" y="3341468"/>
            <a:ext cx="7679397" cy="666748"/>
          </a:xfrm>
          <a:prstGeom prst="roundRect">
            <a:avLst/>
          </a:prstGeom>
          <a:solidFill>
            <a:srgbClr val="32B0E6"/>
          </a:solidFill>
          <a:ln w="285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solidFill>
                <a:latin typeface="Century Gothic" panose="020B0502020202020204" pitchFamily="34" charset="0"/>
                <a:ea typeface="Helvetica Neue" panose="02000503000000020004" pitchFamily="2" charset="0"/>
                <a:cs typeface="Arial" panose="020B0604020202020204" pitchFamily="34" charset="0"/>
              </a:rPr>
              <a:t>Did you know there were </a:t>
            </a:r>
            <a:r>
              <a:rPr lang="en-GB" sz="1600" b="1" dirty="0">
                <a:solidFill>
                  <a:schemeClr val="tx1"/>
                </a:solidFill>
                <a:latin typeface="Century Gothic" panose="020B0502020202020204" pitchFamily="34" charset="0"/>
                <a:ea typeface="Helvetica Neue" panose="02000503000000020004" pitchFamily="2" charset="0"/>
                <a:cs typeface="Arial" panose="020B0604020202020204" pitchFamily="34" charset="0"/>
              </a:rPr>
              <a:t>5.9 million small businesses across the UK at the start of 2020?</a:t>
            </a:r>
          </a:p>
        </p:txBody>
      </p:sp>
      <p:pic>
        <p:nvPicPr>
          <p:cNvPr id="50" name="Picture 4" descr="Whisky Still icon">
            <a:extLst>
              <a:ext uri="{FF2B5EF4-FFF2-40B4-BE49-F238E27FC236}">
                <a16:creationId xmlns:a16="http://schemas.microsoft.com/office/drawing/2014/main" id="{57441312-5188-4A41-9C07-CEAE08F6776A}"/>
              </a:ext>
            </a:extLst>
          </p:cNvPr>
          <p:cNvPicPr>
            <a:picLocks noChangeAspect="1" noChangeArrowheads="1"/>
          </p:cNvPicPr>
          <p:nvPr/>
        </p:nvPicPr>
        <p:blipFill>
          <a:blip r:embed="rId8">
            <a:extLst>
              <a:ext uri="{28A0092B-C50C-407E-A947-70E740481C1C}">
                <a14:useLocalDpi xmlns:a14="http://schemas.microsoft.com/office/drawing/2010/main"/>
              </a:ext>
            </a:extLst>
          </a:blip>
          <a:srcRect/>
          <a:stretch>
            <a:fillRect/>
          </a:stretch>
        </p:blipFill>
        <p:spPr bwMode="auto">
          <a:xfrm>
            <a:off x="273197" y="3277846"/>
            <a:ext cx="757832" cy="757832"/>
          </a:xfrm>
          <a:prstGeom prst="rect">
            <a:avLst/>
          </a:prstGeom>
          <a:noFill/>
          <a:extLst>
            <a:ext uri="{909E8E84-426E-40DD-AFC4-6F175D3DCCD1}">
              <a14:hiddenFill xmlns:a14="http://schemas.microsoft.com/office/drawing/2010/main">
                <a:solidFill>
                  <a:srgbClr val="FFFFFF"/>
                </a:solidFill>
              </a14:hiddenFill>
            </a:ext>
          </a:extLst>
        </p:spPr>
      </p:pic>
      <p:pic>
        <p:nvPicPr>
          <p:cNvPr id="51" name="Picture 6" descr="Good Quality icon">
            <a:extLst>
              <a:ext uri="{FF2B5EF4-FFF2-40B4-BE49-F238E27FC236}">
                <a16:creationId xmlns:a16="http://schemas.microsoft.com/office/drawing/2014/main" id="{35752D73-AAB8-4FBC-96A3-CA6059834606}"/>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7957455" y="4110669"/>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Berkshire Opportunities logo">
            <a:extLst>
              <a:ext uri="{FF2B5EF4-FFF2-40B4-BE49-F238E27FC236}">
                <a16:creationId xmlns:a16="http://schemas.microsoft.com/office/drawing/2014/main" id="{6BB73FA0-0217-4325-86E6-BBEC1A94B3CC}"/>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4" name="Shape 114">
            <a:extLst>
              <a:ext uri="{FF2B5EF4-FFF2-40B4-BE49-F238E27FC236}">
                <a16:creationId xmlns:a16="http://schemas.microsoft.com/office/drawing/2014/main" id="{73253515-0368-43C9-A9E9-3A01E60F04C8}"/>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Could you be an entrepreneur?</a:t>
            </a:r>
          </a:p>
        </p:txBody>
      </p:sp>
    </p:spTree>
    <p:extLst>
      <p:ext uri="{BB962C8B-B14F-4D97-AF65-F5344CB8AC3E}">
        <p14:creationId xmlns:p14="http://schemas.microsoft.com/office/powerpoint/2010/main" val="3490847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fade">
                                      <p:cBhvr>
                                        <p:cTn id="7" dur="500"/>
                                        <p:tgtEl>
                                          <p:spTgt spid="48"/>
                                        </p:tgtEl>
                                      </p:cBhvr>
                                    </p:animEffect>
                                  </p:childTnLst>
                                </p:cTn>
                              </p:par>
                              <p:par>
                                <p:cTn id="8" presetID="10" presetClass="entr" presetSubtype="0"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fade">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500"/>
                                        <p:tgtEl>
                                          <p:spTgt spid="5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500"/>
                                        <p:tgtEl>
                                          <p:spTgt spid="49"/>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500"/>
                                        <p:tgtEl>
                                          <p:spTgt spid="32"/>
                                        </p:tgtEl>
                                      </p:cBhvr>
                                    </p:animEffect>
                                  </p:childTnLst>
                                </p:cTn>
                              </p:par>
                              <p:par>
                                <p:cTn id="24" presetID="10" presetClass="entr" presetSubtype="0" fill="hold" nodeType="withEffect">
                                  <p:stCondLst>
                                    <p:cond delay="0"/>
                                  </p:stCondLst>
                                  <p:childTnLst>
                                    <p:set>
                                      <p:cBhvr>
                                        <p:cTn id="25" dur="1" fill="hold">
                                          <p:stCondLst>
                                            <p:cond delay="0"/>
                                          </p:stCondLst>
                                        </p:cTn>
                                        <p:tgtEl>
                                          <p:spTgt spid="51"/>
                                        </p:tgtEl>
                                        <p:attrNameLst>
                                          <p:attrName>style.visibility</p:attrName>
                                        </p:attrNameLst>
                                      </p:cBhvr>
                                      <p:to>
                                        <p:strVal val="visible"/>
                                      </p:to>
                                    </p:set>
                                    <p:animEffect transition="in" filter="fade">
                                      <p:cBhvr>
                                        <p:cTn id="26" dur="500"/>
                                        <p:tgtEl>
                                          <p:spTgt spid="51"/>
                                        </p:tgtEl>
                                      </p:cBhvr>
                                    </p:animEffect>
                                  </p:childTnLst>
                                </p:cTn>
                              </p:par>
                            </p:childTnLst>
                          </p:cTn>
                        </p:par>
                        <p:par>
                          <p:cTn id="27" fill="hold">
                            <p:stCondLst>
                              <p:cond delay="500"/>
                            </p:stCondLst>
                            <p:childTnLst>
                              <p:par>
                                <p:cTn id="28" presetID="10" presetClass="entr" presetSubtype="0" fill="hold" grpId="0" nodeType="afterEffect">
                                  <p:stCondLst>
                                    <p:cond delay="0"/>
                                  </p:stCondLst>
                                  <p:childTnLst>
                                    <p:set>
                                      <p:cBhvr>
                                        <p:cTn id="29" dur="1" fill="hold">
                                          <p:stCondLst>
                                            <p:cond delay="0"/>
                                          </p:stCondLst>
                                        </p:cTn>
                                        <p:tgtEl>
                                          <p:spTgt spid="47"/>
                                        </p:tgtEl>
                                        <p:attrNameLst>
                                          <p:attrName>style.visibility</p:attrName>
                                        </p:attrNameLst>
                                      </p:cBhvr>
                                      <p:to>
                                        <p:strVal val="visible"/>
                                      </p:to>
                                    </p:set>
                                    <p:animEffect transition="in" filter="fade">
                                      <p:cBhvr>
                                        <p:cTn id="30" dur="500"/>
                                        <p:tgtEl>
                                          <p:spTgt spid="47"/>
                                        </p:tgtEl>
                                      </p:cBhvr>
                                    </p:animEffect>
                                  </p:childTnLst>
                                </p:cTn>
                              </p:par>
                            </p:childTnLst>
                          </p:cTn>
                        </p:par>
                        <p:par>
                          <p:cTn id="31" fill="hold">
                            <p:stCondLst>
                              <p:cond delay="1000"/>
                            </p:stCondLst>
                            <p:childTnLst>
                              <p:par>
                                <p:cTn id="32" presetID="10" presetClass="entr" presetSubtype="0" fill="hold" grpId="0" nodeType="afterEffect">
                                  <p:stCondLst>
                                    <p:cond delay="0"/>
                                  </p:stCondLst>
                                  <p:childTnLst>
                                    <p:set>
                                      <p:cBhvr>
                                        <p:cTn id="33" dur="1" fill="hold">
                                          <p:stCondLst>
                                            <p:cond delay="0"/>
                                          </p:stCondLst>
                                        </p:cTn>
                                        <p:tgtEl>
                                          <p:spTgt spid="44"/>
                                        </p:tgtEl>
                                        <p:attrNameLst>
                                          <p:attrName>style.visibility</p:attrName>
                                        </p:attrNameLst>
                                      </p:cBhvr>
                                      <p:to>
                                        <p:strVal val="visible"/>
                                      </p:to>
                                    </p:set>
                                    <p:animEffect transition="in" filter="fade">
                                      <p:cBhvr>
                                        <p:cTn id="34" dur="500"/>
                                        <p:tgtEl>
                                          <p:spTgt spid="44"/>
                                        </p:tgtEl>
                                      </p:cBhvr>
                                    </p:animEffect>
                                  </p:childTnLst>
                                </p:cTn>
                              </p:par>
                            </p:childTnLst>
                          </p:cTn>
                        </p:par>
                        <p:par>
                          <p:cTn id="35" fill="hold">
                            <p:stCondLst>
                              <p:cond delay="1500"/>
                            </p:stCondLst>
                            <p:childTnLst>
                              <p:par>
                                <p:cTn id="36" presetID="10"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500"/>
                                        <p:tgtEl>
                                          <p:spTgt spid="46"/>
                                        </p:tgtEl>
                                      </p:cBhvr>
                                    </p:animEffect>
                                  </p:childTnLst>
                                </p:cTn>
                              </p:par>
                            </p:childTnLst>
                          </p:cTn>
                        </p:par>
                        <p:par>
                          <p:cTn id="39" fill="hold">
                            <p:stCondLst>
                              <p:cond delay="2000"/>
                            </p:stCondLst>
                            <p:childTnLst>
                              <p:par>
                                <p:cTn id="40" presetID="10"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500"/>
                                        <p:tgtEl>
                                          <p:spTgt spid="45"/>
                                        </p:tgtEl>
                                      </p:cBhvr>
                                    </p:animEffect>
                                  </p:childTnLst>
                                </p:cTn>
                              </p:par>
                            </p:childTnLst>
                          </p:cTn>
                        </p:par>
                        <p:par>
                          <p:cTn id="43" fill="hold">
                            <p:stCondLst>
                              <p:cond delay="2500"/>
                            </p:stCondLst>
                            <p:childTnLst>
                              <p:par>
                                <p:cTn id="44" presetID="10" presetClass="entr" presetSubtype="0"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fade">
                                      <p:cBhvr>
                                        <p:cTn id="46" dur="500"/>
                                        <p:tgtEl>
                                          <p:spTgt spid="43"/>
                                        </p:tgtEl>
                                      </p:cBhvr>
                                    </p:animEffect>
                                  </p:childTnLst>
                                </p:cTn>
                              </p:par>
                            </p:childTnLst>
                          </p:cTn>
                        </p:par>
                        <p:par>
                          <p:cTn id="47" fill="hold">
                            <p:stCondLst>
                              <p:cond delay="3000"/>
                            </p:stCondLst>
                            <p:childTnLst>
                              <p:par>
                                <p:cTn id="48" presetID="10" presetClass="entr" presetSubtype="0" fill="hold" grpId="0" nodeType="afterEffect">
                                  <p:stCondLst>
                                    <p:cond delay="0"/>
                                  </p:stCondLst>
                                  <p:childTnLst>
                                    <p:set>
                                      <p:cBhvr>
                                        <p:cTn id="49" dur="1" fill="hold">
                                          <p:stCondLst>
                                            <p:cond delay="0"/>
                                          </p:stCondLst>
                                        </p:cTn>
                                        <p:tgtEl>
                                          <p:spTgt spid="40"/>
                                        </p:tgtEl>
                                        <p:attrNameLst>
                                          <p:attrName>style.visibility</p:attrName>
                                        </p:attrNameLst>
                                      </p:cBhvr>
                                      <p:to>
                                        <p:strVal val="visible"/>
                                      </p:to>
                                    </p:set>
                                    <p:animEffect transition="in" filter="fade">
                                      <p:cBhvr>
                                        <p:cTn id="50"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40" grpId="0" animBg="1"/>
      <p:bldP spid="43" grpId="0" animBg="1"/>
      <p:bldP spid="44" grpId="0" animBg="1"/>
      <p:bldP spid="45" grpId="0" animBg="1"/>
      <p:bldP spid="46" grpId="0" animBg="1"/>
      <p:bldP spid="47" grpId="0"/>
      <p:bldP spid="48" grpId="0" animBg="1"/>
      <p:bldP spid="4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phic 2" descr="Spinning Plates outline">
            <a:extLst>
              <a:ext uri="{FF2B5EF4-FFF2-40B4-BE49-F238E27FC236}">
                <a16:creationId xmlns:a16="http://schemas.microsoft.com/office/drawing/2014/main" id="{C7109BA5-1FEB-4600-927F-1CAF71BE878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34670" y="1679627"/>
            <a:ext cx="4880680" cy="4880680"/>
          </a:xfrm>
          <a:prstGeom prst="rect">
            <a:avLst/>
          </a:prstGeom>
        </p:spPr>
      </p:pic>
      <p:pic>
        <p:nvPicPr>
          <p:cNvPr id="38" name="Graphic 37" descr="Scales of justice outline">
            <a:extLst>
              <a:ext uri="{FF2B5EF4-FFF2-40B4-BE49-F238E27FC236}">
                <a16:creationId xmlns:a16="http://schemas.microsoft.com/office/drawing/2014/main" id="{19FDAFCB-027B-4D49-8FB1-F2D4DDB7B76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9539" y="1188827"/>
            <a:ext cx="4880680" cy="488068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249336" y="971694"/>
            <a:ext cx="3975425" cy="1416936"/>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(2-3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In pairs, discuss what you think work-life balance means and how you could keep a good balance in the career you wish to follow.  </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7" name="Pentagon 20">
            <a:extLst>
              <a:ext uri="{FF2B5EF4-FFF2-40B4-BE49-F238E27FC236}">
                <a16:creationId xmlns:a16="http://schemas.microsoft.com/office/drawing/2014/main" id="{9B4402BF-CB02-4B54-A972-0DCC4D375D50}"/>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5</a:t>
            </a:r>
          </a:p>
        </p:txBody>
      </p:sp>
      <p:sp>
        <p:nvSpPr>
          <p:cNvPr id="16" name="Rectangle: Rounded Corners 15">
            <a:extLst>
              <a:ext uri="{FF2B5EF4-FFF2-40B4-BE49-F238E27FC236}">
                <a16:creationId xmlns:a16="http://schemas.microsoft.com/office/drawing/2014/main" id="{AA259A2D-372F-4A41-8405-02AB373DF351}"/>
              </a:ext>
            </a:extLst>
          </p:cNvPr>
          <p:cNvSpPr/>
          <p:nvPr/>
        </p:nvSpPr>
        <p:spPr>
          <a:xfrm>
            <a:off x="4438871" y="983357"/>
            <a:ext cx="4455791" cy="1400318"/>
          </a:xfrm>
          <a:prstGeom prst="roundRect">
            <a:avLst/>
          </a:prstGeom>
          <a:solidFill>
            <a:srgbClr val="A4C841"/>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Define: Work-life balance:</a:t>
            </a:r>
          </a:p>
          <a:p>
            <a:pPr algn="ctr"/>
            <a:r>
              <a:rPr lang="en-GB" sz="1600" dirty="0">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rPr>
              <a:t>The time you spend doing your job compared with the amount of time you spend with your family and doing things you enjoy.</a:t>
            </a:r>
          </a:p>
        </p:txBody>
      </p:sp>
      <p:sp>
        <p:nvSpPr>
          <p:cNvPr id="32" name="Rectangle: Rounded Corners 31">
            <a:extLst>
              <a:ext uri="{FF2B5EF4-FFF2-40B4-BE49-F238E27FC236}">
                <a16:creationId xmlns:a16="http://schemas.microsoft.com/office/drawing/2014/main" id="{5436F520-7B27-46D3-874B-C8B43D1B0EEA}"/>
              </a:ext>
            </a:extLst>
          </p:cNvPr>
          <p:cNvSpPr/>
          <p:nvPr/>
        </p:nvSpPr>
        <p:spPr>
          <a:xfrm>
            <a:off x="249336" y="5947290"/>
            <a:ext cx="8645326" cy="649236"/>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Reflection (1-2 mins)</a:t>
            </a:r>
          </a:p>
          <a:p>
            <a:pPr algn="ctr"/>
            <a:r>
              <a:rPr lang="en-GB" sz="1600" dirty="0">
                <a:solidFill>
                  <a:schemeClr val="tx1"/>
                </a:solidFill>
                <a:latin typeface="Century Gothic" panose="020B0502020202020204" pitchFamily="34" charset="0"/>
                <a:cs typeface="Arial" panose="020B0604020202020204" pitchFamily="34" charset="0"/>
              </a:rPr>
              <a:t>How is your mental health?  Do you know where to get help and support? </a:t>
            </a:r>
            <a:endParaRPr lang="en-GB" sz="1600" dirty="0">
              <a:solidFill>
                <a:schemeClr val="tx1">
                  <a:lumMod val="95000"/>
                  <a:lumOff val="5000"/>
                </a:schemeClr>
              </a:solidFill>
              <a:latin typeface="Century Gothic" panose="020B0502020202020204" pitchFamily="34" charset="0"/>
              <a:cs typeface="Arial" panose="020B0604020202020204" pitchFamily="34" charset="0"/>
            </a:endParaRPr>
          </a:p>
        </p:txBody>
      </p:sp>
      <p:sp>
        <p:nvSpPr>
          <p:cNvPr id="34" name="Rectangle: Rounded Corners 33">
            <a:extLst>
              <a:ext uri="{FF2B5EF4-FFF2-40B4-BE49-F238E27FC236}">
                <a16:creationId xmlns:a16="http://schemas.microsoft.com/office/drawing/2014/main" id="{FB1EEE2A-ABA3-47A0-999D-D74668B513C7}"/>
              </a:ext>
            </a:extLst>
          </p:cNvPr>
          <p:cNvSpPr/>
          <p:nvPr/>
        </p:nvSpPr>
        <p:spPr>
          <a:xfrm>
            <a:off x="3683809" y="3769783"/>
            <a:ext cx="5210853" cy="817159"/>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If you can’t spend time in nature, can you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 time with friends and family</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5" name="Rectangle: Rounded Corners 34">
            <a:extLst>
              <a:ext uri="{FF2B5EF4-FFF2-40B4-BE49-F238E27FC236}">
                <a16:creationId xmlns:a16="http://schemas.microsoft.com/office/drawing/2014/main" id="{1243FC10-C718-49CC-A023-F88946C04AD7}"/>
              </a:ext>
            </a:extLst>
          </p:cNvPr>
          <p:cNvSpPr/>
          <p:nvPr/>
        </p:nvSpPr>
        <p:spPr>
          <a:xfrm>
            <a:off x="271138" y="4848097"/>
            <a:ext cx="5189050" cy="901566"/>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Maybe you have a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creative side</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 Could you relax and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spend time being creative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with words, art, photography or another medium?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36" name="Rectangle: Rounded Corners 35">
            <a:extLst>
              <a:ext uri="{FF2B5EF4-FFF2-40B4-BE49-F238E27FC236}">
                <a16:creationId xmlns:a16="http://schemas.microsoft.com/office/drawing/2014/main" id="{D996B41E-ADBD-43E5-961B-787969483172}"/>
              </a:ext>
            </a:extLst>
          </p:cNvPr>
          <p:cNvSpPr/>
          <p:nvPr/>
        </p:nvSpPr>
        <p:spPr>
          <a:xfrm>
            <a:off x="249335" y="2642679"/>
            <a:ext cx="5210853" cy="812317"/>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There is a lot of research that says spending time in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nature is good for our mental health.  </a:t>
            </a:r>
            <a:endParaRPr lang="en-GB" sz="1600" b="1"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39" name="Picture 2" descr="Afternoon icon">
            <a:extLst>
              <a:ext uri="{FF2B5EF4-FFF2-40B4-BE49-F238E27FC236}">
                <a16:creationId xmlns:a16="http://schemas.microsoft.com/office/drawing/2014/main" id="{71DA6534-E27E-4BF8-A4AE-DD492EFD5EEE}"/>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90613" y="259694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0" name="Picture 4" descr="Evening icon">
            <a:extLst>
              <a:ext uri="{FF2B5EF4-FFF2-40B4-BE49-F238E27FC236}">
                <a16:creationId xmlns:a16="http://schemas.microsoft.com/office/drawing/2014/main" id="{ADE7FDF4-D1FD-43A7-8BD7-BDEFCD90299C}"/>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835438" y="259694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6" descr="Sky icon">
            <a:extLst>
              <a:ext uri="{FF2B5EF4-FFF2-40B4-BE49-F238E27FC236}">
                <a16:creationId xmlns:a16="http://schemas.microsoft.com/office/drawing/2014/main" id="{82D1BBC5-B5B1-4B55-809C-F3798A2E2D7F}"/>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980262" y="2596946"/>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4" name="Picture 8" descr="Family Two Women Skin Type 5 icon">
            <a:extLst>
              <a:ext uri="{FF2B5EF4-FFF2-40B4-BE49-F238E27FC236}">
                <a16:creationId xmlns:a16="http://schemas.microsoft.com/office/drawing/2014/main" id="{61EC4871-9B19-4759-B451-8DEBB5CBDB05}"/>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49335" y="3688102"/>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5" name="Picture 10" descr="Family Two Women Skin Type 2 icon">
            <a:extLst>
              <a:ext uri="{FF2B5EF4-FFF2-40B4-BE49-F238E27FC236}">
                <a16:creationId xmlns:a16="http://schemas.microsoft.com/office/drawing/2014/main" id="{21BD8D80-C3C9-4F70-A693-5A47859E5048}"/>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93979" y="370059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12" descr="Friends icon">
            <a:extLst>
              <a:ext uri="{FF2B5EF4-FFF2-40B4-BE49-F238E27FC236}">
                <a16:creationId xmlns:a16="http://schemas.microsoft.com/office/drawing/2014/main" id="{B938D6E8-42A3-4A19-B2F7-EDE5CBC5E0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371657" y="3700590"/>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7" name="Picture 14" descr="Poem icon">
            <a:extLst>
              <a:ext uri="{FF2B5EF4-FFF2-40B4-BE49-F238E27FC236}">
                <a16:creationId xmlns:a16="http://schemas.microsoft.com/office/drawing/2014/main" id="{B6526133-EF53-4CC9-8E1C-CC744C665E74}"/>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5690418" y="48480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8" name="Picture 16" descr="Paint Palette With Brush icon">
            <a:extLst>
              <a:ext uri="{FF2B5EF4-FFF2-40B4-BE49-F238E27FC236}">
                <a16:creationId xmlns:a16="http://schemas.microsoft.com/office/drawing/2014/main" id="{FF08E6ED-4E9D-4CDC-ABE6-4468EFF9D937}"/>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835048" y="4840811"/>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49" name="Picture 18" descr="Camera icon">
            <a:extLst>
              <a:ext uri="{FF2B5EF4-FFF2-40B4-BE49-F238E27FC236}">
                <a16:creationId xmlns:a16="http://schemas.microsoft.com/office/drawing/2014/main" id="{E1FE5B2D-186B-4DDA-B17E-AEDA301DEA1A}"/>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7979677" y="4848097"/>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2" descr="Berkshire Opportunities logo">
            <a:extLst>
              <a:ext uri="{FF2B5EF4-FFF2-40B4-BE49-F238E27FC236}">
                <a16:creationId xmlns:a16="http://schemas.microsoft.com/office/drawing/2014/main" id="{3562C9FB-A0B4-409F-8C7C-FF46DC30719C}"/>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5" name="Shape 114">
            <a:extLst>
              <a:ext uri="{FF2B5EF4-FFF2-40B4-BE49-F238E27FC236}">
                <a16:creationId xmlns:a16="http://schemas.microsoft.com/office/drawing/2014/main" id="{FF4C5B13-36C3-480F-ABA5-F0595FF97DBC}"/>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How can you balance your life and work?</a:t>
            </a:r>
          </a:p>
        </p:txBody>
      </p:sp>
    </p:spTree>
    <p:extLst>
      <p:ext uri="{BB962C8B-B14F-4D97-AF65-F5344CB8AC3E}">
        <p14:creationId xmlns:p14="http://schemas.microsoft.com/office/powerpoint/2010/main" val="3675356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fade">
                                      <p:cBhvr>
                                        <p:cTn id="10" dur="500"/>
                                        <p:tgtEl>
                                          <p:spTgt spid="39"/>
                                        </p:tgtEl>
                                      </p:cBhvr>
                                    </p:animEffect>
                                  </p:childTnLst>
                                </p:cTn>
                              </p:par>
                              <p:par>
                                <p:cTn id="11" presetID="10" presetClass="entr" presetSubtype="0" fill="hold" nodeType="withEffect">
                                  <p:stCondLst>
                                    <p:cond delay="0"/>
                                  </p:stCondLst>
                                  <p:childTnLst>
                                    <p:set>
                                      <p:cBhvr>
                                        <p:cTn id="12" dur="1" fill="hold">
                                          <p:stCondLst>
                                            <p:cond delay="0"/>
                                          </p:stCondLst>
                                        </p:cTn>
                                        <p:tgtEl>
                                          <p:spTgt spid="40"/>
                                        </p:tgtEl>
                                        <p:attrNameLst>
                                          <p:attrName>style.visibility</p:attrName>
                                        </p:attrNameLst>
                                      </p:cBhvr>
                                      <p:to>
                                        <p:strVal val="visible"/>
                                      </p:to>
                                    </p:set>
                                    <p:animEffect transition="in" filter="fade">
                                      <p:cBhvr>
                                        <p:cTn id="13" dur="500"/>
                                        <p:tgtEl>
                                          <p:spTgt spid="40"/>
                                        </p:tgtEl>
                                      </p:cBhvr>
                                    </p:animEffect>
                                  </p:childTnLst>
                                </p:cTn>
                              </p:par>
                              <p:par>
                                <p:cTn id="14" presetID="10" presetClass="entr" presetSubtype="0" fill="hold" nodeType="with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fade">
                                      <p:cBhvr>
                                        <p:cTn id="16" dur="500"/>
                                        <p:tgtEl>
                                          <p:spTgt spid="43"/>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fade">
                                      <p:cBhvr>
                                        <p:cTn id="21" dur="500"/>
                                        <p:tgtEl>
                                          <p:spTgt spid="44"/>
                                        </p:tgtEl>
                                      </p:cBhvr>
                                    </p:animEffect>
                                  </p:childTnLst>
                                </p:cTn>
                              </p:par>
                              <p:par>
                                <p:cTn id="22" presetID="10" presetClass="entr" presetSubtype="0" fill="hold" nodeType="with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500"/>
                                        <p:tgtEl>
                                          <p:spTgt spid="46"/>
                                        </p:tgtEl>
                                      </p:cBhvr>
                                    </p:animEffect>
                                  </p:childTnLst>
                                </p:cTn>
                              </p:par>
                              <p:par>
                                <p:cTn id="25" presetID="10" presetClass="entr" presetSubtype="0" fill="hold" nodeType="with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500"/>
                                        <p:tgtEl>
                                          <p:spTgt spid="45"/>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Effect transition="in" filter="fade">
                                      <p:cBhvr>
                                        <p:cTn id="30" dur="500"/>
                                        <p:tgtEl>
                                          <p:spTgt spid="34"/>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500"/>
                                        <p:tgtEl>
                                          <p:spTgt spid="35"/>
                                        </p:tgtEl>
                                      </p:cBhvr>
                                    </p:animEffect>
                                  </p:childTnLst>
                                </p:cTn>
                              </p:par>
                              <p:par>
                                <p:cTn id="36" presetID="10" presetClass="entr" presetSubtype="0" fill="hold" nodeType="withEffect">
                                  <p:stCondLst>
                                    <p:cond delay="0"/>
                                  </p:stCondLst>
                                  <p:childTnLst>
                                    <p:set>
                                      <p:cBhvr>
                                        <p:cTn id="37" dur="1" fill="hold">
                                          <p:stCondLst>
                                            <p:cond delay="0"/>
                                          </p:stCondLst>
                                        </p:cTn>
                                        <p:tgtEl>
                                          <p:spTgt spid="47"/>
                                        </p:tgtEl>
                                        <p:attrNameLst>
                                          <p:attrName>style.visibility</p:attrName>
                                        </p:attrNameLst>
                                      </p:cBhvr>
                                      <p:to>
                                        <p:strVal val="visible"/>
                                      </p:to>
                                    </p:set>
                                    <p:animEffect transition="in" filter="fade">
                                      <p:cBhvr>
                                        <p:cTn id="38" dur="500"/>
                                        <p:tgtEl>
                                          <p:spTgt spid="47"/>
                                        </p:tgtEl>
                                      </p:cBhvr>
                                    </p:animEffect>
                                  </p:childTnLst>
                                </p:cTn>
                              </p:par>
                              <p:par>
                                <p:cTn id="39" presetID="10" presetClass="entr" presetSubtype="0" fill="hold" nodeType="withEffect">
                                  <p:stCondLst>
                                    <p:cond delay="0"/>
                                  </p:stCondLst>
                                  <p:childTnLst>
                                    <p:set>
                                      <p:cBhvr>
                                        <p:cTn id="40" dur="1" fill="hold">
                                          <p:stCondLst>
                                            <p:cond delay="0"/>
                                          </p:stCondLst>
                                        </p:cTn>
                                        <p:tgtEl>
                                          <p:spTgt spid="48"/>
                                        </p:tgtEl>
                                        <p:attrNameLst>
                                          <p:attrName>style.visibility</p:attrName>
                                        </p:attrNameLst>
                                      </p:cBhvr>
                                      <p:to>
                                        <p:strVal val="visible"/>
                                      </p:to>
                                    </p:set>
                                    <p:animEffect transition="in" filter="fade">
                                      <p:cBhvr>
                                        <p:cTn id="41" dur="500"/>
                                        <p:tgtEl>
                                          <p:spTgt spid="48"/>
                                        </p:tgtEl>
                                      </p:cBhvr>
                                    </p:animEffect>
                                  </p:childTnLst>
                                </p:cTn>
                              </p:par>
                              <p:par>
                                <p:cTn id="42" presetID="10"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animEffect transition="in" filter="fade">
                                      <p:cBhvr>
                                        <p:cTn id="44" dur="500"/>
                                        <p:tgtEl>
                                          <p:spTgt spid="49"/>
                                        </p:tgtEl>
                                      </p:cBhvr>
                                    </p:animEffect>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32"/>
                                        </p:tgtEl>
                                        <p:attrNameLst>
                                          <p:attrName>style.visibility</p:attrName>
                                        </p:attrNameLst>
                                      </p:cBhvr>
                                      <p:to>
                                        <p:strVal val="visible"/>
                                      </p:to>
                                    </p:set>
                                    <p:animEffect transition="in" filter="fade">
                                      <p:cBhvr>
                                        <p:cTn id="49"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5" grpId="0" animBg="1"/>
      <p:bldP spid="36"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Graphic 4" descr="Teacher outline">
            <a:extLst>
              <a:ext uri="{FF2B5EF4-FFF2-40B4-BE49-F238E27FC236}">
                <a16:creationId xmlns:a16="http://schemas.microsoft.com/office/drawing/2014/main" id="{AB3C81FF-8592-44DD-ACC2-4BA35001475F}"/>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flipH="1">
            <a:off x="4262183" y="69366"/>
            <a:ext cx="4876800" cy="4876800"/>
          </a:xfrm>
          <a:prstGeom prst="rect">
            <a:avLst/>
          </a:prstGeom>
        </p:spPr>
      </p:pic>
      <p:pic>
        <p:nvPicPr>
          <p:cNvPr id="7" name="Graphic 6" descr="Work from home desk outline">
            <a:extLst>
              <a:ext uri="{FF2B5EF4-FFF2-40B4-BE49-F238E27FC236}">
                <a16:creationId xmlns:a16="http://schemas.microsoft.com/office/drawing/2014/main" id="{90DBFB75-404A-404C-9D47-22CD8EE1036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6320" y="2543374"/>
            <a:ext cx="4876800" cy="4876800"/>
          </a:xfrm>
          <a:prstGeom prst="rect">
            <a:avLst/>
          </a:prstGeom>
        </p:spPr>
      </p:pic>
      <p:sp>
        <p:nvSpPr>
          <p:cNvPr id="13" name="Rectangle: Rounded Corners 12">
            <a:extLst>
              <a:ext uri="{FF2B5EF4-FFF2-40B4-BE49-F238E27FC236}">
                <a16:creationId xmlns:a16="http://schemas.microsoft.com/office/drawing/2014/main" id="{79063CA0-A6E2-4CF3-9E26-9411565F50AC}"/>
              </a:ext>
            </a:extLst>
          </p:cNvPr>
          <p:cNvSpPr/>
          <p:nvPr/>
        </p:nvSpPr>
        <p:spPr>
          <a:xfrm>
            <a:off x="5473184" y="975404"/>
            <a:ext cx="3418347" cy="1199839"/>
          </a:xfrm>
          <a:prstGeom prst="roundRect">
            <a:avLst/>
          </a:prstGeom>
          <a:solidFill>
            <a:srgbClr val="EC6599"/>
          </a:solidFill>
          <a:ln w="28575">
            <a:solidFill>
              <a:schemeClr val="bg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a:solidFill>
                  <a:schemeClr val="tx1">
                    <a:lumMod val="95000"/>
                    <a:lumOff val="5000"/>
                  </a:schemeClr>
                </a:solidFill>
                <a:latin typeface="Century Gothic" panose="020B0502020202020204" pitchFamily="34" charset="0"/>
                <a:cs typeface="Arial" panose="020B0604020202020204" pitchFamily="34" charset="0"/>
              </a:rPr>
              <a:t>Pair activity (2 mins)</a:t>
            </a:r>
          </a:p>
          <a:p>
            <a:pPr algn="ctr"/>
            <a:r>
              <a:rPr lang="en-GB" sz="1600" dirty="0">
                <a:solidFill>
                  <a:schemeClr val="tx1">
                    <a:lumMod val="95000"/>
                    <a:lumOff val="5000"/>
                  </a:schemeClr>
                </a:solidFill>
                <a:latin typeface="Century Gothic" panose="020B0502020202020204" pitchFamily="34" charset="0"/>
                <a:cs typeface="Arial" panose="020B0604020202020204" pitchFamily="34" charset="0"/>
              </a:rPr>
              <a:t>Discuss the advantages and disadvantages of an apprenticeship</a:t>
            </a:r>
            <a:r>
              <a:rPr lang="en-GB" sz="1600" b="1" dirty="0">
                <a:solidFill>
                  <a:schemeClr val="tx1">
                    <a:lumMod val="95000"/>
                    <a:lumOff val="5000"/>
                  </a:schemeClr>
                </a:solidFill>
                <a:latin typeface="Century Gothic" panose="020B0502020202020204" pitchFamily="34" charset="0"/>
                <a:cs typeface="Arial" panose="020B0604020202020204" pitchFamily="34" charset="0"/>
              </a:rPr>
              <a:t>.</a:t>
            </a:r>
          </a:p>
        </p:txBody>
      </p:sp>
      <p:sp>
        <p:nvSpPr>
          <p:cNvPr id="17" name="TextBox 13">
            <a:extLst>
              <a:ext uri="{FF2B5EF4-FFF2-40B4-BE49-F238E27FC236}">
                <a16:creationId xmlns:a16="http://schemas.microsoft.com/office/drawing/2014/main" id="{F9917226-B0B1-4CCB-9FE8-3AA768BC4842}"/>
              </a:ext>
            </a:extLst>
          </p:cNvPr>
          <p:cNvSpPr txBox="1"/>
          <p:nvPr/>
        </p:nvSpPr>
        <p:spPr>
          <a:xfrm>
            <a:off x="0" y="6642556"/>
            <a:ext cx="2698596" cy="215444"/>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sz="800" dirty="0">
                <a:effectLst/>
                <a:latin typeface="Century Gothic" panose="020B0502020202020204" pitchFamily="34" charset="0"/>
                <a:ea typeface="Calibri" panose="020F0502020204030204" pitchFamily="34" charset="0"/>
                <a:cs typeface="Arial" panose="020B0604020202020204" pitchFamily="34" charset="0"/>
              </a:rPr>
              <a:t>©VotesforSchools The WOW Show 2021</a:t>
            </a:r>
          </a:p>
        </p:txBody>
      </p:sp>
      <p:sp>
        <p:nvSpPr>
          <p:cNvPr id="37" name="Pentagon 20">
            <a:extLst>
              <a:ext uri="{FF2B5EF4-FFF2-40B4-BE49-F238E27FC236}">
                <a16:creationId xmlns:a16="http://schemas.microsoft.com/office/drawing/2014/main" id="{9B4402BF-CB02-4B54-A972-0DCC4D375D50}"/>
              </a:ext>
            </a:extLst>
          </p:cNvPr>
          <p:cNvSpPr/>
          <p:nvPr/>
        </p:nvSpPr>
        <p:spPr>
          <a:xfrm>
            <a:off x="5017" y="199516"/>
            <a:ext cx="758663" cy="538608"/>
          </a:xfrm>
          <a:prstGeom prst="homePlate">
            <a:avLst/>
          </a:prstGeom>
          <a:solidFill>
            <a:srgbClr val="EC659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dirty="0">
                <a:solidFill>
                  <a:schemeClr val="bg1"/>
                </a:solidFill>
                <a:latin typeface="Century Gothic" panose="020B0502020202020204" pitchFamily="34" charset="0"/>
                <a:ea typeface="Helvetica Neue" panose="02000503000000020004" pitchFamily="2" charset="0"/>
                <a:cs typeface="Helvetica Neue" panose="02000503000000020004" pitchFamily="2" charset="0"/>
              </a:rPr>
              <a:t>6</a:t>
            </a:r>
          </a:p>
        </p:txBody>
      </p:sp>
      <p:sp>
        <p:nvSpPr>
          <p:cNvPr id="38" name="Rectangle: Rounded Corners 37">
            <a:extLst>
              <a:ext uri="{FF2B5EF4-FFF2-40B4-BE49-F238E27FC236}">
                <a16:creationId xmlns:a16="http://schemas.microsoft.com/office/drawing/2014/main" id="{C8400A9E-ED25-4EE4-A54D-C32FF9F7ECA7}"/>
              </a:ext>
            </a:extLst>
          </p:cNvPr>
          <p:cNvSpPr/>
          <p:nvPr/>
        </p:nvSpPr>
        <p:spPr>
          <a:xfrm>
            <a:off x="243070" y="2325579"/>
            <a:ext cx="8648461" cy="1154984"/>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dirty="0">
                <a:solidFill>
                  <a:schemeClr val="tx1"/>
                </a:solidFill>
                <a:effectLst/>
                <a:latin typeface="Century Gothic" panose="020B0502020202020204" pitchFamily="34" charset="0"/>
              </a:rPr>
              <a:t>Apprenticeships allow you to combine work and study </a:t>
            </a:r>
            <a:r>
              <a:rPr lang="en-GB" sz="1600" b="0" i="0" dirty="0">
                <a:solidFill>
                  <a:schemeClr val="tx1"/>
                </a:solidFill>
                <a:effectLst/>
                <a:latin typeface="Century Gothic" panose="020B0502020202020204" pitchFamily="34" charset="0"/>
              </a:rPr>
              <a:t>by mixing on-the-job training with classroom learning. You'll be employed to do a real job while studying for a formal qualification, usually for </a:t>
            </a:r>
            <a:r>
              <a:rPr lang="en-GB" sz="1600" b="1" i="0" dirty="0">
                <a:solidFill>
                  <a:schemeClr val="tx1"/>
                </a:solidFill>
                <a:effectLst/>
                <a:latin typeface="Century Gothic" panose="020B0502020202020204" pitchFamily="34" charset="0"/>
              </a:rPr>
              <a:t>one day a week either at a college</a:t>
            </a:r>
            <a:r>
              <a:rPr lang="en-GB" sz="1600" b="0" i="0" dirty="0">
                <a:solidFill>
                  <a:schemeClr val="tx1"/>
                </a:solidFill>
                <a:effectLst/>
                <a:latin typeface="Century Gothic" panose="020B0502020202020204" pitchFamily="34" charset="0"/>
              </a:rPr>
              <a:t>, a </a:t>
            </a:r>
            <a:r>
              <a:rPr lang="en-GB" sz="1600" b="1" i="0" dirty="0">
                <a:solidFill>
                  <a:schemeClr val="tx1"/>
                </a:solidFill>
                <a:effectLst/>
                <a:latin typeface="Century Gothic" panose="020B0502020202020204" pitchFamily="34" charset="0"/>
              </a:rPr>
              <a:t>training centre </a:t>
            </a:r>
            <a:r>
              <a:rPr lang="en-GB" sz="1600" b="0" i="0" dirty="0">
                <a:solidFill>
                  <a:schemeClr val="tx1"/>
                </a:solidFill>
                <a:effectLst/>
                <a:latin typeface="Century Gothic" panose="020B0502020202020204" pitchFamily="34" charset="0"/>
              </a:rPr>
              <a:t>or in the </a:t>
            </a:r>
            <a:r>
              <a:rPr lang="en-GB" sz="1600" b="1" i="0" dirty="0">
                <a:solidFill>
                  <a:schemeClr val="tx1"/>
                </a:solidFill>
                <a:effectLst/>
                <a:latin typeface="Century Gothic" panose="020B0502020202020204" pitchFamily="34" charset="0"/>
              </a:rPr>
              <a:t>workplace</a:t>
            </a:r>
            <a:r>
              <a:rPr lang="en-GB" sz="1600" b="0" i="0" dirty="0">
                <a:solidFill>
                  <a:schemeClr val="tx1"/>
                </a:solidFill>
                <a:effectLst/>
                <a:latin typeface="Century Gothic" panose="020B0502020202020204" pitchFamily="34" charset="0"/>
              </a:rPr>
              <a:t>.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1" name="Rectangle: Rounded Corners 40">
            <a:extLst>
              <a:ext uri="{FF2B5EF4-FFF2-40B4-BE49-F238E27FC236}">
                <a16:creationId xmlns:a16="http://schemas.microsoft.com/office/drawing/2014/main" id="{EEC76F71-7769-4D4F-A29E-096E1580BA91}"/>
              </a:ext>
            </a:extLst>
          </p:cNvPr>
          <p:cNvSpPr/>
          <p:nvPr/>
        </p:nvSpPr>
        <p:spPr>
          <a:xfrm>
            <a:off x="243069" y="4844143"/>
            <a:ext cx="4238023" cy="1711856"/>
          </a:xfrm>
          <a:prstGeom prst="roundRect">
            <a:avLst/>
          </a:prstGeom>
          <a:solidFill>
            <a:srgbClr val="32B0E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u="sng" dirty="0">
                <a:solidFill>
                  <a:schemeClr val="tx1"/>
                </a:solidFill>
                <a:effectLst/>
                <a:latin typeface="Century Gothic" panose="020B0502020202020204" pitchFamily="34" charset="0"/>
                <a:hlinkClick r:id="rId7">
                  <a:extLst>
                    <a:ext uri="{A12FA001-AC4F-418D-AE19-62706E023703}">
                      <ahyp:hlinkClr xmlns:ahyp="http://schemas.microsoft.com/office/drawing/2018/hyperlinkcolor" val="tx"/>
                    </a:ext>
                  </a:extLst>
                </a:hlinkClick>
              </a:rPr>
              <a:t>Amazing Apprenticeships</a:t>
            </a:r>
            <a:r>
              <a:rPr lang="en-GB" sz="1600" b="1" i="0" dirty="0">
                <a:solidFill>
                  <a:schemeClr val="tx1"/>
                </a:solidFill>
                <a:effectLst/>
                <a:latin typeface="Century Gothic" panose="020B0502020202020204" pitchFamily="34" charset="0"/>
              </a:rPr>
              <a:t> </a:t>
            </a:r>
            <a:r>
              <a:rPr lang="en-GB" sz="1600" b="0" i="0" dirty="0">
                <a:solidFill>
                  <a:schemeClr val="tx1"/>
                </a:solidFill>
                <a:effectLst/>
                <a:latin typeface="Century Gothic" panose="020B0502020202020204" pitchFamily="34" charset="0"/>
              </a:rPr>
              <a:t>have a range of </a:t>
            </a:r>
            <a:r>
              <a:rPr lang="en-GB" sz="1600" b="1" i="0" dirty="0">
                <a:solidFill>
                  <a:schemeClr val="tx1"/>
                </a:solidFill>
                <a:effectLst/>
                <a:latin typeface="Century Gothic" panose="020B0502020202020204" pitchFamily="34" charset="0"/>
              </a:rPr>
              <a:t>inspirational and engaging resources</a:t>
            </a:r>
            <a:r>
              <a:rPr lang="en-GB" sz="1600" b="0" i="0" dirty="0">
                <a:solidFill>
                  <a:schemeClr val="tx1"/>
                </a:solidFill>
                <a:effectLst/>
                <a:latin typeface="Century Gothic" panose="020B0502020202020204" pitchFamily="34" charset="0"/>
              </a:rPr>
              <a:t> if you are thinking of becoming an </a:t>
            </a:r>
            <a:r>
              <a:rPr lang="en-GB" sz="1600" b="1" i="0" dirty="0">
                <a:solidFill>
                  <a:schemeClr val="tx1"/>
                </a:solidFill>
                <a:effectLst/>
                <a:latin typeface="Century Gothic" panose="020B0502020202020204" pitchFamily="34" charset="0"/>
              </a:rPr>
              <a:t>apprentice</a:t>
            </a:r>
            <a:r>
              <a:rPr lang="en-GB" sz="1600" b="0" i="0" dirty="0">
                <a:solidFill>
                  <a:schemeClr val="tx1"/>
                </a:solidFill>
                <a:effectLst/>
                <a:latin typeface="Century Gothic" panose="020B0502020202020204" pitchFamily="34" charset="0"/>
              </a:rPr>
              <a:t> and a huge selection of </a:t>
            </a:r>
            <a:r>
              <a:rPr lang="en-GB" sz="1600" b="1" i="0" dirty="0">
                <a:solidFill>
                  <a:schemeClr val="tx1"/>
                </a:solidFill>
                <a:effectLst/>
                <a:latin typeface="Century Gothic" panose="020B0502020202020204" pitchFamily="34" charset="0"/>
              </a:rPr>
              <a:t>vacancies from national employers</a:t>
            </a:r>
            <a:r>
              <a:rPr lang="en-GB" sz="1600" b="0" i="0" dirty="0">
                <a:solidFill>
                  <a:schemeClr val="tx1"/>
                </a:solidFill>
                <a:effectLst/>
                <a:latin typeface="Century Gothic" panose="020B0502020202020204" pitchFamily="34" charset="0"/>
              </a:rPr>
              <a:t>.</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sp>
        <p:nvSpPr>
          <p:cNvPr id="42" name="Rectangle: Rounded Corners 41">
            <a:extLst>
              <a:ext uri="{FF2B5EF4-FFF2-40B4-BE49-F238E27FC236}">
                <a16:creationId xmlns:a16="http://schemas.microsoft.com/office/drawing/2014/main" id="{7E20BDB2-BE96-4216-B8E5-7683976E25A7}"/>
              </a:ext>
            </a:extLst>
          </p:cNvPr>
          <p:cNvSpPr/>
          <p:nvPr/>
        </p:nvSpPr>
        <p:spPr>
          <a:xfrm>
            <a:off x="243069" y="3630899"/>
            <a:ext cx="4238023" cy="1062908"/>
          </a:xfrm>
          <a:prstGeom prst="roundRect">
            <a:avLst/>
          </a:prstGeom>
          <a:solidFill>
            <a:srgbClr val="B8E3F6"/>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There are </a:t>
            </a:r>
            <a:r>
              <a:rPr lang="en-GB" sz="1600" b="1"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250+ apprenticeships </a:t>
            </a:r>
            <a:r>
              <a:rPr lang="en-GB" sz="1600" dirty="0">
                <a:solidFill>
                  <a:schemeClr val="tx1">
                    <a:lumMod val="95000"/>
                    <a:lumOff val="5000"/>
                  </a:schemeClr>
                </a:solidFill>
                <a:latin typeface="Century Gothic" panose="020B0502020202020204" pitchFamily="34" charset="0"/>
                <a:ea typeface="Microsoft YaHei UI Light" panose="020B0502040204020203" pitchFamily="34" charset="-122"/>
                <a:cs typeface="Calibri" panose="020F0502020204030204" pitchFamily="34" charset="0"/>
              </a:rPr>
              <a:t>available across Berkshire in different sectors.  </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4" name="Picture 3">
            <a:hlinkClick r:id="rId8"/>
            <a:extLst>
              <a:ext uri="{FF2B5EF4-FFF2-40B4-BE49-F238E27FC236}">
                <a16:creationId xmlns:a16="http://schemas.microsoft.com/office/drawing/2014/main" id="{DEA409C9-DA61-4FD9-B435-184B6860D6B9}"/>
              </a:ext>
            </a:extLst>
          </p:cNvPr>
          <p:cNvPicPr>
            <a:picLocks noChangeAspect="1"/>
          </p:cNvPicPr>
          <p:nvPr/>
        </p:nvPicPr>
        <p:blipFill>
          <a:blip r:embed="rId9"/>
          <a:stretch>
            <a:fillRect/>
          </a:stretch>
        </p:blipFill>
        <p:spPr>
          <a:xfrm>
            <a:off x="252468" y="975404"/>
            <a:ext cx="5045513" cy="1203649"/>
          </a:xfrm>
          <a:prstGeom prst="rect">
            <a:avLst/>
          </a:prstGeom>
        </p:spPr>
      </p:pic>
      <p:pic>
        <p:nvPicPr>
          <p:cNvPr id="3" name="Picture 2">
            <a:extLst>
              <a:ext uri="{FF2B5EF4-FFF2-40B4-BE49-F238E27FC236}">
                <a16:creationId xmlns:a16="http://schemas.microsoft.com/office/drawing/2014/main" id="{8E3E1C5D-129A-43D2-B038-6148E16864EE}"/>
              </a:ext>
            </a:extLst>
          </p:cNvPr>
          <p:cNvPicPr>
            <a:picLocks noChangeAspect="1"/>
          </p:cNvPicPr>
          <p:nvPr/>
        </p:nvPicPr>
        <p:blipFill>
          <a:blip r:embed="rId10"/>
          <a:stretch>
            <a:fillRect/>
          </a:stretch>
        </p:blipFill>
        <p:spPr>
          <a:xfrm>
            <a:off x="6239482" y="3662404"/>
            <a:ext cx="2661449" cy="1945553"/>
          </a:xfrm>
          <a:prstGeom prst="rect">
            <a:avLst/>
          </a:prstGeom>
        </p:spPr>
      </p:pic>
      <p:sp>
        <p:nvSpPr>
          <p:cNvPr id="20" name="Rectangle: Rounded Corners 19">
            <a:extLst>
              <a:ext uri="{FF2B5EF4-FFF2-40B4-BE49-F238E27FC236}">
                <a16:creationId xmlns:a16="http://schemas.microsoft.com/office/drawing/2014/main" id="{4A37D66D-4716-403E-9DEB-EE7FEB15A714}"/>
              </a:ext>
            </a:extLst>
          </p:cNvPr>
          <p:cNvSpPr/>
          <p:nvPr/>
        </p:nvSpPr>
        <p:spPr>
          <a:xfrm>
            <a:off x="4725689" y="5758971"/>
            <a:ext cx="4165842" cy="797028"/>
          </a:xfrm>
          <a:prstGeom prst="roundRect">
            <a:avLst/>
          </a:prstGeom>
          <a:solidFill>
            <a:srgbClr val="F4FBFE"/>
          </a:solidFill>
          <a:ln w="28575">
            <a:solidFill>
              <a:srgbClr val="35579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i="0" dirty="0">
                <a:solidFill>
                  <a:schemeClr val="tx1"/>
                </a:solidFill>
                <a:effectLst/>
                <a:latin typeface="Century Gothic" panose="020B0502020202020204" pitchFamily="34" charset="0"/>
              </a:rPr>
              <a:t>Lauryn Bailey</a:t>
            </a:r>
            <a:r>
              <a:rPr lang="en-GB" sz="1600" dirty="0">
                <a:solidFill>
                  <a:schemeClr val="tx1"/>
                </a:solidFill>
                <a:latin typeface="Century Gothic" panose="020B0502020202020204" pitchFamily="34" charset="0"/>
              </a:rPr>
              <a:t>:</a:t>
            </a:r>
            <a:r>
              <a:rPr lang="en-GB" sz="1600" b="0" i="0" dirty="0">
                <a:solidFill>
                  <a:schemeClr val="tx1"/>
                </a:solidFill>
                <a:effectLst/>
                <a:latin typeface="Century Gothic" panose="020B0502020202020204" pitchFamily="34" charset="0"/>
              </a:rPr>
              <a:t> “Apprenticeships are a great way to learn and get workplace experience.”</a:t>
            </a:r>
            <a:endParaRPr lang="en-GB" sz="1600" dirty="0">
              <a:ln>
                <a:solidFill>
                  <a:srgbClr val="00A8A8"/>
                </a:solidFill>
              </a:ln>
              <a:solidFill>
                <a:schemeClr val="tx1"/>
              </a:solidFill>
              <a:latin typeface="Century Gothic" panose="020B0502020202020204" pitchFamily="34" charset="0"/>
              <a:ea typeface="Microsoft YaHei UI Light" panose="020B0502040204020203" pitchFamily="34" charset="-122"/>
              <a:cs typeface="Calibri" panose="020F0502020204030204" pitchFamily="34" charset="0"/>
            </a:endParaRPr>
          </a:p>
        </p:txBody>
      </p:sp>
      <p:pic>
        <p:nvPicPr>
          <p:cNvPr id="1026" name="Picture 2" descr="Thumbs Up icon">
            <a:extLst>
              <a:ext uri="{FF2B5EF4-FFF2-40B4-BE49-F238E27FC236}">
                <a16:creationId xmlns:a16="http://schemas.microsoft.com/office/drawing/2014/main" id="{27FEAEC1-928B-40B7-BBB0-019FC4ED7560}"/>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840782" y="3673695"/>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Intelligence icon">
            <a:extLst>
              <a:ext uri="{FF2B5EF4-FFF2-40B4-BE49-F238E27FC236}">
                <a16:creationId xmlns:a16="http://schemas.microsoft.com/office/drawing/2014/main" id="{28D314F2-B675-4700-B4EE-68440BD2D7A7}"/>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171393" y="4726584"/>
            <a:ext cx="914400" cy="91440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0" descr="Berkshire Opportunities logo">
            <a:extLst>
              <a:ext uri="{FF2B5EF4-FFF2-40B4-BE49-F238E27FC236}">
                <a16:creationId xmlns:a16="http://schemas.microsoft.com/office/drawing/2014/main" id="{22A42BEB-C390-4194-B1E1-03A46B9F4256}"/>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7237996" y="90620"/>
            <a:ext cx="1732504" cy="751086"/>
          </a:xfrm>
          <a:prstGeom prst="rect">
            <a:avLst/>
          </a:prstGeom>
          <a:noFill/>
          <a:extLst>
            <a:ext uri="{909E8E84-426E-40DD-AFC4-6F175D3DCCD1}">
              <a14:hiddenFill xmlns:a14="http://schemas.microsoft.com/office/drawing/2010/main">
                <a:solidFill>
                  <a:srgbClr val="FFFFFF"/>
                </a:solidFill>
              </a14:hiddenFill>
            </a:ext>
          </a:extLst>
        </p:spPr>
      </p:pic>
      <p:sp>
        <p:nvSpPr>
          <p:cNvPr id="23" name="Shape 114">
            <a:extLst>
              <a:ext uri="{FF2B5EF4-FFF2-40B4-BE49-F238E27FC236}">
                <a16:creationId xmlns:a16="http://schemas.microsoft.com/office/drawing/2014/main" id="{D3A5F72A-7630-4EFB-AC64-EEAC5FA4E94A}"/>
              </a:ext>
            </a:extLst>
          </p:cNvPr>
          <p:cNvSpPr/>
          <p:nvPr/>
        </p:nvSpPr>
        <p:spPr>
          <a:xfrm>
            <a:off x="780384" y="196548"/>
            <a:ext cx="8001569" cy="538608"/>
          </a:xfrm>
          <a:prstGeom prst="rect">
            <a:avLst/>
          </a:prstGeom>
          <a:noFill/>
          <a:ln>
            <a:noFill/>
          </a:ln>
        </p:spPr>
        <p:txBody>
          <a:bodyPr lIns="91425" tIns="45700" rIns="91425" bIns="45700" anchor="ctr" anchorCtr="0">
            <a:noAutofit/>
          </a:bodyPr>
          <a:lstStyle/>
          <a:p>
            <a:pPr>
              <a:buSzPct val="25000"/>
            </a:pPr>
            <a:r>
              <a:rPr lang="en-GB" sz="2400" b="1" dirty="0">
                <a:solidFill>
                  <a:schemeClr val="bg1"/>
                </a:solidFill>
                <a:latin typeface="Century Gothic" panose="020B0502020202020204" pitchFamily="34" charset="0"/>
                <a:ea typeface="Jost SemiBold" pitchFamily="2" charset="0"/>
                <a:cs typeface="Arial" panose="020B0604020202020204" pitchFamily="34" charset="0"/>
                <a:sym typeface="Lato"/>
              </a:rPr>
              <a:t>Planning your future: Choices</a:t>
            </a:r>
          </a:p>
        </p:txBody>
      </p:sp>
    </p:spTree>
    <p:extLst>
      <p:ext uri="{BB962C8B-B14F-4D97-AF65-F5344CB8AC3E}">
        <p14:creationId xmlns:p14="http://schemas.microsoft.com/office/powerpoint/2010/main" val="3007738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fade">
                                      <p:cBhvr>
                                        <p:cTn id="7" dur="500"/>
                                        <p:tgtEl>
                                          <p:spTgt spid="3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2"/>
                                        </p:tgtEl>
                                        <p:attrNameLst>
                                          <p:attrName>style.visibility</p:attrName>
                                        </p:attrNameLst>
                                      </p:cBhvr>
                                      <p:to>
                                        <p:strVal val="visible"/>
                                      </p:to>
                                    </p:set>
                                    <p:animEffect transition="in" filter="fade">
                                      <p:cBhvr>
                                        <p:cTn id="12" dur="500"/>
                                        <p:tgtEl>
                                          <p:spTgt spid="42"/>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Effect transition="in" filter="fade">
                                      <p:cBhvr>
                                        <p:cTn id="15" dur="500"/>
                                        <p:tgtEl>
                                          <p:spTgt spid="41"/>
                                        </p:tgtEl>
                                      </p:cBhvr>
                                    </p:animEffect>
                                  </p:childTnLst>
                                </p:cTn>
                              </p:par>
                              <p:par>
                                <p:cTn id="16" presetID="10" presetClass="entr" presetSubtype="0" fill="hold" nodeType="withEffect">
                                  <p:stCondLst>
                                    <p:cond delay="0"/>
                                  </p:stCondLst>
                                  <p:childTnLst>
                                    <p:set>
                                      <p:cBhvr>
                                        <p:cTn id="17" dur="1" fill="hold">
                                          <p:stCondLst>
                                            <p:cond delay="0"/>
                                          </p:stCondLst>
                                        </p:cTn>
                                        <p:tgtEl>
                                          <p:spTgt spid="1026"/>
                                        </p:tgtEl>
                                        <p:attrNameLst>
                                          <p:attrName>style.visibility</p:attrName>
                                        </p:attrNameLst>
                                      </p:cBhvr>
                                      <p:to>
                                        <p:strVal val="visible"/>
                                      </p:to>
                                    </p:set>
                                    <p:animEffect transition="in" filter="fade">
                                      <p:cBhvr>
                                        <p:cTn id="18" dur="500"/>
                                        <p:tgtEl>
                                          <p:spTgt spid="1026"/>
                                        </p:tgtEl>
                                      </p:cBhvr>
                                    </p:animEffect>
                                  </p:childTnLst>
                                </p:cTn>
                              </p:par>
                              <p:par>
                                <p:cTn id="19" presetID="10" presetClass="entr" presetSubtype="0" fill="hold" nodeType="with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nodeType="click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fade">
                                      <p:cBhvr>
                                        <p:cTn id="26" dur="500"/>
                                        <p:tgtEl>
                                          <p:spTgt spid="3"/>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20"/>
                                        </p:tgtEl>
                                        <p:attrNameLst>
                                          <p:attrName>style.visibility</p:attrName>
                                        </p:attrNameLst>
                                      </p:cBhvr>
                                      <p:to>
                                        <p:strVal val="visible"/>
                                      </p:to>
                                    </p:set>
                                    <p:animEffect transition="in" filter="fade">
                                      <p:cBhvr>
                                        <p:cTn id="29"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20" grpId="0" animBg="1"/>
    </p:bld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2561</TotalTime>
  <Words>3700</Words>
  <Application>Microsoft Office PowerPoint</Application>
  <PresentationFormat>On-screen Show (4:3)</PresentationFormat>
  <Paragraphs>400</Paragraphs>
  <Slides>21</Slides>
  <Notes>19</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21</vt:i4>
      </vt:variant>
    </vt:vector>
  </HeadingPairs>
  <TitlesOfParts>
    <vt:vector size="27" baseType="lpstr">
      <vt:lpstr>Arial</vt:lpstr>
      <vt:lpstr>Calibri</vt:lpstr>
      <vt:lpstr>Calibri Light</vt:lpstr>
      <vt:lpstr>Century Gothic</vt:lpstr>
      <vt:lpstr>Lato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Jude Hadfield</dc:creator>
  <cp:lastModifiedBy>Lara</cp:lastModifiedBy>
  <cp:revision>197</cp:revision>
  <cp:lastPrinted>2021-06-15T07:21:34Z</cp:lastPrinted>
  <dcterms:created xsi:type="dcterms:W3CDTF">2021-02-15T13:09:11Z</dcterms:created>
  <dcterms:modified xsi:type="dcterms:W3CDTF">2021-06-28T15:20:44Z</dcterms:modified>
</cp:coreProperties>
</file>