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62"/>
  </p:handoutMasterIdLst>
  <p:sldIdLst>
    <p:sldId id="256" r:id="rId6"/>
    <p:sldId id="322" r:id="rId7"/>
    <p:sldId id="259" r:id="rId8"/>
    <p:sldId id="258" r:id="rId9"/>
    <p:sldId id="308" r:id="rId10"/>
    <p:sldId id="309" r:id="rId11"/>
    <p:sldId id="260" r:id="rId12"/>
    <p:sldId id="298" r:id="rId13"/>
    <p:sldId id="325" r:id="rId14"/>
    <p:sldId id="326" r:id="rId15"/>
    <p:sldId id="323" r:id="rId16"/>
    <p:sldId id="305" r:id="rId17"/>
    <p:sldId id="261" r:id="rId18"/>
    <p:sldId id="262" r:id="rId19"/>
    <p:sldId id="263" r:id="rId20"/>
    <p:sldId id="279" r:id="rId21"/>
    <p:sldId id="324" r:id="rId22"/>
    <p:sldId id="306" r:id="rId23"/>
    <p:sldId id="281" r:id="rId24"/>
    <p:sldId id="264" r:id="rId25"/>
    <p:sldId id="265" r:id="rId26"/>
    <p:sldId id="284" r:id="rId27"/>
    <p:sldId id="283" r:id="rId28"/>
    <p:sldId id="327" r:id="rId29"/>
    <p:sldId id="266" r:id="rId30"/>
    <p:sldId id="267" r:id="rId31"/>
    <p:sldId id="273" r:id="rId32"/>
    <p:sldId id="299" r:id="rId33"/>
    <p:sldId id="286" r:id="rId34"/>
    <p:sldId id="311" r:id="rId35"/>
    <p:sldId id="268" r:id="rId36"/>
    <p:sldId id="274" r:id="rId37"/>
    <p:sldId id="300" r:id="rId38"/>
    <p:sldId id="292" r:id="rId39"/>
    <p:sldId id="312" r:id="rId40"/>
    <p:sldId id="269" r:id="rId41"/>
    <p:sldId id="275" r:id="rId42"/>
    <p:sldId id="301" r:id="rId43"/>
    <p:sldId id="293" r:id="rId44"/>
    <p:sldId id="313" r:id="rId45"/>
    <p:sldId id="270" r:id="rId46"/>
    <p:sldId id="276" r:id="rId47"/>
    <p:sldId id="302" r:id="rId48"/>
    <p:sldId id="294" r:id="rId49"/>
    <p:sldId id="314" r:id="rId50"/>
    <p:sldId id="271" r:id="rId51"/>
    <p:sldId id="277" r:id="rId52"/>
    <p:sldId id="303" r:id="rId53"/>
    <p:sldId id="295" r:id="rId54"/>
    <p:sldId id="315" r:id="rId55"/>
    <p:sldId id="272" r:id="rId56"/>
    <p:sldId id="278" r:id="rId57"/>
    <p:sldId id="304" r:id="rId58"/>
    <p:sldId id="296" r:id="rId59"/>
    <p:sldId id="316" r:id="rId60"/>
    <p:sldId id="30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989AF-32FE-4BC3-95CD-A0886A5E7508}" vWet="2" dt="2021-09-15T10:56:40.847"/>
    <p1510:client id="{6CAB9E80-B34F-4CD9-BC14-FD1759B5FD6D}" v="2" dt="2021-09-15T11:35:22.482"/>
    <p1510:client id="{80C47588-8F33-4494-9225-4DAA389BE1E9}" v="77" dt="2021-09-15T10:57:28.249"/>
    <p1510:client id="{F5C1A2BE-DDA5-4290-AC45-64BEFBAFD46A}" v="46" dt="2021-09-14T15:38:40.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showGuides="1">
      <p:cViewPr varScale="1">
        <p:scale>
          <a:sx n="67" d="100"/>
          <a:sy n="67" d="100"/>
        </p:scale>
        <p:origin x="516"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ge" userId="2f3ca46d-6336-4813-b671-c562fb38e036" providerId="ADAL" clId="{5F035DEA-432C-4654-AA0F-6D793AF0BA7F}"/>
    <pc:docChg chg="modSld">
      <pc:chgData name="Tim Page" userId="2f3ca46d-6336-4813-b671-c562fb38e036" providerId="ADAL" clId="{5F035DEA-432C-4654-AA0F-6D793AF0BA7F}" dt="2021-09-15T13:30:33.624" v="68" actId="20577"/>
      <pc:docMkLst>
        <pc:docMk/>
      </pc:docMkLst>
      <pc:sldChg chg="modSp mod">
        <pc:chgData name="Tim Page" userId="2f3ca46d-6336-4813-b671-c562fb38e036" providerId="ADAL" clId="{5F035DEA-432C-4654-AA0F-6D793AF0BA7F}" dt="2021-09-15T12:22:10.301" v="17" actId="20577"/>
        <pc:sldMkLst>
          <pc:docMk/>
          <pc:sldMk cId="679703342" sldId="279"/>
        </pc:sldMkLst>
        <pc:spChg chg="mod">
          <ac:chgData name="Tim Page" userId="2f3ca46d-6336-4813-b671-c562fb38e036" providerId="ADAL" clId="{5F035DEA-432C-4654-AA0F-6D793AF0BA7F}" dt="2021-09-15T12:22:10.301" v="17" actId="20577"/>
          <ac:spMkLst>
            <pc:docMk/>
            <pc:sldMk cId="679703342" sldId="279"/>
            <ac:spMk id="3" creationId="{5E3BC8CB-7298-4378-9C7B-259CD97B2A6D}"/>
          </ac:spMkLst>
        </pc:spChg>
      </pc:sldChg>
      <pc:sldChg chg="modSp mod">
        <pc:chgData name="Tim Page" userId="2f3ca46d-6336-4813-b671-c562fb38e036" providerId="ADAL" clId="{5F035DEA-432C-4654-AA0F-6D793AF0BA7F}" dt="2021-09-15T13:30:33.624" v="68" actId="20577"/>
        <pc:sldMkLst>
          <pc:docMk/>
          <pc:sldMk cId="3203068265" sldId="327"/>
        </pc:sldMkLst>
        <pc:spChg chg="mod">
          <ac:chgData name="Tim Page" userId="2f3ca46d-6336-4813-b671-c562fb38e036" providerId="ADAL" clId="{5F035DEA-432C-4654-AA0F-6D793AF0BA7F}" dt="2021-09-15T13:30:33.624" v="68" actId="20577"/>
          <ac:spMkLst>
            <pc:docMk/>
            <pc:sldMk cId="3203068265" sldId="327"/>
            <ac:spMk id="3" creationId="{E1316037-C9E0-4396-9986-562E668C2CD1}"/>
          </ac:spMkLst>
        </pc:spChg>
      </pc:sldChg>
    </pc:docChg>
  </pc:docChgLst>
  <pc:docChgLst>
    <pc:chgData name="Dexter Levick" userId="cfead303-d38c-40a9-9e05-c9b454a5ec9d" providerId="ADAL" clId="{80C47588-8F33-4494-9225-4DAA389BE1E9}"/>
    <pc:docChg chg="undo custSel modSld">
      <pc:chgData name="Dexter Levick" userId="cfead303-d38c-40a9-9e05-c9b454a5ec9d" providerId="ADAL" clId="{80C47588-8F33-4494-9225-4DAA389BE1E9}" dt="2021-09-15T10:57:28.250" v="75" actId="20577"/>
      <pc:docMkLst>
        <pc:docMk/>
      </pc:docMkLst>
      <pc:sldChg chg="modSp mod">
        <pc:chgData name="Dexter Levick" userId="cfead303-d38c-40a9-9e05-c9b454a5ec9d" providerId="ADAL" clId="{80C47588-8F33-4494-9225-4DAA389BE1E9}" dt="2021-09-15T10:57:28.250" v="75" actId="20577"/>
        <pc:sldMkLst>
          <pc:docMk/>
          <pc:sldMk cId="2369565718" sldId="275"/>
        </pc:sldMkLst>
        <pc:spChg chg="mod">
          <ac:chgData name="Dexter Levick" userId="cfead303-d38c-40a9-9e05-c9b454a5ec9d" providerId="ADAL" clId="{80C47588-8F33-4494-9225-4DAA389BE1E9}" dt="2021-09-15T10:57:28.250" v="75" actId="20577"/>
          <ac:spMkLst>
            <pc:docMk/>
            <pc:sldMk cId="2369565718" sldId="275"/>
            <ac:spMk id="3" creationId="{94864C9D-1187-4A4B-AB54-EC117231882E}"/>
          </ac:spMkLst>
        </pc:spChg>
      </pc:sldChg>
    </pc:docChg>
  </pc:docChgLst>
  <pc:docChgLst>
    <pc:chgData name="Dexter Levick" userId="cfead303-d38c-40a9-9e05-c9b454a5ec9d" providerId="ADAL" clId="{6CAB9E80-B34F-4CD9-BC14-FD1759B5FD6D}"/>
    <pc:docChg chg="custSel addSld modSld">
      <pc:chgData name="Dexter Levick" userId="cfead303-d38c-40a9-9e05-c9b454a5ec9d" providerId="ADAL" clId="{6CAB9E80-B34F-4CD9-BC14-FD1759B5FD6D}" dt="2021-09-15T13:38:59.068" v="255" actId="20577"/>
      <pc:docMkLst>
        <pc:docMk/>
      </pc:docMkLst>
      <pc:sldChg chg="modSp mod">
        <pc:chgData name="Dexter Levick" userId="cfead303-d38c-40a9-9e05-c9b454a5ec9d" providerId="ADAL" clId="{6CAB9E80-B34F-4CD9-BC14-FD1759B5FD6D}" dt="2021-09-15T11:45:50.155" v="246" actId="20577"/>
        <pc:sldMkLst>
          <pc:docMk/>
          <pc:sldMk cId="206793600" sldId="260"/>
        </pc:sldMkLst>
        <pc:spChg chg="mod">
          <ac:chgData name="Dexter Levick" userId="cfead303-d38c-40a9-9e05-c9b454a5ec9d" providerId="ADAL" clId="{6CAB9E80-B34F-4CD9-BC14-FD1759B5FD6D}" dt="2021-09-15T11:45:50.155" v="246" actId="20577"/>
          <ac:spMkLst>
            <pc:docMk/>
            <pc:sldMk cId="206793600" sldId="260"/>
            <ac:spMk id="3" creationId="{6A09682F-4D08-4636-9DA1-BD69E54C2DD6}"/>
          </ac:spMkLst>
        </pc:spChg>
      </pc:sldChg>
      <pc:sldChg chg="modSp mod">
        <pc:chgData name="Dexter Levick" userId="cfead303-d38c-40a9-9e05-c9b454a5ec9d" providerId="ADAL" clId="{6CAB9E80-B34F-4CD9-BC14-FD1759B5FD6D}" dt="2021-09-15T11:46:38.979" v="249" actId="2"/>
        <pc:sldMkLst>
          <pc:docMk/>
          <pc:sldMk cId="2369565718" sldId="275"/>
        </pc:sldMkLst>
        <pc:spChg chg="mod">
          <ac:chgData name="Dexter Levick" userId="cfead303-d38c-40a9-9e05-c9b454a5ec9d" providerId="ADAL" clId="{6CAB9E80-B34F-4CD9-BC14-FD1759B5FD6D}" dt="2021-09-15T11:46:38.979" v="249" actId="2"/>
          <ac:spMkLst>
            <pc:docMk/>
            <pc:sldMk cId="2369565718" sldId="275"/>
            <ac:spMk id="3" creationId="{94864C9D-1187-4A4B-AB54-EC117231882E}"/>
          </ac:spMkLst>
        </pc:spChg>
      </pc:sldChg>
      <pc:sldChg chg="modSp mod">
        <pc:chgData name="Dexter Levick" userId="cfead303-d38c-40a9-9e05-c9b454a5ec9d" providerId="ADAL" clId="{6CAB9E80-B34F-4CD9-BC14-FD1759B5FD6D}" dt="2021-09-15T11:44:44.689" v="244" actId="20577"/>
        <pc:sldMkLst>
          <pc:docMk/>
          <pc:sldMk cId="656747245" sldId="299"/>
        </pc:sldMkLst>
        <pc:spChg chg="mod">
          <ac:chgData name="Dexter Levick" userId="cfead303-d38c-40a9-9e05-c9b454a5ec9d" providerId="ADAL" clId="{6CAB9E80-B34F-4CD9-BC14-FD1759B5FD6D}" dt="2021-09-15T11:44:44.689" v="244" actId="20577"/>
          <ac:spMkLst>
            <pc:docMk/>
            <pc:sldMk cId="656747245" sldId="299"/>
            <ac:spMk id="5" creationId="{12A5BB80-37A4-4AAD-BF6B-2F92FDEA6465}"/>
          </ac:spMkLst>
        </pc:spChg>
      </pc:sldChg>
      <pc:sldChg chg="modSp mod">
        <pc:chgData name="Dexter Levick" userId="cfead303-d38c-40a9-9e05-c9b454a5ec9d" providerId="ADAL" clId="{6CAB9E80-B34F-4CD9-BC14-FD1759B5FD6D}" dt="2021-09-15T11:44:31.413" v="242" actId="20577"/>
        <pc:sldMkLst>
          <pc:docMk/>
          <pc:sldMk cId="2684683479" sldId="300"/>
        </pc:sldMkLst>
        <pc:spChg chg="mod">
          <ac:chgData name="Dexter Levick" userId="cfead303-d38c-40a9-9e05-c9b454a5ec9d" providerId="ADAL" clId="{6CAB9E80-B34F-4CD9-BC14-FD1759B5FD6D}" dt="2021-09-15T11:44:31.413" v="242" actId="20577"/>
          <ac:spMkLst>
            <pc:docMk/>
            <pc:sldMk cId="2684683479" sldId="300"/>
            <ac:spMk id="9" creationId="{479EABFB-6A6C-4BE5-8F12-443630A0E650}"/>
          </ac:spMkLst>
        </pc:spChg>
      </pc:sldChg>
      <pc:sldChg chg="modSp mod">
        <pc:chgData name="Dexter Levick" userId="cfead303-d38c-40a9-9e05-c9b454a5ec9d" providerId="ADAL" clId="{6CAB9E80-B34F-4CD9-BC14-FD1759B5FD6D}" dt="2021-09-15T11:44:13.728" v="240" actId="20577"/>
        <pc:sldMkLst>
          <pc:docMk/>
          <pc:sldMk cId="1252093992" sldId="301"/>
        </pc:sldMkLst>
        <pc:spChg chg="mod">
          <ac:chgData name="Dexter Levick" userId="cfead303-d38c-40a9-9e05-c9b454a5ec9d" providerId="ADAL" clId="{6CAB9E80-B34F-4CD9-BC14-FD1759B5FD6D}" dt="2021-09-15T11:44:13.728" v="240" actId="20577"/>
          <ac:spMkLst>
            <pc:docMk/>
            <pc:sldMk cId="1252093992" sldId="301"/>
            <ac:spMk id="26" creationId="{1D281EC5-B193-4812-BF0B-63D5109562D5}"/>
          </ac:spMkLst>
        </pc:spChg>
      </pc:sldChg>
      <pc:sldChg chg="modSp mod">
        <pc:chgData name="Dexter Levick" userId="cfead303-d38c-40a9-9e05-c9b454a5ec9d" providerId="ADAL" clId="{6CAB9E80-B34F-4CD9-BC14-FD1759B5FD6D}" dt="2021-09-15T11:41:18.042" v="238" actId="20577"/>
        <pc:sldMkLst>
          <pc:docMk/>
          <pc:sldMk cId="57057829" sldId="302"/>
        </pc:sldMkLst>
        <pc:spChg chg="mod">
          <ac:chgData name="Dexter Levick" userId="cfead303-d38c-40a9-9e05-c9b454a5ec9d" providerId="ADAL" clId="{6CAB9E80-B34F-4CD9-BC14-FD1759B5FD6D}" dt="2021-09-15T11:41:18.042" v="238" actId="20577"/>
          <ac:spMkLst>
            <pc:docMk/>
            <pc:sldMk cId="57057829" sldId="302"/>
            <ac:spMk id="9" creationId="{8BD1EF31-B7E0-4765-AA16-FAE09783BF4A}"/>
          </ac:spMkLst>
        </pc:spChg>
      </pc:sldChg>
      <pc:sldChg chg="modSp mod">
        <pc:chgData name="Dexter Levick" userId="cfead303-d38c-40a9-9e05-c9b454a5ec9d" providerId="ADAL" clId="{6CAB9E80-B34F-4CD9-BC14-FD1759B5FD6D}" dt="2021-09-15T11:41:06.430" v="236" actId="20577"/>
        <pc:sldMkLst>
          <pc:docMk/>
          <pc:sldMk cId="4197602096" sldId="303"/>
        </pc:sldMkLst>
        <pc:spChg chg="mod">
          <ac:chgData name="Dexter Levick" userId="cfead303-d38c-40a9-9e05-c9b454a5ec9d" providerId="ADAL" clId="{6CAB9E80-B34F-4CD9-BC14-FD1759B5FD6D}" dt="2021-09-15T11:41:06.430" v="236" actId="20577"/>
          <ac:spMkLst>
            <pc:docMk/>
            <pc:sldMk cId="4197602096" sldId="303"/>
            <ac:spMk id="10" creationId="{20F2B59F-2184-43E9-9A6E-2E0CE391F95B}"/>
          </ac:spMkLst>
        </pc:spChg>
      </pc:sldChg>
      <pc:sldChg chg="modSp mod">
        <pc:chgData name="Dexter Levick" userId="cfead303-d38c-40a9-9e05-c9b454a5ec9d" providerId="ADAL" clId="{6CAB9E80-B34F-4CD9-BC14-FD1759B5FD6D}" dt="2021-09-15T11:40:54.469" v="234" actId="20577"/>
        <pc:sldMkLst>
          <pc:docMk/>
          <pc:sldMk cId="3188416463" sldId="304"/>
        </pc:sldMkLst>
        <pc:spChg chg="mod">
          <ac:chgData name="Dexter Levick" userId="cfead303-d38c-40a9-9e05-c9b454a5ec9d" providerId="ADAL" clId="{6CAB9E80-B34F-4CD9-BC14-FD1759B5FD6D}" dt="2021-09-15T11:40:54.469" v="234" actId="20577"/>
          <ac:spMkLst>
            <pc:docMk/>
            <pc:sldMk cId="3188416463" sldId="304"/>
            <ac:spMk id="10" creationId="{7BEF73F1-F848-4D33-8741-09056C443116}"/>
          </ac:spMkLst>
        </pc:spChg>
      </pc:sldChg>
      <pc:sldChg chg="modSp mod">
        <pc:chgData name="Dexter Levick" userId="cfead303-d38c-40a9-9e05-c9b454a5ec9d" providerId="ADAL" clId="{6CAB9E80-B34F-4CD9-BC14-FD1759B5FD6D}" dt="2021-09-15T13:38:55.103" v="253" actId="20577"/>
        <pc:sldMkLst>
          <pc:docMk/>
          <pc:sldMk cId="3558955123" sldId="325"/>
        </pc:sldMkLst>
        <pc:spChg chg="mod">
          <ac:chgData name="Dexter Levick" userId="cfead303-d38c-40a9-9e05-c9b454a5ec9d" providerId="ADAL" clId="{6CAB9E80-B34F-4CD9-BC14-FD1759B5FD6D}" dt="2021-09-15T13:38:55.103" v="253" actId="20577"/>
          <ac:spMkLst>
            <pc:docMk/>
            <pc:sldMk cId="3558955123" sldId="325"/>
            <ac:spMk id="2" creationId="{4B5C2D54-20D0-47E3-9990-411C697E362D}"/>
          </ac:spMkLst>
        </pc:spChg>
        <pc:spChg chg="mod">
          <ac:chgData name="Dexter Levick" userId="cfead303-d38c-40a9-9e05-c9b454a5ec9d" providerId="ADAL" clId="{6CAB9E80-B34F-4CD9-BC14-FD1759B5FD6D}" dt="2021-09-15T11:46:35.810" v="247" actId="313"/>
          <ac:spMkLst>
            <pc:docMk/>
            <pc:sldMk cId="3558955123" sldId="325"/>
            <ac:spMk id="3" creationId="{F605D565-74D5-4EB2-BD94-6E75ECEF634C}"/>
          </ac:spMkLst>
        </pc:spChg>
      </pc:sldChg>
      <pc:sldChg chg="modSp mod">
        <pc:chgData name="Dexter Levick" userId="cfead303-d38c-40a9-9e05-c9b454a5ec9d" providerId="ADAL" clId="{6CAB9E80-B34F-4CD9-BC14-FD1759B5FD6D}" dt="2021-09-15T13:38:59.068" v="255" actId="20577"/>
        <pc:sldMkLst>
          <pc:docMk/>
          <pc:sldMk cId="3937860372" sldId="326"/>
        </pc:sldMkLst>
        <pc:spChg chg="mod">
          <ac:chgData name="Dexter Levick" userId="cfead303-d38c-40a9-9e05-c9b454a5ec9d" providerId="ADAL" clId="{6CAB9E80-B34F-4CD9-BC14-FD1759B5FD6D}" dt="2021-09-15T13:38:59.068" v="255" actId="20577"/>
          <ac:spMkLst>
            <pc:docMk/>
            <pc:sldMk cId="3937860372" sldId="326"/>
            <ac:spMk id="2" creationId="{879B3004-0182-4D38-A3EE-7C3E8F281A10}"/>
          </ac:spMkLst>
        </pc:spChg>
        <pc:spChg chg="mod">
          <ac:chgData name="Dexter Levick" userId="cfead303-d38c-40a9-9e05-c9b454a5ec9d" providerId="ADAL" clId="{6CAB9E80-B34F-4CD9-BC14-FD1759B5FD6D}" dt="2021-09-15T11:51:45.108" v="251" actId="20577"/>
          <ac:spMkLst>
            <pc:docMk/>
            <pc:sldMk cId="3937860372" sldId="326"/>
            <ac:spMk id="3" creationId="{24460C85-5A79-4685-9143-3EC9FBB0A350}"/>
          </ac:spMkLst>
        </pc:spChg>
      </pc:sldChg>
      <pc:sldChg chg="addSp modSp new mod">
        <pc:chgData name="Dexter Levick" userId="cfead303-d38c-40a9-9e05-c9b454a5ec9d" providerId="ADAL" clId="{6CAB9E80-B34F-4CD9-BC14-FD1759B5FD6D}" dt="2021-09-15T11:35:43.718" v="232" actId="255"/>
        <pc:sldMkLst>
          <pc:docMk/>
          <pc:sldMk cId="3203068265" sldId="327"/>
        </pc:sldMkLst>
        <pc:spChg chg="mod">
          <ac:chgData name="Dexter Levick" userId="cfead303-d38c-40a9-9e05-c9b454a5ec9d" providerId="ADAL" clId="{6CAB9E80-B34F-4CD9-BC14-FD1759B5FD6D}" dt="2021-09-15T11:18:21.776" v="145" actId="20577"/>
          <ac:spMkLst>
            <pc:docMk/>
            <pc:sldMk cId="3203068265" sldId="327"/>
            <ac:spMk id="2" creationId="{37D0908E-550B-4AC4-AD4F-9142A2D60AD4}"/>
          </ac:spMkLst>
        </pc:spChg>
        <pc:spChg chg="mod">
          <ac:chgData name="Dexter Levick" userId="cfead303-d38c-40a9-9e05-c9b454a5ec9d" providerId="ADAL" clId="{6CAB9E80-B34F-4CD9-BC14-FD1759B5FD6D}" dt="2021-09-15T11:35:43.718" v="232" actId="255"/>
          <ac:spMkLst>
            <pc:docMk/>
            <pc:sldMk cId="3203068265" sldId="327"/>
            <ac:spMk id="3" creationId="{E1316037-C9E0-4396-9986-562E668C2CD1}"/>
          </ac:spMkLst>
        </pc:spChg>
        <pc:picChg chg="add mod">
          <ac:chgData name="Dexter Levick" userId="cfead303-d38c-40a9-9e05-c9b454a5ec9d" providerId="ADAL" clId="{6CAB9E80-B34F-4CD9-BC14-FD1759B5FD6D}" dt="2021-09-15T11:33:58.111" v="154" actId="1076"/>
          <ac:picMkLst>
            <pc:docMk/>
            <pc:sldMk cId="3203068265" sldId="327"/>
            <ac:picMk id="5" creationId="{E7E9301A-5D37-4971-9EAE-0D89BFB4A7E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15/09/2021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heguardian.com/business/live/2021/aug/26/uk-shortages-supply-chains-jobs-cars-ftse-100-sterling-dow-business-live?page=with:block-612745ff8f08b1506f20f319"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hyperlink" Target="https://www.gov.uk/government/statistics/self-employment-income-support-scheme-statistics-july-2021"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travelweekly.co.uk/news/air/heathrow-urges-overhaul-of-travel-rules-as-august-numbers-slump-71"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airport-technology.com/news/uk-aviation-firms-traffic-lights-system/"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july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ons.gov.uk/employmentandlabourmarket/peopleinwork/employmentandemployeetypes/bulletins/jobsandvacanciesintheuk/august2021"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economy2030.resolutionfoundation.org/reports/levelling-up-and-down-britain/" TargetMode="External"/><Relationship Id="rId2" Type="http://schemas.openxmlformats.org/officeDocument/2006/relationships/hyperlink" Target="https://www.resolutionfoundation.org/app/uploads/2021/06/Living-standards-audit-2021.pdf" TargetMode="Externa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resolutionfoundation.org/app/uploads/2021/05/Double-trouble.pdf"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dcmagazine.com/2021/08/plans-approved-for-first-stage-of-countryside-and-bracknell-forest-councils-124m-vision-to-further-regenerate-town-centr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sloughobserver.co.uk/news/19484929.greggs-open-drive-thru-slough/"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businessinnovationmag.co.uk/reading-medtech-occuity-aims-for-2m-in-crowdfunding-for-alzheimers-and-diabetes-monitoring-devic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group.atradius.com/publications/economic-research/global-economic-outlook-august-2021.html"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wokingham.today/henley-business-school-partners-with-huawei-uk-to-look-at-its-5g-rollout/"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windsorobserver.co.uk/news/19531281.maidenhead-pub-makes-national-restaurant-awards-top-100-list/"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info.westberks.gov.uk/index.aspx?articleid=38468"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usinessleader.co.uk/uk-gdp-increased-by-4-8-in-q2-2021-following-the-easing-of-covid-19-restrictions/" TargetMode="External"/><Relationship Id="rId2" Type="http://schemas.openxmlformats.org/officeDocument/2006/relationships/hyperlink" Target="https://www2.deloitte.com/uk/en/pages/finance/articles/covid-19-economics-monitor.html" TargetMode="Externa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iesr.ac.uk/publications/august-2021-gdp-tracker"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August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004-0182-4D38-A3EE-7C3E8F281A10}"/>
              </a:ext>
            </a:extLst>
          </p:cNvPr>
          <p:cNvSpPr>
            <a:spLocks noGrp="1"/>
          </p:cNvSpPr>
          <p:nvPr>
            <p:ph type="title"/>
          </p:nvPr>
        </p:nvSpPr>
        <p:spPr/>
        <p:txBody>
          <a:bodyPr/>
          <a:lstStyle/>
          <a:p>
            <a:r>
              <a:rPr lang="en-GB" dirty="0"/>
              <a:t>UK Economy 4</a:t>
            </a:r>
          </a:p>
        </p:txBody>
      </p:sp>
      <p:sp>
        <p:nvSpPr>
          <p:cNvPr id="3" name="Content Placeholder 2">
            <a:extLst>
              <a:ext uri="{FF2B5EF4-FFF2-40B4-BE49-F238E27FC236}">
                <a16:creationId xmlns:a16="http://schemas.microsoft.com/office/drawing/2014/main" id="{24460C85-5A79-4685-9143-3EC9FBB0A350}"/>
              </a:ext>
            </a:extLst>
          </p:cNvPr>
          <p:cNvSpPr>
            <a:spLocks noGrp="1"/>
          </p:cNvSpPr>
          <p:nvPr>
            <p:ph idx="1"/>
          </p:nvPr>
        </p:nvSpPr>
        <p:spPr/>
        <p:txBody>
          <a:bodyPr>
            <a:normAutofit fontScale="92500" lnSpcReduction="10000"/>
          </a:bodyPr>
          <a:lstStyle/>
          <a:p>
            <a:r>
              <a:rPr lang="en-GB" sz="2400" dirty="0"/>
              <a:t>Political controversy followed the Government’s decision in September to increase National Insurance Contributions (NICs) by 1.25p more in the pound from April 2022 to pay for social care.</a:t>
            </a:r>
          </a:p>
          <a:p>
            <a:r>
              <a:rPr lang="en-GB" sz="2400" dirty="0"/>
              <a:t>Criticisms came in various forms. Some argued that by using NICs rather than income tax, pensioners were protected – feeding the narrative that the young continue to subsidise the elderly, many of whom are relatively wealthy.</a:t>
            </a:r>
          </a:p>
          <a:p>
            <a:r>
              <a:rPr lang="en-GB" sz="2400" dirty="0"/>
              <a:t>Some argued that the Government should tax wealth rather than earnings.</a:t>
            </a:r>
          </a:p>
          <a:p>
            <a:r>
              <a:rPr lang="en-GB" sz="2400" dirty="0"/>
              <a:t>Some, including among Boris Johnson’s own MPs, said this undermined the Conservatives as a low tax party. </a:t>
            </a:r>
          </a:p>
          <a:p>
            <a:pPr algn="l" fontAlgn="base"/>
            <a:r>
              <a:rPr lang="en-US" sz="2400" dirty="0"/>
              <a:t>F</a:t>
            </a:r>
            <a:r>
              <a:rPr lang="en-US" sz="2400" b="0" i="0" dirty="0">
                <a:effectLst/>
              </a:rPr>
              <a:t>rom April 2023, NICs will return to </a:t>
            </a:r>
            <a:r>
              <a:rPr lang="en-US" sz="2400" dirty="0"/>
              <a:t>their</a:t>
            </a:r>
            <a:r>
              <a:rPr lang="en-US" sz="2400" b="0" i="0" dirty="0">
                <a:effectLst/>
              </a:rPr>
              <a:t> current rate, and the extra tax will be collected as a new</a:t>
            </a:r>
            <a:r>
              <a:rPr lang="en-US" sz="2400" i="0" dirty="0">
                <a:effectLst/>
              </a:rPr>
              <a:t> Health and Social Care Levy. </a:t>
            </a:r>
            <a:r>
              <a:rPr lang="en-US" sz="2400" b="0" i="0" dirty="0">
                <a:effectLst/>
              </a:rPr>
              <a:t>This levy - unlike NICs - will also be paid by state pensioners who are still working, meeting one of the objections. </a:t>
            </a:r>
          </a:p>
          <a:p>
            <a:pPr algn="l" fontAlgn="base"/>
            <a:r>
              <a:rPr lang="en-US" sz="2400" dirty="0"/>
              <a:t>Furthermore, despite the criticisms, paying for social care is </a:t>
            </a:r>
            <a:r>
              <a:rPr lang="en-US" sz="2400"/>
              <a:t>a long-standing </a:t>
            </a:r>
            <a:r>
              <a:rPr lang="en-US" sz="2400" dirty="0"/>
              <a:t>problem and some commentators praise the Government for getting to grips with the issue. </a:t>
            </a:r>
            <a:endParaRPr lang="en-US" sz="2400" b="0" i="0" dirty="0">
              <a:effectLst/>
            </a:endParaRPr>
          </a:p>
          <a:p>
            <a:endParaRPr lang="en-GB" dirty="0"/>
          </a:p>
        </p:txBody>
      </p:sp>
    </p:spTree>
    <p:extLst>
      <p:ext uri="{BB962C8B-B14F-4D97-AF65-F5344CB8AC3E}">
        <p14:creationId xmlns:p14="http://schemas.microsoft.com/office/powerpoint/2010/main" val="393786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5</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a:xfrm>
            <a:off x="838200" y="1561381"/>
            <a:ext cx="5257800" cy="4615582"/>
          </a:xfrm>
        </p:spPr>
        <p:txBody>
          <a:bodyPr>
            <a:noAutofit/>
          </a:bodyPr>
          <a:lstStyle/>
          <a:p>
            <a:pPr fontAlgn="base"/>
            <a:r>
              <a:rPr lang="en-US" sz="1600" dirty="0">
                <a:solidFill>
                  <a:schemeClr val="accent6"/>
                </a:solidFill>
              </a:rPr>
              <a:t>UK’s lorry driver shortage ‘could push food prices up’, as supply chain crisis hits confidence. The UK’s shortage of HGV drivers appears to be forcing some transportation and storage firms to suspend trading, according to the latest Office for National Statistics weekly healthcheck on the UK economy under the pandemic. </a:t>
            </a:r>
          </a:p>
          <a:p>
            <a:pPr fontAlgn="base"/>
            <a:r>
              <a:rPr lang="en-US" sz="1600" dirty="0">
                <a:solidFill>
                  <a:schemeClr val="accent6"/>
                </a:solidFill>
              </a:rPr>
              <a:t>The Office for National Statistics says that, in 9 to 22 August 2021, 82% of transportation and storage business were currently trading. The report found that 9.1% of transport and storage firms have permanently ceased trading, while 8.5% are paused. In its Business insights and impact on the UK economy report, the ONS says: The high percentage of paused and not permanently ceased traders is partly driven by the freight transport by road industry and the unlicensed carriers industry. It has been reported that this industry has been experiencing a shortage of lorry drivers.</a:t>
            </a:r>
            <a:r>
              <a:rPr lang="en-US" sz="1800" dirty="0">
                <a:solidFill>
                  <a:schemeClr val="accent6"/>
                </a:solidFill>
              </a:rPr>
              <a:t>	</a:t>
            </a:r>
            <a:r>
              <a:rPr lang="en-US" sz="1800" b="1" dirty="0">
                <a:solidFill>
                  <a:schemeClr val="accent6"/>
                </a:solidFill>
              </a:rPr>
              <a:t>							                                                    	                </a:t>
            </a:r>
            <a:r>
              <a:rPr lang="en-US" sz="1800" b="1" dirty="0">
                <a:solidFill>
                  <a:schemeClr val="accent6"/>
                </a:solidFill>
                <a:hlinkClick r:id="rId2"/>
              </a:rPr>
              <a:t>Source: The Guardian, August 2021</a:t>
            </a:r>
            <a:endParaRPr lang="en-US" sz="1800" i="0" dirty="0">
              <a:solidFill>
                <a:schemeClr val="accent6"/>
              </a:solidFill>
              <a:effectLst/>
            </a:endParaRPr>
          </a:p>
        </p:txBody>
      </p:sp>
      <p:pic>
        <p:nvPicPr>
          <p:cNvPr id="5" name="Picture 4" descr="A picture containing chart&#10;&#10;Description automatically generated">
            <a:extLst>
              <a:ext uri="{FF2B5EF4-FFF2-40B4-BE49-F238E27FC236}">
                <a16:creationId xmlns:a16="http://schemas.microsoft.com/office/drawing/2014/main" id="{D5B55D7C-979C-46D3-88AE-C6685F620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786752"/>
            <a:ext cx="4800600" cy="5706123"/>
          </a:xfrm>
          <a:prstGeom prst="rect">
            <a:avLst/>
          </a:prstGeom>
        </p:spPr>
      </p:pic>
    </p:spTree>
    <p:extLst>
      <p:ext uri="{BB962C8B-B14F-4D97-AF65-F5344CB8AC3E}">
        <p14:creationId xmlns:p14="http://schemas.microsoft.com/office/powerpoint/2010/main" val="68866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(Latest data - June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b="1" dirty="0"/>
              <a:t>28,900 jobs furloughed across Thames Valley Berkshire</a:t>
            </a:r>
          </a:p>
          <a:p>
            <a:r>
              <a:rPr lang="en-US" sz="1600" dirty="0"/>
              <a:t>3,700 jobs (6% of total eligible employments) furloughed in Bracknell Forest UA</a:t>
            </a:r>
          </a:p>
          <a:p>
            <a:r>
              <a:rPr lang="en-US" sz="1600" dirty="0"/>
              <a:t>7,100 (10% of total eligible employments) furloughed in Slough UA</a:t>
            </a:r>
          </a:p>
          <a:p>
            <a:r>
              <a:rPr lang="en-US" sz="1600" dirty="0"/>
              <a:t>4,700 jobs (5% of total eligible employments) furloughed in Reading UA</a:t>
            </a:r>
          </a:p>
          <a:p>
            <a:r>
              <a:rPr lang="en-US" sz="1600" dirty="0"/>
              <a:t>4,500 jobs (5% of total jobs) furloughed in Wokingham UA</a:t>
            </a:r>
          </a:p>
          <a:p>
            <a:r>
              <a:rPr lang="en-US" sz="1600" dirty="0"/>
              <a:t>5,200 jobs (8% of total jobs) furloughed in Windsor and Maidenhead</a:t>
            </a:r>
          </a:p>
          <a:p>
            <a:r>
              <a:rPr lang="en-US" sz="1600" dirty="0"/>
              <a:t>3,700 jobs (5% of total jobs) furloughed in West Berkshire</a:t>
            </a:r>
          </a:p>
          <a:p>
            <a:pPr marL="0" indent="0">
              <a:buNone/>
            </a:pPr>
            <a:r>
              <a:rPr lang="en-US" sz="1600" dirty="0"/>
              <a:t>				        </a:t>
            </a:r>
            <a:r>
              <a:rPr lang="en-US" sz="1600" b="1" dirty="0">
                <a:hlinkClick r:id="rId2"/>
              </a:rPr>
              <a:t>Source: HMRC, July 2021</a:t>
            </a:r>
            <a:endParaRPr lang="en-US" sz="1600" b="1" dirty="0"/>
          </a:p>
          <a:p>
            <a:pPr marL="0" indent="0">
              <a:buNone/>
            </a:pPr>
            <a:endParaRPr lang="en-US" sz="1600" b="1" dirty="0"/>
          </a:p>
          <a:p>
            <a:pPr marL="0" indent="0">
              <a:buNone/>
            </a:pPr>
            <a:r>
              <a:rPr lang="en-GB" sz="1600" dirty="0">
                <a:effectLst/>
                <a:latin typeface="Calibri" panose="020F0502020204030204" pitchFamily="34" charset="0"/>
                <a:ea typeface="Calibri" panose="020F0502020204030204" pitchFamily="34" charset="0"/>
                <a:cs typeface="Arial" panose="020B0604020202020204" pitchFamily="34" charset="0"/>
              </a:rPr>
              <a:t>Berkshire has a lower-than-average number of furloughed workers, compared to the rest of the UK, because of its relative strength in sectors of industry that can be continued by workers from home. </a:t>
            </a:r>
            <a:endParaRPr lang="en-US" sz="1600" dirty="0"/>
          </a:p>
          <a:p>
            <a:pPr marL="0" indent="0">
              <a:buNone/>
            </a:pPr>
            <a:endParaRPr lang="en-US" sz="1600" b="1"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561381"/>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(Latest data - June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lnSpcReduction="10000"/>
          </a:bodyPr>
          <a:lstStyle/>
          <a:p>
            <a:r>
              <a:rPr lang="en-GB" sz="1600" b="1" dirty="0"/>
              <a:t>Total value of claims made across Thames Valley Berkshire: £371,600,000</a:t>
            </a:r>
          </a:p>
          <a:p>
            <a:pPr marL="0" indent="0">
              <a:buNone/>
            </a:pPr>
            <a:endParaRPr lang="en-GB" sz="1600" b="1" dirty="0"/>
          </a:p>
          <a:p>
            <a:r>
              <a:rPr lang="en-GB" sz="1600" dirty="0"/>
              <a:t>Total value of claims made for Bracknell Forest UA – </a:t>
            </a:r>
            <a:r>
              <a:rPr lang="en-GB" sz="1600" dirty="0">
                <a:solidFill>
                  <a:schemeClr val="bg2"/>
                </a:solidFill>
              </a:rPr>
              <a:t>All SEISS: £57,700,000</a:t>
            </a:r>
          </a:p>
          <a:p>
            <a:endParaRPr lang="en-GB" sz="1600" dirty="0">
              <a:solidFill>
                <a:schemeClr val="bg2"/>
              </a:solidFill>
            </a:endParaRPr>
          </a:p>
          <a:p>
            <a:r>
              <a:rPr lang="en-GB" sz="1600" dirty="0"/>
              <a:t>Total value of claims made for Slough UA – </a:t>
            </a:r>
            <a:r>
              <a:rPr lang="en-GB" sz="1600" dirty="0">
                <a:solidFill>
                  <a:schemeClr val="bg2"/>
                </a:solidFill>
              </a:rPr>
              <a:t>All SEISS: £72,300,000</a:t>
            </a:r>
          </a:p>
          <a:p>
            <a:pPr marL="0" indent="0">
              <a:buNone/>
            </a:pPr>
            <a:endParaRPr lang="en-GB" sz="1600" dirty="0">
              <a:solidFill>
                <a:schemeClr val="accent2"/>
              </a:solidFill>
            </a:endParaRPr>
          </a:p>
          <a:p>
            <a:r>
              <a:rPr lang="en-GB" sz="1600" dirty="0"/>
              <a:t>Total value of claims made for Reading UA – </a:t>
            </a:r>
            <a:r>
              <a:rPr lang="en-GB" sz="1600" dirty="0">
                <a:solidFill>
                  <a:schemeClr val="bg2"/>
                </a:solidFill>
              </a:rPr>
              <a:t>All</a:t>
            </a:r>
            <a:r>
              <a:rPr lang="en-GB" sz="1600" dirty="0"/>
              <a:t> </a:t>
            </a:r>
            <a:r>
              <a:rPr lang="en-GB" sz="1600" dirty="0">
                <a:solidFill>
                  <a:schemeClr val="bg2"/>
                </a:solidFill>
              </a:rPr>
              <a:t>SEISS: £59,400,000</a:t>
            </a:r>
          </a:p>
          <a:p>
            <a:pPr marL="0" indent="0">
              <a:buNone/>
            </a:pPr>
            <a:endParaRPr lang="en-GB" sz="1600" dirty="0">
              <a:solidFill>
                <a:schemeClr val="accent2"/>
              </a:solidFill>
            </a:endParaRPr>
          </a:p>
          <a:p>
            <a:r>
              <a:rPr lang="en-GB" sz="1600" dirty="0"/>
              <a:t>Total value of claims made for Wokingham – </a:t>
            </a:r>
            <a:r>
              <a:rPr lang="en-GB" sz="1600" dirty="0">
                <a:solidFill>
                  <a:schemeClr val="bg2"/>
                </a:solidFill>
              </a:rPr>
              <a:t>All</a:t>
            </a:r>
            <a:r>
              <a:rPr lang="en-GB" sz="1600" dirty="0"/>
              <a:t> </a:t>
            </a:r>
            <a:r>
              <a:rPr lang="en-GB" sz="1600" dirty="0">
                <a:solidFill>
                  <a:schemeClr val="bg2"/>
                </a:solidFill>
              </a:rPr>
              <a:t>SEISS: £62,400,000</a:t>
            </a:r>
          </a:p>
          <a:p>
            <a:endParaRPr lang="en-GB" sz="1600" dirty="0">
              <a:solidFill>
                <a:schemeClr val="accent2"/>
              </a:solidFill>
            </a:endParaRPr>
          </a:p>
          <a:p>
            <a:r>
              <a:rPr lang="en-GB" sz="1600" dirty="0"/>
              <a:t>Total value of claims made for Windsor and Maidenhead – </a:t>
            </a:r>
            <a:r>
              <a:rPr lang="en-GB" sz="1600" dirty="0">
                <a:solidFill>
                  <a:schemeClr val="bg2"/>
                </a:solidFill>
              </a:rPr>
              <a:t>All SEISS: £56,800,000</a:t>
            </a:r>
          </a:p>
          <a:p>
            <a:endParaRPr lang="en-GB" sz="1600" dirty="0">
              <a:solidFill>
                <a:schemeClr val="bg2"/>
              </a:solidFill>
            </a:endParaRPr>
          </a:p>
          <a:p>
            <a:r>
              <a:rPr lang="en-GB" sz="1600" dirty="0"/>
              <a:t>Total value of claims made in West Berkshire – </a:t>
            </a:r>
            <a:r>
              <a:rPr lang="en-GB" sz="1600" dirty="0">
                <a:solidFill>
                  <a:schemeClr val="bg2"/>
                </a:solidFill>
              </a:rPr>
              <a:t>All SEISS: £63,000,000</a:t>
            </a:r>
          </a:p>
          <a:p>
            <a:pPr marL="0" indent="0">
              <a:buNone/>
            </a:pPr>
            <a:r>
              <a:rPr lang="en-GB" sz="1600" dirty="0">
                <a:solidFill>
                  <a:schemeClr val="accent2"/>
                </a:solidFill>
              </a:rPr>
              <a:t>								                  </a:t>
            </a:r>
            <a:r>
              <a:rPr lang="en-GB" sz="1600" b="1" dirty="0">
                <a:hlinkClick r:id="rId2"/>
              </a:rPr>
              <a:t>Source: HMRC, July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Claimant Count (Latest data - July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25,170 </a:t>
            </a:r>
            <a:r>
              <a:rPr lang="en-GB" sz="1600" dirty="0"/>
              <a:t>claimants (4.4% of the working age population) in Thames Valley Berkshire</a:t>
            </a:r>
          </a:p>
          <a:p>
            <a:r>
              <a:rPr lang="en-GB" sz="1600" dirty="0"/>
              <a:t>2,725 claimants (3.4% of the working age population) in Bracknell Forest UA</a:t>
            </a:r>
          </a:p>
          <a:p>
            <a:r>
              <a:rPr lang="en-GB" sz="1600" dirty="0"/>
              <a:t>7,115 claimants (7.6% of the working age population) in Slough UA</a:t>
            </a:r>
          </a:p>
          <a:p>
            <a:r>
              <a:rPr lang="en-GB" sz="1600" dirty="0"/>
              <a:t>6,160 claimants (5.8% of the working age population) in Reading UA</a:t>
            </a:r>
          </a:p>
          <a:p>
            <a:r>
              <a:rPr lang="en-GB" sz="1600" dirty="0"/>
              <a:t>2,755 claimants (2.6% of the working age population) in Wokingham UA</a:t>
            </a:r>
          </a:p>
          <a:p>
            <a:r>
              <a:rPr lang="en-GB" sz="1600" dirty="0"/>
              <a:t>3,265 claimants (3.5% of the working age population) in Windsor and Maidenhead UA</a:t>
            </a:r>
          </a:p>
          <a:p>
            <a:r>
              <a:rPr lang="en-GB" sz="1600" dirty="0"/>
              <a:t>3,150 claimants (3.3%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29,290</a:t>
            </a:r>
            <a:r>
              <a:rPr lang="en-GB" sz="1600" dirty="0">
                <a:ea typeface="Calibri" panose="020F0502020204030204" pitchFamily="34" charset="0"/>
              </a:rPr>
              <a:t> in July </a:t>
            </a:r>
            <a:r>
              <a:rPr lang="en-GB" sz="1600" dirty="0">
                <a:effectLst/>
                <a:ea typeface="Calibri" panose="020F0502020204030204" pitchFamily="34" charset="0"/>
              </a:rPr>
              <a:t>2020 to </a:t>
            </a:r>
            <a:r>
              <a:rPr lang="en-GB" sz="1600" dirty="0">
                <a:ea typeface="Calibri" panose="020F0502020204030204" pitchFamily="34" charset="0"/>
              </a:rPr>
              <a:t>25,170 in July </a:t>
            </a:r>
            <a:r>
              <a:rPr lang="en-GB" sz="1600" dirty="0">
                <a:effectLst/>
                <a:ea typeface="Calibri" panose="020F0502020204030204" pitchFamily="34" charset="0"/>
              </a:rPr>
              <a:t>2021. Slough had </a:t>
            </a:r>
            <a:r>
              <a:rPr lang="en-GB" sz="1600" dirty="0">
                <a:ea typeface="Calibri" panose="020F0502020204030204" pitchFamily="34" charset="0"/>
              </a:rPr>
              <a:t>7.6</a:t>
            </a:r>
            <a:r>
              <a:rPr lang="en-GB" sz="1600" dirty="0">
                <a:effectLst/>
                <a:ea typeface="Calibri" panose="020F0502020204030204" pitchFamily="34" charset="0"/>
              </a:rPr>
              <a:t>% of its working age population claim unemployment in </a:t>
            </a:r>
            <a:r>
              <a:rPr lang="en-GB" sz="1600" dirty="0">
                <a:ea typeface="Calibri" panose="020F0502020204030204" pitchFamily="34" charset="0"/>
              </a:rPr>
              <a:t>July</a:t>
            </a:r>
            <a:r>
              <a:rPr lang="en-GB" sz="1600" dirty="0">
                <a:effectLst/>
                <a:ea typeface="Calibri" panose="020F0502020204030204" pitchFamily="34" charset="0"/>
              </a:rPr>
              <a:t> 2021, </a:t>
            </a:r>
            <a:r>
              <a:rPr lang="en-GB" sz="1600" dirty="0">
                <a:ea typeface="Calibri" panose="020F0502020204030204" pitchFamily="34" charset="0"/>
              </a:rPr>
              <a:t>down slightly</a:t>
            </a:r>
            <a:r>
              <a:rPr lang="en-GB" sz="1600" dirty="0">
                <a:effectLst/>
                <a:ea typeface="Calibri" panose="020F0502020204030204" pitchFamily="34" charset="0"/>
              </a:rPr>
              <a:t> from 8.1% in July</a:t>
            </a:r>
            <a:r>
              <a:rPr lang="en-GB" sz="1600" dirty="0">
                <a:ea typeface="Calibri" panose="020F0502020204030204" pitchFamily="34" charset="0"/>
              </a:rPr>
              <a:t>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July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Heathrow Airport</a:t>
            </a:r>
          </a:p>
          <a:p>
            <a:pPr algn="l" fontAlgn="base"/>
            <a:r>
              <a:rPr lang="en-US" sz="1900" b="0" i="0" dirty="0">
                <a:solidFill>
                  <a:srgbClr val="19181A"/>
                </a:solidFill>
                <a:effectLst/>
              </a:rPr>
              <a:t>Heathrow passenger numbers remained 71% down in August over the same pre-pandemic summer peak month in 2020. The London hub blamed ever-changing travel restrictions, expensive and unnecessary testing requirements and lack of a common approach across borders continue to hinder the UK’s economic recovery. Heathrow has dropped from being the busiest airport in Europe in 2019 to 10</a:t>
            </a:r>
            <a:r>
              <a:rPr lang="en-US" sz="1900" b="0" i="0" baseline="30000" dirty="0">
                <a:solidFill>
                  <a:srgbClr val="19181A"/>
                </a:solidFill>
                <a:effectLst/>
              </a:rPr>
              <a:t>th</a:t>
            </a:r>
            <a:r>
              <a:rPr lang="en-US" sz="1900" b="0" i="0" dirty="0">
                <a:solidFill>
                  <a:srgbClr val="19181A"/>
                </a:solidFill>
                <a:effectLst/>
              </a:rPr>
              <a:t> busiest, as rivals including Schiphol, Paris and Frankfurt are all recovering at a much faster pace. The airport said: “The current traffic light system is an outlier and is delaying the government’s ‘global Britain’ ambitions, handing rivals a competitive advantage while the UK loses market share.</a:t>
            </a:r>
          </a:p>
          <a:p>
            <a:pPr algn="l" fontAlgn="base"/>
            <a:r>
              <a:rPr lang="en-US" sz="1900" b="0" i="0" dirty="0">
                <a:solidFill>
                  <a:srgbClr val="212426"/>
                </a:solidFill>
                <a:effectLst/>
              </a:rPr>
              <a:t>Heathrow urged ministers at the upcoming Global Travel Taskforce to streamline the system to get travel levels and the economic activity safely back to pre-pandemic levels, “otherwise the UK will continue to lose trade and face lower levels of foreign tourism, impacting jobs and slowing the UK’s economic recovery”.</a:t>
            </a:r>
            <a:r>
              <a:rPr lang="en-US" sz="1900" dirty="0"/>
              <a:t>							     		     						                </a:t>
            </a:r>
            <a:r>
              <a:rPr lang="en-US" sz="1900" b="1" dirty="0">
                <a:hlinkClick r:id="rId2"/>
              </a:rPr>
              <a:t>Source: Travel Weekly, September 2021</a:t>
            </a:r>
            <a:endParaRPr lang="en-GB" sz="1900" dirty="0"/>
          </a:p>
        </p:txBody>
      </p:sp>
    </p:spTree>
    <p:extLst>
      <p:ext uri="{BB962C8B-B14F-4D97-AF65-F5344CB8AC3E}">
        <p14:creationId xmlns:p14="http://schemas.microsoft.com/office/powerpoint/2010/main" val="67970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Aviation:</a:t>
            </a:r>
          </a:p>
          <a:p>
            <a:r>
              <a:rPr lang="en-US" sz="1900" dirty="0"/>
              <a:t>The UK Civil Aviation Authority has published aviation statistics for the second quarter of 2021. Overall, 6.3 million passengers flew in and out of the UK between April and June this year (compared to 3.4 million in quarter one 2021), across 124,000 flights (81,000 flights in quarter one 2021). This represents a 92% fall in passenger numbers compared to the same period in 2019, before the coronavirus pandemic. The latest quarter saw several updates to Government travel guidance. International leisure travel started to reopen from 17 May 2021 with the 'traffic light' system introduced. </a:t>
            </a:r>
          </a:p>
          <a:p>
            <a:r>
              <a:rPr lang="en-US" sz="1900" dirty="0"/>
              <a:t>Overall levels of cargo transport were down 9% compared to the same period in 2019, with 605,436 tonnes of cargo carried. However, cargo-only flights saw a 114% increase in goods transported, with 444,643 tonnes carried. The average flight delay also improved, with an average wait of six minutes per flight (down from nine minutes in quarter one 2021) and 89.2% of flights departing on time. </a:t>
            </a:r>
          </a:p>
          <a:p>
            <a:r>
              <a:rPr lang="en-US" sz="1900" dirty="0"/>
              <a:t>We are beginning to see an increase in international leisure travel, particularly across Portugal and Spain, as the travel sector looks to safely recover from the coronavirus pandemic. Following the steady relaxation of isolation rules for a variety of destinations, including those for double vaccinated UK citizens, we expect further recovery of the number of flights and passengers in quarter three 2021.		</a:t>
            </a:r>
            <a:r>
              <a:rPr lang="en-US" sz="1900" b="1" dirty="0"/>
              <a:t>						                                                                							       </a:t>
            </a:r>
            <a:r>
              <a:rPr lang="en-US" sz="1900" b="1" dirty="0">
                <a:hlinkClick r:id="rId2"/>
              </a:rPr>
              <a:t>Source: Civil Aviation Authority, August 2021</a:t>
            </a:r>
            <a:endParaRPr lang="en-GB" sz="1900" b="1" dirty="0"/>
          </a:p>
        </p:txBody>
      </p:sp>
    </p:spTree>
    <p:extLst>
      <p:ext uri="{BB962C8B-B14F-4D97-AF65-F5344CB8AC3E}">
        <p14:creationId xmlns:p14="http://schemas.microsoft.com/office/powerpoint/2010/main" val="3079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Autofit/>
          </a:bodyPr>
          <a:lstStyle/>
          <a:p>
            <a:r>
              <a:rPr lang="en-GB" sz="1300" dirty="0"/>
              <a:t>Slough had an overall recovery index score of 62 at the end of August, putting them in a weaker position in terms of recovery (closer to pre-lockdown levels) than Reading which had a recovery index score of 95.</a:t>
            </a:r>
            <a:endParaRPr lang="en-US" sz="1300" b="1" dirty="0"/>
          </a:p>
          <a:p>
            <a:pPr marL="0" indent="0">
              <a:buNone/>
            </a:pPr>
            <a:r>
              <a:rPr lang="en-US" sz="1300" b="1" dirty="0"/>
              <a:t>						                               </a:t>
            </a:r>
            <a:r>
              <a:rPr lang="en-US" sz="1300" b="1" dirty="0">
                <a:hlinkClick r:id="rId2"/>
              </a:rPr>
              <a:t>Source: Centre for Cities, August 2021</a:t>
            </a:r>
            <a:r>
              <a:rPr lang="en-US" sz="1300" b="1" dirty="0"/>
              <a:t> (latest release)</a:t>
            </a:r>
          </a:p>
          <a:p>
            <a:pPr algn="l">
              <a:buFont typeface="Arial" panose="020B0604020202020204" pitchFamily="34" charset="0"/>
              <a:buChar char="•"/>
            </a:pPr>
            <a:r>
              <a:rPr lang="en-US" sz="1300" b="0" i="0" dirty="0">
                <a:solidFill>
                  <a:srgbClr val="323132"/>
                </a:solidFill>
                <a:effectLst/>
              </a:rPr>
              <a:t>Retail sales volumes fell by 2.5% between June and July 2021; looking more broadly, however, they were up by 5.2% in the three months to July compared with the previous three months and are 5.8% higher than their pre-coronavirus (COVID-19) pandemic February 2020 levels.</a:t>
            </a:r>
          </a:p>
          <a:p>
            <a:pPr algn="l">
              <a:buFont typeface="Arial" panose="020B0604020202020204" pitchFamily="34" charset="0"/>
              <a:buChar char="•"/>
            </a:pPr>
            <a:endParaRPr lang="en-US" sz="1300" b="0" i="0" dirty="0">
              <a:solidFill>
                <a:srgbClr val="323132"/>
              </a:solidFill>
              <a:effectLst/>
            </a:endParaRPr>
          </a:p>
          <a:p>
            <a:pPr algn="l">
              <a:buFont typeface="Arial" panose="020B0604020202020204" pitchFamily="34" charset="0"/>
              <a:buChar char="•"/>
            </a:pPr>
            <a:r>
              <a:rPr lang="en-US" sz="1300" b="0" i="0" dirty="0">
                <a:solidFill>
                  <a:srgbClr val="323132"/>
                </a:solidFill>
                <a:effectLst/>
              </a:rPr>
              <a:t>Food store sales volumes fell by 1.5% in July 2021, following an increase in the previous month when sales were positively boosted by the start of the Euro 2020 football championship.</a:t>
            </a:r>
          </a:p>
          <a:p>
            <a:pPr algn="l">
              <a:buFont typeface="Arial" panose="020B0604020202020204" pitchFamily="34" charset="0"/>
              <a:buChar char="•"/>
            </a:pPr>
            <a:endParaRPr lang="en-US" sz="1300" b="0" i="0" dirty="0">
              <a:solidFill>
                <a:srgbClr val="323132"/>
              </a:solidFill>
              <a:effectLst/>
            </a:endParaRPr>
          </a:p>
          <a:p>
            <a:pPr algn="l">
              <a:buFont typeface="Arial" panose="020B0604020202020204" pitchFamily="34" charset="0"/>
              <a:buChar char="•"/>
            </a:pPr>
            <a:r>
              <a:rPr lang="en-US" sz="1300" b="0" i="0" dirty="0">
                <a:solidFill>
                  <a:srgbClr val="323132"/>
                </a:solidFill>
                <a:effectLst/>
              </a:rPr>
              <a:t>Non-food stores reported a fall of 4.4% in sales volumes in July 2021 when compared with June 2021, driven by falls in other stores (negative 10.1%), such as second-hand goods stores and computer and telecoms equipment stores. </a:t>
            </a:r>
          </a:p>
          <a:p>
            <a:pPr algn="l">
              <a:buFont typeface="Arial" panose="020B0604020202020204" pitchFamily="34" charset="0"/>
              <a:buChar char="•"/>
            </a:pPr>
            <a:endParaRPr lang="en-US" sz="1300" b="0" i="0" dirty="0">
              <a:solidFill>
                <a:srgbClr val="323132"/>
              </a:solidFill>
              <a:effectLst/>
            </a:endParaRPr>
          </a:p>
          <a:p>
            <a:pPr algn="l">
              <a:buFont typeface="Arial" panose="020B0604020202020204" pitchFamily="34" charset="0"/>
              <a:buChar char="•"/>
            </a:pPr>
            <a:r>
              <a:rPr lang="en-US" sz="1300" b="0" i="0" dirty="0">
                <a:solidFill>
                  <a:srgbClr val="323132"/>
                </a:solidFill>
                <a:effectLst/>
              </a:rPr>
              <a:t>Automotive fuel sales volumes fell by 2.9% over the month, its first monthly fall since February 2021; with heavy rainfall in early July impacting road traffic volumes, automotive fuel sales volumes are now 6.7% below their pre-coronavirus pandemic February 2020 levels.</a:t>
            </a:r>
          </a:p>
          <a:p>
            <a:pPr algn="l">
              <a:buFont typeface="Arial" panose="020B0604020202020204" pitchFamily="34" charset="0"/>
              <a:buChar char="•"/>
            </a:pPr>
            <a:endParaRPr lang="en-US" sz="1300" b="0" i="0" dirty="0">
              <a:solidFill>
                <a:srgbClr val="323132"/>
              </a:solidFill>
              <a:effectLst/>
            </a:endParaRPr>
          </a:p>
          <a:p>
            <a:pPr algn="l">
              <a:buFont typeface="Arial" panose="020B0604020202020204" pitchFamily="34" charset="0"/>
              <a:buChar char="•"/>
            </a:pPr>
            <a:r>
              <a:rPr lang="en-US" sz="1300" b="0" i="0" dirty="0">
                <a:solidFill>
                  <a:srgbClr val="323132"/>
                </a:solidFill>
                <a:effectLst/>
              </a:rPr>
              <a:t>The proportion of retail sales online increased to 27.9% in July from 27.1% in June and remains substantially higher than the proportion of online retail spending in February 2020 (pre-coronavirus pandemic) of 19.8%.</a:t>
            </a:r>
            <a:r>
              <a:rPr lang="en-US" sz="1300" b="1" dirty="0">
                <a:solidFill>
                  <a:schemeClr val="accent6"/>
                </a:solidFill>
              </a:rPr>
              <a:t>			                 					            			                                                                            </a:t>
            </a:r>
            <a:r>
              <a:rPr lang="en-US" sz="1300" b="1" dirty="0">
                <a:solidFill>
                  <a:schemeClr val="accent6"/>
                </a:solidFill>
                <a:hlinkClick r:id="rId3"/>
              </a:rPr>
              <a:t>Source: ONS, August 2021 </a:t>
            </a:r>
            <a:r>
              <a:rPr lang="en-US" sz="1300" b="1" dirty="0">
                <a:solidFill>
                  <a:schemeClr val="accent6"/>
                </a:solidFill>
              </a:rPr>
              <a:t>(latest release)</a:t>
            </a:r>
          </a:p>
          <a:p>
            <a:pPr marL="0" indent="0">
              <a:buNone/>
            </a:pPr>
            <a:endParaRPr lang="en-GB" sz="1300" dirty="0"/>
          </a:p>
        </p:txBody>
      </p:sp>
    </p:spTree>
    <p:extLst>
      <p:ext uri="{BB962C8B-B14F-4D97-AF65-F5344CB8AC3E}">
        <p14:creationId xmlns:p14="http://schemas.microsoft.com/office/powerpoint/2010/main" val="133898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Autofit/>
          </a:bodyPr>
          <a:lstStyle/>
          <a:p>
            <a:r>
              <a:rPr lang="en-GB" sz="3600" dirty="0"/>
              <a:t>Industries showing strong growth in advertised vacancies as a result of easing of COVID-19 restrictions</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096000" y="1475559"/>
            <a:ext cx="5257800" cy="5382441"/>
          </a:xfrm>
        </p:spPr>
        <p:txBody>
          <a:bodyPr>
            <a:normAutofit/>
          </a:bodyPr>
          <a:lstStyle/>
          <a:p>
            <a:r>
              <a:rPr lang="en-US" sz="2000" dirty="0"/>
              <a:t>Quarterly growth was seen across all industries. The fastest rate of growth was seen in arts, entertainment and recreation, which grew by 267.1% (23,000). </a:t>
            </a:r>
          </a:p>
          <a:p>
            <a:r>
              <a:rPr lang="en-US" sz="2000" dirty="0"/>
              <a:t>The largest increase in levels was seen in accommodation and food service activities, which grew by 73,000 (163.7%). </a:t>
            </a:r>
          </a:p>
          <a:p>
            <a:r>
              <a:rPr lang="en-US" sz="2000" dirty="0"/>
              <a:t>Both industries are likely to have seen demand for labour increase, as coronavirus restrictions eased through the spring into the summer. In 10 of the 18 industries, the number of vacancies equalled or reached record-high levels in May to July 2021. </a:t>
            </a:r>
          </a:p>
          <a:p>
            <a:endParaRPr lang="en-US" sz="2000" dirty="0"/>
          </a:p>
          <a:p>
            <a:pPr marL="0" indent="0">
              <a:buNone/>
            </a:pPr>
            <a:r>
              <a:rPr lang="en-US" sz="2000" b="1" dirty="0"/>
              <a:t>		       </a:t>
            </a:r>
            <a:r>
              <a:rPr lang="en-US" sz="2000" b="1" dirty="0">
                <a:hlinkClick r:id="rId2"/>
              </a:rPr>
              <a:t>Source: ONS, August 2021.</a:t>
            </a:r>
            <a:endParaRPr lang="en-US" b="1" dirty="0"/>
          </a:p>
        </p:txBody>
      </p:sp>
      <p:pic>
        <p:nvPicPr>
          <p:cNvPr id="5" name="Picture 4" descr="Chart, bar chart&#10;&#10;Description automatically generated">
            <a:extLst>
              <a:ext uri="{FF2B5EF4-FFF2-40B4-BE49-F238E27FC236}">
                <a16:creationId xmlns:a16="http://schemas.microsoft.com/office/drawing/2014/main" id="{B26D16FB-7F49-4A2D-A125-4CC21B99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5559"/>
            <a:ext cx="5524500" cy="5382441"/>
          </a:xfrm>
          <a:prstGeom prst="rect">
            <a:avLst/>
          </a:prstGeom>
        </p:spPr>
      </p:pic>
    </p:spTree>
    <p:extLst>
      <p:ext uri="{BB962C8B-B14F-4D97-AF65-F5344CB8AC3E}">
        <p14:creationId xmlns:p14="http://schemas.microsoft.com/office/powerpoint/2010/main" val="2730072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AE4D-1F31-4679-BD10-316015D25426}"/>
              </a:ext>
            </a:extLst>
          </p:cNvPr>
          <p:cNvSpPr>
            <a:spLocks noGrp="1"/>
          </p:cNvSpPr>
          <p:nvPr>
            <p:ph type="title"/>
          </p:nvPr>
        </p:nvSpPr>
        <p:spPr/>
        <p:txBody>
          <a:bodyPr/>
          <a:lstStyle/>
          <a:p>
            <a:r>
              <a:rPr lang="en-GB" dirty="0"/>
              <a:t>Supply of labour and skills</a:t>
            </a:r>
          </a:p>
        </p:txBody>
      </p:sp>
      <p:sp>
        <p:nvSpPr>
          <p:cNvPr id="3" name="Content Placeholder 2">
            <a:extLst>
              <a:ext uri="{FF2B5EF4-FFF2-40B4-BE49-F238E27FC236}">
                <a16:creationId xmlns:a16="http://schemas.microsoft.com/office/drawing/2014/main" id="{4C88931A-169C-4DB1-BCF3-B0A27DA6037D}"/>
              </a:ext>
            </a:extLst>
          </p:cNvPr>
          <p:cNvSpPr>
            <a:spLocks noGrp="1"/>
          </p:cNvSpPr>
          <p:nvPr>
            <p:ph idx="1"/>
          </p:nvPr>
        </p:nvSpPr>
        <p:spPr>
          <a:xfrm>
            <a:off x="838200" y="1579711"/>
            <a:ext cx="5130579" cy="4029793"/>
          </a:xfrm>
        </p:spPr>
        <p:txBody>
          <a:bodyPr>
            <a:normAutofit fontScale="85000" lnSpcReduction="10000"/>
          </a:bodyPr>
          <a:lstStyle/>
          <a:p>
            <a:r>
              <a:rPr lang="en-US" sz="2400" dirty="0"/>
              <a:t>Figure 1 provides a broad overview of the Covid-19 labour market hit and bounce-back to date. Here, we show the percentage change in the number of payrolled employees since February 2020 for nations of the UK and regions of England (furloughed workers are counted as employed on this measure). As this makes clear, those areas which experienced the weakest Covid-19 jobs hit in the first instance have now returned to form: employee numbers in Northern Ireland, the North East, the North West and East Midlands in June 2021 were above pre-pandemic levels.</a:t>
            </a:r>
            <a:endParaRPr lang="en-GB" sz="2400" dirty="0">
              <a:hlinkClick r:id="rId2"/>
            </a:endParaRPr>
          </a:p>
          <a:p>
            <a:pPr marL="0" indent="0">
              <a:buNone/>
            </a:pPr>
            <a:r>
              <a:rPr lang="en-GB" sz="2400" b="1" dirty="0">
                <a:hlinkClick r:id="rId3"/>
              </a:rPr>
              <a:t>Source: Resolution Foundation, August 2021</a:t>
            </a:r>
            <a:endParaRPr lang="en-GB" sz="2400" b="1" dirty="0"/>
          </a:p>
          <a:p>
            <a:pPr marL="0" indent="0">
              <a:buNone/>
            </a:pPr>
            <a:endParaRPr lang="en-US" sz="1600" dirty="0">
              <a:solidFill>
                <a:srgbClr val="1B1B1B"/>
              </a:solidFill>
            </a:endParaRPr>
          </a:p>
        </p:txBody>
      </p:sp>
      <p:sp>
        <p:nvSpPr>
          <p:cNvPr id="8" name="TextBox 7">
            <a:extLst>
              <a:ext uri="{FF2B5EF4-FFF2-40B4-BE49-F238E27FC236}">
                <a16:creationId xmlns:a16="http://schemas.microsoft.com/office/drawing/2014/main" id="{A49851F0-5BD9-4761-81E8-15FA30872C53}"/>
              </a:ext>
            </a:extLst>
          </p:cNvPr>
          <p:cNvSpPr txBox="1"/>
          <p:nvPr/>
        </p:nvSpPr>
        <p:spPr>
          <a:xfrm>
            <a:off x="5638800" y="3022600"/>
            <a:ext cx="914400" cy="914400"/>
          </a:xfrm>
          <a:prstGeom prst="rect">
            <a:avLst/>
          </a:prstGeom>
          <a:noFill/>
        </p:spPr>
        <p:txBody>
          <a:bodyPr wrap="square" rtlCol="0">
            <a:spAutoFit/>
          </a:bodyPr>
          <a:lstStyle/>
          <a:p>
            <a:endParaRPr lang="en-GB" dirty="0"/>
          </a:p>
        </p:txBody>
      </p:sp>
      <p:pic>
        <p:nvPicPr>
          <p:cNvPr id="6" name="Picture 5" descr="Chart&#10;&#10;Description automatically generated with medium confidence">
            <a:extLst>
              <a:ext uri="{FF2B5EF4-FFF2-40B4-BE49-F238E27FC236}">
                <a16:creationId xmlns:a16="http://schemas.microsoft.com/office/drawing/2014/main" id="{5BAFA7B3-8372-42F0-8C64-0572B1505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779" y="1579711"/>
            <a:ext cx="6223221" cy="3499049"/>
          </a:xfrm>
          <a:prstGeom prst="rect">
            <a:avLst/>
          </a:prstGeom>
        </p:spPr>
      </p:pic>
    </p:spTree>
    <p:extLst>
      <p:ext uri="{BB962C8B-B14F-4D97-AF65-F5344CB8AC3E}">
        <p14:creationId xmlns:p14="http://schemas.microsoft.com/office/powerpoint/2010/main" val="221488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August of 2021, there were 3,166 unique job postings for remote positions at companies based in Berkshire, around 249% more than the figure of 906 for the same period one year previous.</a:t>
            </a:r>
          </a:p>
          <a:p>
            <a:endParaRPr lang="en-US" sz="1900" dirty="0"/>
          </a:p>
          <a:p>
            <a:r>
              <a:rPr lang="en-US" sz="1900" dirty="0"/>
              <a:t>Compare this with the South East, in August 2021 there were 20,935 unique remote job postings for remote positions; rising from 5,844 in August of the previous year – an increase of over 258%</a:t>
            </a:r>
          </a:p>
          <a:p>
            <a:endParaRPr lang="en-US" sz="1900" dirty="0"/>
          </a:p>
          <a:p>
            <a:r>
              <a:rPr lang="en-US" sz="1900" dirty="0"/>
              <a:t>A rise can also be seen at national level, with a recorded 133,185 unique remote job postings in England in August of 2021, rising from 37,571 in August 2020 – an increase of over 254%.</a:t>
            </a:r>
          </a:p>
          <a:p>
            <a:endParaRPr lang="en-US" sz="1900" dirty="0"/>
          </a:p>
          <a:p>
            <a:pPr marL="0" indent="0">
              <a:buNone/>
            </a:pPr>
            <a:r>
              <a:rPr lang="en-US" sz="1900" dirty="0"/>
              <a:t>From these figures it’s apparent that the COVID-19 pandemic has, somewhat unsurprisingly, prompted a massive boost in job postings for explicitly remote roles. Berkshire has seen a slightly smaller boost in vacancies which are remote-based than both England and the South East.</a:t>
            </a:r>
          </a:p>
          <a:p>
            <a:pPr marL="0" indent="0">
              <a:buNone/>
            </a:pPr>
            <a:r>
              <a:rPr lang="en-US" sz="1900" b="1" dirty="0"/>
              <a:t>								  </a:t>
            </a:r>
            <a:r>
              <a:rPr lang="en-US" sz="1900" b="1" dirty="0">
                <a:hlinkClick r:id="rId2"/>
              </a:rPr>
              <a:t>Source: EMSI, August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908E-550B-4AC4-AD4F-9142A2D60AD4}"/>
              </a:ext>
            </a:extLst>
          </p:cNvPr>
          <p:cNvSpPr>
            <a:spLocks noGrp="1"/>
          </p:cNvSpPr>
          <p:nvPr>
            <p:ph type="title"/>
          </p:nvPr>
        </p:nvSpPr>
        <p:spPr/>
        <p:txBody>
          <a:bodyPr>
            <a:normAutofit fontScale="90000"/>
          </a:bodyPr>
          <a:lstStyle/>
          <a:p>
            <a:r>
              <a:rPr lang="en-GB" dirty="0"/>
              <a:t>The labour market and mental health impact of COVID-19 on young people</a:t>
            </a:r>
          </a:p>
        </p:txBody>
      </p:sp>
      <p:sp>
        <p:nvSpPr>
          <p:cNvPr id="3" name="Content Placeholder 2">
            <a:extLst>
              <a:ext uri="{FF2B5EF4-FFF2-40B4-BE49-F238E27FC236}">
                <a16:creationId xmlns:a16="http://schemas.microsoft.com/office/drawing/2014/main" id="{E1316037-C9E0-4396-9986-562E668C2CD1}"/>
              </a:ext>
            </a:extLst>
          </p:cNvPr>
          <p:cNvSpPr>
            <a:spLocks noGrp="1"/>
          </p:cNvSpPr>
          <p:nvPr>
            <p:ph idx="1"/>
          </p:nvPr>
        </p:nvSpPr>
        <p:spPr>
          <a:xfrm>
            <a:off x="838200" y="1561380"/>
            <a:ext cx="5257800" cy="5296619"/>
          </a:xfrm>
        </p:spPr>
        <p:txBody>
          <a:bodyPr>
            <a:noAutofit/>
          </a:bodyPr>
          <a:lstStyle/>
          <a:p>
            <a:r>
              <a:rPr lang="en-US" sz="1350" dirty="0"/>
              <a:t>Young people have been hit hardest by the Covid-19 crisis when it comes to jobs. By January 2021, almost one-in-five (19 per cent) 18-24-year-olds who were in work before the pandemic were no longer working, compared to just 4 per cent of 25-54-year-olds and 11 per cent of over-55s. </a:t>
            </a:r>
          </a:p>
          <a:p>
            <a:r>
              <a:rPr lang="en-US" sz="1350" dirty="0"/>
              <a:t>Economic downturns often do have a disproportionate effect on young people: entering work in the first place is harder when opportunities are scarce, and with shorter tenures, young workers are frequently the first to be let go. But the Covid-19 crisis has hit young people’s jobs especially hard for two key reasons. First, hospitality and parts of retail, sectors that provide so much youth employment, have effectively ground to a halt over the last year. Second, and not unrelated, young people who were in insecure work on the eve of the crisis have been more vulnerable to losing their jobs: more than one-third (36 per cent) of 18-24-year-olds on a zero-hours, agency or temporary contract before the crisis were no longer working in January 2021, compared to 14 per cent of their peers in more typical forms of work.</a:t>
            </a:r>
          </a:p>
          <a:p>
            <a:r>
              <a:rPr lang="en-US" sz="1350" dirty="0"/>
              <a:t>Young people’s mental health has been especially affected over the past year compared to older age groups. One-half (51 percent) of </a:t>
            </a:r>
            <a:r>
              <a:rPr lang="en-US" sz="1350"/>
              <a:t>18-24-year-olds had </a:t>
            </a:r>
            <a:r>
              <a:rPr lang="en-US" sz="1350" dirty="0"/>
              <a:t>Common Mental Health Disorders </a:t>
            </a:r>
            <a:r>
              <a:rPr lang="en-US" sz="1350"/>
              <a:t>(CMD) </a:t>
            </a:r>
            <a:r>
              <a:rPr lang="en-US" sz="1350" dirty="0"/>
              <a:t>in April 2020, up from 30 percent in the pre-crisis period. In contrast, the CMD rate for older age groups rose less steeply, and of course from a lower base (23 percent in 2018-2019 for those aged 55-64, for example, rising to 34 percent in April 2020). </a:t>
            </a:r>
          </a:p>
          <a:p>
            <a:pPr marL="0" indent="0">
              <a:buNone/>
            </a:pPr>
            <a:r>
              <a:rPr lang="en-GB" sz="1350" b="1" dirty="0"/>
              <a:t>Source: </a:t>
            </a:r>
            <a:r>
              <a:rPr lang="en-GB" sz="1350" b="1" dirty="0">
                <a:hlinkClick r:id="rId2"/>
              </a:rPr>
              <a:t>Resolution Foundation, May 2021</a:t>
            </a:r>
            <a:endParaRPr lang="en-GB" sz="1350" b="1" dirty="0"/>
          </a:p>
        </p:txBody>
      </p:sp>
      <p:pic>
        <p:nvPicPr>
          <p:cNvPr id="5" name="Picture 4" descr="Timeline&#10;&#10;Description automatically generated">
            <a:extLst>
              <a:ext uri="{FF2B5EF4-FFF2-40B4-BE49-F238E27FC236}">
                <a16:creationId xmlns:a16="http://schemas.microsoft.com/office/drawing/2014/main" id="{E7E9301A-5D37-4971-9EAE-0D89BFB4A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561381"/>
            <a:ext cx="6096001" cy="5270637"/>
          </a:xfrm>
          <a:prstGeom prst="rect">
            <a:avLst/>
          </a:prstGeom>
        </p:spPr>
      </p:pic>
    </p:spTree>
    <p:extLst>
      <p:ext uri="{BB962C8B-B14F-4D97-AF65-F5344CB8AC3E}">
        <p14:creationId xmlns:p14="http://schemas.microsoft.com/office/powerpoint/2010/main" val="320306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7</a:t>
            </a:r>
            <a:r>
              <a:rPr lang="en-GB" baseline="30000" dirty="0"/>
              <a:t>th</a:t>
            </a:r>
            <a:r>
              <a:rPr lang="en-GB" dirty="0"/>
              <a:t> September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7</a:t>
            </a:r>
            <a:r>
              <a:rPr lang="en-US" sz="1600" b="1" baseline="30000" dirty="0"/>
              <a:t>th</a:t>
            </a:r>
            <a:r>
              <a:rPr lang="en-US" sz="1600" b="1" dirty="0"/>
              <a:t> September 2021) – </a:t>
            </a:r>
            <a:r>
              <a:rPr lang="en-US" sz="1600" b="1" dirty="0">
                <a:hlinkClick r:id="rId2"/>
              </a:rPr>
              <a:t>Source: Public Health Berkshire COVID-19 Dashboard, 7</a:t>
            </a:r>
            <a:r>
              <a:rPr lang="en-US" sz="1600" b="1" baseline="30000" dirty="0">
                <a:hlinkClick r:id="rId2"/>
              </a:rPr>
              <a:t>th</a:t>
            </a:r>
            <a:r>
              <a:rPr lang="en-US" sz="1600" b="1" dirty="0">
                <a:hlinkClick r:id="rId2"/>
              </a:rPr>
              <a:t> September 2021</a:t>
            </a:r>
            <a:endParaRPr lang="en-US" sz="1600" b="1" dirty="0"/>
          </a:p>
          <a:p>
            <a:r>
              <a:rPr lang="en-US" sz="1600" dirty="0"/>
              <a:t>11,462 total cases</a:t>
            </a:r>
          </a:p>
          <a:p>
            <a:r>
              <a:rPr lang="en-US" sz="1600" dirty="0"/>
              <a:t>52 new cases daily</a:t>
            </a:r>
          </a:p>
          <a:p>
            <a:pPr marL="0" indent="0">
              <a:buNone/>
            </a:pPr>
            <a:endParaRPr lang="en-US" sz="1600" dirty="0"/>
          </a:p>
          <a:p>
            <a:pPr marL="0" indent="0">
              <a:buNone/>
            </a:pPr>
            <a:r>
              <a:rPr lang="en-US" sz="1600" b="1" dirty="0"/>
              <a:t>Claimant unemployment (to July 2021)</a:t>
            </a:r>
          </a:p>
          <a:p>
            <a:r>
              <a:rPr lang="en-GB" sz="1600" dirty="0"/>
              <a:t>2,725 claimants (3.4% of the working age population) in Bracknell Forest UA</a:t>
            </a:r>
          </a:p>
          <a:p>
            <a:pPr marL="0" indent="0">
              <a:buNone/>
            </a:pPr>
            <a:endParaRPr lang="en-US" sz="1600" b="1" dirty="0"/>
          </a:p>
          <a:p>
            <a:pPr marL="0" indent="0">
              <a:buNone/>
            </a:pPr>
            <a:r>
              <a:rPr lang="en-US" sz="1600" b="1" dirty="0"/>
              <a:t>Notable business news:</a:t>
            </a:r>
          </a:p>
          <a:p>
            <a:r>
              <a:rPr lang="en-US" sz="1600" dirty="0"/>
              <a:t>The Bracknell Forest Cambium Partnership has secured planning permission, subject to a Section 106 agreement, for its vision to develop the Coopers Hill site on the edge of Bracknell town centre – furthering the town’s continued regeneration.  Coopers Hill is the first site to be developed by the joint-venture (JV) partnership between Countryside, the UK’s leading mixed-tenure developer, and Bracknell Forest Council. This £124m partnership is continuing the council’s regeneration efforts, that began with the redevelopment of The Lexicon in 2017, to provide a fully revitalised town centre. The Coopers Hill development will provide 52 new homes, with 25% affordable (15% affordable rent and 10% shared ownership). These will comprise 12 two-bedroom flats, six three-bedroom flats, 22 two-bedroom houses and 12 three-bedroom houses.</a:t>
            </a:r>
          </a:p>
          <a:p>
            <a:pPr marL="0" indent="0">
              <a:buNone/>
            </a:pPr>
            <a:r>
              <a:rPr lang="en-US" sz="1600" b="1" dirty="0"/>
              <a:t>					      Source: </a:t>
            </a:r>
            <a:r>
              <a:rPr lang="en-US" sz="1600" b="1" dirty="0">
                <a:hlinkClick r:id="rId3"/>
              </a:rPr>
              <a:t>Building Design and Construction Magazine, August 2021</a:t>
            </a:r>
            <a:endParaRPr lang="en-US" sz="1600" b="1" dirty="0"/>
          </a:p>
        </p:txBody>
      </p:sp>
    </p:spTree>
    <p:extLst>
      <p:ext uri="{BB962C8B-B14F-4D97-AF65-F5344CB8AC3E}">
        <p14:creationId xmlns:p14="http://schemas.microsoft.com/office/powerpoint/2010/main" val="2963334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781675"/>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56)</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4141296828"/>
              </p:ext>
            </p:extLst>
          </p:nvPr>
        </p:nvGraphicFramePr>
        <p:xfrm>
          <a:off x="832097" y="1528562"/>
          <a:ext cx="10515600" cy="4252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August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August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4,117</a:t>
            </a:r>
          </a:p>
          <a:p>
            <a:r>
              <a:rPr lang="en-GB" sz="2000" dirty="0"/>
              <a:t>Total job postings: 32,388</a:t>
            </a:r>
          </a:p>
          <a:p>
            <a:r>
              <a:rPr lang="en-GB" sz="2000" dirty="0"/>
              <a:t>Job posting intensity: 8:1</a:t>
            </a:r>
          </a:p>
          <a:p>
            <a:r>
              <a:rPr lang="en-GB" sz="2000" dirty="0"/>
              <a:t>Unique job postings (July 2020): 1,797</a:t>
            </a:r>
            <a:endParaRPr lang="en-GB" dirty="0"/>
          </a:p>
        </p:txBody>
      </p:sp>
      <p:pic>
        <p:nvPicPr>
          <p:cNvPr id="6" name="Picture 5">
            <a:extLst>
              <a:ext uri="{FF2B5EF4-FFF2-40B4-BE49-F238E27FC236}">
                <a16:creationId xmlns:a16="http://schemas.microsoft.com/office/drawing/2014/main" id="{A535A310-05E5-428C-AB4D-4191DB5DB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0798"/>
            <a:ext cx="7483363" cy="3287201"/>
          </a:xfrm>
          <a:prstGeom prst="rect">
            <a:avLst/>
          </a:prstGeom>
        </p:spPr>
      </p:pic>
      <p:pic>
        <p:nvPicPr>
          <p:cNvPr id="9" name="Picture 8">
            <a:extLst>
              <a:ext uri="{FF2B5EF4-FFF2-40B4-BE49-F238E27FC236}">
                <a16:creationId xmlns:a16="http://schemas.microsoft.com/office/drawing/2014/main" id="{86980C43-C562-4BAB-A021-4E5170D84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363" y="1194758"/>
            <a:ext cx="4708637" cy="2696800"/>
          </a:xfrm>
          <a:prstGeom prst="rect">
            <a:avLst/>
          </a:prstGeom>
        </p:spPr>
      </p:pic>
      <p:pic>
        <p:nvPicPr>
          <p:cNvPr id="12" name="Picture 11">
            <a:extLst>
              <a:ext uri="{FF2B5EF4-FFF2-40B4-BE49-F238E27FC236}">
                <a16:creationId xmlns:a16="http://schemas.microsoft.com/office/drawing/2014/main" id="{AADB683B-1C73-4A4F-ACDD-65B84A246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363" y="3891559"/>
            <a:ext cx="4708637" cy="2966441"/>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7</a:t>
            </a:r>
            <a:r>
              <a:rPr lang="en-GB" baseline="30000" dirty="0"/>
              <a:t>th</a:t>
            </a:r>
            <a:r>
              <a:rPr lang="en-GB" dirty="0"/>
              <a:t> September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7</a:t>
            </a:r>
            <a:r>
              <a:rPr lang="en-US" sz="1600" b="1" baseline="30000" dirty="0"/>
              <a:t>th</a:t>
            </a:r>
            <a:r>
              <a:rPr lang="en-US" sz="1600" b="1" dirty="0"/>
              <a:t> September 2021) – </a:t>
            </a:r>
            <a:r>
              <a:rPr lang="en-US" sz="1600" b="1" dirty="0">
                <a:hlinkClick r:id="rId2"/>
              </a:rPr>
              <a:t>Source: Public Health Berkshire COVID-19 Dashboard, 7</a:t>
            </a:r>
            <a:r>
              <a:rPr lang="en-US" sz="1600" b="1" baseline="30000" dirty="0">
                <a:hlinkClick r:id="rId2"/>
              </a:rPr>
              <a:t>th</a:t>
            </a:r>
            <a:r>
              <a:rPr lang="en-US" sz="1600" b="1" dirty="0">
                <a:hlinkClick r:id="rId2"/>
              </a:rPr>
              <a:t> September 2021</a:t>
            </a:r>
            <a:endParaRPr lang="en-US" sz="1600" b="1" dirty="0"/>
          </a:p>
          <a:p>
            <a:r>
              <a:rPr lang="en-US" sz="1600" dirty="0"/>
              <a:t>20,047 total cases</a:t>
            </a:r>
          </a:p>
          <a:p>
            <a:r>
              <a:rPr lang="en-US" sz="1600" dirty="0"/>
              <a:t>72 new cases daily</a:t>
            </a:r>
          </a:p>
          <a:p>
            <a:pPr marL="0" indent="0">
              <a:buNone/>
            </a:pPr>
            <a:endParaRPr lang="en-US" sz="1600" dirty="0"/>
          </a:p>
          <a:p>
            <a:pPr marL="0" indent="0">
              <a:buNone/>
            </a:pPr>
            <a:r>
              <a:rPr lang="en-US" sz="1600" b="1" dirty="0"/>
              <a:t>Claimant unemployment (to July 2021)</a:t>
            </a:r>
          </a:p>
          <a:p>
            <a:r>
              <a:rPr lang="en-GB" sz="1600" dirty="0"/>
              <a:t>7,115 claimants (7.6% of the working age population) in Slough UA</a:t>
            </a:r>
          </a:p>
          <a:p>
            <a:pPr marL="0" indent="0">
              <a:buNone/>
            </a:pPr>
            <a:endParaRPr lang="en-GB" sz="1600" dirty="0"/>
          </a:p>
          <a:p>
            <a:pPr marL="0" indent="0">
              <a:buNone/>
            </a:pPr>
            <a:r>
              <a:rPr lang="en-US" sz="1600" b="1" dirty="0"/>
              <a:t>Notable business news:</a:t>
            </a:r>
          </a:p>
          <a:p>
            <a:r>
              <a:rPr lang="en-US" sz="1600" dirty="0"/>
              <a:t>A Greggs drive-thru is set to open in Slough. The building is located just off of Bath Road near the Westgate Retail Park. Unlike the conventional high street shop where customers walk in, drivers can simply pull up, order and collect their food.</a:t>
            </a:r>
          </a:p>
          <a:p>
            <a:pPr marL="0" indent="0">
              <a:buNone/>
            </a:pPr>
            <a:r>
              <a:rPr lang="en-US" sz="1600" b="1" dirty="0"/>
              <a:t>						 	               Source: </a:t>
            </a:r>
            <a:r>
              <a:rPr lang="en-US" sz="1600" b="1" dirty="0">
                <a:hlinkClick r:id="rId3"/>
              </a:rPr>
              <a:t>Slough Observer, August 2021</a:t>
            </a:r>
            <a:endParaRPr lang="en-US" sz="1600" b="1" dirty="0"/>
          </a:p>
        </p:txBody>
      </p:sp>
    </p:spTree>
    <p:extLst>
      <p:ext uri="{BB962C8B-B14F-4D97-AF65-F5344CB8AC3E}">
        <p14:creationId xmlns:p14="http://schemas.microsoft.com/office/powerpoint/2010/main" val="4140400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6042026"/>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56)</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2662074549"/>
              </p:ext>
            </p:extLst>
          </p:nvPr>
        </p:nvGraphicFramePr>
        <p:xfrm>
          <a:off x="836675" y="1649412"/>
          <a:ext cx="10515600"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August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5,997</a:t>
            </a:r>
          </a:p>
          <a:p>
            <a:r>
              <a:rPr lang="en-GB" sz="2000" dirty="0"/>
              <a:t>Total job postings: 33,645</a:t>
            </a:r>
          </a:p>
          <a:p>
            <a:r>
              <a:rPr lang="en-GB" sz="2000" dirty="0"/>
              <a:t>Job posting intensity: 6:1</a:t>
            </a:r>
          </a:p>
          <a:p>
            <a:r>
              <a:rPr lang="en-GB" sz="2000" dirty="0"/>
              <a:t>Unique job postings (July 2020): 2,835</a:t>
            </a:r>
            <a:endParaRPr lang="en-GB" dirty="0"/>
          </a:p>
        </p:txBody>
      </p:sp>
      <p:pic>
        <p:nvPicPr>
          <p:cNvPr id="5" name="Picture 4" descr="Chart, line chart&#10;&#10;Description automatically generated">
            <a:extLst>
              <a:ext uri="{FF2B5EF4-FFF2-40B4-BE49-F238E27FC236}">
                <a16:creationId xmlns:a16="http://schemas.microsoft.com/office/drawing/2014/main" id="{EE1E5FAF-13F6-4080-8430-43F7A2B87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9773"/>
            <a:ext cx="7620392" cy="3448227"/>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462F9522-2699-49A5-AEFD-C231FF98A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218" y="1291576"/>
            <a:ext cx="4553782" cy="2621645"/>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71C8170E-46E9-47B2-BBF4-04F9FB73F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216" y="3913221"/>
            <a:ext cx="4553783" cy="2944779"/>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7</a:t>
            </a:r>
            <a:r>
              <a:rPr lang="en-GB" baseline="30000" dirty="0"/>
              <a:t>th</a:t>
            </a:r>
            <a:r>
              <a:rPr lang="en-GB" dirty="0"/>
              <a:t> September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7</a:t>
            </a:r>
            <a:r>
              <a:rPr lang="en-US" sz="1600" b="1" baseline="30000" dirty="0"/>
              <a:t>th</a:t>
            </a:r>
            <a:r>
              <a:rPr lang="en-US" sz="1600" b="1" dirty="0"/>
              <a:t> September 2021) – </a:t>
            </a:r>
            <a:r>
              <a:rPr lang="en-US" sz="1600" b="1" dirty="0">
                <a:hlinkClick r:id="rId2"/>
              </a:rPr>
              <a:t>Source: Public Health Berkshire COVID-19 Dashboard, 7</a:t>
            </a:r>
            <a:r>
              <a:rPr lang="en-US" sz="1600" b="1" baseline="30000" dirty="0">
                <a:hlinkClick r:id="rId2"/>
              </a:rPr>
              <a:t>th</a:t>
            </a:r>
            <a:r>
              <a:rPr lang="en-US" sz="1600" b="1" dirty="0">
                <a:hlinkClick r:id="rId2"/>
              </a:rPr>
              <a:t> September 2021</a:t>
            </a:r>
            <a:endParaRPr lang="en-US" sz="1600" b="1" dirty="0"/>
          </a:p>
          <a:p>
            <a:r>
              <a:rPr lang="en-US" sz="1600" dirty="0"/>
              <a:t>17,280 total cases</a:t>
            </a:r>
          </a:p>
          <a:p>
            <a:r>
              <a:rPr lang="en-US" sz="1600" dirty="0"/>
              <a:t>80 new case daily</a:t>
            </a:r>
          </a:p>
          <a:p>
            <a:pPr marL="0" indent="0">
              <a:buNone/>
            </a:pPr>
            <a:endParaRPr lang="en-US" sz="1600" dirty="0"/>
          </a:p>
          <a:p>
            <a:pPr marL="0" indent="0">
              <a:buNone/>
            </a:pPr>
            <a:r>
              <a:rPr lang="en-US" sz="1600" b="1" dirty="0"/>
              <a:t>Claimant unemployment (to July 2021)</a:t>
            </a:r>
          </a:p>
          <a:p>
            <a:r>
              <a:rPr lang="en-GB" sz="1600" dirty="0"/>
              <a:t>6,160 claimants (5.8% of the working age population) in Reading UA</a:t>
            </a:r>
          </a:p>
          <a:p>
            <a:pPr marL="0" indent="0">
              <a:buNone/>
            </a:pPr>
            <a:endParaRPr lang="en-US" sz="1600" b="1" dirty="0"/>
          </a:p>
          <a:p>
            <a:pPr marL="0" indent="0">
              <a:buNone/>
            </a:pPr>
            <a:r>
              <a:rPr lang="en-US" sz="1600" b="1" dirty="0"/>
              <a:t>Notable business news:</a:t>
            </a:r>
          </a:p>
          <a:p>
            <a:r>
              <a:rPr lang="en-US" sz="1600" dirty="0"/>
              <a:t>A Reading-based company which wants to revolutionise the monitoring of diseases such as diabetes and Alzheimer’s, is seeking to raise £1,800,000 on Seedrs.  The company has been supported by the Berkshire Growth Hub.</a:t>
            </a:r>
            <a:r>
              <a:rPr lang="en-US" sz="1600" b="1" dirty="0"/>
              <a:t>								          Source: </a:t>
            </a:r>
            <a:r>
              <a:rPr lang="en-US" sz="1600" b="1" dirty="0">
                <a:hlinkClick r:id="rId3"/>
              </a:rPr>
              <a:t>Business Innovation Magazine, August 2021</a:t>
            </a:r>
            <a:endParaRPr lang="en-US" sz="1600" b="1" dirty="0"/>
          </a:p>
        </p:txBody>
      </p:sp>
    </p:spTree>
    <p:extLst>
      <p:ext uri="{BB962C8B-B14F-4D97-AF65-F5344CB8AC3E}">
        <p14:creationId xmlns:p14="http://schemas.microsoft.com/office/powerpoint/2010/main" val="2369565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6042026"/>
            <a:ext cx="10515600" cy="646331"/>
          </a:xfrm>
          <a:prstGeom prst="rect">
            <a:avLst/>
          </a:prstGeom>
          <a:noFill/>
        </p:spPr>
        <p:txBody>
          <a:bodyPr wrap="square" rtlCol="0">
            <a:spAutoFit/>
          </a:bodyPr>
          <a:lstStyle/>
          <a:p>
            <a:r>
              <a:rPr lang="en-GB" sz="12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r>
              <a:rPr lang="en-GB" sz="1200" b="1" dirty="0"/>
              <a:t>					        </a:t>
            </a:r>
            <a:r>
              <a:rPr lang="en-GB" sz="1200" b="1" dirty="0">
                <a:hlinkClick r:id="rId2"/>
              </a:rPr>
              <a:t>Source: EMSI, March 2021</a:t>
            </a:r>
            <a:r>
              <a:rPr lang="en-GB" sz="1200" b="1" dirty="0"/>
              <a:t> (definition for industries hit hardest provided on slide 56)</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259390347"/>
              </p:ext>
            </p:extLst>
          </p:nvPr>
        </p:nvGraphicFramePr>
        <p:xfrm>
          <a:off x="838199" y="1690688"/>
          <a:ext cx="1051559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fontScale="92500" lnSpcReduction="10000"/>
          </a:bodyPr>
          <a:lstStyle/>
          <a:p>
            <a:r>
              <a:rPr lang="en-US" sz="1800" i="0" dirty="0">
                <a:solidFill>
                  <a:srgbClr val="333333"/>
                </a:solidFill>
                <a:effectLst/>
              </a:rPr>
              <a:t>As the vaccination rollout gets underway, economies are gradually opening up, leading to a global GDP recovery of 6.2% in 2021, followed by a forecast 4.7% growth in 2022. We expect a robust and broad-based recovery of global trade in 2021. China´s economy was outperforming in early-2021, but other regions have caught up in recent months. Global trade is expected to grow by 6% in 2021, followed by a similar amount in 2022.</a:t>
            </a:r>
          </a:p>
          <a:p>
            <a:r>
              <a:rPr lang="en-US" sz="1800" i="0" dirty="0">
                <a:solidFill>
                  <a:srgbClr val="333333"/>
                </a:solidFill>
                <a:effectLst/>
              </a:rPr>
              <a:t>Advanced economies are expected to surpass pre-crisis activity levels in 2021. Despite the ongoing vaccination campaign, eurozone economies are still struggling with the Covid-19 virus. We expect a recovery of 5.0% in 2021, followed by a slightly lower increase in 2022. All member states are expected to see GDP levels recovering to pre-pandemic levels by the end of 2022. However, the rebound is uneven, with tourism-dependent countries in Southern Europe lagging behind their Northern peers.</a:t>
            </a:r>
          </a:p>
          <a:p>
            <a:r>
              <a:rPr lang="en-US" sz="1800" i="0" dirty="0">
                <a:solidFill>
                  <a:srgbClr val="333333"/>
                </a:solidFill>
                <a:effectLst/>
              </a:rPr>
              <a:t>The US economic outlook has strengthened markedly since our February Economic Outlook. Apart from the UK, the US is well ahead of most other advanced countries in vaccinating its population, and the economy reopened during the first half of the year. Additional support is coming from a major (USD 1.9 trillion) fiscal stimulus package, approved by Congress in March 2021, and a USD 1.0 infrastructure bill approved in August. </a:t>
            </a:r>
          </a:p>
          <a:p>
            <a:r>
              <a:rPr lang="en-US" sz="1800" i="0" dirty="0">
                <a:solidFill>
                  <a:srgbClr val="333333"/>
                </a:solidFill>
                <a:effectLst/>
              </a:rPr>
              <a:t>The economic recovery of many emerging market economies (EMEs) lags behind, mainly due to a slower vaccine rollout. Additionally, the scope for fiscal stimulus is more limited. Asia is the region with the highest growth rate among EMEs, while particularly MENA and Sub-Saharan Africa lag behind. Economic growth across EMEs is forecast to recover by 6.9% this year, followed by another 5.3% growth in 2022.</a:t>
            </a:r>
          </a:p>
          <a:p>
            <a:pPr marL="0" indent="0">
              <a:buNone/>
            </a:pPr>
            <a:r>
              <a:rPr lang="en-US" sz="1600" b="1" i="0" dirty="0">
                <a:solidFill>
                  <a:srgbClr val="333333"/>
                </a:solidFill>
                <a:effectLst/>
              </a:rPr>
              <a:t>								               </a:t>
            </a:r>
            <a:r>
              <a:rPr lang="en-US" sz="1600" b="1" i="0" dirty="0">
                <a:solidFill>
                  <a:srgbClr val="333333"/>
                </a:solidFill>
                <a:effectLst/>
                <a:hlinkClick r:id="rId2"/>
              </a:rPr>
              <a:t>Source: Atradius, August 2021</a:t>
            </a:r>
            <a:endParaRPr lang="en-US" sz="16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August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11,738</a:t>
            </a:r>
          </a:p>
          <a:p>
            <a:r>
              <a:rPr lang="en-GB" sz="2000" dirty="0"/>
              <a:t>Total job postings: 110,728</a:t>
            </a:r>
          </a:p>
          <a:p>
            <a:r>
              <a:rPr lang="en-GB" sz="2000" dirty="0"/>
              <a:t>Job posting intensity: 9:1</a:t>
            </a:r>
          </a:p>
          <a:p>
            <a:r>
              <a:rPr lang="en-GB" sz="2000" dirty="0"/>
              <a:t>Unique job postings (June 2020): 5,505</a:t>
            </a:r>
            <a:endParaRPr lang="en-GB" dirty="0"/>
          </a:p>
        </p:txBody>
      </p:sp>
      <p:pic>
        <p:nvPicPr>
          <p:cNvPr id="6" name="Picture 5" descr="Chart, line chart&#10;&#10;Description automatically generated">
            <a:extLst>
              <a:ext uri="{FF2B5EF4-FFF2-40B4-BE49-F238E27FC236}">
                <a16:creationId xmlns:a16="http://schemas.microsoft.com/office/drawing/2014/main" id="{3DB15093-632E-4C93-BE0C-DF5B3B243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7620392" cy="3422826"/>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46813D20-289B-4AC5-9869-6F3EE1E33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392" y="1225617"/>
            <a:ext cx="4571607" cy="2627535"/>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01F721B9-675F-43A9-90B7-18691E4C2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391" y="3890368"/>
            <a:ext cx="4571607" cy="2961458"/>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7</a:t>
            </a:r>
            <a:r>
              <a:rPr lang="en-GB" baseline="30000" dirty="0"/>
              <a:t>th</a:t>
            </a:r>
            <a:r>
              <a:rPr lang="en-GB" dirty="0"/>
              <a:t> September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7</a:t>
            </a:r>
            <a:r>
              <a:rPr lang="en-US" sz="1600" b="1" baseline="30000" dirty="0"/>
              <a:t>th</a:t>
            </a:r>
            <a:r>
              <a:rPr lang="en-US" sz="1600" b="1" dirty="0"/>
              <a:t> September 2021) – </a:t>
            </a:r>
            <a:r>
              <a:rPr lang="en-US" sz="1600" b="1" dirty="0">
                <a:hlinkClick r:id="rId2"/>
              </a:rPr>
              <a:t>Source: Public Health Berkshire COVID-19 Dashboard, 7</a:t>
            </a:r>
            <a:r>
              <a:rPr lang="en-US" sz="1600" b="1" baseline="30000" dirty="0">
                <a:hlinkClick r:id="rId2"/>
              </a:rPr>
              <a:t>th</a:t>
            </a:r>
            <a:r>
              <a:rPr lang="en-US" sz="1600" b="1" dirty="0">
                <a:hlinkClick r:id="rId2"/>
              </a:rPr>
              <a:t> September 2021</a:t>
            </a:r>
            <a:endParaRPr lang="en-US" sz="1600" b="1" dirty="0"/>
          </a:p>
          <a:p>
            <a:r>
              <a:rPr lang="en-US" sz="1600" dirty="0"/>
              <a:t>13,900 total cases</a:t>
            </a:r>
          </a:p>
          <a:p>
            <a:r>
              <a:rPr lang="en-US" sz="1600" dirty="0"/>
              <a:t>85 new cases daily</a:t>
            </a:r>
          </a:p>
          <a:p>
            <a:pPr marL="0" indent="0">
              <a:buNone/>
            </a:pPr>
            <a:endParaRPr lang="en-US" sz="1600" dirty="0"/>
          </a:p>
          <a:p>
            <a:pPr marL="0" indent="0">
              <a:buNone/>
            </a:pPr>
            <a:r>
              <a:rPr lang="en-US" sz="1600" b="1" dirty="0"/>
              <a:t>Claimant unemployment (to July 2021)</a:t>
            </a:r>
          </a:p>
          <a:p>
            <a:r>
              <a:rPr lang="en-GB" sz="1600" dirty="0"/>
              <a:t>2,755 claimants (2.6% of the working age population) in Wokingham UA</a:t>
            </a:r>
          </a:p>
          <a:p>
            <a:pPr marL="0" indent="0">
              <a:buNone/>
            </a:pPr>
            <a:endParaRPr lang="en-US" sz="1600" b="1" dirty="0"/>
          </a:p>
          <a:p>
            <a:pPr marL="0" indent="0">
              <a:buNone/>
            </a:pPr>
            <a:r>
              <a:rPr lang="en-US" sz="1600" b="1" dirty="0"/>
              <a:t>Notable business news:</a:t>
            </a:r>
          </a:p>
          <a:p>
            <a:r>
              <a:rPr lang="en-US" sz="1600" dirty="0"/>
              <a:t>Henley Business School is getting technical with its latest research project. It has partnered with Huawei UK as part of a 12-month programme to investigate the factors that impacted the phone company’s 5G roll-out. The study, led by Professor Yinshan Tang, will consider the strategies, tactics, environmental and cross-cultural reasons why its 5G tech was excluded in Europe. “We are aiming to provide a holistic and balanced view on why Huawei’s 5G technology has been facing such challenges in the rolling out of the new technology,” Professor Tan said. “It is hoped that the findings from the research may identify important learnings for similar 5G infrastructure projects in future.”</a:t>
            </a:r>
          </a:p>
          <a:p>
            <a:pPr marL="0" indent="0">
              <a:buNone/>
            </a:pPr>
            <a:r>
              <a:rPr lang="en-US" sz="1600" b="1" dirty="0"/>
              <a:t>							            Source: </a:t>
            </a:r>
            <a:r>
              <a:rPr lang="en-US" sz="1600" b="1" dirty="0">
                <a:hlinkClick r:id="rId3"/>
              </a:rPr>
              <a:t>Wokingham Today, August 2021</a:t>
            </a:r>
            <a:endParaRPr lang="en-US" sz="1600" b="1" dirty="0"/>
          </a:p>
        </p:txBody>
      </p:sp>
    </p:spTree>
    <p:extLst>
      <p:ext uri="{BB962C8B-B14F-4D97-AF65-F5344CB8AC3E}">
        <p14:creationId xmlns:p14="http://schemas.microsoft.com/office/powerpoint/2010/main" val="2021082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6037264"/>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56)</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2546189707"/>
              </p:ext>
            </p:extLst>
          </p:nvPr>
        </p:nvGraphicFramePr>
        <p:xfrm>
          <a:off x="838199" y="1690687"/>
          <a:ext cx="10515599" cy="4336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August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3,614</a:t>
            </a:r>
          </a:p>
          <a:p>
            <a:r>
              <a:rPr lang="en-GB" sz="2000" dirty="0"/>
              <a:t>Total job postings: 20,454</a:t>
            </a:r>
          </a:p>
          <a:p>
            <a:r>
              <a:rPr lang="en-GB" sz="2000" dirty="0"/>
              <a:t>Job posting intensity: 6:1</a:t>
            </a:r>
          </a:p>
          <a:p>
            <a:r>
              <a:rPr lang="en-GB" sz="2000" dirty="0"/>
              <a:t>Unique job postings (August 2020): 1,863</a:t>
            </a:r>
            <a:endParaRPr lang="en-GB" dirty="0"/>
          </a:p>
        </p:txBody>
      </p:sp>
      <p:pic>
        <p:nvPicPr>
          <p:cNvPr id="7" name="Picture 6" descr="Chart, line chart&#10;&#10;Description automatically generated">
            <a:extLst>
              <a:ext uri="{FF2B5EF4-FFF2-40B4-BE49-F238E27FC236}">
                <a16:creationId xmlns:a16="http://schemas.microsoft.com/office/drawing/2014/main" id="{33661E1D-453B-467C-B55C-AD02A3F90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3102"/>
            <a:ext cx="7594985" cy="3414897"/>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185A8847-F126-4FA3-B408-D4920C106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85" y="1171463"/>
            <a:ext cx="4597014" cy="2636184"/>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3998673D-CA9C-4784-A122-3837B2F83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985" y="3862452"/>
            <a:ext cx="4597014" cy="2995548"/>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7</a:t>
            </a:r>
            <a:r>
              <a:rPr lang="en-GB" baseline="30000" dirty="0"/>
              <a:t>th</a:t>
            </a:r>
            <a:r>
              <a:rPr lang="en-GB" dirty="0"/>
              <a:t> September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7</a:t>
            </a:r>
            <a:r>
              <a:rPr lang="en-US" sz="1600" b="1" baseline="30000" dirty="0"/>
              <a:t>th</a:t>
            </a:r>
            <a:r>
              <a:rPr lang="en-US" sz="1600" b="1" dirty="0"/>
              <a:t> September 2021) – </a:t>
            </a:r>
            <a:r>
              <a:rPr lang="en-US" sz="1600" b="1" dirty="0">
                <a:hlinkClick r:id="rId2"/>
              </a:rPr>
              <a:t>Source: Public Health Berkshire COVID-19 Dashboard, 7</a:t>
            </a:r>
            <a:r>
              <a:rPr lang="en-US" sz="1600" b="1" baseline="30000" dirty="0">
                <a:hlinkClick r:id="rId2"/>
              </a:rPr>
              <a:t>th</a:t>
            </a:r>
            <a:r>
              <a:rPr lang="en-US" sz="1600" b="1" dirty="0">
                <a:hlinkClick r:id="rId2"/>
              </a:rPr>
              <a:t> September 2021</a:t>
            </a:r>
            <a:endParaRPr lang="en-US" sz="1600" b="1" dirty="0"/>
          </a:p>
          <a:p>
            <a:r>
              <a:rPr lang="en-US" sz="1600" dirty="0"/>
              <a:t>13,396 total cases</a:t>
            </a:r>
          </a:p>
          <a:p>
            <a:r>
              <a:rPr lang="en-US" sz="1600" dirty="0"/>
              <a:t>98 new cases daily</a:t>
            </a:r>
          </a:p>
          <a:p>
            <a:pPr marL="0" indent="0">
              <a:buNone/>
            </a:pPr>
            <a:endParaRPr lang="en-US" sz="1600" dirty="0"/>
          </a:p>
          <a:p>
            <a:pPr marL="0" indent="0">
              <a:buNone/>
            </a:pPr>
            <a:r>
              <a:rPr lang="en-US" sz="1600" b="1" dirty="0"/>
              <a:t>Claimant unemployment (to July 2021)</a:t>
            </a:r>
          </a:p>
          <a:p>
            <a:r>
              <a:rPr lang="en-GB" sz="1600" dirty="0"/>
              <a:t>3,265 claimants (3.5% of the working age population) in Windsor and Maidenhead UA</a:t>
            </a:r>
          </a:p>
          <a:p>
            <a:pPr marL="0" indent="0">
              <a:buNone/>
            </a:pPr>
            <a:endParaRPr lang="en-US" sz="1600" b="1" dirty="0"/>
          </a:p>
          <a:p>
            <a:pPr marL="0" indent="0">
              <a:buNone/>
            </a:pPr>
            <a:r>
              <a:rPr lang="en-US" sz="1600" b="1" dirty="0"/>
              <a:t>Notable business news:</a:t>
            </a:r>
          </a:p>
          <a:p>
            <a:r>
              <a:rPr lang="en-US" sz="1600" dirty="0"/>
              <a:t>A country pub in Berkshire has found itself on the top 100 list at the Estrella Damm National Restaurant Awards 2021. The list features the top 100 places to eat across the UK as voted for by an elite academy of chefs, restaurateurs and food writers nationwide. Maidenhead's The Crown in Burchett's Green came in at number 68 in the top 100 and was described as a pub which provides "classical dishes with personality and flavour“.</a:t>
            </a:r>
          </a:p>
          <a:p>
            <a:pPr marL="0" indent="0">
              <a:buNone/>
            </a:pPr>
            <a:r>
              <a:rPr lang="en-US" sz="1600" b="1" dirty="0"/>
              <a:t>							            Source: </a:t>
            </a:r>
            <a:r>
              <a:rPr lang="en-US" sz="1600" b="1" dirty="0">
                <a:hlinkClick r:id="rId3"/>
              </a:rPr>
              <a:t>Windsor Observer, August 2021</a:t>
            </a:r>
            <a:r>
              <a:rPr lang="en-US" sz="1600" dirty="0"/>
              <a:t>				</a:t>
            </a:r>
          </a:p>
        </p:txBody>
      </p:sp>
    </p:spTree>
    <p:extLst>
      <p:ext uri="{BB962C8B-B14F-4D97-AF65-F5344CB8AC3E}">
        <p14:creationId xmlns:p14="http://schemas.microsoft.com/office/powerpoint/2010/main" val="384645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6042026"/>
            <a:ext cx="10515600" cy="830997"/>
          </a:xfrm>
          <a:prstGeom prst="rect">
            <a:avLst/>
          </a:prstGeom>
          <a:noFill/>
        </p:spPr>
        <p:txBody>
          <a:bodyPr wrap="square" rtlCol="0">
            <a:spAutoFit/>
          </a:bodyPr>
          <a:lstStyle/>
          <a:p>
            <a:r>
              <a:rPr lang="en-GB" sz="12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200" b="1" dirty="0"/>
              <a:t>					       </a:t>
            </a:r>
            <a:r>
              <a:rPr lang="en-GB" sz="1200" b="1" dirty="0">
                <a:hlinkClick r:id="rId2"/>
              </a:rPr>
              <a:t>Source: EMSI, March 2021 </a:t>
            </a:r>
            <a:r>
              <a:rPr lang="en-GB" sz="1200" b="1" dirty="0"/>
              <a:t>(definition for industries hit hardest provided on slide 56)</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78933028"/>
              </p:ext>
            </p:extLst>
          </p:nvPr>
        </p:nvGraphicFramePr>
        <p:xfrm>
          <a:off x="836674" y="1649413"/>
          <a:ext cx="10515599" cy="4377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4" name="Picture 3">
            <a:extLst>
              <a:ext uri="{FF2B5EF4-FFF2-40B4-BE49-F238E27FC236}">
                <a16:creationId xmlns:a16="http://schemas.microsoft.com/office/drawing/2014/main" id="{40B9A881-54AE-46D1-9BF2-277D9973D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9864"/>
            <a:ext cx="5991577" cy="2443522"/>
          </a:xfrm>
          <a:prstGeom prst="rect">
            <a:avLst/>
          </a:prstGeom>
        </p:spPr>
      </p:pic>
      <p:pic>
        <p:nvPicPr>
          <p:cNvPr id="7" name="Picture 6" descr="Chart, line chart&#10;&#10;Description automatically generated">
            <a:extLst>
              <a:ext uri="{FF2B5EF4-FFF2-40B4-BE49-F238E27FC236}">
                <a16:creationId xmlns:a16="http://schemas.microsoft.com/office/drawing/2014/main" id="{02030C5B-71BF-46D1-95A5-9FB6F6BB4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961" y="1449865"/>
            <a:ext cx="6095038" cy="2569685"/>
          </a:xfrm>
          <a:prstGeom prst="rect">
            <a:avLst/>
          </a:prstGeom>
        </p:spPr>
      </p:pic>
      <p:pic>
        <p:nvPicPr>
          <p:cNvPr id="10" name="Picture 9" descr="Chart, line chart&#10;&#10;Description automatically generated">
            <a:extLst>
              <a:ext uri="{FF2B5EF4-FFF2-40B4-BE49-F238E27FC236}">
                <a16:creationId xmlns:a16="http://schemas.microsoft.com/office/drawing/2014/main" id="{18510A5B-570A-4D32-B7F9-455776BBD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33120"/>
            <a:ext cx="5994262" cy="2424880"/>
          </a:xfrm>
          <a:prstGeom prst="rect">
            <a:avLst/>
          </a:prstGeom>
        </p:spPr>
      </p:pic>
      <p:pic>
        <p:nvPicPr>
          <p:cNvPr id="13" name="Picture 12">
            <a:extLst>
              <a:ext uri="{FF2B5EF4-FFF2-40B4-BE49-F238E27FC236}">
                <a16:creationId xmlns:a16="http://schemas.microsoft.com/office/drawing/2014/main" id="{ADDCE285-CB5B-4ED1-BBC6-5430B5099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738" y="4376000"/>
            <a:ext cx="5994262" cy="2482000"/>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August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6,808</a:t>
            </a:r>
          </a:p>
          <a:p>
            <a:r>
              <a:rPr lang="en-GB" sz="2000" dirty="0"/>
              <a:t>Total job postings: 51,043</a:t>
            </a:r>
          </a:p>
          <a:p>
            <a:r>
              <a:rPr lang="en-GB" sz="2000" dirty="0"/>
              <a:t>Job posting intensity: 7:1</a:t>
            </a:r>
          </a:p>
          <a:p>
            <a:r>
              <a:rPr lang="en-GB" sz="2000" dirty="0"/>
              <a:t>Unique job postings (August 2020): 3,177</a:t>
            </a:r>
            <a:endParaRPr lang="en-GB" dirty="0"/>
          </a:p>
        </p:txBody>
      </p:sp>
      <p:pic>
        <p:nvPicPr>
          <p:cNvPr id="5" name="Picture 4" descr="Chart, line chart&#10;&#10;Description automatically generated">
            <a:extLst>
              <a:ext uri="{FF2B5EF4-FFF2-40B4-BE49-F238E27FC236}">
                <a16:creationId xmlns:a16="http://schemas.microsoft.com/office/drawing/2014/main" id="{0C1D9DEC-7437-4403-BC3F-3ACC3B509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36053"/>
            <a:ext cx="7516768" cy="3321947"/>
          </a:xfrm>
          <a:prstGeom prst="rect">
            <a:avLst/>
          </a:prstGeom>
        </p:spPr>
      </p:pic>
      <p:pic>
        <p:nvPicPr>
          <p:cNvPr id="8" name="Picture 7" descr="Graphical user interface, table&#10;&#10;Description automatically generated">
            <a:extLst>
              <a:ext uri="{FF2B5EF4-FFF2-40B4-BE49-F238E27FC236}">
                <a16:creationId xmlns:a16="http://schemas.microsoft.com/office/drawing/2014/main" id="{24DD0BAB-6696-4BFA-A34A-E97E60808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769" y="1190371"/>
            <a:ext cx="4675230" cy="2678801"/>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8C78BDBC-CFDD-4C37-8B69-0E58C2651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769" y="3833078"/>
            <a:ext cx="4675231" cy="3024921"/>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7</a:t>
            </a:r>
            <a:r>
              <a:rPr lang="en-GB" baseline="30000" dirty="0"/>
              <a:t>th</a:t>
            </a:r>
            <a:r>
              <a:rPr lang="en-GB" dirty="0"/>
              <a:t> September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7</a:t>
            </a:r>
            <a:r>
              <a:rPr lang="en-US" sz="1600" b="1" baseline="30000" dirty="0"/>
              <a:t>th</a:t>
            </a:r>
            <a:r>
              <a:rPr lang="en-US" sz="1600" b="1" dirty="0"/>
              <a:t> September 2021) – </a:t>
            </a:r>
            <a:r>
              <a:rPr lang="en-US" sz="1600" b="1" dirty="0">
                <a:hlinkClick r:id="rId2"/>
              </a:rPr>
              <a:t>Source: Public Health Berkshire COVID-19 Dashboard, 7</a:t>
            </a:r>
            <a:r>
              <a:rPr lang="en-US" sz="1600" b="1" baseline="30000" dirty="0">
                <a:hlinkClick r:id="rId2"/>
              </a:rPr>
              <a:t>th</a:t>
            </a:r>
            <a:r>
              <a:rPr lang="en-US" sz="1600" b="1" dirty="0">
                <a:hlinkClick r:id="rId2"/>
              </a:rPr>
              <a:t> September 2021</a:t>
            </a:r>
            <a:endParaRPr lang="en-US" sz="1600" b="1" dirty="0"/>
          </a:p>
          <a:p>
            <a:r>
              <a:rPr lang="en-US" sz="1600" dirty="0"/>
              <a:t>11,278 total cases</a:t>
            </a:r>
          </a:p>
          <a:p>
            <a:r>
              <a:rPr lang="en-US" sz="1600" dirty="0"/>
              <a:t>76 new case daily</a:t>
            </a:r>
          </a:p>
          <a:p>
            <a:pPr marL="0" indent="0">
              <a:buNone/>
            </a:pPr>
            <a:endParaRPr lang="en-US" sz="1600" dirty="0"/>
          </a:p>
          <a:p>
            <a:pPr marL="0" indent="0">
              <a:buNone/>
            </a:pPr>
            <a:r>
              <a:rPr lang="en-US" sz="1600" b="1" dirty="0"/>
              <a:t>Claimant unemployment (to July 2021)</a:t>
            </a:r>
          </a:p>
          <a:p>
            <a:r>
              <a:rPr lang="en-GB" sz="1600" dirty="0"/>
              <a:t>3,150 claimants (3.3% of the working age population) in West Berkshire UA</a:t>
            </a:r>
          </a:p>
          <a:p>
            <a:pPr marL="0" indent="0">
              <a:buNone/>
            </a:pPr>
            <a:endParaRPr lang="en-US" sz="1600" b="1" dirty="0"/>
          </a:p>
          <a:p>
            <a:pPr marL="0" indent="0">
              <a:buNone/>
            </a:pPr>
            <a:r>
              <a:rPr lang="en-US" sz="1600" b="1" dirty="0"/>
              <a:t>Notable business news:</a:t>
            </a:r>
          </a:p>
          <a:p>
            <a:r>
              <a:rPr lang="en-US" sz="1600" dirty="0"/>
              <a:t>West Berkshire residents can now get their first glimpse of the proposed Newbury Sports Hub with new images showing the club house and playing pitch. A planning application has been submitted for the Sports Hub site which will be located on land at Newbury Rugby Football Club. West Berkshire Council and Newbury Rugby Football Club have worked in partnership so that football teams and rugby teams can use the new pitch alongside the existing rugby club facilities.</a:t>
            </a:r>
          </a:p>
          <a:p>
            <a:pPr marL="0" indent="0">
              <a:buNone/>
            </a:pPr>
            <a:r>
              <a:rPr lang="en-US" sz="1600" b="1" dirty="0"/>
              <a:t>							  Source: </a:t>
            </a:r>
            <a:r>
              <a:rPr lang="en-US" sz="1600" b="1" dirty="0">
                <a:hlinkClick r:id="rId3"/>
              </a:rPr>
              <a:t>West Berkshire Council, August 2021.</a:t>
            </a:r>
            <a:endParaRPr lang="en-US" sz="1600" b="1" dirty="0"/>
          </a:p>
        </p:txBody>
      </p:sp>
    </p:spTree>
    <p:extLst>
      <p:ext uri="{BB962C8B-B14F-4D97-AF65-F5344CB8AC3E}">
        <p14:creationId xmlns:p14="http://schemas.microsoft.com/office/powerpoint/2010/main" val="1115866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6042026"/>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56)</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2478387463"/>
              </p:ext>
            </p:extLst>
          </p:nvPr>
        </p:nvGraphicFramePr>
        <p:xfrm>
          <a:off x="836674" y="1649412"/>
          <a:ext cx="10515599"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August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6,141</a:t>
            </a:r>
          </a:p>
          <a:p>
            <a:r>
              <a:rPr lang="en-GB" sz="2000" dirty="0"/>
              <a:t>Total job postings: 37,316</a:t>
            </a:r>
          </a:p>
          <a:p>
            <a:r>
              <a:rPr lang="en-GB" sz="2000" dirty="0"/>
              <a:t>Job posting intensity: 6:1</a:t>
            </a:r>
          </a:p>
          <a:p>
            <a:r>
              <a:rPr lang="en-GB" sz="2000" dirty="0"/>
              <a:t>Unique job postings (June 2020): 2,743</a:t>
            </a:r>
            <a:endParaRPr lang="en-GB" dirty="0"/>
          </a:p>
        </p:txBody>
      </p:sp>
      <p:pic>
        <p:nvPicPr>
          <p:cNvPr id="5" name="Picture 4" descr="Chart, line chart&#10;&#10;Description automatically generated">
            <a:extLst>
              <a:ext uri="{FF2B5EF4-FFF2-40B4-BE49-F238E27FC236}">
                <a16:creationId xmlns:a16="http://schemas.microsoft.com/office/drawing/2014/main" id="{08EAEA41-5E30-494E-B722-BCED9D46D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 y="3466926"/>
            <a:ext cx="7563239" cy="3391074"/>
          </a:xfrm>
          <a:prstGeom prst="rect">
            <a:avLst/>
          </a:prstGeom>
        </p:spPr>
      </p:pic>
      <p:pic>
        <p:nvPicPr>
          <p:cNvPr id="8" name="Picture 7" descr="Table&#10;&#10;Description automatically generated">
            <a:extLst>
              <a:ext uri="{FF2B5EF4-FFF2-40B4-BE49-F238E27FC236}">
                <a16:creationId xmlns:a16="http://schemas.microsoft.com/office/drawing/2014/main" id="{672268F8-4503-4B7A-AA06-F8C97052C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182" y="1224115"/>
            <a:ext cx="4623100" cy="2645057"/>
          </a:xfrm>
          <a:prstGeom prst="rect">
            <a:avLst/>
          </a:prstGeom>
        </p:spPr>
      </p:pic>
      <p:pic>
        <p:nvPicPr>
          <p:cNvPr id="14" name="Picture 13" descr="Graphical user interface, application, table&#10;&#10;Description automatically generated">
            <a:extLst>
              <a:ext uri="{FF2B5EF4-FFF2-40B4-BE49-F238E27FC236}">
                <a16:creationId xmlns:a16="http://schemas.microsoft.com/office/drawing/2014/main" id="{439597A5-0718-452C-A4CA-B5C87CA78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182" y="3938065"/>
            <a:ext cx="4634818" cy="2919935"/>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39102"/>
          </a:xfrm>
          <a:prstGeom prst="rect">
            <a:avLst/>
          </a:prstGeom>
          <a:noFill/>
        </p:spPr>
        <p:txBody>
          <a:bodyPr wrap="square">
            <a:spAutoFit/>
          </a:bodyPr>
          <a:lstStyle/>
          <a:p>
            <a:r>
              <a:rPr lang="en-US" sz="16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dirty="0"/>
            </a:br>
            <a:r>
              <a:rPr lang="en-US" dirty="0"/>
              <a:t>			        </a:t>
            </a:r>
            <a:r>
              <a:rPr lang="en-US" b="1" i="0" dirty="0">
                <a:solidFill>
                  <a:srgbClr val="333333"/>
                </a:solidFill>
                <a:effectLst/>
                <a:hlinkClick r:id="rId2"/>
              </a:rPr>
              <a:t>Source: OECD, </a:t>
            </a:r>
            <a:r>
              <a:rPr lang="en-US" b="1" dirty="0">
                <a:solidFill>
                  <a:srgbClr val="333333"/>
                </a:solidFill>
                <a:hlinkClick r:id="rId2"/>
              </a:rPr>
              <a:t>August</a:t>
            </a:r>
            <a:r>
              <a:rPr lang="en-US" b="1" i="0" dirty="0">
                <a:solidFill>
                  <a:srgbClr val="333333"/>
                </a:solidFill>
                <a:effectLst/>
                <a:hlinkClick r:id="rId2"/>
              </a:rPr>
              <a:t>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5" name="Picture 4" descr="Graphical user interface, chart&#10;&#10;Description automatically generated">
            <a:extLst>
              <a:ext uri="{FF2B5EF4-FFF2-40B4-BE49-F238E27FC236}">
                <a16:creationId xmlns:a16="http://schemas.microsoft.com/office/drawing/2014/main" id="{398B3C01-3155-4E83-B24E-EEF842E462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28469"/>
            <a:ext cx="6163055" cy="2512260"/>
          </a:xfrm>
          <a:prstGeom prst="rect">
            <a:avLst/>
          </a:prstGeom>
        </p:spPr>
      </p:pic>
      <p:pic>
        <p:nvPicPr>
          <p:cNvPr id="9" name="Picture 8" descr="Graphical user interface, chart, line chart&#10;&#10;Description automatically generated">
            <a:extLst>
              <a:ext uri="{FF2B5EF4-FFF2-40B4-BE49-F238E27FC236}">
                <a16:creationId xmlns:a16="http://schemas.microsoft.com/office/drawing/2014/main" id="{EBAD68D6-2E1B-4DAD-A1C5-C2F9F86ABA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4436" y="1328468"/>
            <a:ext cx="6037563" cy="2433908"/>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a:xfrm>
            <a:off x="838200" y="1561381"/>
            <a:ext cx="10515600" cy="4658444"/>
          </a:xfrm>
        </p:spPr>
        <p:txBody>
          <a:bodyPr>
            <a:normAutofit fontScale="92500"/>
          </a:bodyPr>
          <a:lstStyle/>
          <a:p>
            <a:r>
              <a:rPr lang="en-US" sz="1600" dirty="0">
                <a:solidFill>
                  <a:srgbClr val="2D2D2D"/>
                </a:solidFill>
              </a:rPr>
              <a:t>According to a report released by the Office for National Statistics (ONS), UK gross domestic product (GDP) is estimated to have increased by 4.8% in Q2 (Apr to June) 2021 following the easing of coronavirus restrictions. This means that the level of GDP is now 4.4% below where it was pre-coronavirus pandemic at Q4 (Oct to Dec) 2019.</a:t>
            </a:r>
          </a:p>
          <a:p>
            <a:r>
              <a:rPr lang="en-US" sz="1600" dirty="0">
                <a:solidFill>
                  <a:srgbClr val="2D2D2D"/>
                </a:solidFill>
              </a:rPr>
              <a:t>However, the pattern of growth was erratic, with a 2.2% burst of growth in April slowing sharply to just 0.6% in May before accelerating once more to +1.0% in June. Fears that the arrival of the Delta variant and the ‘Pingdemic’ that followed might impact growth have so far not really materialised. The pattern of growth was driven by the reopening of the economy after lockdown. Consumer expenditure jumped by 7.3%, more than offsetting the weakness of the previous two quarters. Wage growth remains sluggish, despite many reports of hard to fill vacancies, with the ONS reporting employee compensation just 1.7% ahead.</a:t>
            </a:r>
          </a:p>
          <a:p>
            <a:endParaRPr lang="en-US" sz="1600" dirty="0">
              <a:solidFill>
                <a:srgbClr val="2D2D2D"/>
              </a:solidFill>
            </a:endParaRPr>
          </a:p>
          <a:p>
            <a:pPr marL="0" indent="0">
              <a:buNone/>
            </a:pPr>
            <a:r>
              <a:rPr lang="en-US" sz="1600" dirty="0">
                <a:solidFill>
                  <a:srgbClr val="2D2D2D"/>
                </a:solidFill>
              </a:rPr>
              <a:t>						</a:t>
            </a: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r>
              <a:rPr lang="en-US" sz="1600" b="1" dirty="0">
                <a:solidFill>
                  <a:srgbClr val="2D2D2D"/>
                </a:solidFill>
              </a:rPr>
              <a:t>						          	        </a:t>
            </a:r>
          </a:p>
          <a:p>
            <a:pPr marL="0" indent="0">
              <a:buNone/>
            </a:pPr>
            <a:r>
              <a:rPr lang="en-US" sz="1600" b="1" dirty="0">
                <a:solidFill>
                  <a:srgbClr val="2D2D2D"/>
                </a:solidFill>
              </a:rPr>
              <a:t>						      </a:t>
            </a:r>
          </a:p>
          <a:p>
            <a:pPr marL="0" indent="0">
              <a:buNone/>
            </a:pPr>
            <a:r>
              <a:rPr lang="en-US" sz="1600" b="1" dirty="0">
                <a:solidFill>
                  <a:srgbClr val="2D2D2D"/>
                </a:solidFill>
              </a:rPr>
              <a:t>						Sources:</a:t>
            </a:r>
            <a:r>
              <a:rPr lang="en-GB" sz="1600" b="1" dirty="0">
                <a:solidFill>
                  <a:srgbClr val="2D2D2D"/>
                </a:solidFill>
              </a:rPr>
              <a:t> </a:t>
            </a:r>
            <a:r>
              <a:rPr lang="en-GB" sz="1600" b="1" dirty="0">
                <a:solidFill>
                  <a:srgbClr val="2D2D2D"/>
                </a:solidFill>
                <a:hlinkClick r:id="rId3"/>
              </a:rPr>
              <a:t>Business Leader, August 2021</a:t>
            </a:r>
            <a:r>
              <a:rPr lang="en-GB" sz="1600" b="1" dirty="0">
                <a:solidFill>
                  <a:srgbClr val="2D2D2D"/>
                </a:solidFill>
              </a:rPr>
              <a:t>; </a:t>
            </a:r>
            <a:r>
              <a:rPr lang="en-US" sz="1600" b="1" dirty="0">
                <a:solidFill>
                  <a:srgbClr val="2D2D2D"/>
                </a:solidFill>
                <a:hlinkClick r:id="rId2"/>
              </a:rPr>
              <a:t>Deloitte, August 2021</a:t>
            </a:r>
            <a:endParaRPr lang="en-US" sz="1600" b="1" i="0" dirty="0">
              <a:solidFill>
                <a:srgbClr val="2D2D2D"/>
              </a:solidFill>
              <a:effectLst/>
            </a:endParaRPr>
          </a:p>
        </p:txBody>
      </p:sp>
      <p:grpSp>
        <p:nvGrpSpPr>
          <p:cNvPr id="9" name="Group 8">
            <a:extLst>
              <a:ext uri="{FF2B5EF4-FFF2-40B4-BE49-F238E27FC236}">
                <a16:creationId xmlns:a16="http://schemas.microsoft.com/office/drawing/2014/main" id="{54C55E58-95B6-41B4-A69E-71AE2581B0DA}"/>
              </a:ext>
            </a:extLst>
          </p:cNvPr>
          <p:cNvGrpSpPr/>
          <p:nvPr/>
        </p:nvGrpSpPr>
        <p:grpSpPr>
          <a:xfrm>
            <a:off x="2105089" y="3890603"/>
            <a:ext cx="7981822" cy="1562119"/>
            <a:chOff x="838200" y="3990956"/>
            <a:chExt cx="6375728" cy="1247791"/>
          </a:xfrm>
        </p:grpSpPr>
        <p:pic>
          <p:nvPicPr>
            <p:cNvPr id="5" name="Picture 4">
              <a:extLst>
                <a:ext uri="{FF2B5EF4-FFF2-40B4-BE49-F238E27FC236}">
                  <a16:creationId xmlns:a16="http://schemas.microsoft.com/office/drawing/2014/main" id="{F838ECA1-AEB5-43D7-9F36-F0C118BD0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990956"/>
              <a:ext cx="6375728" cy="723937"/>
            </a:xfrm>
            <a:prstGeom prst="rect">
              <a:avLst/>
            </a:prstGeom>
          </p:spPr>
        </p:pic>
        <p:pic>
          <p:nvPicPr>
            <p:cNvPr id="8" name="Picture 7">
              <a:extLst>
                <a:ext uri="{FF2B5EF4-FFF2-40B4-BE49-F238E27FC236}">
                  <a16:creationId xmlns:a16="http://schemas.microsoft.com/office/drawing/2014/main" id="{2673F6DF-1674-4802-B065-D880D1FA02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4781524"/>
              <a:ext cx="6356677" cy="457223"/>
            </a:xfrm>
            <a:prstGeom prst="rect">
              <a:avLst/>
            </a:prstGeom>
          </p:spPr>
        </p:pic>
      </p:grpSp>
    </p:spTree>
    <p:extLst>
      <p:ext uri="{BB962C8B-B14F-4D97-AF65-F5344CB8AC3E}">
        <p14:creationId xmlns:p14="http://schemas.microsoft.com/office/powerpoint/2010/main" val="20679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2</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a:xfrm>
            <a:off x="838200" y="1328468"/>
            <a:ext cx="5257800" cy="4615582"/>
          </a:xfrm>
        </p:spPr>
        <p:txBody>
          <a:bodyPr>
            <a:noAutofit/>
          </a:bodyPr>
          <a:lstStyle/>
          <a:p>
            <a:pPr fontAlgn="base"/>
            <a:r>
              <a:rPr lang="en-US" sz="1400" dirty="0">
                <a:solidFill>
                  <a:schemeClr val="accent6"/>
                </a:solidFill>
              </a:rPr>
              <a:t>June’s month-on-month growth of 1 per cent in GDP was mainly driven by the effects of reopening which led to a 1.5 per cent growth in services sector in June 2021. Return to some normality in health activities and increased demand for indoor dining were the main contributors to rapid growth in services output. Meanwhile, production output contracted by 0.7 per cent in the same period.</a:t>
            </a:r>
          </a:p>
          <a:p>
            <a:pPr fontAlgn="base"/>
            <a:r>
              <a:rPr lang="en-US" sz="1400" dirty="0">
                <a:solidFill>
                  <a:schemeClr val="accent6"/>
                </a:solidFill>
              </a:rPr>
              <a:t>In line with our GDP tracker a month ago, GDP increased by 4.8 per cent in the second quarter of 2021 driven by a strong rebound in consumption expenditure as Covid-19 restrictions were gradually lifted. Most of the rapid rise in GDP is due to services output which increased by 5.8 per cent in second quarter while growth in production output was much weaker with 0.5 per cent. </a:t>
            </a:r>
          </a:p>
          <a:p>
            <a:pPr fontAlgn="base"/>
            <a:r>
              <a:rPr lang="en-US" sz="1400" dirty="0">
                <a:solidFill>
                  <a:schemeClr val="accent6"/>
                </a:solidFill>
              </a:rPr>
              <a:t>With catch-up potential still evident in consumer-facing services and the continued effects of reopening, we expect growth in July of 1 per cent, and 2.4 per cent for the third quarter of 2021 overall. This reflects our assumption that Covid-19 cases will continue to wane and remaining domestic restrictions imposed by governments and businesses will be lifted over the course of the third quarter.</a:t>
            </a:r>
          </a:p>
          <a:p>
            <a:pPr fontAlgn="base"/>
            <a:r>
              <a:rPr lang="en-US" sz="1400" dirty="0">
                <a:solidFill>
                  <a:schemeClr val="accent6"/>
                </a:solidFill>
              </a:rPr>
              <a:t>With the level of GDP still below its pre-pandemic level by 4.4 per cent as of the second quarter and continued disparities at sector, household and region level, ensuring a sustainable and balanced recovery from the pandemic remains the biggest policy challenge. 	</a:t>
            </a:r>
            <a:r>
              <a:rPr lang="en-US" sz="1800" b="1" dirty="0">
                <a:solidFill>
                  <a:schemeClr val="accent6"/>
                </a:solidFill>
              </a:rPr>
              <a:t>	            </a:t>
            </a:r>
            <a:r>
              <a:rPr lang="en-US" sz="1800" b="1" dirty="0">
                <a:solidFill>
                  <a:schemeClr val="accent6"/>
                </a:solidFill>
                <a:hlinkClick r:id="rId2"/>
              </a:rPr>
              <a:t>Source: NIESR, August 2021</a:t>
            </a:r>
            <a:endParaRPr lang="en-US" sz="1800" b="1" i="0" dirty="0">
              <a:solidFill>
                <a:schemeClr val="accent6"/>
              </a:solidFill>
              <a:effectLst/>
            </a:endParaRPr>
          </a:p>
        </p:txBody>
      </p:sp>
      <p:pic>
        <p:nvPicPr>
          <p:cNvPr id="5" name="Picture 4" descr="Chart, line chart&#10;&#10;Description automatically generated">
            <a:extLst>
              <a:ext uri="{FF2B5EF4-FFF2-40B4-BE49-F238E27FC236}">
                <a16:creationId xmlns:a16="http://schemas.microsoft.com/office/drawing/2014/main" id="{764B2F0E-3B81-4AAD-8EBF-FF0283BD4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54992"/>
            <a:ext cx="5829600" cy="3562533"/>
          </a:xfrm>
          <a:prstGeom prst="rect">
            <a:avLst/>
          </a:prstGeom>
        </p:spPr>
      </p:pic>
    </p:spTree>
    <p:extLst>
      <p:ext uri="{BB962C8B-B14F-4D97-AF65-F5344CB8AC3E}">
        <p14:creationId xmlns:p14="http://schemas.microsoft.com/office/powerpoint/2010/main" val="410903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2D54-20D0-47E3-9990-411C697E362D}"/>
              </a:ext>
            </a:extLst>
          </p:cNvPr>
          <p:cNvSpPr>
            <a:spLocks noGrp="1"/>
          </p:cNvSpPr>
          <p:nvPr>
            <p:ph type="title"/>
          </p:nvPr>
        </p:nvSpPr>
        <p:spPr/>
        <p:txBody>
          <a:bodyPr/>
          <a:lstStyle/>
          <a:p>
            <a:r>
              <a:rPr lang="en-GB" dirty="0"/>
              <a:t>UK Economy 3</a:t>
            </a:r>
          </a:p>
        </p:txBody>
      </p:sp>
      <p:sp>
        <p:nvSpPr>
          <p:cNvPr id="3" name="Content Placeholder 2">
            <a:extLst>
              <a:ext uri="{FF2B5EF4-FFF2-40B4-BE49-F238E27FC236}">
                <a16:creationId xmlns:a16="http://schemas.microsoft.com/office/drawing/2014/main" id="{F605D565-74D5-4EB2-BD94-6E75ECEF634C}"/>
              </a:ext>
            </a:extLst>
          </p:cNvPr>
          <p:cNvSpPr>
            <a:spLocks noGrp="1"/>
          </p:cNvSpPr>
          <p:nvPr>
            <p:ph idx="1"/>
          </p:nvPr>
        </p:nvSpPr>
        <p:spPr/>
        <p:txBody>
          <a:bodyPr>
            <a:normAutofit fontScale="85000" lnSpcReduction="20000"/>
          </a:bodyPr>
          <a:lstStyle/>
          <a:p>
            <a:r>
              <a:rPr lang="en-US" dirty="0"/>
              <a:t>Inflation in the UK in August jumped from two per cent to 3.2 per cent. This was the fastest one month rise since the Bank of England gained independence in 1997.</a:t>
            </a:r>
          </a:p>
          <a:p>
            <a:r>
              <a:rPr lang="en-US" dirty="0"/>
              <a:t>Policy makers have feared higher inflation for some time. Some expect it to remain high. Recruitment difficulties, supply chain issues and structural changes to the economy post-Covid are all having an effect. </a:t>
            </a:r>
          </a:p>
          <a:p>
            <a:r>
              <a:rPr lang="en-US" dirty="0"/>
              <a:t>Higher inflation creates a policy dilemma. The Bank of England could raise interest rates to try to dampen activity, but this would also dampen growth in the economy. </a:t>
            </a:r>
          </a:p>
          <a:p>
            <a:r>
              <a:rPr lang="en-US" dirty="0"/>
              <a:t>Furthermore, whilst many have saved money during Covid and are now in a position to spend – which risks fueling inflation further – others, especially the poorest and lowest paid, have suffered falls in living standards throughout the pandemic and higher interest rates would hit them too, raising fears of more division between the haves and the have-nots. </a:t>
            </a:r>
            <a:br>
              <a:rPr lang="en-US" dirty="0"/>
            </a:br>
            <a:br>
              <a:rPr lang="en-US" dirty="0"/>
            </a:br>
            <a:endParaRPr lang="en-GB" dirty="0"/>
          </a:p>
        </p:txBody>
      </p:sp>
    </p:spTree>
    <p:extLst>
      <p:ext uri="{BB962C8B-B14F-4D97-AF65-F5344CB8AC3E}">
        <p14:creationId xmlns:p14="http://schemas.microsoft.com/office/powerpoint/2010/main" val="3558955123"/>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42343</TotalTime>
  <Words>7364</Words>
  <Application>Microsoft Office PowerPoint</Application>
  <PresentationFormat>Widescreen</PresentationFormat>
  <Paragraphs>424</Paragraphs>
  <Slides>56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56</vt:i4>
      </vt:variant>
    </vt:vector>
  </HeadingPairs>
  <TitlesOfParts>
    <vt:vector size="61" baseType="lpstr">
      <vt:lpstr>Arial</vt:lpstr>
      <vt:lpstr>Calibri</vt:lpstr>
      <vt:lpstr>Open Sans</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vt:lpstr>
      <vt:lpstr>UK Economy 2</vt:lpstr>
      <vt:lpstr>UK Economy 3</vt:lpstr>
      <vt:lpstr>UK Economy 4</vt:lpstr>
      <vt:lpstr>UK Economy 5</vt:lpstr>
      <vt:lpstr>Coronavirus and Recession: Implications for Thames Valley Berkshire</vt:lpstr>
      <vt:lpstr>Furloughing (Latest data - June 2021)</vt:lpstr>
      <vt:lpstr>SEISS (Latest data - June 2021) </vt:lpstr>
      <vt:lpstr>Claimant Count (Latest data - July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Industries showing strong growth in advertised vacancies as a result of easing of COVID-19 restrictions</vt:lpstr>
      <vt:lpstr>Supply of labour and skills</vt:lpstr>
      <vt:lpstr>Remote working</vt:lpstr>
      <vt:lpstr>The labour market and mental health impact of COVID-19 on young people</vt:lpstr>
      <vt:lpstr>Local Profiles</vt:lpstr>
      <vt:lpstr>Bracknell Forest</vt:lpstr>
      <vt:lpstr>Impact of COVID-19 up to 7th September 2021</vt:lpstr>
      <vt:lpstr>Industries hit hardest by COVID shutdown</vt:lpstr>
      <vt:lpstr>Industry risks and opportunities (2020-2021)</vt:lpstr>
      <vt:lpstr>Job posting analytics (EMSI, August 2021)</vt:lpstr>
      <vt:lpstr>Slough</vt:lpstr>
      <vt:lpstr>Impact of COVID-19 up to 7th September 2021</vt:lpstr>
      <vt:lpstr>Industries hit hardest by COVID shutdown</vt:lpstr>
      <vt:lpstr>Industry risks and opportunities (2020-2021)</vt:lpstr>
      <vt:lpstr>Job posting analytics (EMSI, August 2021)</vt:lpstr>
      <vt:lpstr>Reading</vt:lpstr>
      <vt:lpstr>Impact of COVID-19 up to 7th September 2021</vt:lpstr>
      <vt:lpstr>Industries hit hardest by COVID shutdown</vt:lpstr>
      <vt:lpstr>Industry risks and opportunities (2020-2021)</vt:lpstr>
      <vt:lpstr>Job posting analytics (EMSI, August 2021)</vt:lpstr>
      <vt:lpstr>Wokingham</vt:lpstr>
      <vt:lpstr>Impact of COVID-19 up to 7th September 2021</vt:lpstr>
      <vt:lpstr>Industries hit hardest by COVID shutdown</vt:lpstr>
      <vt:lpstr>Industry risks and opportunities (2020-2021)</vt:lpstr>
      <vt:lpstr>Job posting analytics (EMSI, August 2021)</vt:lpstr>
      <vt:lpstr>Windsor and Maidenhead</vt:lpstr>
      <vt:lpstr>Impact of COVID-19 up to 7th September 2021</vt:lpstr>
      <vt:lpstr>Industries hit hardest by COVID shutdown</vt:lpstr>
      <vt:lpstr>Industry risks and opportunities (2020-2021)</vt:lpstr>
      <vt:lpstr>Job posting analytics (EMSI, August 2021)</vt:lpstr>
      <vt:lpstr>West Berkshire</vt:lpstr>
      <vt:lpstr>Impact of COVID-19 up to 7th September 2021</vt:lpstr>
      <vt:lpstr>Industries hit hardest by COVID shutdown</vt:lpstr>
      <vt:lpstr>Industry risks and opportunities (2020-2021)</vt:lpstr>
      <vt:lpstr>Job posting analytics (EMSI, August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383</cp:revision>
  <dcterms:created xsi:type="dcterms:W3CDTF">2021-01-28T12:18:09Z</dcterms:created>
  <dcterms:modified xsi:type="dcterms:W3CDTF">2021-09-15T13:39:01Z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