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84" r:id="rId2"/>
    <p:sldId id="286" r:id="rId3"/>
    <p:sldId id="328" r:id="rId4"/>
    <p:sldId id="329" r:id="rId5"/>
    <p:sldId id="301" r:id="rId6"/>
    <p:sldId id="282" r:id="rId7"/>
    <p:sldId id="316" r:id="rId8"/>
    <p:sldId id="309" r:id="rId9"/>
    <p:sldId id="312" r:id="rId10"/>
    <p:sldId id="313" r:id="rId11"/>
    <p:sldId id="324" r:id="rId12"/>
    <p:sldId id="325" r:id="rId13"/>
    <p:sldId id="326" r:id="rId14"/>
    <p:sldId id="331" r:id="rId15"/>
  </p:sldIdLst>
  <p:sldSz cx="9144000" cy="6858000" type="screen4x3"/>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599"/>
    <a:srgbClr val="8E0053"/>
    <a:srgbClr val="355893"/>
    <a:srgbClr val="B8E3F6"/>
    <a:srgbClr val="E95A91"/>
    <a:srgbClr val="7A90B7"/>
    <a:srgbClr val="6481B3"/>
    <a:srgbClr val="FAD2E1"/>
    <a:srgbClr val="F4FBFE"/>
    <a:srgbClr val="F2FC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78518" autoAdjust="0"/>
  </p:normalViewPr>
  <p:slideViewPr>
    <p:cSldViewPr snapToGrid="0">
      <p:cViewPr varScale="1">
        <p:scale>
          <a:sx n="64" d="100"/>
          <a:sy n="64" d="100"/>
        </p:scale>
        <p:origin x="197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0F23C3FB-A12B-4BBB-8A01-B317BE61FE35}" type="datetimeFigureOut">
              <a:rPr lang="en-GB" smtClean="0"/>
              <a:t>28/06/2021</a:t>
            </a:fld>
            <a:endParaRPr lang="en-GB"/>
          </a:p>
        </p:txBody>
      </p:sp>
      <p:sp>
        <p:nvSpPr>
          <p:cNvPr id="4" name="Slide Image Placeholder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30E7A800-59B0-4B9A-9AA6-4437779AFB33}" type="slidenum">
              <a:rPr lang="en-GB" smtClean="0"/>
              <a:t>‹#›</a:t>
            </a:fld>
            <a:endParaRPr lang="en-GB"/>
          </a:p>
        </p:txBody>
      </p:sp>
    </p:spTree>
    <p:extLst>
      <p:ext uri="{BB962C8B-B14F-4D97-AF65-F5344CB8AC3E}">
        <p14:creationId xmlns:p14="http://schemas.microsoft.com/office/powerpoint/2010/main" val="1468929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erkshireopportunities.co.uk/advice/explore-job-sectors/job-sectors/all-sectors/sector-details/educatio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a:t>
            </a:r>
          </a:p>
          <a:p>
            <a:pPr marL="241539" indent="-241539" defTabSz="966155">
              <a:buFontTx/>
              <a:buAutoNum type="arabicParenR"/>
              <a:defRPr/>
            </a:pPr>
            <a:r>
              <a:rPr lang="en-GB" b="0" dirty="0"/>
              <a:t>https://www.berkshireopportunities.co.uk/</a:t>
            </a:r>
          </a:p>
          <a:p>
            <a:pPr marL="241539" indent="-241539" defTabSz="966155">
              <a:buFontTx/>
              <a:buAutoNum type="arabicParenR"/>
              <a:defRPr/>
            </a:pPr>
            <a:r>
              <a:rPr lang="en-GB" b="0" dirty="0"/>
              <a:t>http://www.thamesvalleyberkshire.co.uk/careers-hub</a:t>
            </a:r>
          </a:p>
          <a:p>
            <a:pPr marL="241539" indent="-241539" defTabSz="966155">
              <a:buFontTx/>
              <a:buAutoNum type="arabicParenR"/>
              <a:defRPr/>
            </a:pPr>
            <a:r>
              <a:rPr lang="en-GB" b="0" dirty="0"/>
              <a:t>https://www.careersandenterprise.co.uk/</a:t>
            </a:r>
          </a:p>
          <a:p>
            <a:pPr marL="241539" indent="-241539" defTabSz="966155">
              <a:buFontTx/>
              <a:buAutoNum type="arabicParenR"/>
              <a:defRPr/>
            </a:pPr>
            <a:endParaRPr lang="en-GB" b="0" dirty="0"/>
          </a:p>
        </p:txBody>
      </p:sp>
      <p:sp>
        <p:nvSpPr>
          <p:cNvPr id="4" name="Slide Number Placeholder 3"/>
          <p:cNvSpPr>
            <a:spLocks noGrp="1"/>
          </p:cNvSpPr>
          <p:nvPr>
            <p:ph type="sldNum" sz="quarter" idx="5"/>
          </p:nvPr>
        </p:nvSpPr>
        <p:spPr/>
        <p:txBody>
          <a:bodyPr/>
          <a:lstStyle/>
          <a:p>
            <a:fld id="{30E7A800-59B0-4B9A-9AA6-4437779AFB33}" type="slidenum">
              <a:rPr lang="en-GB" smtClean="0"/>
              <a:t>1</a:t>
            </a:fld>
            <a:endParaRPr lang="en-GB"/>
          </a:p>
        </p:txBody>
      </p:sp>
    </p:spTree>
    <p:extLst>
      <p:ext uri="{BB962C8B-B14F-4D97-AF65-F5344CB8AC3E}">
        <p14:creationId xmlns:p14="http://schemas.microsoft.com/office/powerpoint/2010/main" val="78592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r>
              <a:rPr lang="en-GB" b="0" i="1" dirty="0">
                <a:solidFill>
                  <a:srgbClr val="222222"/>
                </a:solidFill>
                <a:effectLst/>
                <a:latin typeface="Arial" panose="020B0604020202020204" pitchFamily="34" charset="0"/>
              </a:rPr>
              <a:t>Here is the link to education sectors showing vacancies in Berkshire (on </a:t>
            </a:r>
            <a:r>
              <a:rPr lang="en-GB" b="0" i="1" dirty="0" err="1">
                <a:solidFill>
                  <a:srgbClr val="222222"/>
                </a:solidFill>
                <a:effectLst/>
                <a:latin typeface="Arial" panose="020B0604020202020204" pitchFamily="34" charset="0"/>
              </a:rPr>
              <a:t>BoP</a:t>
            </a:r>
            <a:r>
              <a:rPr lang="en-GB" b="0" i="1" dirty="0">
                <a:solidFill>
                  <a:srgbClr val="222222"/>
                </a:solidFill>
                <a:effectLst/>
                <a:latin typeface="Arial" panose="020B0604020202020204" pitchFamily="34" charset="0"/>
              </a:rPr>
              <a:t>) which may be better as for a classroom discussion piece </a:t>
            </a:r>
            <a:r>
              <a:rPr lang="en-GB" b="0" i="1" dirty="0">
                <a:solidFill>
                  <a:srgbClr val="1155CC"/>
                </a:solidFill>
                <a:effectLst/>
                <a:latin typeface="Arial" panose="020B0604020202020204" pitchFamily="34" charset="0"/>
                <a:hlinkClick r:id="rId3"/>
              </a:rPr>
              <a:t>https://www.berkshireopportunities.co.uk/advice/explore-job-sectors/job-sectors/all-sectors/sector-details/education/</a:t>
            </a:r>
            <a:endParaRPr lang="en-GB" b="0" i="1" dirty="0">
              <a:solidFill>
                <a:srgbClr val="1155CC"/>
              </a:solidFill>
              <a:effectLst/>
              <a:latin typeface="Arial" panose="020B0604020202020204" pitchFamily="34" charset="0"/>
            </a:endParaRPr>
          </a:p>
          <a:p>
            <a:pPr algn="l"/>
            <a:endParaRPr lang="en-GB" b="0" i="1" dirty="0">
              <a:solidFill>
                <a:srgbClr val="222222"/>
              </a:solidFill>
              <a:effectLst/>
              <a:latin typeface="Arial" panose="020B0604020202020204" pitchFamily="34" charset="0"/>
            </a:endParaRPr>
          </a:p>
          <a:p>
            <a:pPr algn="l"/>
            <a:r>
              <a:rPr lang="en-GB" b="0" i="1" dirty="0">
                <a:solidFill>
                  <a:srgbClr val="222222"/>
                </a:solidFill>
                <a:effectLst/>
                <a:latin typeface="Arial" panose="020B0604020202020204" pitchFamily="34" charset="0"/>
              </a:rPr>
              <a:t>Berkshire offers a range of careers in education, from schools to further education colleges and higher education institutions.</a:t>
            </a:r>
            <a:endParaRPr lang="en-GB" b="0" i="0" dirty="0">
              <a:solidFill>
                <a:srgbClr val="222222"/>
              </a:solidFill>
              <a:effectLst/>
              <a:latin typeface="Arial" panose="020B0604020202020204" pitchFamily="34" charset="0"/>
            </a:endParaRPr>
          </a:p>
          <a:p>
            <a:pPr algn="l"/>
            <a:r>
              <a:rPr lang="en-GB" b="0" i="1" dirty="0">
                <a:solidFill>
                  <a:srgbClr val="222222"/>
                </a:solidFill>
                <a:effectLst/>
                <a:latin typeface="Arial" panose="020B0604020202020204" pitchFamily="34" charset="0"/>
              </a:rPr>
              <a:t>In recent years, schools and colleges in particular have struggled to recruit teachers and lecturers, particularly to teach STEM subjects.  This is not confined to Berkshire, but high living costs are perceived to have been an added barrier.</a:t>
            </a:r>
            <a:endParaRPr lang="en-GB" b="0" i="0" dirty="0">
              <a:solidFill>
                <a:srgbClr val="222222"/>
              </a:solidFill>
              <a:effectLst/>
              <a:latin typeface="Arial" panose="020B0604020202020204" pitchFamily="34" charset="0"/>
            </a:endParaRPr>
          </a:p>
          <a:p>
            <a:pPr algn="l"/>
            <a:r>
              <a:rPr lang="en-GB" b="0" i="1" dirty="0">
                <a:solidFill>
                  <a:srgbClr val="222222"/>
                </a:solidFill>
                <a:effectLst/>
                <a:latin typeface="Arial" panose="020B0604020202020204" pitchFamily="34" charset="0"/>
              </a:rPr>
              <a:t>Nationally, secondary education teachers in the subjects of maths, physics, science (where an element of physics will be taught), computer science and Mandarin are on the Home Office’s national Shortage Occupation national Shortage Occupation List.</a:t>
            </a:r>
            <a:endParaRPr lang="en-GB" b="0" i="0" dirty="0">
              <a:solidFill>
                <a:srgbClr val="222222"/>
              </a:solidFill>
              <a:effectLst/>
              <a:latin typeface="Arial" panose="020B0604020202020204" pitchFamily="34" charset="0"/>
            </a:endParaRPr>
          </a:p>
          <a:p>
            <a:endParaRPr lang="en-GB" b="1" dirty="0"/>
          </a:p>
          <a:p>
            <a:pPr marL="241539" indent="-241539">
              <a:buAutoNum type="arabicParenR"/>
            </a:pPr>
            <a:r>
              <a:rPr lang="en-GB" dirty="0"/>
              <a:t>https://www.tvbintelligence.co.uk/people</a:t>
            </a:r>
          </a:p>
          <a:p>
            <a:pPr marL="241539" indent="-241539">
              <a:buAutoNum type="arabicParenR"/>
            </a:pPr>
            <a:r>
              <a:rPr lang="en-GB" dirty="0"/>
              <a:t>https://www.windsor-forest.ac.uk/</a:t>
            </a:r>
          </a:p>
          <a:p>
            <a:pPr marL="241539" indent="-241539">
              <a:buAutoNum type="arabicParenR"/>
            </a:pPr>
            <a:r>
              <a:rPr lang="en-GB" dirty="0"/>
              <a:t>https://www.reading.ac.uk/</a:t>
            </a:r>
          </a:p>
          <a:p>
            <a:pPr marL="241539" indent="-241539">
              <a:buAutoNum type="arabicParenR"/>
            </a:pPr>
            <a:r>
              <a:rPr lang="en-GB" dirty="0"/>
              <a:t>https://bracknell.activatelearning.ac.uk/</a:t>
            </a:r>
          </a:p>
          <a:p>
            <a:pPr marL="241539" indent="-241539">
              <a:buAutoNum type="arabicParenR"/>
            </a:pPr>
            <a:r>
              <a:rPr lang="en-GB" dirty="0"/>
              <a:t>http://www.coxgreen.com/</a:t>
            </a:r>
          </a:p>
          <a:p>
            <a:pPr marL="241539" indent="-241539">
              <a:buAutoNum type="arabicParenR"/>
            </a:pPr>
            <a:r>
              <a:rPr lang="en-GB" dirty="0"/>
              <a:t>https://www.bca.ac.uk/</a:t>
            </a:r>
          </a:p>
          <a:p>
            <a:pPr marL="241539" indent="-241539">
              <a:buAutoNum type="arabicParenR"/>
            </a:pPr>
            <a:r>
              <a:rPr lang="en-GB" dirty="0"/>
              <a:t>https://newbury-college.ac.uk/</a:t>
            </a:r>
          </a:p>
          <a:p>
            <a:pPr marL="241539" indent="-241539">
              <a:buAutoNum type="arabicParenR"/>
            </a:pPr>
            <a:r>
              <a:rPr lang="en-GB" dirty="0"/>
              <a:t>https://ranelagh.bonitas.org.uk/</a:t>
            </a:r>
          </a:p>
          <a:p>
            <a:pPr marL="241539" indent="-241539">
              <a:buAutoNum type="arabicParenR"/>
            </a:pPr>
            <a:r>
              <a:rPr lang="en-GB" dirty="0"/>
              <a:t>https://www.utcreading.co.uk/</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11</a:t>
            </a:fld>
            <a:endParaRPr lang="en-GB"/>
          </a:p>
        </p:txBody>
      </p:sp>
    </p:spTree>
    <p:extLst>
      <p:ext uri="{BB962C8B-B14F-4D97-AF65-F5344CB8AC3E}">
        <p14:creationId xmlns:p14="http://schemas.microsoft.com/office/powerpoint/2010/main" val="3499458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https://www.xtrac.com/</a:t>
            </a:r>
          </a:p>
          <a:p>
            <a:pPr marL="241539" indent="-241539">
              <a:buAutoNum type="arabicParenR"/>
            </a:pPr>
            <a:r>
              <a:rPr lang="en-GB" dirty="0"/>
              <a:t>https://www.morganadvancedmaterials.com/</a:t>
            </a:r>
          </a:p>
          <a:p>
            <a:pPr marL="241539" indent="-241539">
              <a:buAutoNum type="arabicParenR"/>
            </a:pPr>
            <a:r>
              <a:rPr lang="en-GB" dirty="0"/>
              <a:t>https://www.ucb.com/</a:t>
            </a:r>
          </a:p>
          <a:p>
            <a:pPr marL="241539" indent="-241539">
              <a:buAutoNum type="arabicParenR"/>
            </a:pPr>
            <a:r>
              <a:rPr lang="en-GB" dirty="0"/>
              <a:t>https://www.3m.com/</a:t>
            </a:r>
          </a:p>
          <a:p>
            <a:pPr marL="241539" indent="-241539">
              <a:buAutoNum type="arabicParenR"/>
            </a:pPr>
            <a:r>
              <a:rPr lang="en-GB" dirty="0"/>
              <a:t>https://www.gsk.com/en-gb/home/</a:t>
            </a:r>
          </a:p>
          <a:p>
            <a:pPr marL="241539" indent="-241539">
              <a:buAutoNum type="arabicParenR"/>
            </a:pPr>
            <a:r>
              <a:rPr lang="en-GB" dirty="0"/>
              <a:t>https://www.covance.com/</a:t>
            </a:r>
          </a:p>
          <a:p>
            <a:pPr marL="241539" indent="-241539">
              <a:buAutoNum type="arabicParenR"/>
            </a:pPr>
            <a:r>
              <a:rPr lang="en-GB" dirty="0"/>
              <a:t>https://www.lonza.com/</a:t>
            </a:r>
          </a:p>
          <a:p>
            <a:pPr marL="241539" indent="-241539">
              <a:buAutoNum type="arabicParenR"/>
            </a:pPr>
            <a:r>
              <a:rPr lang="en-GB" dirty="0"/>
              <a:t>https://www.awe.co.uk/</a:t>
            </a:r>
          </a:p>
          <a:p>
            <a:pPr marL="241539" indent="-241539">
              <a:buAutoNum type="arabicParenR"/>
            </a:pPr>
            <a:r>
              <a:rPr lang="en-GB" dirty="0"/>
              <a:t>https://www.stantec.com/uk</a:t>
            </a:r>
          </a:p>
          <a:p>
            <a:pPr marL="241539" indent="-241539">
              <a:buAutoNum type="arabicParenR"/>
            </a:pPr>
            <a:r>
              <a:rPr lang="en-GB" dirty="0"/>
              <a:t>https://www.stryker.com/</a:t>
            </a:r>
          </a:p>
          <a:p>
            <a:pPr marL="241539" indent="-241539">
              <a:buAutoNum type="arabicParenR"/>
            </a:pPr>
            <a:r>
              <a:rPr lang="en-GB" dirty="0"/>
              <a:t>https://www.thalesgroup.com/en</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12</a:t>
            </a:fld>
            <a:endParaRPr lang="en-GB"/>
          </a:p>
        </p:txBody>
      </p:sp>
    </p:spTree>
    <p:extLst>
      <p:ext uri="{BB962C8B-B14F-4D97-AF65-F5344CB8AC3E}">
        <p14:creationId xmlns:p14="http://schemas.microsoft.com/office/powerpoint/2010/main" val="2922086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https://www.heathcareers.nhs.uk/</a:t>
            </a:r>
          </a:p>
          <a:p>
            <a:pPr marL="241539" indent="-241539">
              <a:buAutoNum type="arabicParenR"/>
            </a:pPr>
            <a:r>
              <a:rPr lang="en-GB" dirty="0"/>
              <a:t>https://www.berkshirehealthcare.nhs.uk/</a:t>
            </a:r>
          </a:p>
          <a:p>
            <a:pPr marL="241539" indent="-241539">
              <a:buAutoNum type="arabicParenR"/>
            </a:pPr>
            <a:r>
              <a:rPr lang="en-GB" dirty="0"/>
              <a:t>https://www.bmihealthcare.co.uk/</a:t>
            </a:r>
          </a:p>
          <a:p>
            <a:pPr marL="241539" indent="-241539">
              <a:buAutoNum type="arabicParenR"/>
            </a:pPr>
            <a:r>
              <a:rPr lang="en-GB" dirty="0"/>
              <a:t>https://www.voyagecare.com/</a:t>
            </a:r>
          </a:p>
          <a:p>
            <a:pPr marL="241539" indent="-241539">
              <a:buAutoNum type="arabicParenR"/>
            </a:pPr>
            <a:r>
              <a:rPr lang="en-GB" dirty="0"/>
              <a:t>https://www.newcrosshealthcare.com/</a:t>
            </a:r>
          </a:p>
          <a:p>
            <a:pPr marL="241539" indent="-241539">
              <a:buAutoNum type="arabicParenR"/>
            </a:pPr>
            <a:r>
              <a:rPr lang="en-GB" dirty="0"/>
              <a:t>https://www.slough.gov.uk/</a:t>
            </a:r>
          </a:p>
          <a:p>
            <a:pPr marL="241539" indent="-241539">
              <a:buAutoNum type="arabicParenR"/>
            </a:pPr>
            <a:r>
              <a:rPr lang="en-GB" dirty="0"/>
              <a:t>https://www.sunrise-care.co.uk/</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13</a:t>
            </a:fld>
            <a:endParaRPr lang="en-GB"/>
          </a:p>
        </p:txBody>
      </p:sp>
    </p:spTree>
    <p:extLst>
      <p:ext uri="{BB962C8B-B14F-4D97-AF65-F5344CB8AC3E}">
        <p14:creationId xmlns:p14="http://schemas.microsoft.com/office/powerpoint/2010/main" val="3203588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https://saints.co.uk/</a:t>
            </a:r>
          </a:p>
          <a:p>
            <a:pPr marL="241539" indent="-241539">
              <a:buAutoNum type="arabicParenR"/>
            </a:pPr>
            <a:r>
              <a:rPr lang="en-GB" dirty="0"/>
              <a:t>https://www.ups.com/gb/en/Home.page</a:t>
            </a:r>
          </a:p>
          <a:p>
            <a:pPr marL="241539" indent="-241539">
              <a:buAutoNum type="arabicParenR"/>
            </a:pPr>
            <a:r>
              <a:rPr lang="en-GB" dirty="0"/>
              <a:t>https://www.waitrose.com/</a:t>
            </a:r>
          </a:p>
          <a:p>
            <a:pPr marL="241539" indent="-241539">
              <a:buAutoNum type="arabicParenR"/>
            </a:pPr>
            <a:r>
              <a:rPr lang="en-GB" dirty="0"/>
              <a:t>https://home.kuehne-nagel.com/</a:t>
            </a:r>
          </a:p>
          <a:p>
            <a:pPr marL="241539" indent="-241539">
              <a:buAutoNum type="arabicParenR"/>
            </a:pPr>
            <a:r>
              <a:rPr lang="en-GB" dirty="0"/>
              <a:t>https://www.royalmail.com/</a:t>
            </a:r>
          </a:p>
          <a:p>
            <a:pPr marL="241539" indent="-241539">
              <a:buAutoNum type="arabicParenR"/>
            </a:pPr>
            <a:r>
              <a:rPr lang="en-GB" dirty="0"/>
              <a:t>https://www.amazon.co.uk/</a:t>
            </a:r>
          </a:p>
          <a:p>
            <a:pPr marL="241539" indent="-241539">
              <a:buAutoNum type="arabicParenR"/>
            </a:pPr>
            <a:r>
              <a:rPr lang="en-GB" dirty="0"/>
              <a:t>https://www.bidfood.co.uk/</a:t>
            </a:r>
          </a:p>
          <a:p>
            <a:pPr marL="241539" indent="-241539">
              <a:buAutoNum type="arabicParenR"/>
            </a:pPr>
            <a:r>
              <a:rPr lang="en-GB" dirty="0"/>
              <a:t>https://www.argos.co.uk/</a:t>
            </a:r>
          </a:p>
          <a:p>
            <a:pPr marL="241539" indent="-241539">
              <a:buAutoNum type="arabicParenR"/>
            </a:pPr>
            <a:r>
              <a:rPr lang="en-GB" dirty="0"/>
              <a:t>https://www.brake.co.uk/</a:t>
            </a:r>
          </a:p>
          <a:p>
            <a:pPr marL="241539" indent="-241539">
              <a:buAutoNum type="arabicParenR"/>
            </a:pPr>
            <a:r>
              <a:rPr lang="en-GB" dirty="0"/>
              <a:t>https://www.dhl.com/en/express.html</a:t>
            </a:r>
          </a:p>
          <a:p>
            <a:pPr marL="241539" indent="-241539">
              <a:buAutoNum type="arabicParenR"/>
            </a:pPr>
            <a:r>
              <a:rPr lang="en-GB" dirty="0"/>
              <a:t>https://www.westcoast.co.uk/</a:t>
            </a:r>
          </a:p>
          <a:p>
            <a:pPr marL="241539" indent="-241539">
              <a:buAutoNum type="arabicParenR"/>
            </a:pPr>
            <a:r>
              <a:rPr lang="en-GB" dirty="0"/>
              <a:t>https://www.harrods.com/en-gb/</a:t>
            </a:r>
          </a:p>
          <a:p>
            <a:pPr marL="241539" indent="-241539">
              <a:buAutoNum type="arabicParenR"/>
            </a:pPr>
            <a:r>
              <a:rPr lang="en-GB" dirty="0"/>
              <a:t>https://www.ricogroup.global/</a:t>
            </a:r>
          </a:p>
          <a:p>
            <a:pPr marL="241539" indent="-241539">
              <a:buAutoNum type="arabicParenR"/>
            </a:pPr>
            <a:r>
              <a:rPr lang="en-GB" dirty="0"/>
              <a:t>https://www.tesco.com/</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14</a:t>
            </a:fld>
            <a:endParaRPr lang="en-GB"/>
          </a:p>
        </p:txBody>
      </p:sp>
    </p:spTree>
    <p:extLst>
      <p:ext uri="{BB962C8B-B14F-4D97-AF65-F5344CB8AC3E}">
        <p14:creationId xmlns:p14="http://schemas.microsoft.com/office/powerpoint/2010/main" val="55988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The new CDI Framework and guidance are available at https://www.thecdi.net/New-Career-Development-Framework</a:t>
            </a:r>
          </a:p>
          <a:p>
            <a:r>
              <a:rPr lang="en-GB" b="1" dirty="0"/>
              <a:t>References:</a:t>
            </a:r>
          </a:p>
          <a:p>
            <a:pPr marL="228600" indent="-228600">
              <a:buAutoNum type="arabicParenR"/>
            </a:pPr>
            <a:r>
              <a:rPr lang="en-GB" dirty="0"/>
              <a:t>https://www.thecdi.net/New-Career-Development-Framework</a:t>
            </a:r>
          </a:p>
          <a:p>
            <a:pPr marL="0" indent="0">
              <a:buNone/>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2</a:t>
            </a:fld>
            <a:endParaRPr lang="en-GB"/>
          </a:p>
        </p:txBody>
      </p:sp>
    </p:spTree>
    <p:extLst>
      <p:ext uri="{BB962C8B-B14F-4D97-AF65-F5344CB8AC3E}">
        <p14:creationId xmlns:p14="http://schemas.microsoft.com/office/powerpoint/2010/main" val="1340662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41539" indent="-241539">
              <a:buAutoNum type="arabicParenR"/>
            </a:pPr>
            <a:r>
              <a:rPr lang="en-GB" dirty="0"/>
              <a:t>https://www.thecdi.net/New-Career-Development-Framework</a:t>
            </a:r>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3</a:t>
            </a:fld>
            <a:endParaRPr lang="en-GB"/>
          </a:p>
        </p:txBody>
      </p:sp>
    </p:spTree>
    <p:extLst>
      <p:ext uri="{BB962C8B-B14F-4D97-AF65-F5344CB8AC3E}">
        <p14:creationId xmlns:p14="http://schemas.microsoft.com/office/powerpoint/2010/main" val="1340662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55210" indent="-255210">
              <a:buAutoNum type="arabicParenR"/>
            </a:pPr>
            <a:r>
              <a:rPr lang="en-GB" b="0" dirty="0"/>
              <a:t>https://www.berkshireopportunities.co.uk/</a:t>
            </a:r>
          </a:p>
          <a:p>
            <a:pPr marL="255210" indent="-255210">
              <a:buAutoNum type="arabicParenR"/>
            </a:pPr>
            <a:r>
              <a:rPr lang="en-GB" b="0" dirty="0"/>
              <a:t>https://dictionary.cambridge.org/dictionary/english/sector</a:t>
            </a:r>
          </a:p>
          <a:p>
            <a:pPr marL="255210" indent="-255210">
              <a:buAutoNum type="arabicParenR"/>
            </a:pPr>
            <a:r>
              <a:rPr lang="en-GB" b="0" dirty="0"/>
              <a:t>https://dictionary.cambridge.org/dictionary/english/employability</a:t>
            </a:r>
          </a:p>
          <a:p>
            <a:pPr marL="255210" indent="-255210">
              <a:buAutoNum type="arabicParenR"/>
            </a:pPr>
            <a:r>
              <a:rPr lang="en-GB" dirty="0"/>
              <a:t>https://dictionary.cambridge.org/dictionary/english/career</a:t>
            </a:r>
          </a:p>
          <a:p>
            <a:pPr marL="255210" indent="-255210">
              <a:buAutoNum type="arabicParenR"/>
            </a:pPr>
            <a:r>
              <a:rPr lang="en-GB" dirty="0"/>
              <a:t>https://dictionary.cambridge.org/dictionary/english/labour-market</a:t>
            </a:r>
          </a:p>
          <a:p>
            <a:pPr marL="255210" indent="-255210">
              <a:buAutoNum type="arabicParenR"/>
            </a:pPr>
            <a:r>
              <a:rPr lang="en-GB"/>
              <a:t>https://dictionary.cambridge.org/dictionary/english/work-life-balance</a:t>
            </a:r>
            <a:endParaRPr lang="en-GB" dirty="0"/>
          </a:p>
          <a:p>
            <a:pPr marL="255210" indent="-255210">
              <a:buAutoNum type="arabicParenR"/>
            </a:pPr>
            <a:endParaRPr lang="en-GB" dirty="0"/>
          </a:p>
          <a:p>
            <a:pPr marL="255210" indent="-255210">
              <a:buAutoNum type="arabicParenR"/>
            </a:pPr>
            <a:endParaRPr lang="en-GB" dirty="0"/>
          </a:p>
          <a:p>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4</a:t>
            </a:fld>
            <a:endParaRPr lang="en-GB"/>
          </a:p>
        </p:txBody>
      </p:sp>
    </p:spTree>
    <p:extLst>
      <p:ext uri="{BB962C8B-B14F-4D97-AF65-F5344CB8AC3E}">
        <p14:creationId xmlns:p14="http://schemas.microsoft.com/office/powerpoint/2010/main" val="2897994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dirty="0"/>
              <a:t>Starting out – The Berkshire Careers Guide</a:t>
            </a:r>
          </a:p>
          <a:p>
            <a:endParaRPr lang="en-GB" dirty="0"/>
          </a:p>
          <a:p>
            <a:pPr marL="241539" indent="-241539">
              <a:buAutoNum type="arabicParenR"/>
            </a:pPr>
            <a:endParaRPr lang="en-GB" dirty="0"/>
          </a:p>
          <a:p>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5</a:t>
            </a:fld>
            <a:endParaRPr lang="en-GB"/>
          </a:p>
        </p:txBody>
      </p:sp>
    </p:spTree>
    <p:extLst>
      <p:ext uri="{BB962C8B-B14F-4D97-AF65-F5344CB8AC3E}">
        <p14:creationId xmlns:p14="http://schemas.microsoft.com/office/powerpoint/2010/main" val="1736308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r>
              <a:rPr lang="en-GB" b="0" dirty="0"/>
              <a:t>1) https://www.berkshireopportunities.co.uk/</a:t>
            </a:r>
          </a:p>
          <a:p>
            <a:pPr marL="241539" indent="-241539">
              <a:buAutoNum type="arabicParenR"/>
            </a:pPr>
            <a:endParaRPr lang="en-GB" dirty="0"/>
          </a:p>
          <a:p>
            <a:r>
              <a:rPr lang="en-GB" b="1" dirty="0"/>
              <a:t>Images: </a:t>
            </a:r>
          </a:p>
          <a:p>
            <a:pPr marL="241539" indent="-241539" defTabSz="966155">
              <a:buFontTx/>
              <a:buAutoNum type="arabicParenR"/>
              <a:defRPr/>
            </a:pPr>
            <a:r>
              <a:rPr lang="en-GB" b="0" dirty="0"/>
              <a:t>Icons8</a:t>
            </a:r>
          </a:p>
          <a:p>
            <a:pPr marL="241539" indent="-241539">
              <a:buAutoNum type="arabicParenR"/>
            </a:pPr>
            <a:endParaRPr lang="en-GB" b="0" dirty="0"/>
          </a:p>
          <a:p>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6</a:t>
            </a:fld>
            <a:endParaRPr lang="en-GB"/>
          </a:p>
        </p:txBody>
      </p:sp>
    </p:spTree>
    <p:extLst>
      <p:ext uri="{BB962C8B-B14F-4D97-AF65-F5344CB8AC3E}">
        <p14:creationId xmlns:p14="http://schemas.microsoft.com/office/powerpoint/2010/main" val="3214707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marR="0" lvl="0" indent="-241539" algn="l" defTabSz="914400" rtl="0" eaLnBrk="1" fontAlgn="auto" latinLnBrk="0" hangingPunct="1">
              <a:lnSpc>
                <a:spcPct val="100000"/>
              </a:lnSpc>
              <a:spcBef>
                <a:spcPts val="0"/>
              </a:spcBef>
              <a:spcAft>
                <a:spcPts val="0"/>
              </a:spcAft>
              <a:buClrTx/>
              <a:buSzTx/>
              <a:buFontTx/>
              <a:buAutoNum type="arabicParenR"/>
              <a:tabLst/>
              <a:defRPr/>
            </a:pPr>
            <a:r>
              <a:rPr lang="en-GB" b="0" dirty="0"/>
              <a:t>https://www.berkshireopportunities.co.uk/</a:t>
            </a:r>
          </a:p>
          <a:p>
            <a:pPr marL="241539" indent="-241539">
              <a:buAutoNum type="arabicParenR"/>
            </a:pPr>
            <a:r>
              <a:rPr lang="en-GB" dirty="0"/>
              <a:t>https://www.tvbintelligence.co.uk/</a:t>
            </a:r>
          </a:p>
          <a:p>
            <a:pPr marL="241539" indent="-241539">
              <a:buAutoNum type="arabicParenR"/>
            </a:pPr>
            <a:r>
              <a:rPr lang="en-GB" dirty="0"/>
              <a:t>http://www.thamesvalleyberkshire.co.uk/getfile/TVBLEP%20Skills%20Priority%20Statement%20Executive%20Summary.pdf</a:t>
            </a:r>
          </a:p>
          <a:p>
            <a:pPr marL="241539" indent="-241539">
              <a:buAutoNum type="arabicParenR"/>
            </a:pPr>
            <a:r>
              <a:rPr lang="en-GB" dirty="0"/>
              <a:t>http://www.thamesvalleyberkshire.co.uk/getfile/Starting%20Out%20-%20The%20Berkshire%20Careers%20Guide.pdf</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7</a:t>
            </a:fld>
            <a:endParaRPr lang="en-GB"/>
          </a:p>
        </p:txBody>
      </p:sp>
    </p:spTree>
    <p:extLst>
      <p:ext uri="{BB962C8B-B14F-4D97-AF65-F5344CB8AC3E}">
        <p14:creationId xmlns:p14="http://schemas.microsoft.com/office/powerpoint/2010/main" val="2974044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https://www.ngbailey.com/</a:t>
            </a:r>
          </a:p>
          <a:p>
            <a:pPr marL="241539" indent="-241539">
              <a:buAutoNum type="arabicParenR"/>
            </a:pPr>
            <a:r>
              <a:rPr lang="en-GB" dirty="0"/>
              <a:t>https://www.kier.co.uk/</a:t>
            </a:r>
          </a:p>
          <a:p>
            <a:pPr marL="241539" indent="-241539">
              <a:buAutoNum type="arabicParenR"/>
            </a:pPr>
            <a:r>
              <a:rPr lang="en-GB" dirty="0"/>
              <a:t>https://www.persimmonhomes.com/</a:t>
            </a:r>
          </a:p>
          <a:p>
            <a:pPr marL="241539" indent="-241539">
              <a:buAutoNum type="arabicParenR"/>
            </a:pPr>
            <a:r>
              <a:rPr lang="en-GB" dirty="0"/>
              <a:t>https://www.woodplc.com/</a:t>
            </a:r>
          </a:p>
          <a:p>
            <a:pPr marL="241539" indent="-241539">
              <a:buAutoNum type="arabicParenR"/>
            </a:pPr>
            <a:r>
              <a:rPr lang="en-GB" dirty="0"/>
              <a:t>https://www.francisconstruction.co.uk/</a:t>
            </a:r>
          </a:p>
          <a:p>
            <a:pPr marL="241539" indent="-241539">
              <a:buAutoNum type="arabicParenR"/>
            </a:pPr>
            <a:r>
              <a:rPr lang="en-GB" dirty="0"/>
              <a:t>https://www.costain.com/</a:t>
            </a:r>
          </a:p>
          <a:p>
            <a:pPr marL="241539" indent="-241539">
              <a:buAutoNum type="arabicParenR"/>
            </a:pPr>
            <a:r>
              <a:rPr lang="en-GB" dirty="0"/>
              <a:t>https://www.crestnicholson.com/towns-counties-new-homes/Berkshire</a:t>
            </a:r>
          </a:p>
          <a:p>
            <a:pPr marL="241539" indent="-241539">
              <a:buAutoNum type="arabicParenR"/>
            </a:pPr>
            <a:r>
              <a:rPr lang="en-GB" dirty="0"/>
              <a:t>https://www.bsria.com/uk/</a:t>
            </a:r>
          </a:p>
          <a:p>
            <a:pPr marL="241539" indent="-241539">
              <a:buAutoNum type="arabicParenR"/>
            </a:pPr>
            <a:r>
              <a:rPr lang="en-GB" dirty="0"/>
              <a:t>https://www.balfourbeatty.com/</a:t>
            </a:r>
          </a:p>
          <a:p>
            <a:pPr marL="241539" indent="-241539">
              <a:buAutoNum type="arabicParenR"/>
            </a:pPr>
            <a:r>
              <a:rPr lang="en-GB" dirty="0"/>
              <a:t>https://www.jacobs.com/</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9</a:t>
            </a:fld>
            <a:endParaRPr lang="en-GB"/>
          </a:p>
        </p:txBody>
      </p:sp>
    </p:spTree>
    <p:extLst>
      <p:ext uri="{BB962C8B-B14F-4D97-AF65-F5344CB8AC3E}">
        <p14:creationId xmlns:p14="http://schemas.microsoft.com/office/powerpoint/2010/main" val="356535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https://careers.microsoft.com</a:t>
            </a:r>
          </a:p>
          <a:p>
            <a:pPr marL="241539" indent="-241539">
              <a:buAutoNum type="arabicParenR"/>
            </a:pPr>
            <a:r>
              <a:rPr lang="en-GB" dirty="0"/>
              <a:t>https://mapr.com/try-mapr/</a:t>
            </a:r>
          </a:p>
          <a:p>
            <a:pPr marL="241539" indent="-241539">
              <a:buAutoNum type="arabicParenR"/>
            </a:pPr>
            <a:r>
              <a:rPr lang="en-GB" dirty="0"/>
              <a:t>https://www.oneadvanced.com/</a:t>
            </a:r>
          </a:p>
          <a:p>
            <a:pPr marL="241539" indent="-241539">
              <a:buAutoNum type="arabicParenR"/>
            </a:pPr>
            <a:r>
              <a:rPr lang="en-GB" dirty="0"/>
              <a:t>https://www.broadcom.com/</a:t>
            </a:r>
          </a:p>
          <a:p>
            <a:pPr marL="241539" indent="-241539">
              <a:buAutoNum type="arabicParenR"/>
            </a:pPr>
            <a:r>
              <a:rPr lang="en-GB" dirty="0"/>
              <a:t>https://www.blackswan.com/</a:t>
            </a:r>
          </a:p>
          <a:p>
            <a:pPr marL="241539" indent="-241539">
              <a:buAutoNum type="arabicParenR"/>
            </a:pPr>
            <a:r>
              <a:rPr lang="en-GB" dirty="0"/>
              <a:t>https://www.visa.co.uk/</a:t>
            </a:r>
          </a:p>
          <a:p>
            <a:pPr marL="241539" indent="-241539">
              <a:buAutoNum type="arabicParenR"/>
            </a:pPr>
            <a:r>
              <a:rPr lang="en-GB" dirty="0"/>
              <a:t>https://www.blackducksoftware.com/</a:t>
            </a:r>
          </a:p>
          <a:p>
            <a:pPr marL="241539" indent="-241539">
              <a:buAutoNum type="arabicParenR"/>
            </a:pPr>
            <a:r>
              <a:rPr lang="en-GB" dirty="0"/>
              <a:t>https://www.vodafone.co.uk/</a:t>
            </a:r>
          </a:p>
          <a:p>
            <a:pPr marL="241539" indent="-241539">
              <a:buAutoNum type="arabicParenR"/>
            </a:pPr>
            <a:r>
              <a:rPr lang="en-GB" dirty="0"/>
              <a:t>https://www.o2.co.uk/</a:t>
            </a:r>
          </a:p>
          <a:p>
            <a:pPr marL="241539" marR="0" lvl="0" indent="-241539" algn="l" defTabSz="914400" rtl="0" eaLnBrk="1" fontAlgn="auto" latinLnBrk="0" hangingPunct="1">
              <a:lnSpc>
                <a:spcPct val="100000"/>
              </a:lnSpc>
              <a:spcBef>
                <a:spcPts val="0"/>
              </a:spcBef>
              <a:spcAft>
                <a:spcPts val="0"/>
              </a:spcAft>
              <a:buClrTx/>
              <a:buSzTx/>
              <a:buFontTx/>
              <a:buAutoNum type="arabicParenR"/>
              <a:tabLst/>
              <a:defRPr/>
            </a:pPr>
            <a:r>
              <a:rPr lang="en-GB" dirty="0"/>
              <a:t>https://www.heathcareers.nhs.uk/</a:t>
            </a:r>
          </a:p>
          <a:p>
            <a:pPr marL="241539" indent="-241539">
              <a:buAutoNum type="arabicParenR"/>
            </a:pPr>
            <a:r>
              <a:rPr lang="en-GB" dirty="0"/>
              <a:t>https://userreplay.com/</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10</a:t>
            </a:fld>
            <a:endParaRPr lang="en-GB"/>
          </a:p>
        </p:txBody>
      </p:sp>
    </p:spTree>
    <p:extLst>
      <p:ext uri="{BB962C8B-B14F-4D97-AF65-F5344CB8AC3E}">
        <p14:creationId xmlns:p14="http://schemas.microsoft.com/office/powerpoint/2010/main" val="1118796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3431553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700357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1817654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2658331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2347719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231D5A-9BDD-4AA7-9943-260070415E67}" type="datetimeFigureOut">
              <a:rPr lang="en-GB" smtClean="0"/>
              <a:t>28/06/2021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2417378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231D5A-9BDD-4AA7-9943-260070415E67}" type="datetimeFigureOut">
              <a:rPr lang="en-GB" smtClean="0"/>
              <a:t>28/06/2021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1692873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231D5A-9BDD-4AA7-9943-260070415E67}" type="datetimeFigureOut">
              <a:rPr lang="en-GB" smtClean="0"/>
              <a:t>28/06/2021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578299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231D5A-9BDD-4AA7-9943-260070415E67}" type="datetimeFigureOut">
              <a:rPr lang="en-GB" smtClean="0"/>
              <a:t>28/06/2021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140047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231D5A-9BDD-4AA7-9943-260070415E67}" type="datetimeFigureOut">
              <a:rPr lang="en-GB" smtClean="0"/>
              <a:t>28/06/2021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2771795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231D5A-9BDD-4AA7-9943-260070415E67}" type="datetimeFigureOut">
              <a:rPr lang="en-GB" smtClean="0"/>
              <a:t>28/06/2021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196883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55792">
                <a:alpha val="6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231D5A-9BDD-4AA7-9943-260070415E67}" type="datetimeFigureOut">
              <a:rPr lang="en-GB" smtClean="0"/>
              <a:t>28/06/2021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0E2B6-506B-43FC-969D-842867C05886}" type="slidenum">
              <a:rPr lang="en-GB" smtClean="0"/>
              <a:t>‹#›</a:t>
            </a:fld>
            <a:endParaRPr lang="en-GB"/>
          </a:p>
        </p:txBody>
      </p:sp>
    </p:spTree>
    <p:extLst>
      <p:ext uri="{BB962C8B-B14F-4D97-AF65-F5344CB8AC3E}">
        <p14:creationId xmlns:p14="http://schemas.microsoft.com/office/powerpoint/2010/main" val="22485207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hyperlink" Target="https://careers.microsoft.com/professionals/us/en/l-reading" TargetMode="External"/><Relationship Id="rId18" Type="http://schemas.openxmlformats.org/officeDocument/2006/relationships/image" Target="../media/image34.png"/><Relationship Id="rId26" Type="http://schemas.openxmlformats.org/officeDocument/2006/relationships/image" Target="../media/image38.png"/><Relationship Id="rId3" Type="http://schemas.openxmlformats.org/officeDocument/2006/relationships/image" Target="../media/image11.png"/><Relationship Id="rId21" Type="http://schemas.openxmlformats.org/officeDocument/2006/relationships/hyperlink" Target="https://www.blackducksoftware.com/" TargetMode="External"/><Relationship Id="rId7" Type="http://schemas.openxmlformats.org/officeDocument/2006/relationships/hyperlink" Target="https://www.broadcom.com/" TargetMode="External"/><Relationship Id="rId12" Type="http://schemas.openxmlformats.org/officeDocument/2006/relationships/image" Target="../media/image31.png"/><Relationship Id="rId17" Type="http://schemas.openxmlformats.org/officeDocument/2006/relationships/hyperlink" Target="https://mapr.com/try-mapr/" TargetMode="External"/><Relationship Id="rId25" Type="http://schemas.openxmlformats.org/officeDocument/2006/relationships/hyperlink" Target="https://www.visa.co.uk/" TargetMode="External"/><Relationship Id="rId2" Type="http://schemas.openxmlformats.org/officeDocument/2006/relationships/notesSlide" Target="../notesSlides/notesSlide9.xml"/><Relationship Id="rId16" Type="http://schemas.openxmlformats.org/officeDocument/2006/relationships/image" Target="../media/image33.png"/><Relationship Id="rId20" Type="http://schemas.openxmlformats.org/officeDocument/2006/relationships/image" Target="../media/image35.png"/><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hyperlink" Target="https://userreplay.com/" TargetMode="External"/><Relationship Id="rId24" Type="http://schemas.openxmlformats.org/officeDocument/2006/relationships/image" Target="../media/image37.png"/><Relationship Id="rId5" Type="http://schemas.openxmlformats.org/officeDocument/2006/relationships/image" Target="../media/image13.png"/><Relationship Id="rId15" Type="http://schemas.openxmlformats.org/officeDocument/2006/relationships/hyperlink" Target="https://www.blackswan.com/" TargetMode="External"/><Relationship Id="rId23" Type="http://schemas.openxmlformats.org/officeDocument/2006/relationships/hyperlink" Target="https://www.heathcareers.nhs.uk/" TargetMode="External"/><Relationship Id="rId28" Type="http://schemas.openxmlformats.org/officeDocument/2006/relationships/image" Target="../media/image39.png"/><Relationship Id="rId10" Type="http://schemas.openxmlformats.org/officeDocument/2006/relationships/image" Target="../media/image30.png"/><Relationship Id="rId19" Type="http://schemas.openxmlformats.org/officeDocument/2006/relationships/hyperlink" Target="https://www.oneadvanced.com/" TargetMode="External"/><Relationship Id="rId4" Type="http://schemas.openxmlformats.org/officeDocument/2006/relationships/image" Target="../media/image12.svg"/><Relationship Id="rId9" Type="http://schemas.openxmlformats.org/officeDocument/2006/relationships/hyperlink" Target="https://www.vodafone.co.uk/" TargetMode="External"/><Relationship Id="rId14" Type="http://schemas.openxmlformats.org/officeDocument/2006/relationships/image" Target="../media/image32.png"/><Relationship Id="rId22" Type="http://schemas.openxmlformats.org/officeDocument/2006/relationships/image" Target="../media/image36.png"/><Relationship Id="rId27" Type="http://schemas.openxmlformats.org/officeDocument/2006/relationships/hyperlink" Target="https://www.o2.co.uk/"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hyperlink" Target="https://www.bca.ac.uk/" TargetMode="External"/><Relationship Id="rId18" Type="http://schemas.openxmlformats.org/officeDocument/2006/relationships/hyperlink" Target="http://www.coxgreen.com/" TargetMode="External"/><Relationship Id="rId3" Type="http://schemas.openxmlformats.org/officeDocument/2006/relationships/image" Target="../media/image11.png"/><Relationship Id="rId21" Type="http://schemas.openxmlformats.org/officeDocument/2006/relationships/hyperlink" Target="https://www.utcreading.co.uk/" TargetMode="External"/><Relationship Id="rId7" Type="http://schemas.openxmlformats.org/officeDocument/2006/relationships/hyperlink" Target="https://www.reading.ac.uk/" TargetMode="External"/><Relationship Id="rId12" Type="http://schemas.openxmlformats.org/officeDocument/2006/relationships/image" Target="../media/image42.png"/><Relationship Id="rId17" Type="http://schemas.openxmlformats.org/officeDocument/2006/relationships/image" Target="../media/image45.png"/><Relationship Id="rId25" Type="http://schemas.openxmlformats.org/officeDocument/2006/relationships/image" Target="../media/image2.png"/><Relationship Id="rId2" Type="http://schemas.openxmlformats.org/officeDocument/2006/relationships/notesSlide" Target="../notesSlides/notesSlide10.xml"/><Relationship Id="rId16" Type="http://schemas.openxmlformats.org/officeDocument/2006/relationships/hyperlink" Target="https://www.windsor-forest.ac.uk/" TargetMode="External"/><Relationship Id="rId20" Type="http://schemas.openxmlformats.org/officeDocument/2006/relationships/image" Target="../media/image47.png"/><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hyperlink" Target="https://newbury-college.ac.uk/" TargetMode="External"/><Relationship Id="rId24" Type="http://schemas.openxmlformats.org/officeDocument/2006/relationships/image" Target="../media/image49.png"/><Relationship Id="rId5" Type="http://schemas.openxmlformats.org/officeDocument/2006/relationships/image" Target="../media/image13.png"/><Relationship Id="rId15" Type="http://schemas.openxmlformats.org/officeDocument/2006/relationships/image" Target="../media/image44.png"/><Relationship Id="rId23" Type="http://schemas.openxmlformats.org/officeDocument/2006/relationships/hyperlink" Target="https://ranelagh.bonitas.org.uk/" TargetMode="External"/><Relationship Id="rId10" Type="http://schemas.openxmlformats.org/officeDocument/2006/relationships/image" Target="../media/image41.png"/><Relationship Id="rId19" Type="http://schemas.openxmlformats.org/officeDocument/2006/relationships/image" Target="../media/image46.png"/><Relationship Id="rId4" Type="http://schemas.openxmlformats.org/officeDocument/2006/relationships/image" Target="../media/image12.svg"/><Relationship Id="rId9" Type="http://schemas.openxmlformats.org/officeDocument/2006/relationships/hyperlink" Target="https://bracknell.activatelearning.ac.uk/" TargetMode="External"/><Relationship Id="rId14" Type="http://schemas.openxmlformats.org/officeDocument/2006/relationships/image" Target="../media/image43.png"/><Relationship Id="rId22" Type="http://schemas.openxmlformats.org/officeDocument/2006/relationships/image" Target="../media/image48.png"/></Relationships>
</file>

<file path=ppt/slides/_rels/slide12.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hyperlink" Target="https://www.gsk.com/en-gb/home/" TargetMode="External"/><Relationship Id="rId18" Type="http://schemas.openxmlformats.org/officeDocument/2006/relationships/image" Target="../media/image55.png"/><Relationship Id="rId26" Type="http://schemas.openxmlformats.org/officeDocument/2006/relationships/image" Target="../media/image59.png"/><Relationship Id="rId3" Type="http://schemas.openxmlformats.org/officeDocument/2006/relationships/image" Target="../media/image11.png"/><Relationship Id="rId21" Type="http://schemas.openxmlformats.org/officeDocument/2006/relationships/hyperlink" Target="https://www.lonza.com/" TargetMode="External"/><Relationship Id="rId7" Type="http://schemas.openxmlformats.org/officeDocument/2006/relationships/hyperlink" Target="https://www.xtrac.com/" TargetMode="External"/><Relationship Id="rId12" Type="http://schemas.openxmlformats.org/officeDocument/2006/relationships/image" Target="../media/image52.png"/><Relationship Id="rId17" Type="http://schemas.openxmlformats.org/officeDocument/2006/relationships/hyperlink" Target="https://www.awe.co.uk/" TargetMode="External"/><Relationship Id="rId25" Type="http://schemas.openxmlformats.org/officeDocument/2006/relationships/hyperlink" Target="https://www.thalesgroup.com/en" TargetMode="External"/><Relationship Id="rId2" Type="http://schemas.openxmlformats.org/officeDocument/2006/relationships/notesSlide" Target="../notesSlides/notesSlide11.xml"/><Relationship Id="rId16" Type="http://schemas.openxmlformats.org/officeDocument/2006/relationships/image" Target="../media/image54.png"/><Relationship Id="rId20" Type="http://schemas.openxmlformats.org/officeDocument/2006/relationships/image" Target="../media/image56.png"/><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hyperlink" Target="https://www.morganadvancedmaterials.com/" TargetMode="External"/><Relationship Id="rId24" Type="http://schemas.openxmlformats.org/officeDocument/2006/relationships/image" Target="../media/image58.png"/><Relationship Id="rId5" Type="http://schemas.openxmlformats.org/officeDocument/2006/relationships/image" Target="../media/image13.png"/><Relationship Id="rId15" Type="http://schemas.openxmlformats.org/officeDocument/2006/relationships/hyperlink" Target="https://www.covance.com/" TargetMode="External"/><Relationship Id="rId23" Type="http://schemas.openxmlformats.org/officeDocument/2006/relationships/hyperlink" Target="https://www.3m.com/" TargetMode="External"/><Relationship Id="rId28" Type="http://schemas.openxmlformats.org/officeDocument/2006/relationships/image" Target="../media/image60.png"/><Relationship Id="rId10" Type="http://schemas.openxmlformats.org/officeDocument/2006/relationships/image" Target="../media/image51.png"/><Relationship Id="rId19" Type="http://schemas.openxmlformats.org/officeDocument/2006/relationships/hyperlink" Target="https://www.ucb.com/" TargetMode="External"/><Relationship Id="rId4" Type="http://schemas.openxmlformats.org/officeDocument/2006/relationships/image" Target="../media/image12.svg"/><Relationship Id="rId9" Type="http://schemas.openxmlformats.org/officeDocument/2006/relationships/hyperlink" Target="https://www.stryker.com/" TargetMode="External"/><Relationship Id="rId14" Type="http://schemas.openxmlformats.org/officeDocument/2006/relationships/image" Target="../media/image53.png"/><Relationship Id="rId22" Type="http://schemas.openxmlformats.org/officeDocument/2006/relationships/image" Target="../media/image57.png"/><Relationship Id="rId27" Type="http://schemas.openxmlformats.org/officeDocument/2006/relationships/hyperlink" Target="https://www.stantec.com/uk"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hyperlink" Target="https://www.newcrosshealthcare.com/" TargetMode="External"/><Relationship Id="rId18" Type="http://schemas.openxmlformats.org/officeDocument/2006/relationships/image" Target="../media/image66.png"/><Relationship Id="rId3" Type="http://schemas.openxmlformats.org/officeDocument/2006/relationships/image" Target="../media/image11.png"/><Relationship Id="rId7" Type="http://schemas.openxmlformats.org/officeDocument/2006/relationships/hyperlink" Target="https://www.heathcareers.nhs.uk/" TargetMode="External"/><Relationship Id="rId12" Type="http://schemas.openxmlformats.org/officeDocument/2006/relationships/image" Target="../media/image63.png"/><Relationship Id="rId17" Type="http://schemas.openxmlformats.org/officeDocument/2006/relationships/hyperlink" Target="https://www.slough.gov.uk/" TargetMode="External"/><Relationship Id="rId2" Type="http://schemas.openxmlformats.org/officeDocument/2006/relationships/notesSlide" Target="../notesSlides/notesSlide12.xml"/><Relationship Id="rId16" Type="http://schemas.openxmlformats.org/officeDocument/2006/relationships/image" Target="../media/image65.png"/><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hyperlink" Target="https://www.bmihealthcare.co.uk/" TargetMode="External"/><Relationship Id="rId5" Type="http://schemas.openxmlformats.org/officeDocument/2006/relationships/image" Target="../media/image13.png"/><Relationship Id="rId15" Type="http://schemas.openxmlformats.org/officeDocument/2006/relationships/hyperlink" Target="https://www.sunrise-care.co.uk/" TargetMode="External"/><Relationship Id="rId10" Type="http://schemas.openxmlformats.org/officeDocument/2006/relationships/image" Target="../media/image62.png"/><Relationship Id="rId19" Type="http://schemas.openxmlformats.org/officeDocument/2006/relationships/image" Target="../media/image67.png"/><Relationship Id="rId4" Type="http://schemas.openxmlformats.org/officeDocument/2006/relationships/image" Target="../media/image12.svg"/><Relationship Id="rId9" Type="http://schemas.openxmlformats.org/officeDocument/2006/relationships/hyperlink" Target="https://www.voyagecare.com/" TargetMode="External"/><Relationship Id="rId14" Type="http://schemas.openxmlformats.org/officeDocument/2006/relationships/image" Target="../media/image64.png"/></Relationships>
</file>

<file path=ppt/slides/_rels/slide14.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hyperlink" Target="https://www.bidfood.co.uk/" TargetMode="External"/><Relationship Id="rId18" Type="http://schemas.openxmlformats.org/officeDocument/2006/relationships/hyperlink" Target="https://www.ups.com/gb/en/Home.page" TargetMode="External"/><Relationship Id="rId26" Type="http://schemas.openxmlformats.org/officeDocument/2006/relationships/hyperlink" Target="https://www.harrods.com/en-gb/" TargetMode="External"/><Relationship Id="rId3" Type="http://schemas.openxmlformats.org/officeDocument/2006/relationships/image" Target="../media/image11.png"/><Relationship Id="rId21" Type="http://schemas.openxmlformats.org/officeDocument/2006/relationships/image" Target="../media/image75.png"/><Relationship Id="rId34" Type="http://schemas.openxmlformats.org/officeDocument/2006/relationships/hyperlink" Target="https://www.amazon.co.uk/" TargetMode="External"/><Relationship Id="rId7" Type="http://schemas.openxmlformats.org/officeDocument/2006/relationships/hyperlink" Target="https://www.royalmail.com/" TargetMode="External"/><Relationship Id="rId12" Type="http://schemas.openxmlformats.org/officeDocument/2006/relationships/image" Target="../media/image70.png"/><Relationship Id="rId17" Type="http://schemas.openxmlformats.org/officeDocument/2006/relationships/image" Target="../media/image73.png"/><Relationship Id="rId25" Type="http://schemas.openxmlformats.org/officeDocument/2006/relationships/image" Target="../media/image77.png"/><Relationship Id="rId33" Type="http://schemas.openxmlformats.org/officeDocument/2006/relationships/image" Target="../media/image81.png"/><Relationship Id="rId2" Type="http://schemas.openxmlformats.org/officeDocument/2006/relationships/notesSlide" Target="../notesSlides/notesSlide13.xml"/><Relationship Id="rId16" Type="http://schemas.openxmlformats.org/officeDocument/2006/relationships/hyperlink" Target="https://www.ricogroup.global/" TargetMode="External"/><Relationship Id="rId20" Type="http://schemas.openxmlformats.org/officeDocument/2006/relationships/hyperlink" Target="https://saints.co.uk/" TargetMode="External"/><Relationship Id="rId29" Type="http://schemas.openxmlformats.org/officeDocument/2006/relationships/image" Target="../media/image79.png"/><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hyperlink" Target="https://www.tesco.com/" TargetMode="External"/><Relationship Id="rId24" Type="http://schemas.openxmlformats.org/officeDocument/2006/relationships/hyperlink" Target="https://www.argos.co.uk/" TargetMode="External"/><Relationship Id="rId32" Type="http://schemas.openxmlformats.org/officeDocument/2006/relationships/hyperlink" Target="https://www.westcoast.co.uk/" TargetMode="External"/><Relationship Id="rId5" Type="http://schemas.openxmlformats.org/officeDocument/2006/relationships/image" Target="../media/image13.png"/><Relationship Id="rId15" Type="http://schemas.openxmlformats.org/officeDocument/2006/relationships/image" Target="../media/image72.png"/><Relationship Id="rId23" Type="http://schemas.openxmlformats.org/officeDocument/2006/relationships/image" Target="../media/image76.png"/><Relationship Id="rId28" Type="http://schemas.openxmlformats.org/officeDocument/2006/relationships/hyperlink" Target="https://www.waitrose.com/" TargetMode="External"/><Relationship Id="rId36" Type="http://schemas.openxmlformats.org/officeDocument/2006/relationships/image" Target="../media/image2.png"/><Relationship Id="rId10" Type="http://schemas.openxmlformats.org/officeDocument/2006/relationships/image" Target="../media/image69.png"/><Relationship Id="rId19" Type="http://schemas.openxmlformats.org/officeDocument/2006/relationships/image" Target="../media/image74.png"/><Relationship Id="rId31" Type="http://schemas.openxmlformats.org/officeDocument/2006/relationships/image" Target="../media/image80.png"/><Relationship Id="rId4" Type="http://schemas.openxmlformats.org/officeDocument/2006/relationships/image" Target="../media/image12.svg"/><Relationship Id="rId9" Type="http://schemas.openxmlformats.org/officeDocument/2006/relationships/hyperlink" Target="https://www.dhl.com/en/express.html" TargetMode="External"/><Relationship Id="rId14" Type="http://schemas.openxmlformats.org/officeDocument/2006/relationships/image" Target="../media/image71.png"/><Relationship Id="rId22" Type="http://schemas.openxmlformats.org/officeDocument/2006/relationships/hyperlink" Target="https://home.kuehne-nagel.com/" TargetMode="External"/><Relationship Id="rId27" Type="http://schemas.openxmlformats.org/officeDocument/2006/relationships/image" Target="../media/image78.png"/><Relationship Id="rId30" Type="http://schemas.openxmlformats.org/officeDocument/2006/relationships/hyperlink" Target="https://www.brake.co.uk/" TargetMode="External"/><Relationship Id="rId35" Type="http://schemas.openxmlformats.org/officeDocument/2006/relationships/image" Target="../media/image8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hyperlink" Target="https://www.berkshireopportunities.co.uk/"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image" Target="../media/image2.png"/><Relationship Id="rId4" Type="http://schemas.openxmlformats.org/officeDocument/2006/relationships/image" Target="../media/image12.sv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1.png"/><Relationship Id="rId7" Type="http://schemas.openxmlformats.org/officeDocument/2006/relationships/hyperlink" Target="https://www.berkshireopportunities.co.uk/"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svg"/><Relationship Id="rId9" Type="http://schemas.openxmlformats.org/officeDocument/2006/relationships/hyperlink" Target="http://www.thamesvalleyberkshire.co.uk/getfile/Starting%20Out%20-%20The%20Berkshire%20Careers%20Guide.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sv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hyperlink" Target="https://www.jacobs.com/" TargetMode="External"/><Relationship Id="rId18" Type="http://schemas.openxmlformats.org/officeDocument/2006/relationships/image" Target="../media/image24.png"/><Relationship Id="rId26" Type="http://schemas.openxmlformats.org/officeDocument/2006/relationships/image" Target="../media/image28.png"/><Relationship Id="rId3" Type="http://schemas.openxmlformats.org/officeDocument/2006/relationships/image" Target="../media/image11.png"/><Relationship Id="rId21" Type="http://schemas.openxmlformats.org/officeDocument/2006/relationships/hyperlink" Target="https://www.ngbailey.com/" TargetMode="External"/><Relationship Id="rId7" Type="http://schemas.openxmlformats.org/officeDocument/2006/relationships/hyperlink" Target="https://www.woodplc.com/" TargetMode="External"/><Relationship Id="rId12" Type="http://schemas.openxmlformats.org/officeDocument/2006/relationships/image" Target="../media/image21.png"/><Relationship Id="rId17" Type="http://schemas.openxmlformats.org/officeDocument/2006/relationships/hyperlink" Target="https://www.kier.co.uk/" TargetMode="External"/><Relationship Id="rId25" Type="http://schemas.openxmlformats.org/officeDocument/2006/relationships/hyperlink" Target="https://www.bsria.com/uk/" TargetMode="External"/><Relationship Id="rId2" Type="http://schemas.openxmlformats.org/officeDocument/2006/relationships/notesSlide" Target="../notesSlides/notesSlide8.xml"/><Relationship Id="rId16" Type="http://schemas.openxmlformats.org/officeDocument/2006/relationships/image" Target="../media/image23.png"/><Relationship Id="rId20"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hyperlink" Target="https://www.balfourbeatty.com/" TargetMode="External"/><Relationship Id="rId24" Type="http://schemas.openxmlformats.org/officeDocument/2006/relationships/image" Target="../media/image27.png"/><Relationship Id="rId5" Type="http://schemas.openxmlformats.org/officeDocument/2006/relationships/image" Target="../media/image13.png"/><Relationship Id="rId15" Type="http://schemas.openxmlformats.org/officeDocument/2006/relationships/hyperlink" Target="https://www.crestnicholson.com/" TargetMode="External"/><Relationship Id="rId23" Type="http://schemas.openxmlformats.org/officeDocument/2006/relationships/hyperlink" Target="https://www.francisconstruction.co.uk/" TargetMode="External"/><Relationship Id="rId10" Type="http://schemas.openxmlformats.org/officeDocument/2006/relationships/image" Target="../media/image20.png"/><Relationship Id="rId19" Type="http://schemas.openxmlformats.org/officeDocument/2006/relationships/hyperlink" Target="https://www.persimmonhomes.com/" TargetMode="External"/><Relationship Id="rId4" Type="http://schemas.openxmlformats.org/officeDocument/2006/relationships/image" Target="../media/image12.svg"/><Relationship Id="rId9" Type="http://schemas.openxmlformats.org/officeDocument/2006/relationships/hyperlink" Target="https://www.costain.com/" TargetMode="External"/><Relationship Id="rId14" Type="http://schemas.openxmlformats.org/officeDocument/2006/relationships/image" Target="../media/image22.png"/><Relationship Id="rId22" Type="http://schemas.openxmlformats.org/officeDocument/2006/relationships/image" Target="../media/image26.png"/><Relationship Id="rId27"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15DCC5C-5EE2-4565-B10B-FFF7B03D19B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276987" y="5523721"/>
            <a:ext cx="2633747" cy="1068233"/>
          </a:xfrm>
          <a:prstGeom prst="rect">
            <a:avLst/>
          </a:prstGeom>
        </p:spPr>
      </p:pic>
      <p:sp>
        <p:nvSpPr>
          <p:cNvPr id="17" name="Title 1">
            <a:extLst>
              <a:ext uri="{FF2B5EF4-FFF2-40B4-BE49-F238E27FC236}">
                <a16:creationId xmlns:a16="http://schemas.microsoft.com/office/drawing/2014/main" id="{E5BFF442-03F1-4B69-AE86-EF313D03BA77}"/>
              </a:ext>
            </a:extLst>
          </p:cNvPr>
          <p:cNvSpPr txBox="1">
            <a:spLocks/>
          </p:cNvSpPr>
          <p:nvPr/>
        </p:nvSpPr>
        <p:spPr>
          <a:xfrm>
            <a:off x="594852" y="2365592"/>
            <a:ext cx="7954296" cy="1063408"/>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a:latin typeface="Century Gothic" panose="020B0502020202020204" pitchFamily="34" charset="0"/>
              </a:rPr>
              <a:t>Success starts here – Berkshire Careers </a:t>
            </a:r>
          </a:p>
          <a:p>
            <a:r>
              <a:rPr lang="en-GB" sz="3600">
                <a:latin typeface="Century Gothic" panose="020B0502020202020204" pitchFamily="34" charset="0"/>
              </a:rPr>
              <a:t>Y11 </a:t>
            </a:r>
            <a:r>
              <a:rPr lang="en-GB" sz="3600" dirty="0">
                <a:latin typeface="Century Gothic" panose="020B0502020202020204" pitchFamily="34" charset="0"/>
              </a:rPr>
              <a:t>Lesson Plan:</a:t>
            </a:r>
          </a:p>
        </p:txBody>
      </p:sp>
      <p:sp>
        <p:nvSpPr>
          <p:cNvPr id="18" name="Title 1">
            <a:extLst>
              <a:ext uri="{FF2B5EF4-FFF2-40B4-BE49-F238E27FC236}">
                <a16:creationId xmlns:a16="http://schemas.microsoft.com/office/drawing/2014/main" id="{E4875949-FF70-40DF-B8A8-A7328CCECF31}"/>
              </a:ext>
            </a:extLst>
          </p:cNvPr>
          <p:cNvSpPr txBox="1">
            <a:spLocks/>
          </p:cNvSpPr>
          <p:nvPr/>
        </p:nvSpPr>
        <p:spPr>
          <a:xfrm>
            <a:off x="594852" y="3440450"/>
            <a:ext cx="7954296" cy="52991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algn="ctr"/>
            <a:r>
              <a:rPr lang="en-GB" sz="2000" i="1" dirty="0">
                <a:solidFill>
                  <a:schemeClr val="tx1"/>
                </a:solidFill>
                <a:latin typeface="Century Gothic" panose="020B0502020202020204" pitchFamily="34" charset="0"/>
              </a:rPr>
              <a:t>In association with VotesforSchools and The WOW Show  </a:t>
            </a:r>
            <a:endParaRPr lang="en-GB" i="1" dirty="0">
              <a:solidFill>
                <a:schemeClr val="tx1"/>
              </a:solidFill>
              <a:latin typeface="Century Gothic" panose="020B0502020202020204" pitchFamily="34" charset="0"/>
            </a:endParaRPr>
          </a:p>
        </p:txBody>
      </p:sp>
      <p:pic>
        <p:nvPicPr>
          <p:cNvPr id="1026" name="Picture 2" descr="Berkshire Opportunities logo">
            <a:extLst>
              <a:ext uri="{FF2B5EF4-FFF2-40B4-BE49-F238E27FC236}">
                <a16:creationId xmlns:a16="http://schemas.microsoft.com/office/drawing/2014/main" id="{CAD59E47-5D21-4844-B151-7ABC7F9082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33" y="289513"/>
            <a:ext cx="32956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elcome">
            <a:extLst>
              <a:ext uri="{FF2B5EF4-FFF2-40B4-BE49-F238E27FC236}">
                <a16:creationId xmlns:a16="http://schemas.microsoft.com/office/drawing/2014/main" id="{78329C1B-D55F-4577-8C24-3B9E5DD3DA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87" y="5517928"/>
            <a:ext cx="2088013" cy="10740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reers Hub launched in Berkshire to improve opportunities for young people">
            <a:extLst>
              <a:ext uri="{FF2B5EF4-FFF2-40B4-BE49-F238E27FC236}">
                <a16:creationId xmlns:a16="http://schemas.microsoft.com/office/drawing/2014/main" id="{C14819BE-42A7-429A-AE84-0BE25E8BBDF9}"/>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61350" y="5523721"/>
            <a:ext cx="1066800" cy="1071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871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Graphic 37" descr="Signpost outline">
            <a:extLst>
              <a:ext uri="{FF2B5EF4-FFF2-40B4-BE49-F238E27FC236}">
                <a16:creationId xmlns:a16="http://schemas.microsoft.com/office/drawing/2014/main" id="{0D55028E-354B-4448-860C-6B9048BB944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39" name="Graphic 38" descr="Information outline">
            <a:extLst>
              <a:ext uri="{FF2B5EF4-FFF2-40B4-BE49-F238E27FC236}">
                <a16:creationId xmlns:a16="http://schemas.microsoft.com/office/drawing/2014/main" id="{E4B998A7-C73E-42F3-B4E7-A74B33C4ED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95A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Digital Technologies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sp>
        <p:nvSpPr>
          <p:cNvPr id="8" name="Rectangle: Rounded Corners 7">
            <a:extLst>
              <a:ext uri="{FF2B5EF4-FFF2-40B4-BE49-F238E27FC236}">
                <a16:creationId xmlns:a16="http://schemas.microsoft.com/office/drawing/2014/main" id="{4205EEF3-FFBF-4A48-B15E-6C3EAD945132}"/>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Major digital tech multinationals including Vodafone, Microsoft, Oracle and Cisco Systems </a:t>
            </a:r>
            <a:r>
              <a:rPr lang="en-GB" sz="1600" dirty="0">
                <a:solidFill>
                  <a:schemeClr val="tx1"/>
                </a:solidFill>
                <a:latin typeface="Century Gothic" panose="020B0502020202020204" pitchFamily="34" charset="0"/>
              </a:rPr>
              <a:t>have long understood the locational benefits of the Thames Valley. Many </a:t>
            </a:r>
            <a:r>
              <a:rPr lang="en-GB" sz="1600" b="1" dirty="0">
                <a:solidFill>
                  <a:schemeClr val="tx1"/>
                </a:solidFill>
                <a:latin typeface="Century Gothic" panose="020B0502020202020204" pitchFamily="34" charset="0"/>
              </a:rPr>
              <a:t>multinationals</a:t>
            </a:r>
            <a:r>
              <a:rPr lang="en-GB" sz="1600" dirty="0">
                <a:solidFill>
                  <a:schemeClr val="tx1"/>
                </a:solidFill>
                <a:latin typeface="Century Gothic" panose="020B0502020202020204" pitchFamily="34" charset="0"/>
              </a:rPr>
              <a:t> are based at Green Park, whilst the </a:t>
            </a:r>
            <a:r>
              <a:rPr lang="en-GB" sz="1600" b="1" dirty="0">
                <a:solidFill>
                  <a:schemeClr val="tx1"/>
                </a:solidFill>
                <a:latin typeface="Century Gothic" panose="020B0502020202020204" pitchFamily="34" charset="0"/>
              </a:rPr>
              <a:t>Thames Valley Science Park is home to 70 companies.</a:t>
            </a:r>
            <a:endParaRPr lang="en-GB" sz="1600" b="1" dirty="0">
              <a:solidFill>
                <a:schemeClr val="tx1"/>
              </a:solidFill>
              <a:latin typeface="Century Gothic" panose="020B0502020202020204" pitchFamily="34" charset="0"/>
              <a:cs typeface="Calibri"/>
            </a:endParaRPr>
          </a:p>
        </p:txBody>
      </p:sp>
      <p:pic>
        <p:nvPicPr>
          <p:cNvPr id="23" name="Picture 22">
            <a:hlinkClick r:id="rId7"/>
            <a:extLst>
              <a:ext uri="{FF2B5EF4-FFF2-40B4-BE49-F238E27FC236}">
                <a16:creationId xmlns:a16="http://schemas.microsoft.com/office/drawing/2014/main" id="{98481AF9-955B-4307-BA1D-A0173DA9D36D}"/>
              </a:ext>
            </a:extLst>
          </p:cNvPr>
          <p:cNvPicPr>
            <a:picLocks noChangeAspect="1"/>
          </p:cNvPicPr>
          <p:nvPr/>
        </p:nvPicPr>
        <p:blipFill>
          <a:blip r:embed="rId8"/>
          <a:stretch>
            <a:fillRect/>
          </a:stretch>
        </p:blipFill>
        <p:spPr>
          <a:xfrm rot="630541">
            <a:off x="7564477" y="2134865"/>
            <a:ext cx="1217665" cy="1084643"/>
          </a:xfrm>
          <a:prstGeom prst="rect">
            <a:avLst/>
          </a:prstGeom>
          <a:effectLst>
            <a:outerShdw blurRad="50800" dist="38100" dir="2700000" algn="tl" rotWithShape="0">
              <a:prstClr val="black">
                <a:alpha val="40000"/>
              </a:prstClr>
            </a:outerShdw>
          </a:effectLst>
        </p:spPr>
      </p:pic>
      <p:pic>
        <p:nvPicPr>
          <p:cNvPr id="26" name="Picture 25">
            <a:hlinkClick r:id="rId9"/>
            <a:extLst>
              <a:ext uri="{FF2B5EF4-FFF2-40B4-BE49-F238E27FC236}">
                <a16:creationId xmlns:a16="http://schemas.microsoft.com/office/drawing/2014/main" id="{70F95EE6-4057-4F81-8A84-2AEE585EF938}"/>
              </a:ext>
            </a:extLst>
          </p:cNvPr>
          <p:cNvPicPr>
            <a:picLocks noChangeAspect="1"/>
          </p:cNvPicPr>
          <p:nvPr/>
        </p:nvPicPr>
        <p:blipFill>
          <a:blip r:embed="rId10"/>
          <a:stretch>
            <a:fillRect/>
          </a:stretch>
        </p:blipFill>
        <p:spPr>
          <a:xfrm rot="21055974">
            <a:off x="463441" y="4334548"/>
            <a:ext cx="1220145" cy="871532"/>
          </a:xfrm>
          <a:prstGeom prst="rect">
            <a:avLst/>
          </a:prstGeom>
          <a:effectLst>
            <a:outerShdw blurRad="50800" dist="38100" dir="2700000" algn="tl" rotWithShape="0">
              <a:prstClr val="black">
                <a:alpha val="40000"/>
              </a:prstClr>
            </a:outerShdw>
          </a:effectLst>
        </p:spPr>
      </p:pic>
      <p:pic>
        <p:nvPicPr>
          <p:cNvPr id="28" name="Picture 27">
            <a:hlinkClick r:id="rId11"/>
            <a:extLst>
              <a:ext uri="{FF2B5EF4-FFF2-40B4-BE49-F238E27FC236}">
                <a16:creationId xmlns:a16="http://schemas.microsoft.com/office/drawing/2014/main" id="{3FC87FD3-8642-4650-B8C3-9FCD6B8C6A23}"/>
              </a:ext>
            </a:extLst>
          </p:cNvPr>
          <p:cNvPicPr>
            <a:picLocks noChangeAspect="1"/>
          </p:cNvPicPr>
          <p:nvPr/>
        </p:nvPicPr>
        <p:blipFill>
          <a:blip r:embed="rId12"/>
          <a:stretch>
            <a:fillRect/>
          </a:stretch>
        </p:blipFill>
        <p:spPr>
          <a:xfrm rot="21004902">
            <a:off x="7155157" y="4055015"/>
            <a:ext cx="1437670" cy="1126364"/>
          </a:xfrm>
          <a:prstGeom prst="rect">
            <a:avLst/>
          </a:prstGeom>
          <a:effectLst>
            <a:outerShdw blurRad="50800" dist="38100" dir="2700000" algn="tl" rotWithShape="0">
              <a:prstClr val="black">
                <a:alpha val="40000"/>
              </a:prstClr>
            </a:outerShdw>
          </a:effectLst>
        </p:spPr>
      </p:pic>
      <p:pic>
        <p:nvPicPr>
          <p:cNvPr id="29" name="Picture 28">
            <a:hlinkClick r:id="rId13"/>
            <a:extLst>
              <a:ext uri="{FF2B5EF4-FFF2-40B4-BE49-F238E27FC236}">
                <a16:creationId xmlns:a16="http://schemas.microsoft.com/office/drawing/2014/main" id="{706EFC2C-4883-47BE-A5F6-FF3FCA6CAE05}"/>
              </a:ext>
            </a:extLst>
          </p:cNvPr>
          <p:cNvPicPr>
            <a:picLocks noChangeAspect="1"/>
          </p:cNvPicPr>
          <p:nvPr/>
        </p:nvPicPr>
        <p:blipFill>
          <a:blip r:embed="rId14"/>
          <a:stretch>
            <a:fillRect/>
          </a:stretch>
        </p:blipFill>
        <p:spPr>
          <a:xfrm rot="20996622">
            <a:off x="371462" y="2138920"/>
            <a:ext cx="2058282" cy="756558"/>
          </a:xfrm>
          <a:prstGeom prst="rect">
            <a:avLst/>
          </a:prstGeom>
          <a:effectLst>
            <a:outerShdw blurRad="50800" dist="38100" dir="2700000" algn="tl" rotWithShape="0">
              <a:prstClr val="black">
                <a:alpha val="40000"/>
              </a:prstClr>
            </a:outerShdw>
          </a:effectLst>
        </p:spPr>
      </p:pic>
      <p:pic>
        <p:nvPicPr>
          <p:cNvPr id="30" name="Picture 29">
            <a:hlinkClick r:id="rId15"/>
            <a:extLst>
              <a:ext uri="{FF2B5EF4-FFF2-40B4-BE49-F238E27FC236}">
                <a16:creationId xmlns:a16="http://schemas.microsoft.com/office/drawing/2014/main" id="{DB6D0250-1697-4807-91F2-5193BC6DDE22}"/>
              </a:ext>
            </a:extLst>
          </p:cNvPr>
          <p:cNvPicPr>
            <a:picLocks noChangeAspect="1"/>
          </p:cNvPicPr>
          <p:nvPr/>
        </p:nvPicPr>
        <p:blipFill>
          <a:blip r:embed="rId16"/>
          <a:stretch>
            <a:fillRect/>
          </a:stretch>
        </p:blipFill>
        <p:spPr>
          <a:xfrm rot="436403">
            <a:off x="664666" y="3287796"/>
            <a:ext cx="2107127" cy="632138"/>
          </a:xfrm>
          <a:prstGeom prst="rect">
            <a:avLst/>
          </a:prstGeom>
          <a:effectLst>
            <a:outerShdw blurRad="50800" dist="38100" dir="2700000" algn="tl" rotWithShape="0">
              <a:prstClr val="black">
                <a:alpha val="40000"/>
              </a:prstClr>
            </a:outerShdw>
          </a:effectLst>
        </p:spPr>
      </p:pic>
      <p:pic>
        <p:nvPicPr>
          <p:cNvPr id="31" name="Picture 30">
            <a:hlinkClick r:id="rId17"/>
            <a:extLst>
              <a:ext uri="{FF2B5EF4-FFF2-40B4-BE49-F238E27FC236}">
                <a16:creationId xmlns:a16="http://schemas.microsoft.com/office/drawing/2014/main" id="{001E6E3D-39EF-4B60-9544-F9D637B25070}"/>
              </a:ext>
            </a:extLst>
          </p:cNvPr>
          <p:cNvPicPr>
            <a:picLocks noChangeAspect="1"/>
          </p:cNvPicPr>
          <p:nvPr/>
        </p:nvPicPr>
        <p:blipFill>
          <a:blip r:embed="rId18"/>
          <a:stretch>
            <a:fillRect/>
          </a:stretch>
        </p:blipFill>
        <p:spPr>
          <a:xfrm rot="723439">
            <a:off x="3263204" y="2312671"/>
            <a:ext cx="1867130" cy="635309"/>
          </a:xfrm>
          <a:prstGeom prst="rect">
            <a:avLst/>
          </a:prstGeom>
          <a:effectLst>
            <a:outerShdw blurRad="50800" dist="38100" dir="2700000" algn="tl" rotWithShape="0">
              <a:prstClr val="black">
                <a:alpha val="40000"/>
              </a:prstClr>
            </a:outerShdw>
          </a:effectLst>
        </p:spPr>
      </p:pic>
      <p:pic>
        <p:nvPicPr>
          <p:cNvPr id="32" name="Picture 31">
            <a:hlinkClick r:id="rId19"/>
            <a:extLst>
              <a:ext uri="{FF2B5EF4-FFF2-40B4-BE49-F238E27FC236}">
                <a16:creationId xmlns:a16="http://schemas.microsoft.com/office/drawing/2014/main" id="{87D8C669-035A-4B29-8B0D-0096B825AE69}"/>
              </a:ext>
            </a:extLst>
          </p:cNvPr>
          <p:cNvPicPr>
            <a:picLocks noChangeAspect="1"/>
          </p:cNvPicPr>
          <p:nvPr/>
        </p:nvPicPr>
        <p:blipFill>
          <a:blip r:embed="rId20"/>
          <a:stretch>
            <a:fillRect/>
          </a:stretch>
        </p:blipFill>
        <p:spPr>
          <a:xfrm rot="21021519">
            <a:off x="5944200" y="2157249"/>
            <a:ext cx="1283271" cy="760294"/>
          </a:xfrm>
          <a:prstGeom prst="rect">
            <a:avLst/>
          </a:prstGeom>
          <a:effectLst>
            <a:outerShdw blurRad="50800" dist="38100" dir="2700000" algn="tl" rotWithShape="0">
              <a:prstClr val="black">
                <a:alpha val="40000"/>
              </a:prstClr>
            </a:outerShdw>
          </a:effectLst>
        </p:spPr>
      </p:pic>
      <p:pic>
        <p:nvPicPr>
          <p:cNvPr id="33" name="Picture 32">
            <a:hlinkClick r:id="rId21"/>
            <a:extLst>
              <a:ext uri="{FF2B5EF4-FFF2-40B4-BE49-F238E27FC236}">
                <a16:creationId xmlns:a16="http://schemas.microsoft.com/office/drawing/2014/main" id="{51D324F4-A449-4C76-BE21-4FC3DA741520}"/>
              </a:ext>
            </a:extLst>
          </p:cNvPr>
          <p:cNvPicPr>
            <a:picLocks noChangeAspect="1"/>
          </p:cNvPicPr>
          <p:nvPr/>
        </p:nvPicPr>
        <p:blipFill>
          <a:blip r:embed="rId22"/>
          <a:stretch>
            <a:fillRect/>
          </a:stretch>
        </p:blipFill>
        <p:spPr>
          <a:xfrm rot="490524">
            <a:off x="5669315" y="3245405"/>
            <a:ext cx="1237049" cy="1072793"/>
          </a:xfrm>
          <a:prstGeom prst="rect">
            <a:avLst/>
          </a:prstGeom>
          <a:effectLst>
            <a:outerShdw blurRad="50800" dist="38100" dir="2700000" algn="tl" rotWithShape="0">
              <a:prstClr val="black">
                <a:alpha val="40000"/>
              </a:prstClr>
            </a:outerShdw>
          </a:effectLst>
        </p:spPr>
      </p:pic>
      <p:pic>
        <p:nvPicPr>
          <p:cNvPr id="34" name="Picture 33">
            <a:hlinkClick r:id="rId23"/>
            <a:extLst>
              <a:ext uri="{FF2B5EF4-FFF2-40B4-BE49-F238E27FC236}">
                <a16:creationId xmlns:a16="http://schemas.microsoft.com/office/drawing/2014/main" id="{A89340C2-D98E-4D29-AFD7-9B8B478ACCBD}"/>
              </a:ext>
            </a:extLst>
          </p:cNvPr>
          <p:cNvPicPr>
            <a:picLocks noChangeAspect="1"/>
          </p:cNvPicPr>
          <p:nvPr/>
        </p:nvPicPr>
        <p:blipFill>
          <a:blip r:embed="rId24"/>
          <a:stretch>
            <a:fillRect/>
          </a:stretch>
        </p:blipFill>
        <p:spPr>
          <a:xfrm rot="831278">
            <a:off x="4500153" y="4463319"/>
            <a:ext cx="1670797" cy="659894"/>
          </a:xfrm>
          <a:prstGeom prst="rect">
            <a:avLst/>
          </a:prstGeom>
          <a:effectLst>
            <a:outerShdw blurRad="50800" dist="38100" dir="2700000" algn="tl" rotWithShape="0">
              <a:prstClr val="black">
                <a:alpha val="40000"/>
              </a:prstClr>
            </a:outerShdw>
          </a:effectLst>
        </p:spPr>
      </p:pic>
      <p:pic>
        <p:nvPicPr>
          <p:cNvPr id="35" name="Picture 34">
            <a:hlinkClick r:id="rId25"/>
            <a:extLst>
              <a:ext uri="{FF2B5EF4-FFF2-40B4-BE49-F238E27FC236}">
                <a16:creationId xmlns:a16="http://schemas.microsoft.com/office/drawing/2014/main" id="{2A1D8DB3-08D8-4558-B79B-95C6AADC09A2}"/>
              </a:ext>
            </a:extLst>
          </p:cNvPr>
          <p:cNvPicPr>
            <a:picLocks noChangeAspect="1"/>
          </p:cNvPicPr>
          <p:nvPr/>
        </p:nvPicPr>
        <p:blipFill>
          <a:blip r:embed="rId26"/>
          <a:stretch>
            <a:fillRect/>
          </a:stretch>
        </p:blipFill>
        <p:spPr>
          <a:xfrm rot="21181454">
            <a:off x="3469939" y="3323429"/>
            <a:ext cx="1703586" cy="597829"/>
          </a:xfrm>
          <a:prstGeom prst="rect">
            <a:avLst/>
          </a:prstGeom>
          <a:effectLst>
            <a:outerShdw blurRad="50800" dist="38100" dir="2700000" algn="tl" rotWithShape="0">
              <a:prstClr val="black">
                <a:alpha val="40000"/>
              </a:prstClr>
            </a:outerShdw>
          </a:effectLst>
        </p:spPr>
      </p:pic>
      <p:pic>
        <p:nvPicPr>
          <p:cNvPr id="36" name="Picture 35">
            <a:hlinkClick r:id="rId27"/>
            <a:extLst>
              <a:ext uri="{FF2B5EF4-FFF2-40B4-BE49-F238E27FC236}">
                <a16:creationId xmlns:a16="http://schemas.microsoft.com/office/drawing/2014/main" id="{380762C5-7D56-4712-8834-CCC0EB2D5545}"/>
              </a:ext>
            </a:extLst>
          </p:cNvPr>
          <p:cNvPicPr>
            <a:picLocks noChangeAspect="1"/>
          </p:cNvPicPr>
          <p:nvPr/>
        </p:nvPicPr>
        <p:blipFill>
          <a:blip r:embed="rId28"/>
          <a:stretch>
            <a:fillRect/>
          </a:stretch>
        </p:blipFill>
        <p:spPr>
          <a:xfrm rot="21235173">
            <a:off x="2347137" y="4240590"/>
            <a:ext cx="1342136" cy="1001440"/>
          </a:xfrm>
          <a:prstGeom prst="rect">
            <a:avLst/>
          </a:prstGeom>
          <a:effectLst>
            <a:outerShdw blurRad="50800" dist="38100" dir="2700000" algn="tl" rotWithShape="0">
              <a:prstClr val="black">
                <a:alpha val="40000"/>
              </a:prstClr>
            </a:outerShdw>
          </a:effectLst>
        </p:spPr>
      </p:pic>
      <p:sp>
        <p:nvSpPr>
          <p:cNvPr id="21" name="Shape 114">
            <a:extLst>
              <a:ext uri="{FF2B5EF4-FFF2-40B4-BE49-F238E27FC236}">
                <a16:creationId xmlns:a16="http://schemas.microsoft.com/office/drawing/2014/main" id="{2470C32F-9EDF-478F-9232-98E6D89B07D0}"/>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Meet the employers!</a:t>
            </a:r>
          </a:p>
        </p:txBody>
      </p:sp>
      <p:pic>
        <p:nvPicPr>
          <p:cNvPr id="20" name="Picture 2" descr="Berkshire Opportunities logo">
            <a:extLst>
              <a:ext uri="{FF2B5EF4-FFF2-40B4-BE49-F238E27FC236}">
                <a16:creationId xmlns:a16="http://schemas.microsoft.com/office/drawing/2014/main" id="{1F48BB6D-8D5A-482D-8697-2E5B6F6C9BD8}"/>
              </a:ext>
            </a:extLst>
          </p:cNvPr>
          <p:cNvPicPr>
            <a:picLocks noChangeAspect="1" noChangeArrowheads="1"/>
          </p:cNvPicPr>
          <p:nvPr/>
        </p:nvPicPr>
        <p:blipFill>
          <a:blip r:embed="rId29">
            <a:extLst>
              <a:ext uri="{28A0092B-C50C-407E-A947-70E740481C1C}">
                <a14:useLocalDpi xmlns:a14="http://schemas.microsoft.com/office/drawing/2010/main"/>
              </a:ext>
            </a:extLst>
          </a:blip>
          <a:srcRect/>
          <a:stretch>
            <a:fillRect/>
          </a:stretch>
        </p:blipFill>
        <p:spPr bwMode="auto">
          <a:xfrm>
            <a:off x="7363933" y="71724"/>
            <a:ext cx="1695951" cy="735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604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Signpost outline">
            <a:extLst>
              <a:ext uri="{FF2B5EF4-FFF2-40B4-BE49-F238E27FC236}">
                <a16:creationId xmlns:a16="http://schemas.microsoft.com/office/drawing/2014/main" id="{3734059E-0564-4577-806B-D9A27655EBA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29" name="Graphic 28" descr="Information outline">
            <a:extLst>
              <a:ext uri="{FF2B5EF4-FFF2-40B4-BE49-F238E27FC236}">
                <a16:creationId xmlns:a16="http://schemas.microsoft.com/office/drawing/2014/main" id="{53737D4C-BB60-4890-A450-9D2524B902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95A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Education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pic>
        <p:nvPicPr>
          <p:cNvPr id="9" name="Picture 8">
            <a:hlinkClick r:id="rId7"/>
            <a:extLst>
              <a:ext uri="{FF2B5EF4-FFF2-40B4-BE49-F238E27FC236}">
                <a16:creationId xmlns:a16="http://schemas.microsoft.com/office/drawing/2014/main" id="{510DA7D6-8100-4147-B185-99965C170953}"/>
              </a:ext>
            </a:extLst>
          </p:cNvPr>
          <p:cNvPicPr>
            <a:picLocks noChangeAspect="1"/>
          </p:cNvPicPr>
          <p:nvPr/>
        </p:nvPicPr>
        <p:blipFill>
          <a:blip r:embed="rId8"/>
          <a:stretch>
            <a:fillRect/>
          </a:stretch>
        </p:blipFill>
        <p:spPr>
          <a:xfrm rot="550952">
            <a:off x="3992829" y="2164146"/>
            <a:ext cx="2042268" cy="714794"/>
          </a:xfrm>
          <a:prstGeom prst="rect">
            <a:avLst/>
          </a:prstGeom>
          <a:effectLst>
            <a:outerShdw blurRad="50800" dist="38100" dir="2700000" algn="tl" rotWithShape="0">
              <a:prstClr val="black">
                <a:alpha val="40000"/>
              </a:prstClr>
            </a:outerShdw>
          </a:effectLst>
        </p:spPr>
      </p:pic>
      <p:pic>
        <p:nvPicPr>
          <p:cNvPr id="10" name="Picture 9">
            <a:hlinkClick r:id="rId9"/>
            <a:extLst>
              <a:ext uri="{FF2B5EF4-FFF2-40B4-BE49-F238E27FC236}">
                <a16:creationId xmlns:a16="http://schemas.microsoft.com/office/drawing/2014/main" id="{C571564F-63D8-4753-9C2B-0E61813C3C9D}"/>
              </a:ext>
            </a:extLst>
          </p:cNvPr>
          <p:cNvPicPr>
            <a:picLocks noChangeAspect="1"/>
          </p:cNvPicPr>
          <p:nvPr/>
        </p:nvPicPr>
        <p:blipFill>
          <a:blip r:embed="rId10"/>
          <a:stretch>
            <a:fillRect/>
          </a:stretch>
        </p:blipFill>
        <p:spPr>
          <a:xfrm rot="21196143">
            <a:off x="6574646" y="2237846"/>
            <a:ext cx="2054915" cy="1191154"/>
          </a:xfrm>
          <a:prstGeom prst="rect">
            <a:avLst/>
          </a:prstGeom>
          <a:effectLst>
            <a:outerShdw blurRad="50800" dist="38100" dir="2700000" algn="tl" rotWithShape="0">
              <a:prstClr val="black">
                <a:alpha val="40000"/>
              </a:prstClr>
            </a:outerShdw>
          </a:effectLst>
        </p:spPr>
      </p:pic>
      <p:pic>
        <p:nvPicPr>
          <p:cNvPr id="11" name="Picture 10">
            <a:hlinkClick r:id="rId11"/>
            <a:extLst>
              <a:ext uri="{FF2B5EF4-FFF2-40B4-BE49-F238E27FC236}">
                <a16:creationId xmlns:a16="http://schemas.microsoft.com/office/drawing/2014/main" id="{C1673B27-FD3E-44EC-BEDD-DA2F45780801}"/>
              </a:ext>
            </a:extLst>
          </p:cNvPr>
          <p:cNvPicPr>
            <a:picLocks noChangeAspect="1"/>
          </p:cNvPicPr>
          <p:nvPr/>
        </p:nvPicPr>
        <p:blipFill>
          <a:blip r:embed="rId12"/>
          <a:stretch>
            <a:fillRect/>
          </a:stretch>
        </p:blipFill>
        <p:spPr>
          <a:xfrm rot="21073607">
            <a:off x="2856746" y="4557532"/>
            <a:ext cx="1715253" cy="656805"/>
          </a:xfrm>
          <a:prstGeom prst="rect">
            <a:avLst/>
          </a:prstGeom>
          <a:effectLst>
            <a:outerShdw blurRad="50800" dist="38100" dir="2700000" algn="tl" rotWithShape="0">
              <a:prstClr val="black">
                <a:alpha val="40000"/>
              </a:prstClr>
            </a:outerShdw>
          </a:effectLst>
        </p:spPr>
      </p:pic>
      <p:pic>
        <p:nvPicPr>
          <p:cNvPr id="12" name="Picture 11">
            <a:hlinkClick r:id="rId13"/>
            <a:extLst>
              <a:ext uri="{FF2B5EF4-FFF2-40B4-BE49-F238E27FC236}">
                <a16:creationId xmlns:a16="http://schemas.microsoft.com/office/drawing/2014/main" id="{E76509A8-0FE2-40F8-8154-069A9475EEC7}"/>
              </a:ext>
            </a:extLst>
          </p:cNvPr>
          <p:cNvPicPr>
            <a:picLocks noChangeAspect="1"/>
          </p:cNvPicPr>
          <p:nvPr/>
        </p:nvPicPr>
        <p:blipFill>
          <a:blip r:embed="rId14"/>
          <a:stretch>
            <a:fillRect/>
          </a:stretch>
        </p:blipFill>
        <p:spPr>
          <a:xfrm rot="769586">
            <a:off x="1926265" y="3523170"/>
            <a:ext cx="1380541" cy="773102"/>
          </a:xfrm>
          <a:prstGeom prst="rect">
            <a:avLst/>
          </a:prstGeom>
          <a:effectLst>
            <a:outerShdw blurRad="50800" dist="38100" dir="2700000" algn="tl" rotWithShape="0">
              <a:prstClr val="black">
                <a:alpha val="40000"/>
              </a:prstClr>
            </a:outerShdw>
          </a:effectLst>
        </p:spPr>
      </p:pic>
      <p:pic>
        <p:nvPicPr>
          <p:cNvPr id="13" name="Picture 12">
            <a:hlinkClick r:id="rId9"/>
            <a:extLst>
              <a:ext uri="{FF2B5EF4-FFF2-40B4-BE49-F238E27FC236}">
                <a16:creationId xmlns:a16="http://schemas.microsoft.com/office/drawing/2014/main" id="{D6687877-F109-4B97-B045-414CAA78901D}"/>
              </a:ext>
            </a:extLst>
          </p:cNvPr>
          <p:cNvPicPr>
            <a:picLocks noChangeAspect="1"/>
          </p:cNvPicPr>
          <p:nvPr/>
        </p:nvPicPr>
        <p:blipFill>
          <a:blip r:embed="rId15"/>
          <a:stretch>
            <a:fillRect/>
          </a:stretch>
        </p:blipFill>
        <p:spPr>
          <a:xfrm rot="20977673">
            <a:off x="2081582" y="2281476"/>
            <a:ext cx="1648039" cy="719498"/>
          </a:xfrm>
          <a:prstGeom prst="rect">
            <a:avLst/>
          </a:prstGeom>
          <a:effectLst>
            <a:outerShdw blurRad="50800" dist="38100" dir="2700000" algn="tl" rotWithShape="0">
              <a:prstClr val="black">
                <a:alpha val="40000"/>
              </a:prstClr>
            </a:outerShdw>
          </a:effectLst>
        </p:spPr>
      </p:pic>
      <p:pic>
        <p:nvPicPr>
          <p:cNvPr id="15" name="Picture 14">
            <a:hlinkClick r:id="rId16"/>
            <a:extLst>
              <a:ext uri="{FF2B5EF4-FFF2-40B4-BE49-F238E27FC236}">
                <a16:creationId xmlns:a16="http://schemas.microsoft.com/office/drawing/2014/main" id="{98CB94DC-1B52-40A3-815A-E7F86278A775}"/>
              </a:ext>
            </a:extLst>
          </p:cNvPr>
          <p:cNvPicPr>
            <a:picLocks noChangeAspect="1"/>
          </p:cNvPicPr>
          <p:nvPr/>
        </p:nvPicPr>
        <p:blipFill>
          <a:blip r:embed="rId17"/>
          <a:stretch>
            <a:fillRect/>
          </a:stretch>
        </p:blipFill>
        <p:spPr>
          <a:xfrm rot="305951">
            <a:off x="303270" y="2126857"/>
            <a:ext cx="1275622" cy="1454209"/>
          </a:xfrm>
          <a:prstGeom prst="rect">
            <a:avLst/>
          </a:prstGeom>
          <a:effectLst>
            <a:outerShdw blurRad="50800" dist="38100" dir="2700000" algn="tl" rotWithShape="0">
              <a:prstClr val="black">
                <a:alpha val="40000"/>
              </a:prstClr>
            </a:outerShdw>
          </a:effectLst>
        </p:spPr>
      </p:pic>
      <p:pic>
        <p:nvPicPr>
          <p:cNvPr id="16" name="Picture 15">
            <a:hlinkClick r:id="rId18"/>
            <a:extLst>
              <a:ext uri="{FF2B5EF4-FFF2-40B4-BE49-F238E27FC236}">
                <a16:creationId xmlns:a16="http://schemas.microsoft.com/office/drawing/2014/main" id="{909D83FE-5A14-49FE-B7CF-39BCD766434D}"/>
              </a:ext>
            </a:extLst>
          </p:cNvPr>
          <p:cNvPicPr>
            <a:picLocks noChangeAspect="1"/>
          </p:cNvPicPr>
          <p:nvPr/>
        </p:nvPicPr>
        <p:blipFill>
          <a:blip r:embed="rId19"/>
          <a:stretch>
            <a:fillRect/>
          </a:stretch>
        </p:blipFill>
        <p:spPr>
          <a:xfrm rot="548215">
            <a:off x="447216" y="4197933"/>
            <a:ext cx="1378689" cy="957256"/>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60D16C76-38FF-4172-B809-E0E5A7FE17AC}"/>
              </a:ext>
            </a:extLst>
          </p:cNvPr>
          <p:cNvPicPr>
            <a:picLocks noChangeAspect="1"/>
          </p:cNvPicPr>
          <p:nvPr/>
        </p:nvPicPr>
        <p:blipFill>
          <a:blip r:embed="rId20"/>
          <a:stretch>
            <a:fillRect/>
          </a:stretch>
        </p:blipFill>
        <p:spPr>
          <a:xfrm rot="21119760">
            <a:off x="7617214" y="4149191"/>
            <a:ext cx="987869" cy="987869"/>
          </a:xfrm>
          <a:prstGeom prst="rect">
            <a:avLst/>
          </a:prstGeom>
        </p:spPr>
      </p:pic>
      <p:pic>
        <p:nvPicPr>
          <p:cNvPr id="19" name="Picture 18">
            <a:hlinkClick r:id="rId21"/>
            <a:extLst>
              <a:ext uri="{FF2B5EF4-FFF2-40B4-BE49-F238E27FC236}">
                <a16:creationId xmlns:a16="http://schemas.microsoft.com/office/drawing/2014/main" id="{66487CE2-9FFD-4085-86E4-FDE93B6FD89E}"/>
              </a:ext>
            </a:extLst>
          </p:cNvPr>
          <p:cNvPicPr>
            <a:picLocks noChangeAspect="1"/>
          </p:cNvPicPr>
          <p:nvPr/>
        </p:nvPicPr>
        <p:blipFill>
          <a:blip r:embed="rId22"/>
          <a:stretch>
            <a:fillRect/>
          </a:stretch>
        </p:blipFill>
        <p:spPr>
          <a:xfrm rot="678340">
            <a:off x="5836596" y="3801126"/>
            <a:ext cx="1381139" cy="933036"/>
          </a:xfrm>
          <a:prstGeom prst="rect">
            <a:avLst/>
          </a:prstGeom>
          <a:effectLst>
            <a:outerShdw blurRad="50800" dist="38100" dir="2700000" algn="tl" rotWithShape="0">
              <a:prstClr val="black">
                <a:alpha val="40000"/>
              </a:prstClr>
            </a:outerShdw>
          </a:effectLst>
        </p:spPr>
      </p:pic>
      <p:pic>
        <p:nvPicPr>
          <p:cNvPr id="20" name="Picture 19">
            <a:hlinkClick r:id="rId23"/>
            <a:extLst>
              <a:ext uri="{FF2B5EF4-FFF2-40B4-BE49-F238E27FC236}">
                <a16:creationId xmlns:a16="http://schemas.microsoft.com/office/drawing/2014/main" id="{6DCD8F31-986C-4339-B3CC-B45EF1C8AD16}"/>
              </a:ext>
            </a:extLst>
          </p:cNvPr>
          <p:cNvPicPr>
            <a:picLocks noChangeAspect="1"/>
          </p:cNvPicPr>
          <p:nvPr/>
        </p:nvPicPr>
        <p:blipFill>
          <a:blip r:embed="rId24"/>
          <a:stretch>
            <a:fillRect/>
          </a:stretch>
        </p:blipFill>
        <p:spPr>
          <a:xfrm rot="402140">
            <a:off x="4082240" y="3103236"/>
            <a:ext cx="1222255" cy="1222255"/>
          </a:xfrm>
          <a:prstGeom prst="rect">
            <a:avLst/>
          </a:prstGeom>
          <a:effectLst>
            <a:outerShdw blurRad="50800" dist="38100" dir="2700000" algn="tl" rotWithShape="0">
              <a:prstClr val="black">
                <a:alpha val="40000"/>
              </a:prstClr>
            </a:outerShdw>
          </a:effectLst>
        </p:spPr>
      </p:pic>
      <p:sp>
        <p:nvSpPr>
          <p:cNvPr id="21" name="Rectangle: Rounded Corners 20">
            <a:extLst>
              <a:ext uri="{FF2B5EF4-FFF2-40B4-BE49-F238E27FC236}">
                <a16:creationId xmlns:a16="http://schemas.microsoft.com/office/drawing/2014/main" id="{FE7E8461-42B1-491F-8474-03F098C22F78}"/>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Berkshire offers </a:t>
            </a:r>
            <a:r>
              <a:rPr lang="en-GB" sz="1600" b="1" dirty="0">
                <a:solidFill>
                  <a:schemeClr val="tx1"/>
                </a:solidFill>
                <a:latin typeface="Century Gothic" panose="020B0502020202020204" pitchFamily="34" charset="0"/>
              </a:rPr>
              <a:t>a range of careers in education</a:t>
            </a:r>
            <a:r>
              <a:rPr lang="en-GB" sz="1600" dirty="0">
                <a:solidFill>
                  <a:schemeClr val="tx1"/>
                </a:solidFill>
                <a:latin typeface="Century Gothic" panose="020B0502020202020204" pitchFamily="34" charset="0"/>
              </a:rPr>
              <a:t>, from Primary schools to Further Education colleges and Higher Education institutions. </a:t>
            </a:r>
          </a:p>
        </p:txBody>
      </p:sp>
      <p:sp>
        <p:nvSpPr>
          <p:cNvPr id="23" name="Shape 114">
            <a:extLst>
              <a:ext uri="{FF2B5EF4-FFF2-40B4-BE49-F238E27FC236}">
                <a16:creationId xmlns:a16="http://schemas.microsoft.com/office/drawing/2014/main" id="{080A2FB1-5F1A-45EF-97F0-7BA3339ADBE5}"/>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Meet the employers!</a:t>
            </a:r>
          </a:p>
        </p:txBody>
      </p:sp>
      <p:pic>
        <p:nvPicPr>
          <p:cNvPr id="22" name="Picture 2" descr="Berkshire Opportunities logo">
            <a:extLst>
              <a:ext uri="{FF2B5EF4-FFF2-40B4-BE49-F238E27FC236}">
                <a16:creationId xmlns:a16="http://schemas.microsoft.com/office/drawing/2014/main" id="{1987E1BD-DF88-4DE1-8B0C-6F95E9D6F409}"/>
              </a:ext>
            </a:extLst>
          </p:cNvPr>
          <p:cNvPicPr>
            <a:picLocks noChangeAspect="1" noChangeArrowheads="1"/>
          </p:cNvPicPr>
          <p:nvPr/>
        </p:nvPicPr>
        <p:blipFill>
          <a:blip r:embed="rId25">
            <a:extLst>
              <a:ext uri="{28A0092B-C50C-407E-A947-70E740481C1C}">
                <a14:useLocalDpi xmlns:a14="http://schemas.microsoft.com/office/drawing/2010/main"/>
              </a:ext>
            </a:extLst>
          </a:blip>
          <a:srcRect/>
          <a:stretch>
            <a:fillRect/>
          </a:stretch>
        </p:blipFill>
        <p:spPr bwMode="auto">
          <a:xfrm>
            <a:off x="7363933" y="71724"/>
            <a:ext cx="1695951" cy="735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661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Graphic 38" descr="Signpost outline">
            <a:extLst>
              <a:ext uri="{FF2B5EF4-FFF2-40B4-BE49-F238E27FC236}">
                <a16:creationId xmlns:a16="http://schemas.microsoft.com/office/drawing/2014/main" id="{1B60C373-B26C-4F53-BFE0-ABD1FA1AB3A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40" name="Graphic 39" descr="Information outline">
            <a:extLst>
              <a:ext uri="{FF2B5EF4-FFF2-40B4-BE49-F238E27FC236}">
                <a16:creationId xmlns:a16="http://schemas.microsoft.com/office/drawing/2014/main" id="{F9A7FD73-34D5-4F5C-B4E9-08B63C4F95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95A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Engineering and Science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pic>
        <p:nvPicPr>
          <p:cNvPr id="21" name="Picture 20">
            <a:hlinkClick r:id="rId7"/>
            <a:extLst>
              <a:ext uri="{FF2B5EF4-FFF2-40B4-BE49-F238E27FC236}">
                <a16:creationId xmlns:a16="http://schemas.microsoft.com/office/drawing/2014/main" id="{33D91B02-5541-418F-932E-7FB3A03047F5}"/>
              </a:ext>
            </a:extLst>
          </p:cNvPr>
          <p:cNvPicPr>
            <a:picLocks noChangeAspect="1"/>
          </p:cNvPicPr>
          <p:nvPr/>
        </p:nvPicPr>
        <p:blipFill>
          <a:blip r:embed="rId8"/>
          <a:stretch>
            <a:fillRect/>
          </a:stretch>
        </p:blipFill>
        <p:spPr>
          <a:xfrm rot="21264843">
            <a:off x="361005" y="2217101"/>
            <a:ext cx="1600983" cy="617702"/>
          </a:xfrm>
          <a:prstGeom prst="rect">
            <a:avLst/>
          </a:prstGeom>
          <a:effectLst>
            <a:outerShdw blurRad="50800" dist="38100" dir="2700000" algn="tl" rotWithShape="0">
              <a:prstClr val="black">
                <a:alpha val="40000"/>
              </a:prstClr>
            </a:outerShdw>
          </a:effectLst>
        </p:spPr>
      </p:pic>
      <p:pic>
        <p:nvPicPr>
          <p:cNvPr id="23" name="Picture 22">
            <a:hlinkClick r:id="rId9"/>
            <a:extLst>
              <a:ext uri="{FF2B5EF4-FFF2-40B4-BE49-F238E27FC236}">
                <a16:creationId xmlns:a16="http://schemas.microsoft.com/office/drawing/2014/main" id="{2C8D8BCA-42C9-4397-8E59-5D53ACF3A3ED}"/>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rot="21059476">
            <a:off x="3437451" y="4345278"/>
            <a:ext cx="1380283" cy="769849"/>
          </a:xfrm>
          <a:prstGeom prst="rect">
            <a:avLst/>
          </a:prstGeom>
        </p:spPr>
      </p:pic>
      <p:pic>
        <p:nvPicPr>
          <p:cNvPr id="26" name="Picture 25">
            <a:hlinkClick r:id="rId11"/>
            <a:extLst>
              <a:ext uri="{FF2B5EF4-FFF2-40B4-BE49-F238E27FC236}">
                <a16:creationId xmlns:a16="http://schemas.microsoft.com/office/drawing/2014/main" id="{6A347AC2-E79B-4F40-A167-ADB285AA4F09}"/>
              </a:ext>
            </a:extLst>
          </p:cNvPr>
          <p:cNvPicPr>
            <a:picLocks noChangeAspect="1"/>
          </p:cNvPicPr>
          <p:nvPr/>
        </p:nvPicPr>
        <p:blipFill>
          <a:blip r:embed="rId12"/>
          <a:stretch>
            <a:fillRect/>
          </a:stretch>
        </p:blipFill>
        <p:spPr>
          <a:xfrm rot="558710">
            <a:off x="3184682" y="2160867"/>
            <a:ext cx="2029299" cy="599454"/>
          </a:xfrm>
          <a:prstGeom prst="rect">
            <a:avLst/>
          </a:prstGeom>
          <a:effectLst>
            <a:outerShdw blurRad="50800" dist="38100" dir="2700000" algn="tl" rotWithShape="0">
              <a:prstClr val="black">
                <a:alpha val="40000"/>
              </a:prstClr>
            </a:outerShdw>
          </a:effectLst>
        </p:spPr>
      </p:pic>
      <p:pic>
        <p:nvPicPr>
          <p:cNvPr id="28" name="Picture 27">
            <a:hlinkClick r:id="rId13"/>
            <a:extLst>
              <a:ext uri="{FF2B5EF4-FFF2-40B4-BE49-F238E27FC236}">
                <a16:creationId xmlns:a16="http://schemas.microsoft.com/office/drawing/2014/main" id="{886C5EEF-6C8B-43E7-A341-EA61DB2E434C}"/>
              </a:ext>
            </a:extLst>
          </p:cNvPr>
          <p:cNvPicPr>
            <a:picLocks noChangeAspect="1"/>
          </p:cNvPicPr>
          <p:nvPr/>
        </p:nvPicPr>
        <p:blipFill>
          <a:blip r:embed="rId14"/>
          <a:stretch>
            <a:fillRect/>
          </a:stretch>
        </p:blipFill>
        <p:spPr>
          <a:xfrm rot="21062604">
            <a:off x="1172102" y="2880333"/>
            <a:ext cx="1911738" cy="681311"/>
          </a:xfrm>
          <a:prstGeom prst="rect">
            <a:avLst/>
          </a:prstGeom>
          <a:effectLst>
            <a:outerShdw blurRad="50800" dist="38100" dir="2700000" algn="tl" rotWithShape="0">
              <a:prstClr val="black">
                <a:alpha val="40000"/>
              </a:prstClr>
            </a:outerShdw>
          </a:effectLst>
        </p:spPr>
      </p:pic>
      <p:pic>
        <p:nvPicPr>
          <p:cNvPr id="29" name="Picture 28">
            <a:hlinkClick r:id="rId15"/>
            <a:extLst>
              <a:ext uri="{FF2B5EF4-FFF2-40B4-BE49-F238E27FC236}">
                <a16:creationId xmlns:a16="http://schemas.microsoft.com/office/drawing/2014/main" id="{9DE908D4-91B5-4522-ABB2-F8637360D32F}"/>
              </a:ext>
            </a:extLst>
          </p:cNvPr>
          <p:cNvPicPr>
            <a:picLocks noChangeAspect="1"/>
          </p:cNvPicPr>
          <p:nvPr/>
        </p:nvPicPr>
        <p:blipFill>
          <a:blip r:embed="rId16"/>
          <a:stretch>
            <a:fillRect/>
          </a:stretch>
        </p:blipFill>
        <p:spPr>
          <a:xfrm rot="20619260">
            <a:off x="2994958" y="3362994"/>
            <a:ext cx="2517877" cy="368261"/>
          </a:xfrm>
          <a:prstGeom prst="rect">
            <a:avLst/>
          </a:prstGeom>
          <a:effectLst>
            <a:outerShdw blurRad="50800" dist="38100" dir="2700000" algn="tl" rotWithShape="0">
              <a:prstClr val="black">
                <a:alpha val="40000"/>
              </a:prstClr>
            </a:outerShdw>
          </a:effectLst>
        </p:spPr>
      </p:pic>
      <p:pic>
        <p:nvPicPr>
          <p:cNvPr id="30" name="Picture 29">
            <a:hlinkClick r:id="rId17"/>
            <a:extLst>
              <a:ext uri="{FF2B5EF4-FFF2-40B4-BE49-F238E27FC236}">
                <a16:creationId xmlns:a16="http://schemas.microsoft.com/office/drawing/2014/main" id="{3C6A990C-5D8A-4CDA-B0C9-1E3D71860394}"/>
              </a:ext>
            </a:extLst>
          </p:cNvPr>
          <p:cNvPicPr>
            <a:picLocks noChangeAspect="1"/>
          </p:cNvPicPr>
          <p:nvPr/>
        </p:nvPicPr>
        <p:blipFill rotWithShape="1">
          <a:blip r:embed="rId18" cstate="print">
            <a:extLst>
              <a:ext uri="{28A0092B-C50C-407E-A947-70E740481C1C}">
                <a14:useLocalDpi xmlns:a14="http://schemas.microsoft.com/office/drawing/2010/main"/>
              </a:ext>
            </a:extLst>
          </a:blip>
          <a:srcRect/>
          <a:stretch/>
        </p:blipFill>
        <p:spPr>
          <a:xfrm rot="867934">
            <a:off x="5145189" y="3689317"/>
            <a:ext cx="1401977" cy="854134"/>
          </a:xfrm>
          <a:prstGeom prst="rect">
            <a:avLst/>
          </a:prstGeom>
          <a:effectLst>
            <a:outerShdw blurRad="50800" dist="38100" dir="2700000" algn="tl" rotWithShape="0">
              <a:prstClr val="black">
                <a:alpha val="40000"/>
              </a:prstClr>
            </a:outerShdw>
          </a:effectLst>
        </p:spPr>
      </p:pic>
      <p:pic>
        <p:nvPicPr>
          <p:cNvPr id="31" name="Picture 30">
            <a:hlinkClick r:id="rId19"/>
            <a:extLst>
              <a:ext uri="{FF2B5EF4-FFF2-40B4-BE49-F238E27FC236}">
                <a16:creationId xmlns:a16="http://schemas.microsoft.com/office/drawing/2014/main" id="{BFD7432C-59B6-4879-BFCF-17F403437C53}"/>
              </a:ext>
            </a:extLst>
          </p:cNvPr>
          <p:cNvPicPr>
            <a:picLocks noChangeAspect="1"/>
          </p:cNvPicPr>
          <p:nvPr/>
        </p:nvPicPr>
        <p:blipFill rotWithShape="1">
          <a:blip r:embed="rId20" cstate="print">
            <a:extLst>
              <a:ext uri="{28A0092B-C50C-407E-A947-70E740481C1C}">
                <a14:useLocalDpi xmlns:a14="http://schemas.microsoft.com/office/drawing/2010/main"/>
              </a:ext>
            </a:extLst>
          </a:blip>
          <a:srcRect/>
          <a:stretch/>
        </p:blipFill>
        <p:spPr>
          <a:xfrm rot="504626">
            <a:off x="5931684" y="2427376"/>
            <a:ext cx="1004153" cy="854134"/>
          </a:xfrm>
          <a:prstGeom prst="rect">
            <a:avLst/>
          </a:prstGeom>
          <a:effectLst>
            <a:outerShdw blurRad="50800" dist="38100" dir="2700000" algn="tl" rotWithShape="0">
              <a:prstClr val="black">
                <a:alpha val="40000"/>
              </a:prstClr>
            </a:outerShdw>
          </a:effectLst>
        </p:spPr>
      </p:pic>
      <p:pic>
        <p:nvPicPr>
          <p:cNvPr id="32" name="Picture 31">
            <a:hlinkClick r:id="rId21"/>
            <a:extLst>
              <a:ext uri="{FF2B5EF4-FFF2-40B4-BE49-F238E27FC236}">
                <a16:creationId xmlns:a16="http://schemas.microsoft.com/office/drawing/2014/main" id="{67AB6386-1874-4280-88E4-B405AE425398}"/>
              </a:ext>
            </a:extLst>
          </p:cNvPr>
          <p:cNvPicPr>
            <a:picLocks noChangeAspect="1"/>
          </p:cNvPicPr>
          <p:nvPr/>
        </p:nvPicPr>
        <p:blipFill rotWithShape="1">
          <a:blip r:embed="rId22" cstate="print">
            <a:extLst>
              <a:ext uri="{28A0092B-C50C-407E-A947-70E740481C1C}">
                <a14:useLocalDpi xmlns:a14="http://schemas.microsoft.com/office/drawing/2010/main"/>
              </a:ext>
            </a:extLst>
          </a:blip>
          <a:srcRect/>
          <a:stretch/>
        </p:blipFill>
        <p:spPr>
          <a:xfrm>
            <a:off x="7112052" y="3479122"/>
            <a:ext cx="1348561" cy="749420"/>
          </a:xfrm>
          <a:prstGeom prst="rect">
            <a:avLst/>
          </a:prstGeom>
          <a:effectLst>
            <a:outerShdw blurRad="50800" dist="38100" dir="2700000" algn="tl" rotWithShape="0">
              <a:prstClr val="black">
                <a:alpha val="40000"/>
              </a:prstClr>
            </a:outerShdw>
          </a:effectLst>
        </p:spPr>
      </p:pic>
      <p:pic>
        <p:nvPicPr>
          <p:cNvPr id="33" name="Picture 32">
            <a:hlinkClick r:id="rId23"/>
            <a:extLst>
              <a:ext uri="{FF2B5EF4-FFF2-40B4-BE49-F238E27FC236}">
                <a16:creationId xmlns:a16="http://schemas.microsoft.com/office/drawing/2014/main" id="{50E0AE53-03BD-49CD-AE1A-1806F0A1CDF4}"/>
              </a:ext>
            </a:extLst>
          </p:cNvPr>
          <p:cNvPicPr>
            <a:picLocks noChangeAspect="1"/>
          </p:cNvPicPr>
          <p:nvPr/>
        </p:nvPicPr>
        <p:blipFill>
          <a:blip r:embed="rId24"/>
          <a:stretch>
            <a:fillRect/>
          </a:stretch>
        </p:blipFill>
        <p:spPr>
          <a:xfrm rot="21039887">
            <a:off x="7299853" y="2224935"/>
            <a:ext cx="1348561" cy="720404"/>
          </a:xfrm>
          <a:prstGeom prst="rect">
            <a:avLst/>
          </a:prstGeom>
          <a:effectLst>
            <a:outerShdw blurRad="50800" dist="38100" dir="2700000" algn="tl" rotWithShape="0">
              <a:prstClr val="black">
                <a:alpha val="40000"/>
              </a:prstClr>
            </a:outerShdw>
          </a:effectLst>
        </p:spPr>
      </p:pic>
      <p:pic>
        <p:nvPicPr>
          <p:cNvPr id="34" name="Picture 33">
            <a:hlinkClick r:id="rId25"/>
            <a:extLst>
              <a:ext uri="{FF2B5EF4-FFF2-40B4-BE49-F238E27FC236}">
                <a16:creationId xmlns:a16="http://schemas.microsoft.com/office/drawing/2014/main" id="{7A9C6C95-BCF8-4339-A644-B264C846667F}"/>
              </a:ext>
            </a:extLst>
          </p:cNvPr>
          <p:cNvPicPr>
            <a:picLocks noChangeAspect="1"/>
          </p:cNvPicPr>
          <p:nvPr/>
        </p:nvPicPr>
        <p:blipFill rotWithShape="1">
          <a:blip r:embed="rId26" cstate="print">
            <a:extLst>
              <a:ext uri="{28A0092B-C50C-407E-A947-70E740481C1C}">
                <a14:useLocalDpi xmlns:a14="http://schemas.microsoft.com/office/drawing/2010/main"/>
              </a:ext>
            </a:extLst>
          </a:blip>
          <a:srcRect/>
          <a:stretch/>
        </p:blipFill>
        <p:spPr>
          <a:xfrm rot="21264843">
            <a:off x="6843961" y="4533191"/>
            <a:ext cx="1687486" cy="515800"/>
          </a:xfrm>
          <a:prstGeom prst="rect">
            <a:avLst/>
          </a:prstGeom>
          <a:effectLst>
            <a:outerShdw blurRad="50800" dist="38100" dir="2700000" algn="tl" rotWithShape="0">
              <a:prstClr val="black">
                <a:alpha val="40000"/>
              </a:prstClr>
            </a:outerShdw>
          </a:effectLst>
        </p:spPr>
      </p:pic>
      <p:pic>
        <p:nvPicPr>
          <p:cNvPr id="35" name="Picture 2" descr="Jobs with Peter Brett Associates">
            <a:hlinkClick r:id="rId27"/>
            <a:extLst>
              <a:ext uri="{FF2B5EF4-FFF2-40B4-BE49-F238E27FC236}">
                <a16:creationId xmlns:a16="http://schemas.microsoft.com/office/drawing/2014/main" id="{2285A7DE-5D4D-4397-B53E-F6BEA0E1E971}"/>
              </a:ext>
            </a:extLst>
          </p:cNvPr>
          <p:cNvPicPr>
            <a:picLocks noChangeAspect="1" noChangeArrowheads="1"/>
          </p:cNvPicPr>
          <p:nvPr/>
        </p:nvPicPr>
        <p:blipFill>
          <a:blip r:embed="rId28">
            <a:extLst>
              <a:ext uri="{28A0092B-C50C-407E-A947-70E740481C1C}">
                <a14:useLocalDpi xmlns:a14="http://schemas.microsoft.com/office/drawing/2010/main"/>
              </a:ext>
            </a:extLst>
          </a:blip>
          <a:srcRect/>
          <a:stretch>
            <a:fillRect/>
          </a:stretch>
        </p:blipFill>
        <p:spPr bwMode="auto">
          <a:xfrm rot="462217">
            <a:off x="465562" y="3914603"/>
            <a:ext cx="2474351" cy="12371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6" name="Rectangle: Rounded Corners 35">
            <a:extLst>
              <a:ext uri="{FF2B5EF4-FFF2-40B4-BE49-F238E27FC236}">
                <a16:creationId xmlns:a16="http://schemas.microsoft.com/office/drawing/2014/main" id="{F20FA319-EA78-4C3C-AB3A-183F0C06B5FC}"/>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 nature of the Berkshire economy means there is </a:t>
            </a:r>
            <a:r>
              <a:rPr lang="en-GB" sz="1600" b="1" dirty="0">
                <a:solidFill>
                  <a:schemeClr val="tx1"/>
                </a:solidFill>
                <a:latin typeface="Century Gothic" panose="020B0502020202020204" pitchFamily="34" charset="0"/>
              </a:rPr>
              <a:t>high demand for engineering, maths and science skills. </a:t>
            </a:r>
            <a:r>
              <a:rPr lang="en-GB" sz="1600" dirty="0">
                <a:solidFill>
                  <a:schemeClr val="tx1"/>
                </a:solidFill>
                <a:latin typeface="Century Gothic" panose="020B0502020202020204" pitchFamily="34" charset="0"/>
              </a:rPr>
              <a:t>Engineering firms are </a:t>
            </a:r>
            <a:r>
              <a:rPr lang="en-GB" sz="1600" b="1" dirty="0">
                <a:solidFill>
                  <a:schemeClr val="tx1"/>
                </a:solidFill>
                <a:latin typeface="Century Gothic" panose="020B0502020202020204" pitchFamily="34" charset="0"/>
              </a:rPr>
              <a:t>more concentrated </a:t>
            </a:r>
            <a:r>
              <a:rPr lang="en-GB" sz="1600" dirty="0">
                <a:solidFill>
                  <a:schemeClr val="tx1"/>
                </a:solidFill>
                <a:latin typeface="Century Gothic" panose="020B0502020202020204" pitchFamily="34" charset="0"/>
              </a:rPr>
              <a:t>to the West of the sub-region and </a:t>
            </a:r>
            <a:r>
              <a:rPr lang="en-GB" sz="1600" b="1" dirty="0">
                <a:solidFill>
                  <a:schemeClr val="tx1"/>
                </a:solidFill>
                <a:latin typeface="Century Gothic" panose="020B0502020202020204" pitchFamily="34" charset="0"/>
              </a:rPr>
              <a:t>life sciences </a:t>
            </a:r>
            <a:r>
              <a:rPr lang="en-GB" sz="1600" dirty="0">
                <a:solidFill>
                  <a:schemeClr val="tx1"/>
                </a:solidFill>
                <a:latin typeface="Century Gothic" panose="020B0502020202020204" pitchFamily="34" charset="0"/>
              </a:rPr>
              <a:t>firms in central and Eastern Berkshire. </a:t>
            </a:r>
          </a:p>
        </p:txBody>
      </p:sp>
      <p:sp>
        <p:nvSpPr>
          <p:cNvPr id="38" name="Shape 114">
            <a:extLst>
              <a:ext uri="{FF2B5EF4-FFF2-40B4-BE49-F238E27FC236}">
                <a16:creationId xmlns:a16="http://schemas.microsoft.com/office/drawing/2014/main" id="{D8548258-475C-4278-9DF7-5C9DDDECCF76}"/>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Meet the employers!</a:t>
            </a:r>
          </a:p>
        </p:txBody>
      </p:sp>
      <p:pic>
        <p:nvPicPr>
          <p:cNvPr id="20" name="Picture 2" descr="Berkshire Opportunities logo">
            <a:extLst>
              <a:ext uri="{FF2B5EF4-FFF2-40B4-BE49-F238E27FC236}">
                <a16:creationId xmlns:a16="http://schemas.microsoft.com/office/drawing/2014/main" id="{8314C106-7F61-4E65-9454-A0BBC9AF2197}"/>
              </a:ext>
            </a:extLst>
          </p:cNvPr>
          <p:cNvPicPr>
            <a:picLocks noChangeAspect="1" noChangeArrowheads="1"/>
          </p:cNvPicPr>
          <p:nvPr/>
        </p:nvPicPr>
        <p:blipFill>
          <a:blip r:embed="rId29">
            <a:extLst>
              <a:ext uri="{28A0092B-C50C-407E-A947-70E740481C1C}">
                <a14:useLocalDpi xmlns:a14="http://schemas.microsoft.com/office/drawing/2010/main"/>
              </a:ext>
            </a:extLst>
          </a:blip>
          <a:srcRect/>
          <a:stretch>
            <a:fillRect/>
          </a:stretch>
        </p:blipFill>
        <p:spPr bwMode="auto">
          <a:xfrm>
            <a:off x="7363933" y="71724"/>
            <a:ext cx="1695951" cy="735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225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phic 20" descr="Signpost outline">
            <a:extLst>
              <a:ext uri="{FF2B5EF4-FFF2-40B4-BE49-F238E27FC236}">
                <a16:creationId xmlns:a16="http://schemas.microsoft.com/office/drawing/2014/main" id="{199EAE1C-5DEE-4AFE-990D-9C925DAE3A4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23" name="Graphic 22" descr="Information outline">
            <a:extLst>
              <a:ext uri="{FF2B5EF4-FFF2-40B4-BE49-F238E27FC236}">
                <a16:creationId xmlns:a16="http://schemas.microsoft.com/office/drawing/2014/main" id="{4218E47C-A89E-4761-A945-5614CC46ED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95A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Health and Care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pic>
        <p:nvPicPr>
          <p:cNvPr id="9" name="Picture 8">
            <a:hlinkClick r:id="rId7"/>
            <a:extLst>
              <a:ext uri="{FF2B5EF4-FFF2-40B4-BE49-F238E27FC236}">
                <a16:creationId xmlns:a16="http://schemas.microsoft.com/office/drawing/2014/main" id="{FE97D958-2799-47FB-997B-D2B751C63109}"/>
              </a:ext>
            </a:extLst>
          </p:cNvPr>
          <p:cNvPicPr>
            <a:picLocks noChangeAspect="1"/>
          </p:cNvPicPr>
          <p:nvPr/>
        </p:nvPicPr>
        <p:blipFill>
          <a:blip r:embed="rId8"/>
          <a:stretch>
            <a:fillRect/>
          </a:stretch>
        </p:blipFill>
        <p:spPr>
          <a:xfrm rot="21110165">
            <a:off x="3808624" y="2166651"/>
            <a:ext cx="1749770" cy="791064"/>
          </a:xfrm>
          <a:prstGeom prst="rect">
            <a:avLst/>
          </a:prstGeom>
          <a:effectLst>
            <a:outerShdw blurRad="50800" dist="38100" dir="2700000" algn="tl" rotWithShape="0">
              <a:prstClr val="black">
                <a:alpha val="40000"/>
              </a:prstClr>
            </a:outerShdw>
          </a:effectLst>
        </p:spPr>
      </p:pic>
      <p:pic>
        <p:nvPicPr>
          <p:cNvPr id="10" name="Picture 9">
            <a:hlinkClick r:id="rId9"/>
            <a:extLst>
              <a:ext uri="{FF2B5EF4-FFF2-40B4-BE49-F238E27FC236}">
                <a16:creationId xmlns:a16="http://schemas.microsoft.com/office/drawing/2014/main" id="{5C0D1614-B220-49D8-B0A9-AE52CAB37B8B}"/>
              </a:ext>
            </a:extLst>
          </p:cNvPr>
          <p:cNvPicPr>
            <a:picLocks noChangeAspect="1"/>
          </p:cNvPicPr>
          <p:nvPr/>
        </p:nvPicPr>
        <p:blipFill>
          <a:blip r:embed="rId10"/>
          <a:stretch>
            <a:fillRect/>
          </a:stretch>
        </p:blipFill>
        <p:spPr>
          <a:xfrm rot="20696140">
            <a:off x="3729884" y="3274847"/>
            <a:ext cx="2382222" cy="514006"/>
          </a:xfrm>
          <a:prstGeom prst="rect">
            <a:avLst/>
          </a:prstGeom>
          <a:effectLst>
            <a:outerShdw blurRad="50800" dist="38100" dir="2700000" algn="tl" rotWithShape="0">
              <a:prstClr val="black">
                <a:alpha val="40000"/>
              </a:prstClr>
            </a:outerShdw>
          </a:effectLst>
        </p:spPr>
      </p:pic>
      <p:pic>
        <p:nvPicPr>
          <p:cNvPr id="11" name="Picture 10">
            <a:hlinkClick r:id="rId11"/>
            <a:extLst>
              <a:ext uri="{FF2B5EF4-FFF2-40B4-BE49-F238E27FC236}">
                <a16:creationId xmlns:a16="http://schemas.microsoft.com/office/drawing/2014/main" id="{80D12867-D314-4B1D-91F3-6E7ED69D742C}"/>
              </a:ext>
            </a:extLst>
          </p:cNvPr>
          <p:cNvPicPr>
            <a:picLocks noChangeAspect="1"/>
          </p:cNvPicPr>
          <p:nvPr/>
        </p:nvPicPr>
        <p:blipFill>
          <a:blip r:embed="rId12"/>
          <a:stretch>
            <a:fillRect/>
          </a:stretch>
        </p:blipFill>
        <p:spPr>
          <a:xfrm rot="653986">
            <a:off x="6256082" y="2290302"/>
            <a:ext cx="2519352" cy="970054"/>
          </a:xfrm>
          <a:prstGeom prst="rect">
            <a:avLst/>
          </a:prstGeom>
          <a:effectLst>
            <a:outerShdw blurRad="50800" dist="38100" dir="2700000" algn="tl" rotWithShape="0">
              <a:prstClr val="black">
                <a:alpha val="40000"/>
              </a:prstClr>
            </a:outerShdw>
          </a:effectLst>
        </p:spPr>
      </p:pic>
      <p:pic>
        <p:nvPicPr>
          <p:cNvPr id="12" name="Picture 11">
            <a:hlinkClick r:id="rId13"/>
            <a:extLst>
              <a:ext uri="{FF2B5EF4-FFF2-40B4-BE49-F238E27FC236}">
                <a16:creationId xmlns:a16="http://schemas.microsoft.com/office/drawing/2014/main" id="{42AF5257-DF1B-4CD9-B852-E0695CBFB623}"/>
              </a:ext>
            </a:extLst>
          </p:cNvPr>
          <p:cNvPicPr>
            <a:picLocks noChangeAspect="1"/>
          </p:cNvPicPr>
          <p:nvPr/>
        </p:nvPicPr>
        <p:blipFill>
          <a:blip r:embed="rId14"/>
          <a:stretch>
            <a:fillRect/>
          </a:stretch>
        </p:blipFill>
        <p:spPr>
          <a:xfrm rot="792876">
            <a:off x="3575079" y="4381151"/>
            <a:ext cx="1635414" cy="727760"/>
          </a:xfrm>
          <a:prstGeom prst="rect">
            <a:avLst/>
          </a:prstGeom>
          <a:effectLst>
            <a:outerShdw blurRad="50800" dist="38100" dir="2700000" algn="tl" rotWithShape="0">
              <a:prstClr val="black">
                <a:alpha val="40000"/>
              </a:prstClr>
            </a:outerShdw>
          </a:effectLst>
        </p:spPr>
      </p:pic>
      <p:pic>
        <p:nvPicPr>
          <p:cNvPr id="13" name="Picture 12">
            <a:hlinkClick r:id="rId15"/>
            <a:extLst>
              <a:ext uri="{FF2B5EF4-FFF2-40B4-BE49-F238E27FC236}">
                <a16:creationId xmlns:a16="http://schemas.microsoft.com/office/drawing/2014/main" id="{E293ADAC-211D-4CDC-9ECF-234E6401E118}"/>
              </a:ext>
            </a:extLst>
          </p:cNvPr>
          <p:cNvPicPr>
            <a:picLocks noChangeAspect="1"/>
          </p:cNvPicPr>
          <p:nvPr/>
        </p:nvPicPr>
        <p:blipFill>
          <a:blip r:embed="rId16"/>
          <a:stretch>
            <a:fillRect/>
          </a:stretch>
        </p:blipFill>
        <p:spPr>
          <a:xfrm rot="21110165">
            <a:off x="7055374" y="4207738"/>
            <a:ext cx="1693607" cy="957256"/>
          </a:xfrm>
          <a:prstGeom prst="rect">
            <a:avLst/>
          </a:prstGeom>
          <a:effectLst>
            <a:outerShdw blurRad="50800" dist="38100" dir="2700000" algn="tl" rotWithShape="0">
              <a:prstClr val="black">
                <a:alpha val="40000"/>
              </a:prstClr>
            </a:outerShdw>
          </a:effectLst>
        </p:spPr>
      </p:pic>
      <p:pic>
        <p:nvPicPr>
          <p:cNvPr id="15" name="Picture 14">
            <a:hlinkClick r:id="rId17"/>
            <a:extLst>
              <a:ext uri="{FF2B5EF4-FFF2-40B4-BE49-F238E27FC236}">
                <a16:creationId xmlns:a16="http://schemas.microsoft.com/office/drawing/2014/main" id="{24D030A3-7119-4767-B2D6-C609190593F8}"/>
              </a:ext>
            </a:extLst>
          </p:cNvPr>
          <p:cNvPicPr>
            <a:picLocks noChangeAspect="1"/>
          </p:cNvPicPr>
          <p:nvPr/>
        </p:nvPicPr>
        <p:blipFill>
          <a:blip r:embed="rId18"/>
          <a:stretch>
            <a:fillRect/>
          </a:stretch>
        </p:blipFill>
        <p:spPr>
          <a:xfrm rot="897654">
            <a:off x="5458728" y="3855031"/>
            <a:ext cx="1308290" cy="686853"/>
          </a:xfrm>
          <a:prstGeom prst="rect">
            <a:avLst/>
          </a:prstGeom>
          <a:effectLst>
            <a:outerShdw blurRad="50800" dist="38100" dir="2700000" algn="tl" rotWithShape="0">
              <a:prstClr val="black">
                <a:alpha val="40000"/>
              </a:prstClr>
            </a:outerShdw>
          </a:effectLst>
        </p:spPr>
      </p:pic>
      <p:sp>
        <p:nvSpPr>
          <p:cNvPr id="18" name="Rectangle: Rounded Corners 17">
            <a:extLst>
              <a:ext uri="{FF2B5EF4-FFF2-40B4-BE49-F238E27FC236}">
                <a16:creationId xmlns:a16="http://schemas.microsoft.com/office/drawing/2014/main" id="{2448A6A5-834C-4C08-85D1-B4111AB3A289}"/>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 health and care sector workforce is </a:t>
            </a:r>
            <a:r>
              <a:rPr lang="en-GB" sz="1600" b="1" dirty="0">
                <a:solidFill>
                  <a:schemeClr val="tx1"/>
                </a:solidFill>
                <a:latin typeface="Century Gothic" panose="020B0502020202020204" pitchFamily="34" charset="0"/>
              </a:rPr>
              <a:t>stretched</a:t>
            </a:r>
            <a:r>
              <a:rPr lang="en-GB" sz="1600" dirty="0">
                <a:solidFill>
                  <a:schemeClr val="tx1"/>
                </a:solidFill>
                <a:latin typeface="Century Gothic" panose="020B0502020202020204" pitchFamily="34" charset="0"/>
              </a:rPr>
              <a:t> and </a:t>
            </a:r>
            <a:r>
              <a:rPr lang="en-GB" sz="1600" b="1" dirty="0">
                <a:solidFill>
                  <a:schemeClr val="tx1"/>
                </a:solidFill>
                <a:latin typeface="Century Gothic" panose="020B0502020202020204" pitchFamily="34" charset="0"/>
              </a:rPr>
              <a:t>reaching a tipping point</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Demand for services is growing </a:t>
            </a:r>
            <a:r>
              <a:rPr lang="en-GB" sz="1600" dirty="0">
                <a:solidFill>
                  <a:schemeClr val="tx1"/>
                </a:solidFill>
                <a:latin typeface="Century Gothic" panose="020B0502020202020204" pitchFamily="34" charset="0"/>
              </a:rPr>
              <a:t>(mainly due to people living longer) but an ageing workforce and </a:t>
            </a:r>
            <a:r>
              <a:rPr lang="en-GB" sz="1600" b="1" dirty="0">
                <a:solidFill>
                  <a:schemeClr val="tx1"/>
                </a:solidFill>
                <a:latin typeface="Century Gothic" panose="020B0502020202020204" pitchFamily="34" charset="0"/>
              </a:rPr>
              <a:t>the impact of Brexit is likely to diminish the recruitment pool. </a:t>
            </a:r>
          </a:p>
        </p:txBody>
      </p:sp>
      <p:sp>
        <p:nvSpPr>
          <p:cNvPr id="19" name="Shape 114">
            <a:extLst>
              <a:ext uri="{FF2B5EF4-FFF2-40B4-BE49-F238E27FC236}">
                <a16:creationId xmlns:a16="http://schemas.microsoft.com/office/drawing/2014/main" id="{CDD58C7B-D1D4-4592-AB6F-4B133CABCDAC}"/>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Meet the employers!</a:t>
            </a:r>
          </a:p>
        </p:txBody>
      </p:sp>
      <p:sp>
        <p:nvSpPr>
          <p:cNvPr id="26" name="Rectangle: Rounded Corners 25">
            <a:extLst>
              <a:ext uri="{FF2B5EF4-FFF2-40B4-BE49-F238E27FC236}">
                <a16:creationId xmlns:a16="http://schemas.microsoft.com/office/drawing/2014/main" id="{CE07A5E9-457B-4BC5-A1B8-CAD0ABD9ABE6}"/>
              </a:ext>
            </a:extLst>
          </p:cNvPr>
          <p:cNvSpPr/>
          <p:nvPr/>
        </p:nvSpPr>
        <p:spPr>
          <a:xfrm>
            <a:off x="289595" y="2090238"/>
            <a:ext cx="2939454" cy="3104230"/>
          </a:xfrm>
          <a:prstGeom prst="roundRect">
            <a:avLst/>
          </a:prstGeom>
          <a:solidFill>
            <a:srgbClr val="F4FBFE"/>
          </a:solidFill>
          <a:ln w="28575">
            <a:solidFill>
              <a:srgbClr val="2070C3"/>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Blip>
                <a:blip r:embed="rId19"/>
              </a:buBlip>
            </a:pPr>
            <a:r>
              <a:rPr lang="en-GB" sz="1600" dirty="0">
                <a:solidFill>
                  <a:schemeClr val="tx1"/>
                </a:solidFill>
                <a:latin typeface="Century Gothic" panose="020B0502020202020204" pitchFamily="34" charset="0"/>
              </a:rPr>
              <a:t>Royal Berkshire Hospital</a:t>
            </a:r>
          </a:p>
          <a:p>
            <a:pPr marL="285750" indent="-285750">
              <a:buBlip>
                <a:blip r:embed="rId19"/>
              </a:buBlip>
            </a:pPr>
            <a:r>
              <a:rPr lang="en-GB" sz="1600" dirty="0">
                <a:solidFill>
                  <a:schemeClr val="tx1"/>
                </a:solidFill>
                <a:latin typeface="Century Gothic" panose="020B0502020202020204" pitchFamily="34" charset="0"/>
              </a:rPr>
              <a:t>Berkshire Health Care</a:t>
            </a:r>
          </a:p>
          <a:p>
            <a:pPr marL="285750" indent="-285750">
              <a:buBlip>
                <a:blip r:embed="rId19"/>
              </a:buBlip>
            </a:pPr>
            <a:r>
              <a:rPr lang="en-GB" sz="1600" dirty="0" err="1">
                <a:solidFill>
                  <a:schemeClr val="tx1"/>
                </a:solidFill>
                <a:latin typeface="Century Gothic" panose="020B0502020202020204" pitchFamily="34" charset="0"/>
              </a:rPr>
              <a:t>Heatherwood</a:t>
            </a:r>
            <a:r>
              <a:rPr lang="en-GB" sz="1600" dirty="0">
                <a:solidFill>
                  <a:schemeClr val="tx1"/>
                </a:solidFill>
                <a:latin typeface="Century Gothic" panose="020B0502020202020204" pitchFamily="34" charset="0"/>
              </a:rPr>
              <a:t> Hospital </a:t>
            </a:r>
          </a:p>
          <a:p>
            <a:pPr marL="285750" indent="-285750">
              <a:buBlip>
                <a:blip r:embed="rId19"/>
              </a:buBlip>
            </a:pPr>
            <a:r>
              <a:rPr lang="en-GB" sz="1600" dirty="0">
                <a:solidFill>
                  <a:schemeClr val="tx1"/>
                </a:solidFill>
                <a:latin typeface="Century Gothic" panose="020B0502020202020204" pitchFamily="34" charset="0"/>
              </a:rPr>
              <a:t>Wexham Park Hospital</a:t>
            </a:r>
          </a:p>
          <a:p>
            <a:pPr marL="285750" indent="-285750">
              <a:buBlip>
                <a:blip r:embed="rId19"/>
              </a:buBlip>
            </a:pPr>
            <a:r>
              <a:rPr lang="en-GB" sz="1600" dirty="0">
                <a:solidFill>
                  <a:schemeClr val="tx1"/>
                </a:solidFill>
                <a:latin typeface="Century Gothic" panose="020B0502020202020204" pitchFamily="34" charset="0"/>
              </a:rPr>
              <a:t>Broadmoor Hospital </a:t>
            </a:r>
          </a:p>
          <a:p>
            <a:pPr marL="285750" indent="-285750">
              <a:buBlip>
                <a:blip r:embed="rId19"/>
              </a:buBlip>
            </a:pPr>
            <a:r>
              <a:rPr lang="en-GB" sz="1600" dirty="0">
                <a:solidFill>
                  <a:schemeClr val="tx1"/>
                </a:solidFill>
                <a:latin typeface="Century Gothic" panose="020B0502020202020204" pitchFamily="34" charset="0"/>
              </a:rPr>
              <a:t>Berkshire Independent Hospital</a:t>
            </a:r>
          </a:p>
          <a:p>
            <a:pPr marL="285750" indent="-285750">
              <a:buBlip>
                <a:blip r:embed="rId19"/>
              </a:buBlip>
            </a:pPr>
            <a:r>
              <a:rPr lang="en-GB" sz="1600" dirty="0">
                <a:solidFill>
                  <a:schemeClr val="tx1"/>
                </a:solidFill>
                <a:latin typeface="Century Gothic" panose="020B0502020202020204" pitchFamily="34" charset="0"/>
              </a:rPr>
              <a:t>Local authorities</a:t>
            </a:r>
          </a:p>
        </p:txBody>
      </p:sp>
      <p:pic>
        <p:nvPicPr>
          <p:cNvPr id="16" name="Picture 2" descr="Berkshire Opportunities logo">
            <a:extLst>
              <a:ext uri="{FF2B5EF4-FFF2-40B4-BE49-F238E27FC236}">
                <a16:creationId xmlns:a16="http://schemas.microsoft.com/office/drawing/2014/main" id="{6AB93751-C621-44CD-AB41-BFCD75EB8406}"/>
              </a:ext>
            </a:extLst>
          </p:cNvPr>
          <p:cNvPicPr>
            <a:picLocks noChangeAspect="1" noChangeArrowheads="1"/>
          </p:cNvPicPr>
          <p:nvPr/>
        </p:nvPicPr>
        <p:blipFill>
          <a:blip r:embed="rId20">
            <a:extLst>
              <a:ext uri="{28A0092B-C50C-407E-A947-70E740481C1C}">
                <a14:useLocalDpi xmlns:a14="http://schemas.microsoft.com/office/drawing/2010/main"/>
              </a:ext>
            </a:extLst>
          </a:blip>
          <a:srcRect/>
          <a:stretch>
            <a:fillRect/>
          </a:stretch>
        </p:blipFill>
        <p:spPr bwMode="auto">
          <a:xfrm>
            <a:off x="7363933" y="71724"/>
            <a:ext cx="1695951" cy="735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499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Graphic 30" descr="Signpost outline">
            <a:extLst>
              <a:ext uri="{FF2B5EF4-FFF2-40B4-BE49-F238E27FC236}">
                <a16:creationId xmlns:a16="http://schemas.microsoft.com/office/drawing/2014/main" id="{DF67C73B-E9BE-4FFF-BE86-1BA8C739F53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32" name="Graphic 31" descr="Information outline">
            <a:extLst>
              <a:ext uri="{FF2B5EF4-FFF2-40B4-BE49-F238E27FC236}">
                <a16:creationId xmlns:a16="http://schemas.microsoft.com/office/drawing/2014/main" id="{C3C50C7F-CAB5-48A7-AB0B-187886420CE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34" name="Rectangle: Rounded Corners 33">
            <a:extLst>
              <a:ext uri="{FF2B5EF4-FFF2-40B4-BE49-F238E27FC236}">
                <a16:creationId xmlns:a16="http://schemas.microsoft.com/office/drawing/2014/main" id="{D52AA15B-7A99-4A2E-8252-205CC4B4A075}"/>
              </a:ext>
            </a:extLst>
          </p:cNvPr>
          <p:cNvSpPr/>
          <p:nvPr/>
        </p:nvSpPr>
        <p:spPr>
          <a:xfrm>
            <a:off x="292657" y="895607"/>
            <a:ext cx="8564809" cy="957256"/>
          </a:xfrm>
          <a:prstGeom prst="roundRect">
            <a:avLst/>
          </a:prstGeom>
          <a:solidFill>
            <a:srgbClr val="8E0053"/>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Warehouse and Distribution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pic>
        <p:nvPicPr>
          <p:cNvPr id="9" name="Picture 8">
            <a:hlinkClick r:id="rId7"/>
            <a:extLst>
              <a:ext uri="{FF2B5EF4-FFF2-40B4-BE49-F238E27FC236}">
                <a16:creationId xmlns:a16="http://schemas.microsoft.com/office/drawing/2014/main" id="{291EA50A-4189-4CA1-9631-1DE959923ACB}"/>
              </a:ext>
            </a:extLst>
          </p:cNvPr>
          <p:cNvPicPr>
            <a:picLocks noChangeAspect="1"/>
          </p:cNvPicPr>
          <p:nvPr/>
        </p:nvPicPr>
        <p:blipFill>
          <a:blip r:embed="rId8"/>
          <a:stretch>
            <a:fillRect/>
          </a:stretch>
        </p:blipFill>
        <p:spPr>
          <a:xfrm rot="21281569">
            <a:off x="7240491" y="2094264"/>
            <a:ext cx="1571154" cy="1126489"/>
          </a:xfrm>
          <a:prstGeom prst="rect">
            <a:avLst/>
          </a:prstGeom>
          <a:effectLst>
            <a:outerShdw blurRad="50800" dist="38100" dir="2700000" algn="tl" rotWithShape="0">
              <a:prstClr val="black">
                <a:alpha val="40000"/>
              </a:prstClr>
            </a:outerShdw>
          </a:effectLst>
        </p:spPr>
      </p:pic>
      <p:pic>
        <p:nvPicPr>
          <p:cNvPr id="10" name="Picture 9">
            <a:hlinkClick r:id="rId9"/>
            <a:extLst>
              <a:ext uri="{FF2B5EF4-FFF2-40B4-BE49-F238E27FC236}">
                <a16:creationId xmlns:a16="http://schemas.microsoft.com/office/drawing/2014/main" id="{1F1E2076-B036-4093-B981-D204A3A485C6}"/>
              </a:ext>
            </a:extLst>
          </p:cNvPr>
          <p:cNvPicPr>
            <a:picLocks noChangeAspect="1"/>
          </p:cNvPicPr>
          <p:nvPr/>
        </p:nvPicPr>
        <p:blipFill>
          <a:blip r:embed="rId10"/>
          <a:stretch>
            <a:fillRect/>
          </a:stretch>
        </p:blipFill>
        <p:spPr>
          <a:xfrm rot="228475">
            <a:off x="6943317" y="3573477"/>
            <a:ext cx="1885289" cy="577224"/>
          </a:xfrm>
          <a:prstGeom prst="rect">
            <a:avLst/>
          </a:prstGeom>
          <a:effectLst>
            <a:outerShdw blurRad="50800" dist="38100" dir="2700000" algn="tl" rotWithShape="0">
              <a:prstClr val="black">
                <a:alpha val="40000"/>
              </a:prstClr>
            </a:outerShdw>
          </a:effectLst>
        </p:spPr>
      </p:pic>
      <p:pic>
        <p:nvPicPr>
          <p:cNvPr id="11" name="Picture 10">
            <a:hlinkClick r:id="rId11"/>
            <a:extLst>
              <a:ext uri="{FF2B5EF4-FFF2-40B4-BE49-F238E27FC236}">
                <a16:creationId xmlns:a16="http://schemas.microsoft.com/office/drawing/2014/main" id="{B857B97F-9FBD-43AD-B008-664AE517FBA2}"/>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rot="21402274">
            <a:off x="7053413" y="4552895"/>
            <a:ext cx="1660578" cy="442821"/>
          </a:xfrm>
          <a:prstGeom prst="rect">
            <a:avLst/>
          </a:prstGeom>
          <a:effectLst>
            <a:outerShdw blurRad="50800" dist="38100" dir="2700000" algn="tl" rotWithShape="0">
              <a:prstClr val="black">
                <a:alpha val="40000"/>
              </a:prstClr>
            </a:outerShdw>
          </a:effectLst>
        </p:spPr>
      </p:pic>
      <p:pic>
        <p:nvPicPr>
          <p:cNvPr id="12" name="Picture 11">
            <a:hlinkClick r:id="rId13"/>
            <a:extLst>
              <a:ext uri="{FF2B5EF4-FFF2-40B4-BE49-F238E27FC236}">
                <a16:creationId xmlns:a16="http://schemas.microsoft.com/office/drawing/2014/main" id="{98B0DF23-32CB-47E3-A228-CD85F331AE00}"/>
              </a:ext>
            </a:extLst>
          </p:cNvPr>
          <p:cNvPicPr>
            <a:picLocks noChangeAspect="1"/>
          </p:cNvPicPr>
          <p:nvPr/>
        </p:nvPicPr>
        <p:blipFill>
          <a:blip r:embed="rId14"/>
          <a:stretch>
            <a:fillRect/>
          </a:stretch>
        </p:blipFill>
        <p:spPr>
          <a:xfrm rot="360887">
            <a:off x="347441" y="3648891"/>
            <a:ext cx="1660167" cy="830084"/>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7584D075-4CAA-4021-8640-9F123F180CAC}"/>
              </a:ext>
            </a:extLst>
          </p:cNvPr>
          <p:cNvPicPr>
            <a:picLocks noChangeAspect="1"/>
          </p:cNvPicPr>
          <p:nvPr/>
        </p:nvPicPr>
        <p:blipFill>
          <a:blip r:embed="rId15"/>
          <a:stretch>
            <a:fillRect/>
          </a:stretch>
        </p:blipFill>
        <p:spPr>
          <a:xfrm rot="21364147">
            <a:off x="3860394" y="3482583"/>
            <a:ext cx="1143366" cy="825287"/>
          </a:xfrm>
          <a:prstGeom prst="rect">
            <a:avLst/>
          </a:prstGeom>
          <a:effectLst>
            <a:outerShdw blurRad="50800" dist="38100" dir="2700000" algn="tl" rotWithShape="0">
              <a:prstClr val="black">
                <a:alpha val="40000"/>
              </a:prstClr>
            </a:outerShdw>
          </a:effectLst>
        </p:spPr>
      </p:pic>
      <p:pic>
        <p:nvPicPr>
          <p:cNvPr id="15" name="Picture 14">
            <a:hlinkClick r:id="rId16"/>
            <a:extLst>
              <a:ext uri="{FF2B5EF4-FFF2-40B4-BE49-F238E27FC236}">
                <a16:creationId xmlns:a16="http://schemas.microsoft.com/office/drawing/2014/main" id="{4BA2C88E-928F-4E8B-A887-083CA92545D9}"/>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rot="21097846">
            <a:off x="5558905" y="4297895"/>
            <a:ext cx="1008623" cy="1008623"/>
          </a:xfrm>
          <a:prstGeom prst="rect">
            <a:avLst/>
          </a:prstGeom>
          <a:effectLst>
            <a:outerShdw blurRad="50800" dist="38100" dir="2700000" algn="tl" rotWithShape="0">
              <a:prstClr val="black">
                <a:alpha val="40000"/>
              </a:prstClr>
            </a:outerShdw>
          </a:effectLst>
        </p:spPr>
      </p:pic>
      <p:pic>
        <p:nvPicPr>
          <p:cNvPr id="16" name="Picture 15">
            <a:hlinkClick r:id="rId18"/>
            <a:extLst>
              <a:ext uri="{FF2B5EF4-FFF2-40B4-BE49-F238E27FC236}">
                <a16:creationId xmlns:a16="http://schemas.microsoft.com/office/drawing/2014/main" id="{B977DB57-08B7-4F17-8568-A3BF7D6A014D}"/>
              </a:ext>
            </a:extLst>
          </p:cNvPr>
          <p:cNvPicPr>
            <a:picLocks noChangeAspect="1"/>
          </p:cNvPicPr>
          <p:nvPr/>
        </p:nvPicPr>
        <p:blipFill>
          <a:blip r:embed="rId19"/>
          <a:stretch>
            <a:fillRect/>
          </a:stretch>
        </p:blipFill>
        <p:spPr>
          <a:xfrm rot="439747">
            <a:off x="2105402" y="2116022"/>
            <a:ext cx="1367538" cy="841562"/>
          </a:xfrm>
          <a:prstGeom prst="rect">
            <a:avLst/>
          </a:prstGeom>
          <a:effectLst>
            <a:outerShdw blurRad="50800" dist="38100" dir="2700000" algn="tl" rotWithShape="0">
              <a:prstClr val="black">
                <a:alpha val="40000"/>
              </a:prstClr>
            </a:outerShdw>
          </a:effectLst>
        </p:spPr>
      </p:pic>
      <p:pic>
        <p:nvPicPr>
          <p:cNvPr id="18" name="Picture 17">
            <a:hlinkClick r:id="rId20"/>
            <a:extLst>
              <a:ext uri="{FF2B5EF4-FFF2-40B4-BE49-F238E27FC236}">
                <a16:creationId xmlns:a16="http://schemas.microsoft.com/office/drawing/2014/main" id="{EADC2F1E-59D7-4E9E-961B-8B24C4618DC6}"/>
              </a:ext>
            </a:extLst>
          </p:cNvPr>
          <p:cNvPicPr>
            <a:picLocks noChangeAspect="1"/>
          </p:cNvPicPr>
          <p:nvPr/>
        </p:nvPicPr>
        <p:blipFill>
          <a:blip r:embed="rId21"/>
          <a:stretch>
            <a:fillRect/>
          </a:stretch>
        </p:blipFill>
        <p:spPr>
          <a:xfrm rot="21191789">
            <a:off x="367859" y="2105234"/>
            <a:ext cx="1442026" cy="1066326"/>
          </a:xfrm>
          <a:prstGeom prst="rect">
            <a:avLst/>
          </a:prstGeom>
          <a:effectLst>
            <a:outerShdw blurRad="50800" dist="38100" dir="2700000" algn="tl" rotWithShape="0">
              <a:prstClr val="black">
                <a:alpha val="40000"/>
              </a:prstClr>
            </a:outerShdw>
          </a:effectLst>
        </p:spPr>
      </p:pic>
      <p:pic>
        <p:nvPicPr>
          <p:cNvPr id="19" name="Picture 18">
            <a:hlinkClick r:id="rId22"/>
            <a:extLst>
              <a:ext uri="{FF2B5EF4-FFF2-40B4-BE49-F238E27FC236}">
                <a16:creationId xmlns:a16="http://schemas.microsoft.com/office/drawing/2014/main" id="{BA32BC17-CE2B-4E00-9926-D7C58A7EE6AE}"/>
              </a:ext>
            </a:extLst>
          </p:cNvPr>
          <p:cNvPicPr>
            <a:picLocks noChangeAspect="1"/>
          </p:cNvPicPr>
          <p:nvPr/>
        </p:nvPicPr>
        <p:blipFill>
          <a:blip r:embed="rId23"/>
          <a:stretch>
            <a:fillRect/>
          </a:stretch>
        </p:blipFill>
        <p:spPr>
          <a:xfrm rot="158024">
            <a:off x="5484826" y="2144048"/>
            <a:ext cx="1460149" cy="777482"/>
          </a:xfrm>
          <a:prstGeom prst="rect">
            <a:avLst/>
          </a:prstGeom>
          <a:effectLst>
            <a:outerShdw blurRad="50800" dist="38100" dir="2700000" algn="tl" rotWithShape="0">
              <a:prstClr val="black">
                <a:alpha val="40000"/>
              </a:prstClr>
            </a:outerShdw>
          </a:effectLst>
        </p:spPr>
      </p:pic>
      <p:pic>
        <p:nvPicPr>
          <p:cNvPr id="20" name="Picture 19">
            <a:hlinkClick r:id="rId24"/>
            <a:extLst>
              <a:ext uri="{FF2B5EF4-FFF2-40B4-BE49-F238E27FC236}">
                <a16:creationId xmlns:a16="http://schemas.microsoft.com/office/drawing/2014/main" id="{2723BD02-DF3D-4AE1-A27D-F7FFB2523AFC}"/>
              </a:ext>
            </a:extLst>
          </p:cNvPr>
          <p:cNvPicPr>
            <a:picLocks noChangeAspect="1"/>
          </p:cNvPicPr>
          <p:nvPr/>
        </p:nvPicPr>
        <p:blipFill>
          <a:blip r:embed="rId25"/>
          <a:stretch>
            <a:fillRect/>
          </a:stretch>
        </p:blipFill>
        <p:spPr>
          <a:xfrm rot="296133">
            <a:off x="2318125" y="3862278"/>
            <a:ext cx="1164433" cy="786571"/>
          </a:xfrm>
          <a:prstGeom prst="rect">
            <a:avLst/>
          </a:prstGeom>
          <a:effectLst>
            <a:outerShdw blurRad="50800" dist="38100" dir="2700000" algn="tl" rotWithShape="0">
              <a:prstClr val="black">
                <a:alpha val="40000"/>
              </a:prstClr>
            </a:outerShdw>
          </a:effectLst>
        </p:spPr>
      </p:pic>
      <p:pic>
        <p:nvPicPr>
          <p:cNvPr id="21" name="Picture 20">
            <a:hlinkClick r:id="rId26"/>
            <a:extLst>
              <a:ext uri="{FF2B5EF4-FFF2-40B4-BE49-F238E27FC236}">
                <a16:creationId xmlns:a16="http://schemas.microsoft.com/office/drawing/2014/main" id="{151506AD-E814-4172-969A-47E19ECD2799}"/>
              </a:ext>
            </a:extLst>
          </p:cNvPr>
          <p:cNvPicPr>
            <a:picLocks noChangeAspect="1"/>
          </p:cNvPicPr>
          <p:nvPr/>
        </p:nvPicPr>
        <p:blipFill>
          <a:blip r:embed="rId27"/>
          <a:stretch>
            <a:fillRect/>
          </a:stretch>
        </p:blipFill>
        <p:spPr>
          <a:xfrm rot="171518">
            <a:off x="3544915" y="4572653"/>
            <a:ext cx="1634930" cy="724819"/>
          </a:xfrm>
          <a:prstGeom prst="rect">
            <a:avLst/>
          </a:prstGeom>
          <a:effectLst>
            <a:outerShdw blurRad="50800" dist="38100" dir="2700000" algn="tl" rotWithShape="0">
              <a:prstClr val="black">
                <a:alpha val="40000"/>
              </a:prstClr>
            </a:outerShdw>
          </a:effectLst>
        </p:spPr>
      </p:pic>
      <p:pic>
        <p:nvPicPr>
          <p:cNvPr id="23" name="Picture 22">
            <a:hlinkClick r:id="rId28"/>
            <a:extLst>
              <a:ext uri="{FF2B5EF4-FFF2-40B4-BE49-F238E27FC236}">
                <a16:creationId xmlns:a16="http://schemas.microsoft.com/office/drawing/2014/main" id="{C3CA042B-FD74-420A-A108-2C988F957595}"/>
              </a:ext>
            </a:extLst>
          </p:cNvPr>
          <p:cNvPicPr>
            <a:picLocks noChangeAspect="1"/>
          </p:cNvPicPr>
          <p:nvPr/>
        </p:nvPicPr>
        <p:blipFill>
          <a:blip r:embed="rId29"/>
          <a:stretch>
            <a:fillRect/>
          </a:stretch>
        </p:blipFill>
        <p:spPr>
          <a:xfrm rot="21182824">
            <a:off x="3768457" y="2074300"/>
            <a:ext cx="1420852" cy="959782"/>
          </a:xfrm>
          <a:prstGeom prst="rect">
            <a:avLst/>
          </a:prstGeom>
          <a:effectLst>
            <a:outerShdw blurRad="50800" dist="38100" dir="2700000" algn="tl" rotWithShape="0">
              <a:prstClr val="black">
                <a:alpha val="40000"/>
              </a:prstClr>
            </a:outerShdw>
          </a:effectLst>
        </p:spPr>
      </p:pic>
      <p:pic>
        <p:nvPicPr>
          <p:cNvPr id="26" name="Picture 25">
            <a:hlinkClick r:id="rId30"/>
            <a:extLst>
              <a:ext uri="{FF2B5EF4-FFF2-40B4-BE49-F238E27FC236}">
                <a16:creationId xmlns:a16="http://schemas.microsoft.com/office/drawing/2014/main" id="{A24190FA-121C-4F51-8D51-0866B4775AB7}"/>
              </a:ext>
            </a:extLst>
          </p:cNvPr>
          <p:cNvPicPr>
            <a:picLocks noChangeAspect="1"/>
          </p:cNvPicPr>
          <p:nvPr/>
        </p:nvPicPr>
        <p:blipFill>
          <a:blip r:embed="rId31"/>
          <a:stretch>
            <a:fillRect/>
          </a:stretch>
        </p:blipFill>
        <p:spPr>
          <a:xfrm>
            <a:off x="5176452" y="3276446"/>
            <a:ext cx="1634931" cy="779570"/>
          </a:xfrm>
          <a:prstGeom prst="rect">
            <a:avLst/>
          </a:prstGeom>
          <a:effectLst>
            <a:outerShdw blurRad="50800" dist="38100" dir="2700000" algn="tl" rotWithShape="0">
              <a:prstClr val="black">
                <a:alpha val="40000"/>
              </a:prstClr>
            </a:outerShdw>
          </a:effectLst>
        </p:spPr>
      </p:pic>
      <p:pic>
        <p:nvPicPr>
          <p:cNvPr id="28" name="Picture 2" descr="Image result for westcoast">
            <a:hlinkClick r:id="rId32"/>
            <a:extLst>
              <a:ext uri="{FF2B5EF4-FFF2-40B4-BE49-F238E27FC236}">
                <a16:creationId xmlns:a16="http://schemas.microsoft.com/office/drawing/2014/main" id="{CC91AF03-AB81-44CA-8C68-8B3F9CD4BF9B}"/>
              </a:ext>
            </a:extLst>
          </p:cNvPr>
          <p:cNvPicPr>
            <a:picLocks noChangeAspect="1" noChangeArrowheads="1"/>
          </p:cNvPicPr>
          <p:nvPr/>
        </p:nvPicPr>
        <p:blipFill rotWithShape="1">
          <a:blip r:embed="rId33" cstate="print">
            <a:extLst>
              <a:ext uri="{28A0092B-C50C-407E-A947-70E740481C1C}">
                <a14:useLocalDpi xmlns:a14="http://schemas.microsoft.com/office/drawing/2010/main"/>
              </a:ext>
            </a:extLst>
          </a:blip>
          <a:srcRect t="20465" b="23822"/>
          <a:stretch/>
        </p:blipFill>
        <p:spPr bwMode="auto">
          <a:xfrm rot="186680">
            <a:off x="356460" y="4624870"/>
            <a:ext cx="2169013" cy="62837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9" name="Picture 4" descr="Image result for amazon">
            <a:hlinkClick r:id="rId34"/>
            <a:extLst>
              <a:ext uri="{FF2B5EF4-FFF2-40B4-BE49-F238E27FC236}">
                <a16:creationId xmlns:a16="http://schemas.microsoft.com/office/drawing/2014/main" id="{5C779F2B-33C9-4621-B74B-DA50407851DF}"/>
              </a:ext>
            </a:extLst>
          </p:cNvPr>
          <p:cNvPicPr>
            <a:picLocks noChangeAspect="1" noChangeArrowheads="1"/>
          </p:cNvPicPr>
          <p:nvPr/>
        </p:nvPicPr>
        <p:blipFill>
          <a:blip r:embed="rId35" cstate="print">
            <a:extLst>
              <a:ext uri="{28A0092B-C50C-407E-A947-70E740481C1C}">
                <a14:useLocalDpi xmlns:a14="http://schemas.microsoft.com/office/drawing/2010/main"/>
              </a:ext>
            </a:extLst>
          </a:blip>
          <a:srcRect/>
          <a:stretch>
            <a:fillRect/>
          </a:stretch>
        </p:blipFill>
        <p:spPr bwMode="auto">
          <a:xfrm rot="21381311">
            <a:off x="2098307" y="3157616"/>
            <a:ext cx="1494265" cy="5477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7" name="Rectangle: Rounded Corners 26">
            <a:extLst>
              <a:ext uri="{FF2B5EF4-FFF2-40B4-BE49-F238E27FC236}">
                <a16:creationId xmlns:a16="http://schemas.microsoft.com/office/drawing/2014/main" id="{24A61D78-8F90-45B6-B495-C9409CA7BCF7}"/>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Berkshire has a </a:t>
            </a:r>
            <a:r>
              <a:rPr lang="en-GB" sz="1600" b="1" dirty="0">
                <a:solidFill>
                  <a:schemeClr val="tx1"/>
                </a:solidFill>
                <a:latin typeface="Century Gothic" panose="020B0502020202020204" pitchFamily="34" charset="0"/>
              </a:rPr>
              <a:t>well-established and growing logistics sector</a:t>
            </a:r>
            <a:r>
              <a:rPr lang="en-GB" sz="1600" dirty="0">
                <a:solidFill>
                  <a:schemeClr val="tx1"/>
                </a:solidFill>
                <a:latin typeface="Century Gothic" panose="020B0502020202020204" pitchFamily="34" charset="0"/>
              </a:rPr>
              <a:t>, with many </a:t>
            </a:r>
            <a:r>
              <a:rPr lang="en-GB" sz="1600" b="1" dirty="0">
                <a:solidFill>
                  <a:schemeClr val="tx1"/>
                </a:solidFill>
                <a:latin typeface="Century Gothic" panose="020B0502020202020204" pitchFamily="34" charset="0"/>
              </a:rPr>
              <a:t>large firms </a:t>
            </a:r>
            <a:r>
              <a:rPr lang="en-GB" sz="1600" dirty="0">
                <a:solidFill>
                  <a:schemeClr val="tx1"/>
                </a:solidFill>
                <a:latin typeface="Century Gothic" panose="020B0502020202020204" pitchFamily="34" charset="0"/>
              </a:rPr>
              <a:t>choosing to establish </a:t>
            </a:r>
            <a:r>
              <a:rPr lang="en-GB" sz="1600" b="1" dirty="0">
                <a:solidFill>
                  <a:schemeClr val="tx1"/>
                </a:solidFill>
                <a:latin typeface="Century Gothic" panose="020B0502020202020204" pitchFamily="34" charset="0"/>
              </a:rPr>
              <a:t>warehousing</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operations</a:t>
            </a:r>
            <a:r>
              <a:rPr lang="en-GB" sz="1600" dirty="0">
                <a:solidFill>
                  <a:schemeClr val="tx1"/>
                </a:solidFill>
                <a:latin typeface="Century Gothic" panose="020B0502020202020204" pitchFamily="34" charset="0"/>
              </a:rPr>
              <a:t> in the sub-region (particularly in and around </a:t>
            </a:r>
            <a:r>
              <a:rPr lang="en-GB" sz="1600" b="1" dirty="0">
                <a:solidFill>
                  <a:schemeClr val="tx1"/>
                </a:solidFill>
                <a:latin typeface="Century Gothic" panose="020B0502020202020204" pitchFamily="34" charset="0"/>
              </a:rPr>
              <a:t>Slough</a:t>
            </a:r>
            <a:r>
              <a:rPr lang="en-GB" sz="1600" dirty="0">
                <a:solidFill>
                  <a:schemeClr val="tx1"/>
                </a:solidFill>
                <a:latin typeface="Century Gothic" panose="020B0502020202020204" pitchFamily="34" charset="0"/>
              </a:rPr>
              <a:t>, and to a lesser extent </a:t>
            </a:r>
            <a:r>
              <a:rPr lang="en-GB" sz="1600" b="1" dirty="0">
                <a:solidFill>
                  <a:schemeClr val="tx1"/>
                </a:solidFill>
                <a:latin typeface="Century Gothic" panose="020B0502020202020204" pitchFamily="34" charset="0"/>
              </a:rPr>
              <a:t>Thatcham</a:t>
            </a:r>
            <a:r>
              <a:rPr lang="en-GB" sz="1600" dirty="0">
                <a:solidFill>
                  <a:schemeClr val="tx1"/>
                </a:solidFill>
                <a:latin typeface="Century Gothic" panose="020B0502020202020204" pitchFamily="34" charset="0"/>
              </a:rPr>
              <a:t> and </a:t>
            </a:r>
            <a:r>
              <a:rPr lang="en-GB" sz="1600" b="1" dirty="0">
                <a:solidFill>
                  <a:schemeClr val="tx1"/>
                </a:solidFill>
                <a:latin typeface="Century Gothic" panose="020B0502020202020204" pitchFamily="34" charset="0"/>
              </a:rPr>
              <a:t>Theale</a:t>
            </a:r>
            <a:r>
              <a:rPr lang="en-GB" sz="1600" dirty="0">
                <a:solidFill>
                  <a:schemeClr val="tx1"/>
                </a:solidFill>
                <a:latin typeface="Century Gothic" panose="020B0502020202020204" pitchFamily="34" charset="0"/>
              </a:rPr>
              <a:t> in West Berkshire). </a:t>
            </a:r>
          </a:p>
        </p:txBody>
      </p:sp>
      <p:sp>
        <p:nvSpPr>
          <p:cNvPr id="30" name="Shape 114">
            <a:extLst>
              <a:ext uri="{FF2B5EF4-FFF2-40B4-BE49-F238E27FC236}">
                <a16:creationId xmlns:a16="http://schemas.microsoft.com/office/drawing/2014/main" id="{ED721714-1579-407B-A40D-E8C2037F880D}"/>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Meet the employers!</a:t>
            </a:r>
          </a:p>
        </p:txBody>
      </p:sp>
      <p:pic>
        <p:nvPicPr>
          <p:cNvPr id="24" name="Picture 2" descr="Berkshire Opportunities logo">
            <a:extLst>
              <a:ext uri="{FF2B5EF4-FFF2-40B4-BE49-F238E27FC236}">
                <a16:creationId xmlns:a16="http://schemas.microsoft.com/office/drawing/2014/main" id="{B84DF086-0DF2-4254-917D-E64F4D9CE06B}"/>
              </a:ext>
            </a:extLst>
          </p:cNvPr>
          <p:cNvPicPr>
            <a:picLocks noChangeAspect="1" noChangeArrowheads="1"/>
          </p:cNvPicPr>
          <p:nvPr/>
        </p:nvPicPr>
        <p:blipFill>
          <a:blip r:embed="rId36">
            <a:extLst>
              <a:ext uri="{28A0092B-C50C-407E-A947-70E740481C1C}">
                <a14:useLocalDpi xmlns:a14="http://schemas.microsoft.com/office/drawing/2010/main"/>
              </a:ext>
            </a:extLst>
          </a:blip>
          <a:srcRect/>
          <a:stretch>
            <a:fillRect/>
          </a:stretch>
        </p:blipFill>
        <p:spPr bwMode="auto">
          <a:xfrm>
            <a:off x="7363933" y="71724"/>
            <a:ext cx="1695951" cy="735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512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3">
            <a:extLst>
              <a:ext uri="{FF2B5EF4-FFF2-40B4-BE49-F238E27FC236}">
                <a16:creationId xmlns:a16="http://schemas.microsoft.com/office/drawing/2014/main" id="{C906BA28-7AC1-4CBE-97B9-8D20DE6B9F6D}"/>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pic>
        <p:nvPicPr>
          <p:cNvPr id="20" name="Picture 2" descr="Berkshire Opportunities logo">
            <a:extLst>
              <a:ext uri="{FF2B5EF4-FFF2-40B4-BE49-F238E27FC236}">
                <a16:creationId xmlns:a16="http://schemas.microsoft.com/office/drawing/2014/main" id="{44761FFC-90AD-488A-B148-719DF2FBEF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3933" y="59692"/>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EDB58FF6-15AA-4D58-9E16-4710CE535322}"/>
              </a:ext>
            </a:extLst>
          </p:cNvPr>
          <p:cNvSpPr txBox="1"/>
          <p:nvPr/>
        </p:nvSpPr>
        <p:spPr>
          <a:xfrm>
            <a:off x="1732546" y="1182220"/>
            <a:ext cx="6966283" cy="584775"/>
          </a:xfrm>
          <a:prstGeom prst="rect">
            <a:avLst/>
          </a:prstGeom>
          <a:noFill/>
        </p:spPr>
        <p:txBody>
          <a:bodyPr wrap="square" rtlCol="0">
            <a:spAutoFit/>
          </a:bodyPr>
          <a:lstStyle/>
          <a:p>
            <a:pPr algn="l"/>
            <a:r>
              <a:rPr lang="en-GB" sz="1600" b="1" dirty="0">
                <a:latin typeface="Century Gothic" panose="020B0502020202020204" pitchFamily="34" charset="0"/>
              </a:rPr>
              <a:t>Grow throughout life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Grow throughout life by learning and reflecting on yourself, your background, and your strengths. </a:t>
            </a:r>
            <a:endParaRPr lang="en-GB" sz="1600" dirty="0">
              <a:latin typeface="Century Gothic" panose="020B0502020202020204" pitchFamily="34" charset="0"/>
            </a:endParaRPr>
          </a:p>
        </p:txBody>
      </p:sp>
      <p:sp>
        <p:nvSpPr>
          <p:cNvPr id="22" name="TextBox 21">
            <a:extLst>
              <a:ext uri="{FF2B5EF4-FFF2-40B4-BE49-F238E27FC236}">
                <a16:creationId xmlns:a16="http://schemas.microsoft.com/office/drawing/2014/main" id="{D1F6F59A-9DD5-4366-9EDD-6F3995844761}"/>
              </a:ext>
            </a:extLst>
          </p:cNvPr>
          <p:cNvSpPr txBox="1"/>
          <p:nvPr/>
        </p:nvSpPr>
        <p:spPr>
          <a:xfrm>
            <a:off x="1732546" y="1975092"/>
            <a:ext cx="6804915" cy="830997"/>
          </a:xfrm>
          <a:prstGeom prst="rect">
            <a:avLst/>
          </a:prstGeom>
          <a:noFill/>
        </p:spPr>
        <p:txBody>
          <a:bodyPr wrap="square" rtlCol="0">
            <a:spAutoFit/>
          </a:bodyPr>
          <a:lstStyle/>
          <a:p>
            <a:pPr algn="l"/>
            <a:r>
              <a:rPr lang="en-GB" sz="1600" b="1" dirty="0">
                <a:latin typeface="Century Gothic" panose="020B0502020202020204" pitchFamily="34" charset="0"/>
              </a:rPr>
              <a:t>Explore possibilities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Explore the full range of possibilities open to you and learn about recruitment processes and the culture of different workplaces. </a:t>
            </a:r>
            <a:endParaRPr lang="en-GB" sz="1600" dirty="0">
              <a:latin typeface="Century Gothic" panose="020B0502020202020204" pitchFamily="34" charset="0"/>
            </a:endParaRPr>
          </a:p>
        </p:txBody>
      </p:sp>
      <p:sp>
        <p:nvSpPr>
          <p:cNvPr id="23" name="TextBox 22">
            <a:extLst>
              <a:ext uri="{FF2B5EF4-FFF2-40B4-BE49-F238E27FC236}">
                <a16:creationId xmlns:a16="http://schemas.microsoft.com/office/drawing/2014/main" id="{C9A06CC8-831F-422A-AD57-2AFD237C7CEB}"/>
              </a:ext>
            </a:extLst>
          </p:cNvPr>
          <p:cNvSpPr txBox="1"/>
          <p:nvPr/>
        </p:nvSpPr>
        <p:spPr>
          <a:xfrm>
            <a:off x="1732546" y="3025648"/>
            <a:ext cx="6804915" cy="584775"/>
          </a:xfrm>
          <a:prstGeom prst="rect">
            <a:avLst/>
          </a:prstGeom>
          <a:noFill/>
        </p:spPr>
        <p:txBody>
          <a:bodyPr wrap="square" rtlCol="0">
            <a:spAutoFit/>
          </a:bodyPr>
          <a:lstStyle/>
          <a:p>
            <a:pPr algn="l"/>
            <a:r>
              <a:rPr lang="en-GB" sz="1600" b="1" dirty="0">
                <a:latin typeface="Century Gothic" panose="020B0502020202020204" pitchFamily="34" charset="0"/>
              </a:rPr>
              <a:t>Manage career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Manage your career actively, make the most of opportunities and learn from setbacks. </a:t>
            </a:r>
            <a:endParaRPr lang="en-GB" sz="1600" dirty="0">
              <a:latin typeface="Century Gothic" panose="020B0502020202020204" pitchFamily="34" charset="0"/>
            </a:endParaRPr>
          </a:p>
        </p:txBody>
      </p:sp>
      <p:sp>
        <p:nvSpPr>
          <p:cNvPr id="24" name="TextBox 23">
            <a:extLst>
              <a:ext uri="{FF2B5EF4-FFF2-40B4-BE49-F238E27FC236}">
                <a16:creationId xmlns:a16="http://schemas.microsoft.com/office/drawing/2014/main" id="{EFE99481-EF39-439D-85EB-8D03A2FC64C2}"/>
              </a:ext>
            </a:extLst>
          </p:cNvPr>
          <p:cNvSpPr txBox="1"/>
          <p:nvPr/>
        </p:nvSpPr>
        <p:spPr>
          <a:xfrm>
            <a:off x="1732546" y="3947362"/>
            <a:ext cx="6804915" cy="584775"/>
          </a:xfrm>
          <a:prstGeom prst="rect">
            <a:avLst/>
          </a:prstGeom>
          <a:noFill/>
        </p:spPr>
        <p:txBody>
          <a:bodyPr wrap="square" rtlCol="0">
            <a:spAutoFit/>
          </a:bodyPr>
          <a:lstStyle/>
          <a:p>
            <a:pPr algn="l"/>
            <a:r>
              <a:rPr lang="en-GB" sz="1600" b="1" dirty="0">
                <a:latin typeface="Century Gothic" panose="020B0502020202020204" pitchFamily="34" charset="0"/>
              </a:rPr>
              <a:t>Create opportunities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Create opportunities by being proactive and building positive relationships with others. </a:t>
            </a:r>
            <a:endParaRPr lang="en-GB" sz="1600" dirty="0">
              <a:latin typeface="Century Gothic" panose="020B0502020202020204" pitchFamily="34" charset="0"/>
            </a:endParaRPr>
          </a:p>
        </p:txBody>
      </p:sp>
      <p:sp>
        <p:nvSpPr>
          <p:cNvPr id="25" name="TextBox 24">
            <a:extLst>
              <a:ext uri="{FF2B5EF4-FFF2-40B4-BE49-F238E27FC236}">
                <a16:creationId xmlns:a16="http://schemas.microsoft.com/office/drawing/2014/main" id="{490868CC-26D1-4D5A-AD3E-2F95E1F5B51E}"/>
              </a:ext>
            </a:extLst>
          </p:cNvPr>
          <p:cNvSpPr txBox="1"/>
          <p:nvPr/>
        </p:nvSpPr>
        <p:spPr>
          <a:xfrm>
            <a:off x="1732546" y="4752421"/>
            <a:ext cx="6804915" cy="830997"/>
          </a:xfrm>
          <a:prstGeom prst="rect">
            <a:avLst/>
          </a:prstGeom>
          <a:noFill/>
        </p:spPr>
        <p:txBody>
          <a:bodyPr wrap="square" rtlCol="0">
            <a:spAutoFit/>
          </a:bodyPr>
          <a:lstStyle/>
          <a:p>
            <a:pPr algn="l"/>
            <a:r>
              <a:rPr lang="en-GB" sz="1600" b="1" dirty="0">
                <a:latin typeface="Century Gothic" panose="020B0502020202020204" pitchFamily="34" charset="0"/>
              </a:rPr>
              <a:t>Balance life and work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Balance your life as a worker and/or entrepreneur with your wellbeing, other interests and your involvement with your family and community. </a:t>
            </a:r>
            <a:endParaRPr lang="en-GB" sz="1600" dirty="0">
              <a:latin typeface="Century Gothic" panose="020B0502020202020204" pitchFamily="34" charset="0"/>
            </a:endParaRPr>
          </a:p>
        </p:txBody>
      </p:sp>
      <p:sp>
        <p:nvSpPr>
          <p:cNvPr id="26" name="TextBox 25">
            <a:extLst>
              <a:ext uri="{FF2B5EF4-FFF2-40B4-BE49-F238E27FC236}">
                <a16:creationId xmlns:a16="http://schemas.microsoft.com/office/drawing/2014/main" id="{E3804F38-35DE-487F-AEF0-C57E18B5345E}"/>
              </a:ext>
            </a:extLst>
          </p:cNvPr>
          <p:cNvSpPr txBox="1"/>
          <p:nvPr/>
        </p:nvSpPr>
        <p:spPr>
          <a:xfrm>
            <a:off x="1732546" y="5652842"/>
            <a:ext cx="6804914" cy="861774"/>
          </a:xfrm>
          <a:prstGeom prst="rect">
            <a:avLst/>
          </a:prstGeom>
          <a:noFill/>
        </p:spPr>
        <p:txBody>
          <a:bodyPr wrap="square" rtlCol="0">
            <a:spAutoFit/>
          </a:bodyPr>
          <a:lstStyle/>
          <a:p>
            <a:pPr algn="l"/>
            <a:r>
              <a:rPr lang="en-GB" sz="1600" b="1" dirty="0">
                <a:latin typeface="Century Gothic" panose="020B0502020202020204" pitchFamily="34" charset="0"/>
              </a:rPr>
              <a:t>See the big picture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See the big picture by paying attention to how the economy, politics and society connect with your own life and career. </a:t>
            </a:r>
            <a:r>
              <a:rPr lang="en-GB" sz="1600" dirty="0">
                <a:latin typeface="Century Gothic" panose="020B0502020202020204" pitchFamily="34" charset="0"/>
              </a:rPr>
              <a:t>  </a:t>
            </a:r>
          </a:p>
        </p:txBody>
      </p:sp>
      <p:sp>
        <p:nvSpPr>
          <p:cNvPr id="33" name="Shape 114">
            <a:extLst>
              <a:ext uri="{FF2B5EF4-FFF2-40B4-BE49-F238E27FC236}">
                <a16:creationId xmlns:a16="http://schemas.microsoft.com/office/drawing/2014/main" id="{70445316-E26A-40DB-9316-02ED262BE2C9}"/>
              </a:ext>
            </a:extLst>
          </p:cNvPr>
          <p:cNvSpPr/>
          <p:nvPr/>
        </p:nvSpPr>
        <p:spPr>
          <a:xfrm>
            <a:off x="588063" y="329684"/>
            <a:ext cx="6738711"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Understanding the learning objectives</a:t>
            </a:r>
          </a:p>
        </p:txBody>
      </p:sp>
      <p:pic>
        <p:nvPicPr>
          <p:cNvPr id="34" name="Picture 33">
            <a:extLst>
              <a:ext uri="{FF2B5EF4-FFF2-40B4-BE49-F238E27FC236}">
                <a16:creationId xmlns:a16="http://schemas.microsoft.com/office/drawing/2014/main" id="{27CAF326-2B3A-4711-90D4-B59F6D97D369}"/>
              </a:ext>
            </a:extLst>
          </p:cNvPr>
          <p:cNvPicPr>
            <a:picLocks noChangeAspect="1"/>
          </p:cNvPicPr>
          <p:nvPr/>
        </p:nvPicPr>
        <p:blipFill>
          <a:blip r:embed="rId4"/>
          <a:stretch>
            <a:fillRect/>
          </a:stretch>
        </p:blipFill>
        <p:spPr>
          <a:xfrm>
            <a:off x="591650" y="1078608"/>
            <a:ext cx="779950" cy="792000"/>
          </a:xfrm>
          <a:prstGeom prst="rect">
            <a:avLst/>
          </a:prstGeom>
        </p:spPr>
      </p:pic>
      <p:pic>
        <p:nvPicPr>
          <p:cNvPr id="35" name="Picture 34">
            <a:extLst>
              <a:ext uri="{FF2B5EF4-FFF2-40B4-BE49-F238E27FC236}">
                <a16:creationId xmlns:a16="http://schemas.microsoft.com/office/drawing/2014/main" id="{DFA9B3C1-F99E-4D50-B02E-307EDBE2D74E}"/>
              </a:ext>
            </a:extLst>
          </p:cNvPr>
          <p:cNvPicPr>
            <a:picLocks noChangeAspect="1"/>
          </p:cNvPicPr>
          <p:nvPr/>
        </p:nvPicPr>
        <p:blipFill>
          <a:blip r:embed="rId5"/>
          <a:stretch>
            <a:fillRect/>
          </a:stretch>
        </p:blipFill>
        <p:spPr>
          <a:xfrm>
            <a:off x="588064" y="5687729"/>
            <a:ext cx="811074" cy="792000"/>
          </a:xfrm>
          <a:prstGeom prst="rect">
            <a:avLst/>
          </a:prstGeom>
        </p:spPr>
      </p:pic>
      <p:pic>
        <p:nvPicPr>
          <p:cNvPr id="36" name="Picture 35">
            <a:extLst>
              <a:ext uri="{FF2B5EF4-FFF2-40B4-BE49-F238E27FC236}">
                <a16:creationId xmlns:a16="http://schemas.microsoft.com/office/drawing/2014/main" id="{951BF51F-1926-4A32-A6E7-8A467E01C25A}"/>
              </a:ext>
            </a:extLst>
          </p:cNvPr>
          <p:cNvPicPr>
            <a:picLocks noChangeAspect="1"/>
          </p:cNvPicPr>
          <p:nvPr/>
        </p:nvPicPr>
        <p:blipFill>
          <a:blip r:embed="rId6"/>
          <a:stretch>
            <a:fillRect/>
          </a:stretch>
        </p:blipFill>
        <p:spPr>
          <a:xfrm>
            <a:off x="600207" y="4765464"/>
            <a:ext cx="811073" cy="792549"/>
          </a:xfrm>
          <a:prstGeom prst="rect">
            <a:avLst/>
          </a:prstGeom>
        </p:spPr>
      </p:pic>
      <p:pic>
        <p:nvPicPr>
          <p:cNvPr id="37" name="Picture 36">
            <a:extLst>
              <a:ext uri="{FF2B5EF4-FFF2-40B4-BE49-F238E27FC236}">
                <a16:creationId xmlns:a16="http://schemas.microsoft.com/office/drawing/2014/main" id="{18545287-680D-4B63-B1B1-B2B1E08E33A5}"/>
              </a:ext>
            </a:extLst>
          </p:cNvPr>
          <p:cNvPicPr>
            <a:picLocks noChangeAspect="1"/>
          </p:cNvPicPr>
          <p:nvPr/>
        </p:nvPicPr>
        <p:blipFill>
          <a:blip r:embed="rId7"/>
          <a:stretch>
            <a:fillRect/>
          </a:stretch>
        </p:blipFill>
        <p:spPr>
          <a:xfrm>
            <a:off x="600207" y="3843750"/>
            <a:ext cx="807488" cy="792000"/>
          </a:xfrm>
          <a:prstGeom prst="rect">
            <a:avLst/>
          </a:prstGeom>
        </p:spPr>
      </p:pic>
      <p:pic>
        <p:nvPicPr>
          <p:cNvPr id="38" name="Picture 37">
            <a:extLst>
              <a:ext uri="{FF2B5EF4-FFF2-40B4-BE49-F238E27FC236}">
                <a16:creationId xmlns:a16="http://schemas.microsoft.com/office/drawing/2014/main" id="{74209837-E6FC-49DB-9806-DC20DA8EC9A8}"/>
              </a:ext>
            </a:extLst>
          </p:cNvPr>
          <p:cNvPicPr>
            <a:picLocks noChangeAspect="1"/>
          </p:cNvPicPr>
          <p:nvPr/>
        </p:nvPicPr>
        <p:blipFill>
          <a:blip r:embed="rId8"/>
          <a:stretch>
            <a:fillRect/>
          </a:stretch>
        </p:blipFill>
        <p:spPr>
          <a:xfrm>
            <a:off x="589547" y="2922036"/>
            <a:ext cx="809591" cy="792000"/>
          </a:xfrm>
          <a:prstGeom prst="rect">
            <a:avLst/>
          </a:prstGeom>
        </p:spPr>
      </p:pic>
      <p:pic>
        <p:nvPicPr>
          <p:cNvPr id="39" name="Picture 38">
            <a:extLst>
              <a:ext uri="{FF2B5EF4-FFF2-40B4-BE49-F238E27FC236}">
                <a16:creationId xmlns:a16="http://schemas.microsoft.com/office/drawing/2014/main" id="{BFD87C53-8CC1-4FEA-B631-DFEF088834FF}"/>
              </a:ext>
            </a:extLst>
          </p:cNvPr>
          <p:cNvPicPr>
            <a:picLocks noChangeAspect="1"/>
          </p:cNvPicPr>
          <p:nvPr/>
        </p:nvPicPr>
        <p:blipFill rotWithShape="1">
          <a:blip r:embed="rId9"/>
          <a:srcRect l="1672" r="7293"/>
          <a:stretch/>
        </p:blipFill>
        <p:spPr>
          <a:xfrm>
            <a:off x="606538" y="2000322"/>
            <a:ext cx="765062" cy="792000"/>
          </a:xfrm>
          <a:prstGeom prst="rect">
            <a:avLst/>
          </a:prstGeom>
        </p:spPr>
      </p:pic>
    </p:spTree>
    <p:extLst>
      <p:ext uri="{BB962C8B-B14F-4D97-AF65-F5344CB8AC3E}">
        <p14:creationId xmlns:p14="http://schemas.microsoft.com/office/powerpoint/2010/main" val="3231250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3">
            <a:extLst>
              <a:ext uri="{FF2B5EF4-FFF2-40B4-BE49-F238E27FC236}">
                <a16:creationId xmlns:a16="http://schemas.microsoft.com/office/drawing/2014/main" id="{C906BA28-7AC1-4CBE-97B9-8D20DE6B9F6D}"/>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TextBox 26">
            <a:extLst>
              <a:ext uri="{FF2B5EF4-FFF2-40B4-BE49-F238E27FC236}">
                <a16:creationId xmlns:a16="http://schemas.microsoft.com/office/drawing/2014/main" id="{ADCB6C93-17BF-49C9-9ED8-52667F98F8C3}"/>
              </a:ext>
            </a:extLst>
          </p:cNvPr>
          <p:cNvSpPr txBox="1"/>
          <p:nvPr/>
        </p:nvSpPr>
        <p:spPr>
          <a:xfrm>
            <a:off x="1732546" y="1293402"/>
            <a:ext cx="6966283" cy="369332"/>
          </a:xfrm>
          <a:prstGeom prst="rect">
            <a:avLst/>
          </a:prstGeom>
          <a:noFill/>
        </p:spPr>
        <p:txBody>
          <a:bodyPr wrap="square" rtlCol="0">
            <a:spAutoFit/>
          </a:bodyPr>
          <a:lstStyle/>
          <a:p>
            <a:r>
              <a:rPr lang="en-GB" dirty="0">
                <a:latin typeface="Century Gothic" panose="020B0502020202020204" pitchFamily="34" charset="0"/>
              </a:rPr>
              <a:t>Considering what learning pathway they should pursue next.   </a:t>
            </a:r>
          </a:p>
        </p:txBody>
      </p:sp>
      <p:sp>
        <p:nvSpPr>
          <p:cNvPr id="28" name="TextBox 27">
            <a:extLst>
              <a:ext uri="{FF2B5EF4-FFF2-40B4-BE49-F238E27FC236}">
                <a16:creationId xmlns:a16="http://schemas.microsoft.com/office/drawing/2014/main" id="{67FC9C21-D0EC-4D7C-A856-6523CA11DD17}"/>
              </a:ext>
            </a:extLst>
          </p:cNvPr>
          <p:cNvSpPr txBox="1"/>
          <p:nvPr/>
        </p:nvSpPr>
        <p:spPr>
          <a:xfrm>
            <a:off x="1732544" y="2000322"/>
            <a:ext cx="6804915" cy="923330"/>
          </a:xfrm>
          <a:prstGeom prst="rect">
            <a:avLst/>
          </a:prstGeom>
          <a:noFill/>
        </p:spPr>
        <p:txBody>
          <a:bodyPr wrap="square" rtlCol="0">
            <a:spAutoFit/>
          </a:bodyPr>
          <a:lstStyle/>
          <a:p>
            <a:r>
              <a:rPr lang="en-GB" dirty="0">
                <a:latin typeface="Century Gothic" panose="020B0502020202020204" pitchFamily="34" charset="0"/>
              </a:rPr>
              <a:t>Recognising the main learning pathways and considering which one they want to follow and how they will access and succeed in it.</a:t>
            </a:r>
          </a:p>
        </p:txBody>
      </p:sp>
      <p:sp>
        <p:nvSpPr>
          <p:cNvPr id="29" name="TextBox 28">
            <a:extLst>
              <a:ext uri="{FF2B5EF4-FFF2-40B4-BE49-F238E27FC236}">
                <a16:creationId xmlns:a16="http://schemas.microsoft.com/office/drawing/2014/main" id="{C90246D8-5B74-4847-B06A-01BEB9661531}"/>
              </a:ext>
            </a:extLst>
          </p:cNvPr>
          <p:cNvSpPr txBox="1"/>
          <p:nvPr/>
        </p:nvSpPr>
        <p:spPr>
          <a:xfrm>
            <a:off x="1732545" y="3133370"/>
            <a:ext cx="6804915" cy="369332"/>
          </a:xfrm>
          <a:prstGeom prst="rect">
            <a:avLst/>
          </a:prstGeom>
          <a:noFill/>
        </p:spPr>
        <p:txBody>
          <a:bodyPr wrap="square" rtlCol="0">
            <a:spAutoFit/>
          </a:bodyPr>
          <a:lstStyle/>
          <a:p>
            <a:r>
              <a:rPr lang="en-GB" dirty="0">
                <a:latin typeface="Century Gothic" panose="020B0502020202020204" pitchFamily="34" charset="0"/>
              </a:rPr>
              <a:t>Making plans and developing a pathway into their future.</a:t>
            </a:r>
          </a:p>
        </p:txBody>
      </p:sp>
      <p:sp>
        <p:nvSpPr>
          <p:cNvPr id="30" name="TextBox 29">
            <a:extLst>
              <a:ext uri="{FF2B5EF4-FFF2-40B4-BE49-F238E27FC236}">
                <a16:creationId xmlns:a16="http://schemas.microsoft.com/office/drawing/2014/main" id="{18262086-3080-4E15-8017-CA934364FDBD}"/>
              </a:ext>
            </a:extLst>
          </p:cNvPr>
          <p:cNvSpPr txBox="1"/>
          <p:nvPr/>
        </p:nvSpPr>
        <p:spPr>
          <a:xfrm>
            <a:off x="1732545" y="3916584"/>
            <a:ext cx="6804915" cy="646331"/>
          </a:xfrm>
          <a:prstGeom prst="rect">
            <a:avLst/>
          </a:prstGeom>
          <a:noFill/>
        </p:spPr>
        <p:txBody>
          <a:bodyPr wrap="square" rtlCol="0">
            <a:spAutoFit/>
          </a:bodyPr>
          <a:lstStyle/>
          <a:p>
            <a:r>
              <a:rPr lang="en-GB" dirty="0">
                <a:latin typeface="Century Gothic" panose="020B0502020202020204" pitchFamily="34" charset="0"/>
              </a:rPr>
              <a:t>Being able to reflect on and change their career ideas and the strategies that they are pursuing to achieve them.</a:t>
            </a:r>
          </a:p>
        </p:txBody>
      </p:sp>
      <p:sp>
        <p:nvSpPr>
          <p:cNvPr id="31" name="TextBox 30">
            <a:extLst>
              <a:ext uri="{FF2B5EF4-FFF2-40B4-BE49-F238E27FC236}">
                <a16:creationId xmlns:a16="http://schemas.microsoft.com/office/drawing/2014/main" id="{CB7306D5-4FFE-4904-94E5-0684312D7CD5}"/>
              </a:ext>
            </a:extLst>
          </p:cNvPr>
          <p:cNvSpPr txBox="1"/>
          <p:nvPr/>
        </p:nvSpPr>
        <p:spPr>
          <a:xfrm>
            <a:off x="1732545" y="4838571"/>
            <a:ext cx="6804915" cy="646331"/>
          </a:xfrm>
          <a:prstGeom prst="rect">
            <a:avLst/>
          </a:prstGeom>
          <a:noFill/>
        </p:spPr>
        <p:txBody>
          <a:bodyPr wrap="square" rtlCol="0">
            <a:spAutoFit/>
          </a:bodyPr>
          <a:lstStyle/>
          <a:p>
            <a:r>
              <a:rPr lang="en-GB" dirty="0">
                <a:latin typeface="Century Gothic" panose="020B0502020202020204" pitchFamily="34" charset="0"/>
              </a:rPr>
              <a:t>Reflecting on the different ways in which people balance their work and life.  </a:t>
            </a:r>
          </a:p>
        </p:txBody>
      </p:sp>
      <p:sp>
        <p:nvSpPr>
          <p:cNvPr id="32" name="TextBox 31">
            <a:extLst>
              <a:ext uri="{FF2B5EF4-FFF2-40B4-BE49-F238E27FC236}">
                <a16:creationId xmlns:a16="http://schemas.microsoft.com/office/drawing/2014/main" id="{F76B6B8B-BD6A-4939-9886-1AF61AEF4B57}"/>
              </a:ext>
            </a:extLst>
          </p:cNvPr>
          <p:cNvSpPr txBox="1"/>
          <p:nvPr/>
        </p:nvSpPr>
        <p:spPr>
          <a:xfrm>
            <a:off x="1732546" y="5899063"/>
            <a:ext cx="6804914" cy="369332"/>
          </a:xfrm>
          <a:prstGeom prst="rect">
            <a:avLst/>
          </a:prstGeom>
          <a:noFill/>
        </p:spPr>
        <p:txBody>
          <a:bodyPr wrap="square" rtlCol="0">
            <a:spAutoFit/>
          </a:bodyPr>
          <a:lstStyle/>
          <a:p>
            <a:r>
              <a:rPr lang="en-GB" dirty="0">
                <a:latin typeface="Century Gothic" panose="020B0502020202020204" pitchFamily="34" charset="0"/>
              </a:rPr>
              <a:t>Exploring local and national labour market trends.  </a:t>
            </a:r>
          </a:p>
        </p:txBody>
      </p:sp>
      <p:sp>
        <p:nvSpPr>
          <p:cNvPr id="19" name="Shape 114">
            <a:extLst>
              <a:ext uri="{FF2B5EF4-FFF2-40B4-BE49-F238E27FC236}">
                <a16:creationId xmlns:a16="http://schemas.microsoft.com/office/drawing/2014/main" id="{7D8AFF1C-263A-4A90-9474-35689041EDEB}"/>
              </a:ext>
            </a:extLst>
          </p:cNvPr>
          <p:cNvSpPr/>
          <p:nvPr/>
        </p:nvSpPr>
        <p:spPr>
          <a:xfrm>
            <a:off x="588064" y="329684"/>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Y11 Lesson learning objectives</a:t>
            </a:r>
          </a:p>
        </p:txBody>
      </p:sp>
      <p:pic>
        <p:nvPicPr>
          <p:cNvPr id="20" name="Picture 19">
            <a:extLst>
              <a:ext uri="{FF2B5EF4-FFF2-40B4-BE49-F238E27FC236}">
                <a16:creationId xmlns:a16="http://schemas.microsoft.com/office/drawing/2014/main" id="{C0B1C3CF-79CC-419E-A694-0C18F261052C}"/>
              </a:ext>
            </a:extLst>
          </p:cNvPr>
          <p:cNvPicPr>
            <a:picLocks noChangeAspect="1"/>
          </p:cNvPicPr>
          <p:nvPr/>
        </p:nvPicPr>
        <p:blipFill>
          <a:blip r:embed="rId3"/>
          <a:stretch>
            <a:fillRect/>
          </a:stretch>
        </p:blipFill>
        <p:spPr>
          <a:xfrm>
            <a:off x="591650" y="1078608"/>
            <a:ext cx="779950" cy="792000"/>
          </a:xfrm>
          <a:prstGeom prst="rect">
            <a:avLst/>
          </a:prstGeom>
        </p:spPr>
      </p:pic>
      <p:pic>
        <p:nvPicPr>
          <p:cNvPr id="21" name="Picture 20">
            <a:extLst>
              <a:ext uri="{FF2B5EF4-FFF2-40B4-BE49-F238E27FC236}">
                <a16:creationId xmlns:a16="http://schemas.microsoft.com/office/drawing/2014/main" id="{5BC8AB22-43C6-4075-89C7-3B7219B7BE86}"/>
              </a:ext>
            </a:extLst>
          </p:cNvPr>
          <p:cNvPicPr>
            <a:picLocks noChangeAspect="1"/>
          </p:cNvPicPr>
          <p:nvPr/>
        </p:nvPicPr>
        <p:blipFill>
          <a:blip r:embed="rId4"/>
          <a:stretch>
            <a:fillRect/>
          </a:stretch>
        </p:blipFill>
        <p:spPr>
          <a:xfrm>
            <a:off x="588064" y="5687729"/>
            <a:ext cx="811074" cy="792000"/>
          </a:xfrm>
          <a:prstGeom prst="rect">
            <a:avLst/>
          </a:prstGeom>
        </p:spPr>
      </p:pic>
      <p:pic>
        <p:nvPicPr>
          <p:cNvPr id="22" name="Picture 21">
            <a:extLst>
              <a:ext uri="{FF2B5EF4-FFF2-40B4-BE49-F238E27FC236}">
                <a16:creationId xmlns:a16="http://schemas.microsoft.com/office/drawing/2014/main" id="{132E2AD0-5C42-46D1-9705-E42854467AD9}"/>
              </a:ext>
            </a:extLst>
          </p:cNvPr>
          <p:cNvPicPr>
            <a:picLocks noChangeAspect="1"/>
          </p:cNvPicPr>
          <p:nvPr/>
        </p:nvPicPr>
        <p:blipFill>
          <a:blip r:embed="rId5"/>
          <a:stretch>
            <a:fillRect/>
          </a:stretch>
        </p:blipFill>
        <p:spPr>
          <a:xfrm>
            <a:off x="600207" y="4765464"/>
            <a:ext cx="811073" cy="792549"/>
          </a:xfrm>
          <a:prstGeom prst="rect">
            <a:avLst/>
          </a:prstGeom>
        </p:spPr>
      </p:pic>
      <p:pic>
        <p:nvPicPr>
          <p:cNvPr id="23" name="Picture 22">
            <a:extLst>
              <a:ext uri="{FF2B5EF4-FFF2-40B4-BE49-F238E27FC236}">
                <a16:creationId xmlns:a16="http://schemas.microsoft.com/office/drawing/2014/main" id="{751AA109-4A79-46E5-9026-77AA926D2889}"/>
              </a:ext>
            </a:extLst>
          </p:cNvPr>
          <p:cNvPicPr>
            <a:picLocks noChangeAspect="1"/>
          </p:cNvPicPr>
          <p:nvPr/>
        </p:nvPicPr>
        <p:blipFill>
          <a:blip r:embed="rId6"/>
          <a:stretch>
            <a:fillRect/>
          </a:stretch>
        </p:blipFill>
        <p:spPr>
          <a:xfrm>
            <a:off x="600207" y="3843750"/>
            <a:ext cx="807488" cy="792000"/>
          </a:xfrm>
          <a:prstGeom prst="rect">
            <a:avLst/>
          </a:prstGeom>
        </p:spPr>
      </p:pic>
      <p:pic>
        <p:nvPicPr>
          <p:cNvPr id="24" name="Picture 23">
            <a:extLst>
              <a:ext uri="{FF2B5EF4-FFF2-40B4-BE49-F238E27FC236}">
                <a16:creationId xmlns:a16="http://schemas.microsoft.com/office/drawing/2014/main" id="{7D71CF44-ABBF-4DBF-9051-A898E666CE84}"/>
              </a:ext>
            </a:extLst>
          </p:cNvPr>
          <p:cNvPicPr>
            <a:picLocks noChangeAspect="1"/>
          </p:cNvPicPr>
          <p:nvPr/>
        </p:nvPicPr>
        <p:blipFill>
          <a:blip r:embed="rId7"/>
          <a:stretch>
            <a:fillRect/>
          </a:stretch>
        </p:blipFill>
        <p:spPr>
          <a:xfrm>
            <a:off x="589547" y="2922036"/>
            <a:ext cx="809591" cy="792000"/>
          </a:xfrm>
          <a:prstGeom prst="rect">
            <a:avLst/>
          </a:prstGeom>
        </p:spPr>
      </p:pic>
      <p:pic>
        <p:nvPicPr>
          <p:cNvPr id="25" name="Picture 24">
            <a:extLst>
              <a:ext uri="{FF2B5EF4-FFF2-40B4-BE49-F238E27FC236}">
                <a16:creationId xmlns:a16="http://schemas.microsoft.com/office/drawing/2014/main" id="{FF5C44FF-8022-403F-B2BC-8C9A43AB3999}"/>
              </a:ext>
            </a:extLst>
          </p:cNvPr>
          <p:cNvPicPr>
            <a:picLocks noChangeAspect="1"/>
          </p:cNvPicPr>
          <p:nvPr/>
        </p:nvPicPr>
        <p:blipFill rotWithShape="1">
          <a:blip r:embed="rId8"/>
          <a:srcRect l="1672" r="7293"/>
          <a:stretch/>
        </p:blipFill>
        <p:spPr>
          <a:xfrm>
            <a:off x="606538" y="2000322"/>
            <a:ext cx="765062" cy="792000"/>
          </a:xfrm>
          <a:prstGeom prst="rect">
            <a:avLst/>
          </a:prstGeom>
        </p:spPr>
      </p:pic>
      <p:pic>
        <p:nvPicPr>
          <p:cNvPr id="17" name="Picture 2" descr="Berkshire Opportunities logo">
            <a:extLst>
              <a:ext uri="{FF2B5EF4-FFF2-40B4-BE49-F238E27FC236}">
                <a16:creationId xmlns:a16="http://schemas.microsoft.com/office/drawing/2014/main" id="{57E3D987-56C4-4ED7-9AE9-EB37A0C8EFB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63933" y="59692"/>
            <a:ext cx="1695951" cy="735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694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3">
            <a:extLst>
              <a:ext uri="{FF2B5EF4-FFF2-40B4-BE49-F238E27FC236}">
                <a16:creationId xmlns:a16="http://schemas.microsoft.com/office/drawing/2014/main" id="{C906BA28-7AC1-4CBE-97B9-8D20DE6B9F6D}"/>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6" name="Shape 114">
            <a:extLst>
              <a:ext uri="{FF2B5EF4-FFF2-40B4-BE49-F238E27FC236}">
                <a16:creationId xmlns:a16="http://schemas.microsoft.com/office/drawing/2014/main" id="{033FFE41-369B-4992-803F-A8EB07E9538A}"/>
              </a:ext>
            </a:extLst>
          </p:cNvPr>
          <p:cNvSpPr/>
          <p:nvPr/>
        </p:nvSpPr>
        <p:spPr>
          <a:xfrm>
            <a:off x="588064" y="329684"/>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Keywords</a:t>
            </a:r>
          </a:p>
        </p:txBody>
      </p:sp>
      <p:sp>
        <p:nvSpPr>
          <p:cNvPr id="7" name="Shape 113">
            <a:extLst>
              <a:ext uri="{FF2B5EF4-FFF2-40B4-BE49-F238E27FC236}">
                <a16:creationId xmlns:a16="http://schemas.microsoft.com/office/drawing/2014/main" id="{4D8D49E5-3030-4F9A-A774-28AD50FA35EC}"/>
              </a:ext>
            </a:extLst>
          </p:cNvPr>
          <p:cNvSpPr/>
          <p:nvPr/>
        </p:nvSpPr>
        <p:spPr>
          <a:xfrm>
            <a:off x="472484" y="1295471"/>
            <a:ext cx="8199031" cy="4342353"/>
          </a:xfrm>
          <a:prstGeom prst="rect">
            <a:avLst/>
          </a:prstGeom>
          <a:noFill/>
          <a:ln>
            <a:noFill/>
          </a:ln>
        </p:spPr>
        <p:txBody>
          <a:bodyPr lIns="91425" tIns="45700" rIns="91425" bIns="45700" anchor="t" anchorCtr="0">
            <a:noAutofit/>
          </a:bodyPr>
          <a:lstStyle/>
          <a:p>
            <a:pPr marL="285750" indent="-285750">
              <a:buFont typeface="Arial" panose="020B0604020202020204" pitchFamily="34" charset="0"/>
              <a:buChar char="•"/>
            </a:pPr>
            <a:r>
              <a:rPr lang="en-US" sz="1600" b="1" dirty="0">
                <a:latin typeface="Century Gothic" panose="020B0502020202020204" pitchFamily="34" charset="0"/>
                <a:ea typeface="Helvetica Neue" panose="02000503000000020004" pitchFamily="2" charset="0"/>
                <a:cs typeface="Arial" panose="020B0604020202020204" pitchFamily="34" charset="0"/>
              </a:rPr>
              <a:t>Labour Market Information (LMI): </a:t>
            </a:r>
            <a:r>
              <a:rPr lang="en-US" sz="1600" dirty="0">
                <a:latin typeface="Century Gothic" panose="020B0502020202020204" pitchFamily="34" charset="0"/>
                <a:ea typeface="Helvetica Neue" panose="02000503000000020004" pitchFamily="2" charset="0"/>
                <a:cs typeface="Arial" panose="020B0604020202020204" pitchFamily="34" charset="0"/>
              </a:rPr>
              <a:t>Information about the jobs and careers available in a geographical area. </a:t>
            </a:r>
          </a:p>
          <a:p>
            <a:endParaRPr lang="en-US" sz="1600" dirty="0">
              <a:latin typeface="Century Gothic" panose="020B0502020202020204" pitchFamily="34" charset="0"/>
              <a:ea typeface="Helvetica Neue" panose="02000503000000020004" pitchFamily="2" charset="0"/>
              <a:cs typeface="Arial" panose="020B0604020202020204" pitchFamily="34" charset="0"/>
            </a:endParaRPr>
          </a:p>
          <a:p>
            <a:pPr marL="285750" indent="-285750">
              <a:buFont typeface="Arial" panose="020B0604020202020204" pitchFamily="34" charset="0"/>
              <a:buChar char="•"/>
            </a:pPr>
            <a:r>
              <a:rPr lang="en-GB" sz="1600" b="1" dirty="0">
                <a:latin typeface="Century Gothic" panose="020B0502020202020204" pitchFamily="34" charset="0"/>
                <a:ea typeface="Helvetica Neue" panose="02000503000000020004" pitchFamily="2" charset="0"/>
                <a:cs typeface="Arial" panose="020B0604020202020204" pitchFamily="34" charset="0"/>
                <a:sym typeface="Lato"/>
              </a:rPr>
              <a:t>Sector: </a:t>
            </a:r>
            <a:r>
              <a:rPr lang="en-GB" sz="1600" dirty="0">
                <a:latin typeface="Century Gothic" panose="020B0502020202020204" pitchFamily="34" charset="0"/>
                <a:ea typeface="Helvetica Neue" panose="02000503000000020004" pitchFamily="2" charset="0"/>
                <a:cs typeface="Arial" panose="020B0604020202020204" pitchFamily="34" charset="0"/>
                <a:sym typeface="Lato"/>
              </a:rPr>
              <a:t>The areas into which the economic activity of a country is divided.</a:t>
            </a:r>
          </a:p>
          <a:p>
            <a:endParaRPr lang="en-GB" sz="1600"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sz="1600" b="1" dirty="0">
                <a:latin typeface="Century Gothic" panose="020B0502020202020204" pitchFamily="34" charset="0"/>
                <a:ea typeface="Helvetica Neue" panose="02000503000000020004" pitchFamily="2" charset="0"/>
                <a:cs typeface="Arial" panose="020B0604020202020204" pitchFamily="34" charset="0"/>
                <a:sym typeface="Lato"/>
              </a:rPr>
              <a:t>Employability: </a:t>
            </a:r>
            <a:r>
              <a:rPr lang="en-GB" sz="1600" dirty="0">
                <a:latin typeface="Century Gothic" panose="020B0502020202020204" pitchFamily="34" charset="0"/>
                <a:ea typeface="Helvetica Neue" panose="02000503000000020004" pitchFamily="2" charset="0"/>
                <a:cs typeface="Arial" panose="020B0604020202020204" pitchFamily="34" charset="0"/>
                <a:sym typeface="Lato"/>
              </a:rPr>
              <a:t>Having the skills and abilities needed to have a job or career.  </a:t>
            </a:r>
          </a:p>
          <a:p>
            <a:pPr marL="285750" indent="-285750">
              <a:buFont typeface="Arial" panose="020B0604020202020204" pitchFamily="34" charset="0"/>
              <a:buChar char="•"/>
            </a:pPr>
            <a:endParaRPr lang="en-GB" sz="1600"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sz="1600" b="1" dirty="0">
                <a:latin typeface="Century Gothic" panose="020B0502020202020204" pitchFamily="34" charset="0"/>
                <a:ea typeface="Helvetica Neue" panose="02000503000000020004" pitchFamily="2" charset="0"/>
                <a:cs typeface="Arial" panose="020B0604020202020204" pitchFamily="34" charset="0"/>
                <a:sym typeface="Lato"/>
              </a:rPr>
              <a:t>Career: </a:t>
            </a:r>
            <a:r>
              <a:rPr lang="en-GB" sz="1600" dirty="0">
                <a:latin typeface="Century Gothic" panose="020B0502020202020204" pitchFamily="34" charset="0"/>
                <a:ea typeface="Helvetica Neue" panose="02000503000000020004" pitchFamily="2" charset="0"/>
                <a:cs typeface="Arial" panose="020B0604020202020204" pitchFamily="34" charset="0"/>
                <a:sym typeface="Lato"/>
              </a:rPr>
              <a:t>The job or series of jobs that you do during your working life.</a:t>
            </a:r>
          </a:p>
          <a:p>
            <a:pPr marL="285750" indent="-285750">
              <a:buFont typeface="Arial" panose="020B0604020202020204" pitchFamily="34" charset="0"/>
              <a:buChar char="•"/>
            </a:pPr>
            <a:endParaRPr lang="en-GB" sz="1600"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sz="1600" b="1" dirty="0">
                <a:latin typeface="Century Gothic" panose="020B0502020202020204" pitchFamily="34" charset="0"/>
                <a:ea typeface="Helvetica Neue" panose="02000503000000020004" pitchFamily="2" charset="0"/>
                <a:cs typeface="Arial" panose="020B0604020202020204" pitchFamily="34" charset="0"/>
                <a:sym typeface="Lato"/>
              </a:rPr>
              <a:t>Labour market: </a:t>
            </a:r>
            <a:r>
              <a:rPr lang="en-GB" sz="1600" dirty="0">
                <a:latin typeface="Century Gothic" panose="020B0502020202020204" pitchFamily="34" charset="0"/>
                <a:ea typeface="Helvetica Neue" panose="02000503000000020004" pitchFamily="2" charset="0"/>
                <a:cs typeface="Arial" panose="020B0604020202020204" pitchFamily="34" charset="0"/>
                <a:sym typeface="Lato"/>
              </a:rPr>
              <a:t>The supply of people in a particular country or area who are able and willing to work.</a:t>
            </a:r>
          </a:p>
          <a:p>
            <a:pPr marL="285750" indent="-285750">
              <a:buFont typeface="Arial" panose="020B0604020202020204" pitchFamily="34" charset="0"/>
              <a:buChar char="•"/>
            </a:pPr>
            <a:endParaRPr lang="en-GB" sz="1600"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sz="1600" b="1" dirty="0">
                <a:latin typeface="Century Gothic" panose="020B0502020202020204" pitchFamily="34" charset="0"/>
                <a:ea typeface="Helvetica Neue" panose="02000503000000020004" pitchFamily="2" charset="0"/>
                <a:cs typeface="Arial" panose="020B0604020202020204" pitchFamily="34" charset="0"/>
                <a:sym typeface="Lato"/>
              </a:rPr>
              <a:t>Work-life balance: </a:t>
            </a:r>
            <a:r>
              <a:rPr lang="en-GB" sz="1600" dirty="0">
                <a:latin typeface="Century Gothic" panose="020B0502020202020204" pitchFamily="34" charset="0"/>
                <a:ea typeface="Helvetica Neue" panose="02000503000000020004" pitchFamily="2" charset="0"/>
                <a:cs typeface="Arial" panose="020B0604020202020204" pitchFamily="34" charset="0"/>
                <a:sym typeface="Lato"/>
              </a:rPr>
              <a:t>The amount of time you spend doing your job compared with the amount of time you spend with your family and doing things you enjoy.</a:t>
            </a:r>
          </a:p>
          <a:p>
            <a:pPr marL="285750" indent="-285750">
              <a:buFont typeface="Arial" panose="020B0604020202020204" pitchFamily="34" charset="0"/>
              <a:buChar char="•"/>
            </a:pPr>
            <a:endParaRPr lang="en-GB" sz="1600" dirty="0">
              <a:latin typeface="Century Gothic" panose="020B0502020202020204" pitchFamily="34" charset="0"/>
              <a:ea typeface="Helvetica Neue" panose="02000503000000020004" pitchFamily="2" charset="0"/>
              <a:cs typeface="Arial" panose="020B0604020202020204" pitchFamily="34" charset="0"/>
              <a:sym typeface="Lato"/>
            </a:endParaRPr>
          </a:p>
          <a:p>
            <a:pPr>
              <a:buClr>
                <a:srgbClr val="BA1A1A"/>
              </a:buClr>
              <a:buSzPct val="100000"/>
            </a:pPr>
            <a:endParaRPr lang="en-GB" sz="1600" b="1" dirty="0">
              <a:latin typeface="Century Gothic" panose="020B0502020202020204" pitchFamily="34" charset="0"/>
              <a:ea typeface="Helvetica Neue" panose="02000503000000020004" pitchFamily="2" charset="0"/>
              <a:cs typeface="Arial" panose="020B0604020202020204" pitchFamily="34" charset="0"/>
              <a:sym typeface="Lato"/>
            </a:endParaRPr>
          </a:p>
        </p:txBody>
      </p:sp>
      <p:pic>
        <p:nvPicPr>
          <p:cNvPr id="5" name="Picture 2" descr="Berkshire Opportunities logo">
            <a:extLst>
              <a:ext uri="{FF2B5EF4-FFF2-40B4-BE49-F238E27FC236}">
                <a16:creationId xmlns:a16="http://schemas.microsoft.com/office/drawing/2014/main" id="{C57023F5-8063-415A-B679-C8BB411E9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3933" y="59692"/>
            <a:ext cx="1695951" cy="735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221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3">
            <a:extLst>
              <a:ext uri="{FF2B5EF4-FFF2-40B4-BE49-F238E27FC236}">
                <a16:creationId xmlns:a16="http://schemas.microsoft.com/office/drawing/2014/main" id="{C906BA28-7AC1-4CBE-97B9-8D20DE6B9F6D}"/>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graphicFrame>
        <p:nvGraphicFramePr>
          <p:cNvPr id="5" name="Google Shape;30;p2">
            <a:extLst>
              <a:ext uri="{FF2B5EF4-FFF2-40B4-BE49-F238E27FC236}">
                <a16:creationId xmlns:a16="http://schemas.microsoft.com/office/drawing/2014/main" id="{C8D3C406-3B64-4687-9057-44D47C86B791}"/>
              </a:ext>
            </a:extLst>
          </p:cNvPr>
          <p:cNvGraphicFramePr/>
          <p:nvPr>
            <p:extLst>
              <p:ext uri="{D42A27DB-BD31-4B8C-83A1-F6EECF244321}">
                <p14:modId xmlns:p14="http://schemas.microsoft.com/office/powerpoint/2010/main" val="1754217179"/>
              </p:ext>
            </p:extLst>
          </p:nvPr>
        </p:nvGraphicFramePr>
        <p:xfrm>
          <a:off x="262268" y="1171248"/>
          <a:ext cx="8680950" cy="4923529"/>
        </p:xfrm>
        <a:graphic>
          <a:graphicData uri="http://schemas.openxmlformats.org/drawingml/2006/table">
            <a:tbl>
              <a:tblPr bandRow="1">
                <a:noFill/>
              </a:tblPr>
              <a:tblGrid>
                <a:gridCol w="774325">
                  <a:extLst>
                    <a:ext uri="{9D8B030D-6E8A-4147-A177-3AD203B41FA5}">
                      <a16:colId xmlns:a16="http://schemas.microsoft.com/office/drawing/2014/main" val="20000"/>
                    </a:ext>
                  </a:extLst>
                </a:gridCol>
                <a:gridCol w="1737350">
                  <a:extLst>
                    <a:ext uri="{9D8B030D-6E8A-4147-A177-3AD203B41FA5}">
                      <a16:colId xmlns:a16="http://schemas.microsoft.com/office/drawing/2014/main" val="20001"/>
                    </a:ext>
                  </a:extLst>
                </a:gridCol>
                <a:gridCol w="1001991">
                  <a:extLst>
                    <a:ext uri="{9D8B030D-6E8A-4147-A177-3AD203B41FA5}">
                      <a16:colId xmlns:a16="http://schemas.microsoft.com/office/drawing/2014/main" val="20002"/>
                    </a:ext>
                  </a:extLst>
                </a:gridCol>
                <a:gridCol w="5167284">
                  <a:extLst>
                    <a:ext uri="{9D8B030D-6E8A-4147-A177-3AD203B41FA5}">
                      <a16:colId xmlns:a16="http://schemas.microsoft.com/office/drawing/2014/main" val="20003"/>
                    </a:ext>
                  </a:extLst>
                </a:gridCol>
              </a:tblGrid>
              <a:tr h="392857">
                <a:tc>
                  <a:txBody>
                    <a:bodyPr/>
                    <a:lstStyle/>
                    <a:p>
                      <a:pPr marL="0" marR="0" lvl="0" indent="0" algn="ctr" rtl="0">
                        <a:spcBef>
                          <a:spcPts val="0"/>
                        </a:spcBef>
                        <a:spcAft>
                          <a:spcPts val="0"/>
                        </a:spcAft>
                        <a:buNone/>
                      </a:pPr>
                      <a:r>
                        <a:rPr lang="en-GB" sz="1600" b="1" u="none" strike="noStrike" cap="none" dirty="0">
                          <a:solidFill>
                            <a:schemeClr val="bg1"/>
                          </a:solidFill>
                          <a:latin typeface="Century Gothic" panose="020B0502020202020204" pitchFamily="34" charset="0"/>
                          <a:ea typeface="Arial"/>
                          <a:cs typeface="Arial"/>
                          <a:sym typeface="Arial"/>
                        </a:rPr>
                        <a:t>Time</a:t>
                      </a:r>
                      <a:endParaRPr sz="1600" b="1" u="none" strike="noStrike" cap="none" dirty="0">
                        <a:solidFill>
                          <a:schemeClr val="bg1"/>
                        </a:solidFill>
                        <a:latin typeface="Century Gothic" panose="020B0502020202020204" pitchFamily="34" charset="0"/>
                        <a:ea typeface="Arial"/>
                        <a:cs typeface="Arial"/>
                        <a:sym typeface="Arial"/>
                      </a:endParaRPr>
                    </a:p>
                  </a:txBody>
                  <a:tcPr marL="91450" marR="91450" marT="45725" marB="45725" anchor="ctr">
                    <a:solidFill>
                      <a:srgbClr val="355893"/>
                    </a:solidFill>
                  </a:tcPr>
                </a:tc>
                <a:tc>
                  <a:txBody>
                    <a:bodyPr/>
                    <a:lstStyle/>
                    <a:p>
                      <a:pPr marL="0" marR="0" lvl="0" indent="0" algn="ctr" rtl="0">
                        <a:spcBef>
                          <a:spcPts val="0"/>
                        </a:spcBef>
                        <a:spcAft>
                          <a:spcPts val="0"/>
                        </a:spcAft>
                        <a:buNone/>
                      </a:pPr>
                      <a:r>
                        <a:rPr lang="en-GB" sz="1600" b="1" u="none" strike="noStrike" cap="none" dirty="0">
                          <a:solidFill>
                            <a:schemeClr val="bg1"/>
                          </a:solidFill>
                          <a:latin typeface="Century Gothic" panose="020B0502020202020204" pitchFamily="34" charset="0"/>
                          <a:ea typeface="Arial"/>
                          <a:cs typeface="Arial"/>
                          <a:sym typeface="Arial"/>
                        </a:rPr>
                        <a:t>Objective</a:t>
                      </a:r>
                      <a:endParaRPr sz="1600" b="1" u="none" strike="noStrike" cap="none" dirty="0">
                        <a:solidFill>
                          <a:schemeClr val="bg1"/>
                        </a:solidFill>
                        <a:latin typeface="Century Gothic" panose="020B0502020202020204" pitchFamily="34" charset="0"/>
                        <a:ea typeface="Arial"/>
                        <a:cs typeface="Arial"/>
                        <a:sym typeface="Arial"/>
                      </a:endParaRPr>
                    </a:p>
                  </a:txBody>
                  <a:tcPr marL="32150" marR="32150" marT="0" marB="0" anchor="ctr">
                    <a:solidFill>
                      <a:srgbClr val="355893"/>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GB" sz="1600" b="1" u="none" strike="noStrike" cap="none" dirty="0">
                          <a:solidFill>
                            <a:schemeClr val="bg1"/>
                          </a:solidFill>
                          <a:latin typeface="Century Gothic" panose="020B0502020202020204" pitchFamily="34" charset="0"/>
                          <a:ea typeface="Arial"/>
                          <a:cs typeface="Arial"/>
                          <a:sym typeface="Arial"/>
                        </a:rPr>
                        <a:t>Group</a:t>
                      </a:r>
                      <a:endParaRPr sz="1600" b="1" u="none" strike="noStrike" cap="none" dirty="0">
                        <a:solidFill>
                          <a:schemeClr val="bg1"/>
                        </a:solidFill>
                        <a:latin typeface="Century Gothic" panose="020B0502020202020204" pitchFamily="34" charset="0"/>
                        <a:ea typeface="Arial"/>
                        <a:cs typeface="Arial"/>
                        <a:sym typeface="Arial"/>
                      </a:endParaRPr>
                    </a:p>
                  </a:txBody>
                  <a:tcPr marL="32150" marR="32150" marT="50300" marB="50300" anchor="ctr">
                    <a:solidFill>
                      <a:srgbClr val="355893"/>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GB" sz="1600" b="1" u="none" strike="noStrike" cap="none" dirty="0">
                          <a:solidFill>
                            <a:schemeClr val="bg1"/>
                          </a:solidFill>
                          <a:latin typeface="Century Gothic" panose="020B0502020202020204" pitchFamily="34" charset="0"/>
                          <a:ea typeface="Arial"/>
                          <a:cs typeface="Arial"/>
                          <a:sym typeface="Arial"/>
                        </a:rPr>
                        <a:t>Task</a:t>
                      </a:r>
                      <a:endParaRPr sz="1600" b="1" u="none" strike="noStrike" cap="none" dirty="0">
                        <a:solidFill>
                          <a:schemeClr val="bg1"/>
                        </a:solidFill>
                        <a:latin typeface="Century Gothic" panose="020B0502020202020204" pitchFamily="34" charset="0"/>
                        <a:ea typeface="Arial"/>
                        <a:cs typeface="Arial"/>
                        <a:sym typeface="Arial"/>
                      </a:endParaRPr>
                    </a:p>
                  </a:txBody>
                  <a:tcPr marL="32150" marR="32150" marT="50300" marB="50300" anchor="ctr">
                    <a:solidFill>
                      <a:srgbClr val="355893"/>
                    </a:solidFill>
                  </a:tcPr>
                </a:tc>
                <a:extLst>
                  <a:ext uri="{0D108BD9-81ED-4DB2-BD59-A6C34878D82A}">
                    <a16:rowId xmlns:a16="http://schemas.microsoft.com/office/drawing/2014/main" val="10000"/>
                  </a:ext>
                </a:extLst>
              </a:tr>
              <a:tr h="521138">
                <a:tc>
                  <a:txBody>
                    <a:bodyPr/>
                    <a:lstStyle/>
                    <a:p>
                      <a:pPr marL="0" marR="0" lvl="0" indent="0" algn="ctr" rtl="0">
                        <a:spcBef>
                          <a:spcPts val="0"/>
                        </a:spcBef>
                        <a:spcAft>
                          <a:spcPts val="0"/>
                        </a:spcAft>
                        <a:buNone/>
                      </a:pPr>
                      <a:r>
                        <a:rPr lang="en-GB" sz="1200" b="1" u="none" strike="noStrike" cap="none" dirty="0">
                          <a:solidFill>
                            <a:schemeClr val="dk1"/>
                          </a:solidFill>
                          <a:latin typeface="Century Gothic" panose="020B0502020202020204" pitchFamily="34" charset="0"/>
                          <a:ea typeface="Arial"/>
                          <a:cs typeface="Arial"/>
                          <a:sym typeface="Arial"/>
                        </a:rPr>
                        <a:t>1-2 mins</a:t>
                      </a:r>
                      <a:endParaRPr sz="1200" b="1" dirty="0">
                        <a:latin typeface="Century Gothic" panose="020B0502020202020204" pitchFamily="34" charset="0"/>
                      </a:endParaRPr>
                    </a:p>
                  </a:txBody>
                  <a:tcPr marL="91450" marR="91450" marT="45725" marB="45725" anchor="ctr">
                    <a:solidFill>
                      <a:srgbClr val="EC6599"/>
                    </a:solidFill>
                  </a:tcPr>
                </a:tc>
                <a:tc>
                  <a:txBody>
                    <a:bodyPr/>
                    <a:lstStyle/>
                    <a:p>
                      <a:pPr marL="0" marR="0" lvl="0" indent="0" algn="l" rtl="0">
                        <a:spcBef>
                          <a:spcPts val="0"/>
                        </a:spcBef>
                        <a:spcAft>
                          <a:spcPts val="0"/>
                        </a:spcAft>
                        <a:buClr>
                          <a:schemeClr val="dk1"/>
                        </a:buClr>
                        <a:buSzPts val="1200"/>
                        <a:buFont typeface="Arial"/>
                        <a:buNone/>
                      </a:pPr>
                      <a:r>
                        <a:rPr lang="en-GB" sz="1200" b="1" u="none" strike="noStrike" cap="none" dirty="0">
                          <a:solidFill>
                            <a:schemeClr val="dk1"/>
                          </a:solidFill>
                          <a:latin typeface="Century Gothic" panose="020B0502020202020204" pitchFamily="34" charset="0"/>
                          <a:ea typeface="Arial"/>
                          <a:cs typeface="Arial"/>
                          <a:sym typeface="Arial"/>
                        </a:rPr>
                        <a:t>Learning objectives &amp; keywords</a:t>
                      </a:r>
                      <a:endParaRPr sz="1200" b="1" dirty="0">
                        <a:latin typeface="Century Gothic" panose="020B0502020202020204" pitchFamily="34" charset="0"/>
                      </a:endParaRPr>
                    </a:p>
                  </a:txBody>
                  <a:tcPr marL="32150" marR="32150" marT="0" marB="0" anchor="ctr">
                    <a:solidFill>
                      <a:srgbClr val="EC6599"/>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u="none" strike="noStrike" cap="none" dirty="0">
                          <a:solidFill>
                            <a:schemeClr val="dk1"/>
                          </a:solidFill>
                          <a:latin typeface="Century Gothic" panose="020B0502020202020204" pitchFamily="34" charset="0"/>
                          <a:ea typeface="Arial"/>
                          <a:cs typeface="Arial"/>
                          <a:sym typeface="Arial"/>
                        </a:rPr>
                        <a:t>Whole class</a:t>
                      </a:r>
                      <a:endParaRPr sz="1200" b="0" dirty="0">
                        <a:latin typeface="Century Gothic" panose="020B0502020202020204" pitchFamily="34" charset="0"/>
                      </a:endParaRPr>
                    </a:p>
                  </a:txBody>
                  <a:tcPr marL="32150" marR="32150" marT="50300" marB="50300" anchor="ctr">
                    <a:solidFill>
                      <a:srgbClr val="EC6599"/>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u="none" strike="noStrike" cap="none" dirty="0">
                          <a:solidFill>
                            <a:schemeClr val="dk1"/>
                          </a:solidFill>
                          <a:latin typeface="Century Gothic" panose="020B0502020202020204" pitchFamily="34" charset="0"/>
                          <a:ea typeface="Arial"/>
                          <a:cs typeface="Arial"/>
                          <a:sym typeface="Arial"/>
                        </a:rPr>
                        <a:t>Students look at the learning objectives and keywords for the lesson. </a:t>
                      </a:r>
                      <a:endParaRPr sz="1200" b="0" dirty="0">
                        <a:latin typeface="Century Gothic" panose="020B0502020202020204" pitchFamily="34" charset="0"/>
                      </a:endParaRPr>
                    </a:p>
                  </a:txBody>
                  <a:tcPr marL="32150" marR="32150" marT="50300" marB="50300" anchor="ctr">
                    <a:solidFill>
                      <a:srgbClr val="EC6599"/>
                    </a:solidFill>
                  </a:tcPr>
                </a:tc>
                <a:extLst>
                  <a:ext uri="{0D108BD9-81ED-4DB2-BD59-A6C34878D82A}">
                    <a16:rowId xmlns:a16="http://schemas.microsoft.com/office/drawing/2014/main" val="10001"/>
                  </a:ext>
                </a:extLst>
              </a:tr>
              <a:tr h="509568">
                <a:tc>
                  <a:txBody>
                    <a:bodyPr/>
                    <a:lstStyle/>
                    <a:p>
                      <a:pPr marL="0" marR="0" lvl="0" indent="0" algn="ctr" rtl="0">
                        <a:spcBef>
                          <a:spcPts val="0"/>
                        </a:spcBef>
                        <a:spcAft>
                          <a:spcPts val="0"/>
                        </a:spcAft>
                        <a:buNone/>
                      </a:pPr>
                      <a:r>
                        <a:rPr lang="en-GB" sz="1200" b="1" u="none" strike="noStrike" cap="none" dirty="0">
                          <a:solidFill>
                            <a:schemeClr val="dk1"/>
                          </a:solidFill>
                          <a:latin typeface="Century Gothic" panose="020B0502020202020204" pitchFamily="34" charset="0"/>
                          <a:ea typeface="Arial"/>
                          <a:cs typeface="Arial"/>
                          <a:sym typeface="Arial"/>
                        </a:rPr>
                        <a:t>2-3 mins</a:t>
                      </a:r>
                      <a:endParaRPr sz="1200" b="1" dirty="0">
                        <a:latin typeface="Century Gothic" panose="020B0502020202020204" pitchFamily="34" charset="0"/>
                      </a:endParaRPr>
                    </a:p>
                  </a:txBody>
                  <a:tcPr marL="91450" marR="91450" marT="45725" marB="45725" anchor="ctr">
                    <a:solidFill>
                      <a:srgbClr val="FAD2E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u="none" strike="noStrike" cap="none" dirty="0">
                          <a:solidFill>
                            <a:schemeClr val="dk1"/>
                          </a:solidFill>
                          <a:latin typeface="Century Gothic" panose="020B0502020202020204" pitchFamily="34" charset="0"/>
                          <a:ea typeface="Arial"/>
                          <a:cs typeface="Arial"/>
                          <a:sym typeface="Arial"/>
                        </a:rPr>
                        <a:t>1. What is Labour Market Information?</a:t>
                      </a:r>
                      <a:endParaRPr sz="1200" b="1" dirty="0">
                        <a:latin typeface="Century Gothic" panose="020B0502020202020204" pitchFamily="34" charset="0"/>
                      </a:endParaRPr>
                    </a:p>
                  </a:txBody>
                  <a:tcPr marL="32150" marR="32150" marT="0" marB="0" anchor="ctr">
                    <a:solidFill>
                      <a:srgbClr val="FAD2E1"/>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u="none" strike="noStrike" cap="none" dirty="0">
                          <a:solidFill>
                            <a:schemeClr val="dk1"/>
                          </a:solidFill>
                          <a:latin typeface="Century Gothic" panose="020B0502020202020204" pitchFamily="34" charset="0"/>
                          <a:ea typeface="Arial"/>
                          <a:cs typeface="Arial"/>
                          <a:sym typeface="Arial"/>
                        </a:rPr>
                        <a:t>Whole class</a:t>
                      </a:r>
                      <a:endParaRPr sz="1200" b="0" u="none" strike="noStrike" cap="none" dirty="0">
                        <a:solidFill>
                          <a:schemeClr val="dk1"/>
                        </a:solidFill>
                        <a:latin typeface="Century Gothic" panose="020B0502020202020204" pitchFamily="34" charset="0"/>
                        <a:ea typeface="Arial"/>
                        <a:cs typeface="Arial"/>
                        <a:sym typeface="Arial"/>
                      </a:endParaRPr>
                    </a:p>
                  </a:txBody>
                  <a:tcPr marL="32150" marR="32150" marT="50300" marB="50300" anchor="ctr">
                    <a:solidFill>
                      <a:srgbClr val="FAD2E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u="none" strike="noStrike" cap="none" dirty="0">
                          <a:solidFill>
                            <a:schemeClr val="dk1"/>
                          </a:solidFill>
                          <a:latin typeface="Century Gothic" panose="020B0502020202020204" pitchFamily="34" charset="0"/>
                          <a:ea typeface="Arial"/>
                          <a:cs typeface="Arial"/>
                          <a:sym typeface="Arial"/>
                        </a:rPr>
                        <a:t>Students discuss what LMI is and how it can be used to understand what employment opportunities there are locally.     </a:t>
                      </a:r>
                      <a:endParaRPr sz="1200" b="0" dirty="0">
                        <a:latin typeface="Century Gothic" panose="020B0502020202020204" pitchFamily="34" charset="0"/>
                      </a:endParaRPr>
                    </a:p>
                  </a:txBody>
                  <a:tcPr marL="32150" marR="32150" marT="50300" marB="50300" anchor="ctr">
                    <a:solidFill>
                      <a:srgbClr val="FAD2E1"/>
                    </a:solidFill>
                  </a:tcPr>
                </a:tc>
                <a:extLst>
                  <a:ext uri="{0D108BD9-81ED-4DB2-BD59-A6C34878D82A}">
                    <a16:rowId xmlns:a16="http://schemas.microsoft.com/office/drawing/2014/main" val="10002"/>
                  </a:ext>
                </a:extLst>
              </a:tr>
              <a:tr h="690709">
                <a:tc>
                  <a:txBody>
                    <a:bodyPr/>
                    <a:lstStyle/>
                    <a:p>
                      <a:pPr marL="0" marR="0" lvl="0" indent="0" algn="ctr" rtl="0">
                        <a:spcBef>
                          <a:spcPts val="0"/>
                        </a:spcBef>
                        <a:spcAft>
                          <a:spcPts val="0"/>
                        </a:spcAft>
                        <a:buNone/>
                      </a:pPr>
                      <a:r>
                        <a:rPr lang="en-GB" sz="1200" b="1" u="none" strike="noStrike" cap="none" dirty="0">
                          <a:solidFill>
                            <a:schemeClr val="dk1"/>
                          </a:solidFill>
                          <a:latin typeface="Century Gothic" panose="020B0502020202020204" pitchFamily="34" charset="0"/>
                          <a:ea typeface="Arial"/>
                          <a:cs typeface="Arial"/>
                          <a:sym typeface="Arial"/>
                        </a:rPr>
                        <a:t>2-3 mins</a:t>
                      </a:r>
                      <a:endParaRPr sz="1200" b="1" dirty="0">
                        <a:latin typeface="Century Gothic" panose="020B0502020202020204" pitchFamily="34" charset="0"/>
                      </a:endParaRPr>
                    </a:p>
                  </a:txBody>
                  <a:tcPr marL="91450" marR="91450" marT="45725" marB="45725" anchor="ctr">
                    <a:solidFill>
                      <a:srgbClr val="EC6599"/>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u="none" strike="noStrike" cap="none" dirty="0">
                          <a:solidFill>
                            <a:schemeClr val="dk1"/>
                          </a:solidFill>
                          <a:latin typeface="Century Gothic" panose="020B0502020202020204" pitchFamily="34" charset="0"/>
                          <a:ea typeface="Arial"/>
                          <a:cs typeface="Arial"/>
                          <a:sym typeface="Arial"/>
                        </a:rPr>
                        <a:t>2. What is the LMI in Berkshire?</a:t>
                      </a:r>
                      <a:endParaRPr sz="1200" b="1" dirty="0">
                        <a:latin typeface="Century Gothic" panose="020B0502020202020204" pitchFamily="34" charset="0"/>
                      </a:endParaRPr>
                    </a:p>
                  </a:txBody>
                  <a:tcPr marL="32150" marR="32150" marT="0" marB="0" anchor="ctr">
                    <a:solidFill>
                      <a:srgbClr val="EC6599"/>
                    </a:solidFill>
                  </a:tcPr>
                </a:tc>
                <a:tc>
                  <a:txBody>
                    <a:bodyPr/>
                    <a:lstStyle/>
                    <a:p>
                      <a:pPr marL="0" marR="0" lvl="0" indent="0" algn="ctr" rtl="0">
                        <a:spcBef>
                          <a:spcPts val="0"/>
                        </a:spcBef>
                        <a:spcAft>
                          <a:spcPts val="0"/>
                        </a:spcAft>
                        <a:buNone/>
                      </a:pPr>
                      <a:r>
                        <a:rPr lang="en-GB" sz="1200" b="0" u="none" strike="noStrike" cap="none" dirty="0">
                          <a:solidFill>
                            <a:schemeClr val="dk1"/>
                          </a:solidFill>
                          <a:latin typeface="Century Gothic" panose="020B0502020202020204" pitchFamily="34" charset="0"/>
                          <a:ea typeface="Arial"/>
                          <a:cs typeface="Arial"/>
                          <a:sym typeface="Arial"/>
                        </a:rPr>
                        <a:t>Individual/</a:t>
                      </a:r>
                    </a:p>
                    <a:p>
                      <a:pPr marL="0" marR="0" lvl="0" indent="0" algn="ctr" rtl="0">
                        <a:spcBef>
                          <a:spcPts val="0"/>
                        </a:spcBef>
                        <a:spcAft>
                          <a:spcPts val="0"/>
                        </a:spcAft>
                        <a:buNone/>
                      </a:pPr>
                      <a:r>
                        <a:rPr lang="en-GB" sz="1200" b="0" u="none" strike="noStrike" cap="none" dirty="0">
                          <a:solidFill>
                            <a:schemeClr val="dk1"/>
                          </a:solidFill>
                          <a:latin typeface="Century Gothic" panose="020B0502020202020204" pitchFamily="34" charset="0"/>
                          <a:ea typeface="Arial"/>
                          <a:cs typeface="Arial"/>
                          <a:sym typeface="Arial"/>
                        </a:rPr>
                        <a:t>Pair</a:t>
                      </a:r>
                      <a:endParaRPr sz="1200" b="0" u="none" strike="noStrike" cap="none" dirty="0">
                        <a:solidFill>
                          <a:schemeClr val="dk1"/>
                        </a:solidFill>
                        <a:latin typeface="Century Gothic" panose="020B0502020202020204" pitchFamily="34" charset="0"/>
                        <a:ea typeface="Arial"/>
                        <a:cs typeface="Arial"/>
                        <a:sym typeface="Arial"/>
                      </a:endParaRPr>
                    </a:p>
                  </a:txBody>
                  <a:tcPr marL="32150" marR="32150" marT="50300" marB="50300" anchor="ctr">
                    <a:solidFill>
                      <a:srgbClr val="EC6599"/>
                    </a:solidFill>
                  </a:tcPr>
                </a:tc>
                <a:tc>
                  <a:txBody>
                    <a:bodyPr/>
                    <a:lstStyle/>
                    <a:p>
                      <a:pPr marL="0" marR="0" lvl="0" indent="0" algn="l" rtl="0">
                        <a:spcBef>
                          <a:spcPts val="0"/>
                        </a:spcBef>
                        <a:spcAft>
                          <a:spcPts val="0"/>
                        </a:spcAft>
                        <a:buNone/>
                      </a:pPr>
                      <a:r>
                        <a:rPr lang="en-GB" sz="1200" b="0" u="none" strike="noStrike" cap="none" dirty="0">
                          <a:solidFill>
                            <a:schemeClr val="dk1"/>
                          </a:solidFill>
                          <a:latin typeface="Century Gothic" panose="020B0502020202020204" pitchFamily="34" charset="0"/>
                          <a:ea typeface="Arial"/>
                          <a:cs typeface="Arial"/>
                          <a:sym typeface="Arial"/>
                        </a:rPr>
                        <a:t>Students discuss with a partner what opportunities, employers and sectors they are aware of in Berkshire. </a:t>
                      </a:r>
                      <a:endParaRPr sz="1200" b="0" dirty="0">
                        <a:latin typeface="Century Gothic" panose="020B0502020202020204" pitchFamily="34" charset="0"/>
                      </a:endParaRPr>
                    </a:p>
                  </a:txBody>
                  <a:tcPr marL="32150" marR="32150" marT="50300" marB="50300" anchor="ctr">
                    <a:solidFill>
                      <a:srgbClr val="EC6599"/>
                    </a:solidFill>
                  </a:tcPr>
                </a:tc>
                <a:extLst>
                  <a:ext uri="{0D108BD9-81ED-4DB2-BD59-A6C34878D82A}">
                    <a16:rowId xmlns:a16="http://schemas.microsoft.com/office/drawing/2014/main" val="10003"/>
                  </a:ext>
                </a:extLst>
              </a:tr>
              <a:tr h="486403">
                <a:tc>
                  <a:txBody>
                    <a:bodyPr/>
                    <a:lstStyle/>
                    <a:p>
                      <a:pPr marL="0" marR="0" lvl="0" indent="0" algn="ctr" rtl="0">
                        <a:spcBef>
                          <a:spcPts val="0"/>
                        </a:spcBef>
                        <a:spcAft>
                          <a:spcPts val="0"/>
                        </a:spcAft>
                        <a:buNone/>
                      </a:pPr>
                      <a:r>
                        <a:rPr lang="en-GB" sz="1200" b="1" dirty="0">
                          <a:solidFill>
                            <a:schemeClr val="dk1"/>
                          </a:solidFill>
                          <a:latin typeface="Century Gothic" panose="020B0502020202020204" pitchFamily="34" charset="0"/>
                          <a:ea typeface="Arial"/>
                          <a:cs typeface="Arial"/>
                          <a:sym typeface="Arial"/>
                        </a:rPr>
                        <a:t>2-3 mins</a:t>
                      </a:r>
                      <a:endParaRPr sz="1200" b="1" dirty="0">
                        <a:latin typeface="Century Gothic" panose="020B0502020202020204" pitchFamily="34" charset="0"/>
                      </a:endParaRPr>
                    </a:p>
                  </a:txBody>
                  <a:tcPr marL="91450" marR="91450" marT="45725" marB="45725" anchor="ctr">
                    <a:solidFill>
                      <a:srgbClr val="FAD2E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dirty="0">
                          <a:solidFill>
                            <a:schemeClr val="dk1"/>
                          </a:solidFill>
                          <a:latin typeface="Century Gothic" panose="020B0502020202020204" pitchFamily="34" charset="0"/>
                          <a:ea typeface="Arial"/>
                          <a:cs typeface="Arial"/>
                          <a:sym typeface="Arial"/>
                        </a:rPr>
                        <a:t>3. </a:t>
                      </a:r>
                      <a:r>
                        <a:rPr lang="en-GB" sz="1200" b="1" u="none" strike="noStrike" cap="none" dirty="0">
                          <a:solidFill>
                            <a:schemeClr val="dk1"/>
                          </a:solidFill>
                          <a:latin typeface="Century Gothic" panose="020B0502020202020204" pitchFamily="34" charset="0"/>
                          <a:ea typeface="Arial"/>
                          <a:cs typeface="Arial"/>
                          <a:sym typeface="Arial"/>
                        </a:rPr>
                        <a:t>Your Berkshire opportunities</a:t>
                      </a:r>
                      <a:endParaRPr sz="1200" b="1" dirty="0">
                        <a:latin typeface="Century Gothic" panose="020B0502020202020204" pitchFamily="34" charset="0"/>
                      </a:endParaRPr>
                    </a:p>
                  </a:txBody>
                  <a:tcPr marL="32150" marR="32150" marT="0" marB="0" anchor="ctr">
                    <a:solidFill>
                      <a:srgbClr val="FAD2E1"/>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Pair</a:t>
                      </a:r>
                      <a:endParaRPr sz="1200" b="0" dirty="0">
                        <a:latin typeface="Century Gothic" panose="020B0502020202020204" pitchFamily="34" charset="0"/>
                      </a:endParaRPr>
                    </a:p>
                  </a:txBody>
                  <a:tcPr marL="32150" marR="32150" marT="0" marB="0" anchor="ctr">
                    <a:solidFill>
                      <a:srgbClr val="FAD2E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Students learn more about sales and customer service opportunities in Berkshire. More information can be found in </a:t>
                      </a:r>
                      <a:r>
                        <a:rPr lang="en-GB" sz="1200" b="1" dirty="0">
                          <a:solidFill>
                            <a:schemeClr val="dk1"/>
                          </a:solidFill>
                          <a:latin typeface="Century Gothic" panose="020B0502020202020204" pitchFamily="34" charset="0"/>
                          <a:ea typeface="Arial"/>
                          <a:cs typeface="Arial"/>
                          <a:sym typeface="Arial"/>
                        </a:rPr>
                        <a:t>Starting Out – The Berkshire Careers Guide.  </a:t>
                      </a:r>
                      <a:endParaRPr sz="1200" b="1" dirty="0">
                        <a:latin typeface="Century Gothic" panose="020B0502020202020204" pitchFamily="34" charset="0"/>
                      </a:endParaRPr>
                    </a:p>
                  </a:txBody>
                  <a:tcPr marL="32150" marR="32150" marT="0" marB="0" anchor="ctr">
                    <a:solidFill>
                      <a:srgbClr val="FAD2E1"/>
                    </a:solidFill>
                  </a:tcPr>
                </a:tc>
                <a:extLst>
                  <a:ext uri="{0D108BD9-81ED-4DB2-BD59-A6C34878D82A}">
                    <a16:rowId xmlns:a16="http://schemas.microsoft.com/office/drawing/2014/main" val="10004"/>
                  </a:ext>
                </a:extLst>
              </a:tr>
              <a:tr h="509568">
                <a:tc>
                  <a:txBody>
                    <a:bodyPr/>
                    <a:lstStyle/>
                    <a:p>
                      <a:pPr marL="0" marR="0" lvl="0" indent="0" algn="ctr" rtl="0">
                        <a:spcBef>
                          <a:spcPts val="0"/>
                        </a:spcBef>
                        <a:spcAft>
                          <a:spcPts val="0"/>
                        </a:spcAft>
                        <a:buNone/>
                      </a:pPr>
                      <a:r>
                        <a:rPr lang="en-GB" sz="1200" b="1" dirty="0">
                          <a:solidFill>
                            <a:schemeClr val="dk1"/>
                          </a:solidFill>
                          <a:latin typeface="Century Gothic" panose="020B0502020202020204" pitchFamily="34" charset="0"/>
                          <a:ea typeface="Arial"/>
                          <a:cs typeface="Arial"/>
                          <a:sym typeface="Arial"/>
                        </a:rPr>
                        <a:t>5-7 mins</a:t>
                      </a:r>
                      <a:endParaRPr sz="1200" b="1" dirty="0">
                        <a:latin typeface="Century Gothic" panose="020B0502020202020204" pitchFamily="34" charset="0"/>
                      </a:endParaRPr>
                    </a:p>
                  </a:txBody>
                  <a:tcPr marL="91450" marR="91450" marT="45725" marB="45725" anchor="ctr">
                    <a:solidFill>
                      <a:srgbClr val="EC6599"/>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dirty="0">
                          <a:solidFill>
                            <a:schemeClr val="dk1"/>
                          </a:solidFill>
                          <a:latin typeface="Century Gothic" panose="020B0502020202020204" pitchFamily="34" charset="0"/>
                          <a:ea typeface="Arial"/>
                          <a:cs typeface="Arial"/>
                          <a:sym typeface="Arial"/>
                        </a:rPr>
                        <a:t>4. What does your future hold?</a:t>
                      </a:r>
                      <a:endParaRPr sz="1200" b="1" dirty="0">
                        <a:latin typeface="Century Gothic" panose="020B0502020202020204" pitchFamily="34" charset="0"/>
                      </a:endParaRPr>
                    </a:p>
                  </a:txBody>
                  <a:tcPr marL="32150" marR="32150" marT="0" marB="0" anchor="ctr">
                    <a:solidFill>
                      <a:srgbClr val="EC6599"/>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Pair</a:t>
                      </a:r>
                      <a:endParaRPr sz="1200" b="0" dirty="0">
                        <a:latin typeface="Century Gothic" panose="020B0502020202020204" pitchFamily="34" charset="0"/>
                      </a:endParaRPr>
                    </a:p>
                  </a:txBody>
                  <a:tcPr marL="32150" marR="32150" marT="0" marB="0" anchor="ctr">
                    <a:solidFill>
                      <a:srgbClr val="EC6599"/>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Students talk to a partner about their aspirations for the future.  Some suggestions of questions they can discuss are included.  </a:t>
                      </a:r>
                      <a:endParaRPr sz="1200" b="0" dirty="0">
                        <a:latin typeface="Century Gothic" panose="020B0502020202020204" pitchFamily="34" charset="0"/>
                      </a:endParaRPr>
                    </a:p>
                  </a:txBody>
                  <a:tcPr marL="32150" marR="32150" marT="0" marB="0" anchor="ctr">
                    <a:solidFill>
                      <a:srgbClr val="EC6599"/>
                    </a:solidFill>
                  </a:tcPr>
                </a:tc>
                <a:extLst>
                  <a:ext uri="{0D108BD9-81ED-4DB2-BD59-A6C34878D82A}">
                    <a16:rowId xmlns:a16="http://schemas.microsoft.com/office/drawing/2014/main" val="10005"/>
                  </a:ext>
                </a:extLst>
              </a:tr>
              <a:tr h="583683">
                <a:tc>
                  <a:txBody>
                    <a:bodyPr/>
                    <a:lstStyle/>
                    <a:p>
                      <a:pPr marL="0" marR="0" lvl="0" indent="0" algn="ctr" rtl="0">
                        <a:spcBef>
                          <a:spcPts val="0"/>
                        </a:spcBef>
                        <a:spcAft>
                          <a:spcPts val="0"/>
                        </a:spcAft>
                        <a:buNone/>
                      </a:pPr>
                      <a:r>
                        <a:rPr lang="en-GB" sz="1200" b="1" dirty="0">
                          <a:latin typeface="Century Gothic" panose="020B0502020202020204" pitchFamily="34" charset="0"/>
                        </a:rPr>
                        <a:t>4-5 mins</a:t>
                      </a:r>
                      <a:endParaRPr sz="1200" b="1" dirty="0">
                        <a:latin typeface="Century Gothic" panose="020B0502020202020204" pitchFamily="34" charset="0"/>
                      </a:endParaRPr>
                    </a:p>
                  </a:txBody>
                  <a:tcPr marL="91450" marR="91450" marT="45725" marB="45725" anchor="ctr">
                    <a:solidFill>
                      <a:srgbClr val="FAD2E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dirty="0">
                          <a:latin typeface="Century Gothic" panose="020B0502020202020204" pitchFamily="34" charset="0"/>
                        </a:rPr>
                        <a:t>5. Can you balance your life and work?</a:t>
                      </a:r>
                      <a:endParaRPr sz="1200" b="1" dirty="0">
                        <a:latin typeface="Century Gothic" panose="020B0502020202020204" pitchFamily="34" charset="0"/>
                      </a:endParaRPr>
                    </a:p>
                  </a:txBody>
                  <a:tcPr marL="32150" marR="32150" marT="0" marB="0" anchor="ctr">
                    <a:solidFill>
                      <a:srgbClr val="FAD2E1"/>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dirty="0">
                          <a:latin typeface="Century Gothic" panose="020B0502020202020204" pitchFamily="34" charset="0"/>
                        </a:rPr>
                        <a:t>Pair</a:t>
                      </a:r>
                      <a:endParaRPr sz="1200" b="0" dirty="0">
                        <a:latin typeface="Century Gothic" panose="020B0502020202020204" pitchFamily="34" charset="0"/>
                      </a:endParaRPr>
                    </a:p>
                  </a:txBody>
                  <a:tcPr marL="32150" marR="32150" marT="0" marB="0" anchor="ctr">
                    <a:solidFill>
                      <a:srgbClr val="FAD2E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dirty="0">
                          <a:latin typeface="Century Gothic" panose="020B0502020202020204" pitchFamily="34" charset="0"/>
                        </a:rPr>
                        <a:t>Students discuss the importance of balance in their lives, particularly with home and work. They consider benefits to physical and mental health.  </a:t>
                      </a:r>
                      <a:endParaRPr sz="1200" b="0" dirty="0">
                        <a:latin typeface="Century Gothic" panose="020B0502020202020204" pitchFamily="34" charset="0"/>
                      </a:endParaRPr>
                    </a:p>
                  </a:txBody>
                  <a:tcPr marL="32150" marR="32150" marT="0" marB="0" anchor="ctr">
                    <a:solidFill>
                      <a:srgbClr val="FAD2E1"/>
                    </a:solidFill>
                  </a:tcPr>
                </a:tc>
                <a:extLst>
                  <a:ext uri="{0D108BD9-81ED-4DB2-BD59-A6C34878D82A}">
                    <a16:rowId xmlns:a16="http://schemas.microsoft.com/office/drawing/2014/main" val="3213544507"/>
                  </a:ext>
                </a:extLst>
              </a:tr>
              <a:tr h="583683">
                <a:tc>
                  <a:txBody>
                    <a:bodyPr/>
                    <a:lstStyle/>
                    <a:p>
                      <a:pPr marL="0" marR="0" lvl="0" indent="0" algn="ctr" rtl="0">
                        <a:spcBef>
                          <a:spcPts val="0"/>
                        </a:spcBef>
                        <a:spcAft>
                          <a:spcPts val="0"/>
                        </a:spcAft>
                        <a:buNone/>
                      </a:pPr>
                      <a:r>
                        <a:rPr lang="en-GB" sz="1200" b="1" dirty="0">
                          <a:latin typeface="Century Gothic" panose="020B0502020202020204" pitchFamily="34" charset="0"/>
                        </a:rPr>
                        <a:t>10-15 mins</a:t>
                      </a:r>
                      <a:endParaRPr sz="1200" b="1" dirty="0">
                        <a:latin typeface="Century Gothic" panose="020B0502020202020204" pitchFamily="34" charset="0"/>
                      </a:endParaRPr>
                    </a:p>
                  </a:txBody>
                  <a:tcPr marL="91450" marR="91450" marT="45725" marB="45725" anchor="ctr">
                    <a:solidFill>
                      <a:srgbClr val="EC6599"/>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dirty="0">
                          <a:latin typeface="Century Gothic" panose="020B0502020202020204" pitchFamily="34" charset="0"/>
                        </a:rPr>
                        <a:t>6. Planning your future</a:t>
                      </a:r>
                      <a:endParaRPr sz="1200" b="1" dirty="0">
                        <a:latin typeface="Century Gothic" panose="020B0502020202020204" pitchFamily="34" charset="0"/>
                      </a:endParaRPr>
                    </a:p>
                  </a:txBody>
                  <a:tcPr marL="32150" marR="32150" marT="0" marB="0" anchor="ctr">
                    <a:solidFill>
                      <a:srgbClr val="EC6599"/>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dirty="0">
                          <a:latin typeface="Century Gothic" panose="020B0502020202020204" pitchFamily="34" charset="0"/>
                        </a:rPr>
                        <a:t>Whole class</a:t>
                      </a:r>
                      <a:endParaRPr sz="1200" b="0" dirty="0">
                        <a:latin typeface="Century Gothic" panose="020B0502020202020204" pitchFamily="34" charset="0"/>
                      </a:endParaRPr>
                    </a:p>
                  </a:txBody>
                  <a:tcPr marL="32150" marR="32150" marT="0" marB="0" anchor="ctr">
                    <a:solidFill>
                      <a:srgbClr val="EC6599"/>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dirty="0">
                          <a:latin typeface="Century Gothic" panose="020B0502020202020204" pitchFamily="34" charset="0"/>
                        </a:rPr>
                        <a:t>Over 3 slides, students consider their plans for the future. This includes steps to achieving their full potential, interviews and choices for the future.  </a:t>
                      </a:r>
                      <a:endParaRPr sz="1200" b="0" dirty="0">
                        <a:latin typeface="Century Gothic" panose="020B0502020202020204" pitchFamily="34" charset="0"/>
                      </a:endParaRPr>
                    </a:p>
                  </a:txBody>
                  <a:tcPr marL="32150" marR="32150" marT="0" marB="0" anchor="ctr">
                    <a:solidFill>
                      <a:srgbClr val="EC6599"/>
                    </a:solidFill>
                  </a:tcPr>
                </a:tc>
                <a:extLst>
                  <a:ext uri="{0D108BD9-81ED-4DB2-BD59-A6C34878D82A}">
                    <a16:rowId xmlns:a16="http://schemas.microsoft.com/office/drawing/2014/main" val="1265353819"/>
                  </a:ext>
                </a:extLst>
              </a:tr>
              <a:tr h="583683">
                <a:tc>
                  <a:txBody>
                    <a:bodyPr/>
                    <a:lstStyle/>
                    <a:p>
                      <a:pPr marL="0" marR="0" lvl="0" indent="0" algn="ctr" rtl="0">
                        <a:spcBef>
                          <a:spcPts val="0"/>
                        </a:spcBef>
                        <a:spcAft>
                          <a:spcPts val="0"/>
                        </a:spcAft>
                        <a:buNone/>
                      </a:pPr>
                      <a:r>
                        <a:rPr lang="en-GB" sz="1200" b="1" dirty="0">
                          <a:solidFill>
                            <a:schemeClr val="dk1"/>
                          </a:solidFill>
                          <a:latin typeface="Century Gothic" panose="020B0502020202020204" pitchFamily="34" charset="0"/>
                          <a:ea typeface="Arial"/>
                          <a:cs typeface="Arial"/>
                          <a:sym typeface="Arial"/>
                        </a:rPr>
                        <a:t>N/A</a:t>
                      </a:r>
                      <a:endParaRPr sz="1200" b="1" dirty="0">
                        <a:latin typeface="Century Gothic" panose="020B0502020202020204" pitchFamily="34" charset="0"/>
                      </a:endParaRPr>
                    </a:p>
                  </a:txBody>
                  <a:tcPr marL="91450" marR="91450" marT="45725" marB="45725" anchor="ctr">
                    <a:solidFill>
                      <a:srgbClr val="FAD2E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dirty="0">
                          <a:solidFill>
                            <a:schemeClr val="dk1"/>
                          </a:solidFill>
                          <a:latin typeface="Century Gothic" panose="020B0502020202020204" pitchFamily="34" charset="0"/>
                          <a:cs typeface="Arial"/>
                          <a:sym typeface="Arial"/>
                        </a:rPr>
                        <a:t>Get to know the employers!</a:t>
                      </a:r>
                      <a:endParaRPr sz="1200" b="1" dirty="0">
                        <a:latin typeface="Century Gothic" panose="020B0502020202020204" pitchFamily="34" charset="0"/>
                      </a:endParaRPr>
                    </a:p>
                  </a:txBody>
                  <a:tcPr marL="32150" marR="32150" marT="0" marB="0" anchor="ctr">
                    <a:solidFill>
                      <a:srgbClr val="FAD2E1"/>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Whole class</a:t>
                      </a:r>
                      <a:endParaRPr sz="1200" b="0" dirty="0">
                        <a:latin typeface="Century Gothic" panose="020B0502020202020204" pitchFamily="34" charset="0"/>
                      </a:endParaRPr>
                    </a:p>
                  </a:txBody>
                  <a:tcPr marL="32150" marR="32150" marT="0" marB="0" anchor="ctr">
                    <a:solidFill>
                      <a:srgbClr val="FAD2E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Students have the opportunity to find out more about the employers in Berkshire and the jobs that are on offer. </a:t>
                      </a:r>
                      <a:endParaRPr sz="1200" b="0" dirty="0">
                        <a:latin typeface="Century Gothic" panose="020B0502020202020204" pitchFamily="34" charset="0"/>
                      </a:endParaRPr>
                    </a:p>
                  </a:txBody>
                  <a:tcPr marL="32150" marR="32150" marT="0" marB="0" anchor="ctr">
                    <a:solidFill>
                      <a:srgbClr val="FAD2E1"/>
                    </a:solidFill>
                  </a:tcPr>
                </a:tc>
                <a:extLst>
                  <a:ext uri="{0D108BD9-81ED-4DB2-BD59-A6C34878D82A}">
                    <a16:rowId xmlns:a16="http://schemas.microsoft.com/office/drawing/2014/main" val="10006"/>
                  </a:ext>
                </a:extLst>
              </a:tr>
            </a:tbl>
          </a:graphicData>
        </a:graphic>
      </p:graphicFrame>
      <p:sp>
        <p:nvSpPr>
          <p:cNvPr id="6" name="Google Shape;35;p2">
            <a:extLst>
              <a:ext uri="{FF2B5EF4-FFF2-40B4-BE49-F238E27FC236}">
                <a16:creationId xmlns:a16="http://schemas.microsoft.com/office/drawing/2014/main" id="{48EC5DAF-6937-472F-9F35-58719192D7D4}"/>
              </a:ext>
            </a:extLst>
          </p:cNvPr>
          <p:cNvSpPr txBox="1"/>
          <p:nvPr/>
        </p:nvSpPr>
        <p:spPr>
          <a:xfrm>
            <a:off x="231515" y="150045"/>
            <a:ext cx="6734515" cy="9009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ct val="100000"/>
              <a:buFont typeface="Arial"/>
              <a:buNone/>
            </a:pPr>
            <a:r>
              <a:rPr lang="en-GB" sz="2600" b="1" dirty="0">
                <a:latin typeface="Century Gothic" panose="020B0502020202020204" pitchFamily="34" charset="0"/>
                <a:ea typeface="Arial"/>
                <a:cs typeface="Arial"/>
                <a:sym typeface="Arial"/>
              </a:rPr>
              <a:t>Berk</a:t>
            </a:r>
            <a:r>
              <a:rPr lang="en-GB" sz="2600" b="1" dirty="0">
                <a:solidFill>
                  <a:schemeClr val="tx1"/>
                </a:solidFill>
                <a:latin typeface="Century Gothic" panose="020B0502020202020204" pitchFamily="34" charset="0"/>
                <a:ea typeface="Arial"/>
                <a:cs typeface="Arial"/>
                <a:sym typeface="Arial"/>
              </a:rPr>
              <a:t>shire </a:t>
            </a:r>
            <a:r>
              <a:rPr lang="en-GB" sz="2600" b="1" dirty="0">
                <a:latin typeface="Century Gothic" panose="020B0502020202020204" pitchFamily="34" charset="0"/>
                <a:ea typeface="Arial"/>
                <a:cs typeface="Arial"/>
                <a:sym typeface="Arial"/>
              </a:rPr>
              <a:t>Opportunities</a:t>
            </a:r>
            <a:r>
              <a:rPr lang="en-GB" sz="2600" b="1" dirty="0">
                <a:solidFill>
                  <a:schemeClr val="tx1"/>
                </a:solidFill>
                <a:latin typeface="Century Gothic" panose="020B0502020202020204" pitchFamily="34" charset="0"/>
                <a:ea typeface="Arial"/>
                <a:cs typeface="Arial"/>
                <a:sym typeface="Arial"/>
              </a:rPr>
              <a:t> Y11 Lesson Plan</a:t>
            </a:r>
            <a:endParaRPr sz="2600" dirty="0">
              <a:solidFill>
                <a:schemeClr val="tx1"/>
              </a:solidFill>
              <a:latin typeface="Century Gothic" panose="020B0502020202020204" pitchFamily="34" charset="0"/>
            </a:endParaRPr>
          </a:p>
          <a:p>
            <a:pPr marL="0" marR="0" lvl="0" indent="0" algn="l" rtl="0">
              <a:lnSpc>
                <a:spcPct val="90000"/>
              </a:lnSpc>
              <a:spcBef>
                <a:spcPts val="0"/>
              </a:spcBef>
              <a:spcAft>
                <a:spcPts val="0"/>
              </a:spcAft>
              <a:buClr>
                <a:schemeClr val="lt1"/>
              </a:buClr>
              <a:buSzPct val="100000"/>
              <a:buFont typeface="Arial"/>
              <a:buNone/>
            </a:pPr>
            <a:r>
              <a:rPr lang="en-GB" sz="2600" dirty="0">
                <a:solidFill>
                  <a:schemeClr val="tx1"/>
                </a:solidFill>
                <a:latin typeface="Century Gothic" panose="020B0502020202020204" pitchFamily="34" charset="0"/>
                <a:ea typeface="Arial"/>
                <a:cs typeface="Arial"/>
                <a:sym typeface="Arial"/>
              </a:rPr>
              <a:t>Lesson Duration: 20-40 minutes</a:t>
            </a:r>
            <a:endParaRPr sz="2600" dirty="0">
              <a:solidFill>
                <a:schemeClr val="tx1"/>
              </a:solidFill>
              <a:latin typeface="Century Gothic" panose="020B0502020202020204" pitchFamily="34" charset="0"/>
            </a:endParaRPr>
          </a:p>
        </p:txBody>
      </p:sp>
      <p:pic>
        <p:nvPicPr>
          <p:cNvPr id="8" name="Picture 2" descr="Berkshire Opportunities logo">
            <a:extLst>
              <a:ext uri="{FF2B5EF4-FFF2-40B4-BE49-F238E27FC236}">
                <a16:creationId xmlns:a16="http://schemas.microsoft.com/office/drawing/2014/main" id="{DF39D3C4-74B4-4FEC-9684-0F50F2B8CA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3933" y="59692"/>
            <a:ext cx="1695951" cy="735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498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phic 23" descr="Signpost outline">
            <a:extLst>
              <a:ext uri="{FF2B5EF4-FFF2-40B4-BE49-F238E27FC236}">
                <a16:creationId xmlns:a16="http://schemas.microsoft.com/office/drawing/2014/main" id="{6AABCDF0-7E67-4DB5-9534-27CCC6A87D2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25" name="Graphic 24" descr="Information outline">
            <a:extLst>
              <a:ext uri="{FF2B5EF4-FFF2-40B4-BE49-F238E27FC236}">
                <a16:creationId xmlns:a16="http://schemas.microsoft.com/office/drawing/2014/main" id="{24EB49D2-136F-4497-A0FF-947254B1E4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9" name="Rectangle: Rounded Corners 8">
            <a:extLst>
              <a:ext uri="{FF2B5EF4-FFF2-40B4-BE49-F238E27FC236}">
                <a16:creationId xmlns:a16="http://schemas.microsoft.com/office/drawing/2014/main" id="{866221D6-5AA6-47E1-8B4C-C4C882B04660}"/>
              </a:ext>
            </a:extLst>
          </p:cNvPr>
          <p:cNvSpPr/>
          <p:nvPr/>
        </p:nvSpPr>
        <p:spPr>
          <a:xfrm>
            <a:off x="459297" y="1059367"/>
            <a:ext cx="4858661" cy="1578296"/>
          </a:xfrm>
          <a:prstGeom prst="roundRect">
            <a:avLst/>
          </a:prstGeom>
          <a:solidFill>
            <a:srgbClr val="8E0053"/>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cs typeface="Arial" panose="020B0604020202020204" pitchFamily="34" charset="0"/>
              </a:rPr>
              <a:t>If you need to find more help and information, </a:t>
            </a:r>
            <a:r>
              <a:rPr lang="en-GB" sz="1600" dirty="0">
                <a:solidFill>
                  <a:schemeClr val="bg1"/>
                </a:solidFill>
                <a:latin typeface="Century Gothic" panose="020B0502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Berkshire Opportunities </a:t>
            </a:r>
            <a:r>
              <a:rPr lang="en-GB" sz="1600" dirty="0">
                <a:solidFill>
                  <a:schemeClr val="bg1"/>
                </a:solidFill>
                <a:latin typeface="Century Gothic" panose="020B0502020202020204" pitchFamily="34" charset="0"/>
                <a:cs typeface="Arial" panose="020B0604020202020204" pitchFamily="34" charset="0"/>
              </a:rPr>
              <a:t>has everything you need on their website. Click the logo to check it out, or read more about them below.</a:t>
            </a:r>
          </a:p>
        </p:txBody>
      </p:sp>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16" name="TextBox 15">
            <a:extLst>
              <a:ext uri="{FF2B5EF4-FFF2-40B4-BE49-F238E27FC236}">
                <a16:creationId xmlns:a16="http://schemas.microsoft.com/office/drawing/2014/main" id="{E10164DC-8CF1-47FA-8AE0-4D5A13884773}"/>
              </a:ext>
            </a:extLst>
          </p:cNvPr>
          <p:cNvSpPr txBox="1"/>
          <p:nvPr/>
        </p:nvSpPr>
        <p:spPr>
          <a:xfrm>
            <a:off x="1899844" y="3251745"/>
            <a:ext cx="7034550" cy="584775"/>
          </a:xfrm>
          <a:prstGeom prst="rect">
            <a:avLst/>
          </a:prstGeom>
          <a:noFill/>
        </p:spPr>
        <p:txBody>
          <a:bodyPr wrap="square">
            <a:spAutoFit/>
          </a:bodyPr>
          <a:lstStyle/>
          <a:p>
            <a:r>
              <a:rPr lang="en-GB" sz="1600" b="1" i="0" dirty="0">
                <a:effectLst/>
                <a:latin typeface="Century Gothic" panose="020B0502020202020204" pitchFamily="34" charset="0"/>
              </a:rPr>
              <a:t>Berkshire Opportunities </a:t>
            </a:r>
            <a:r>
              <a:rPr lang="en-GB" sz="1600" b="0" i="0" dirty="0">
                <a:effectLst/>
                <a:latin typeface="Century Gothic" panose="020B0502020202020204" pitchFamily="34" charset="0"/>
              </a:rPr>
              <a:t>is a one-stop-shop digital service for benefit of the Berkshire workforce.</a:t>
            </a:r>
            <a:endParaRPr lang="en-GB" sz="1600" dirty="0">
              <a:latin typeface="Century Gothic" panose="020B0502020202020204" pitchFamily="34" charset="0"/>
            </a:endParaRPr>
          </a:p>
        </p:txBody>
      </p:sp>
      <p:sp>
        <p:nvSpPr>
          <p:cNvPr id="19" name="TextBox 18">
            <a:extLst>
              <a:ext uri="{FF2B5EF4-FFF2-40B4-BE49-F238E27FC236}">
                <a16:creationId xmlns:a16="http://schemas.microsoft.com/office/drawing/2014/main" id="{F403DB23-A994-4E85-8718-5CBD645B34DF}"/>
              </a:ext>
            </a:extLst>
          </p:cNvPr>
          <p:cNvSpPr txBox="1"/>
          <p:nvPr/>
        </p:nvSpPr>
        <p:spPr>
          <a:xfrm>
            <a:off x="303179" y="4081297"/>
            <a:ext cx="7034550" cy="1323439"/>
          </a:xfrm>
          <a:prstGeom prst="rect">
            <a:avLst/>
          </a:prstGeom>
          <a:noFill/>
        </p:spPr>
        <p:txBody>
          <a:bodyPr wrap="square">
            <a:spAutoFit/>
          </a:bodyPr>
          <a:lstStyle/>
          <a:p>
            <a:r>
              <a:rPr lang="en-GB" sz="1600" b="0" i="0" dirty="0">
                <a:effectLst/>
                <a:latin typeface="Century Gothic" panose="020B0502020202020204" pitchFamily="34" charset="0"/>
              </a:rPr>
              <a:t>Led by the </a:t>
            </a:r>
            <a:r>
              <a:rPr lang="en-GB" sz="1600" b="1" i="0" dirty="0">
                <a:effectLst/>
                <a:latin typeface="Century Gothic" panose="020B0502020202020204" pitchFamily="34" charset="0"/>
              </a:rPr>
              <a:t>Thames Valley Berkshire Local Enterprise Partnership</a:t>
            </a:r>
            <a:r>
              <a:rPr lang="en-GB" sz="1600" b="0" i="0" dirty="0">
                <a:effectLst/>
                <a:latin typeface="Century Gothic" panose="020B0502020202020204" pitchFamily="34" charset="0"/>
              </a:rPr>
              <a:t>, students, employers, schools, colleges and residents, wanting to upskill or find a career, are able to explore all the resources they require to understand the career opportunities and pathways available in the area</a:t>
            </a:r>
            <a:endParaRPr lang="en-GB" sz="1600" dirty="0">
              <a:latin typeface="Century Gothic" panose="020B0502020202020204" pitchFamily="34" charset="0"/>
            </a:endParaRPr>
          </a:p>
        </p:txBody>
      </p:sp>
      <p:sp>
        <p:nvSpPr>
          <p:cNvPr id="20" name="TextBox 19">
            <a:extLst>
              <a:ext uri="{FF2B5EF4-FFF2-40B4-BE49-F238E27FC236}">
                <a16:creationId xmlns:a16="http://schemas.microsoft.com/office/drawing/2014/main" id="{6AC2375E-26D8-486E-9791-42177FE5EC1A}"/>
              </a:ext>
            </a:extLst>
          </p:cNvPr>
          <p:cNvSpPr txBox="1"/>
          <p:nvPr/>
        </p:nvSpPr>
        <p:spPr>
          <a:xfrm>
            <a:off x="1650153" y="5663554"/>
            <a:ext cx="7034551" cy="830997"/>
          </a:xfrm>
          <a:prstGeom prst="rect">
            <a:avLst/>
          </a:prstGeom>
          <a:noFill/>
        </p:spPr>
        <p:txBody>
          <a:bodyPr wrap="square">
            <a:spAutoFit/>
          </a:bodyPr>
          <a:lstStyle/>
          <a:p>
            <a:r>
              <a:rPr lang="en-GB" sz="1600" b="0" i="0" dirty="0">
                <a:effectLst/>
                <a:latin typeface="Century Gothic" panose="020B0502020202020204" pitchFamily="34" charset="0"/>
              </a:rPr>
              <a:t>This platform aims to </a:t>
            </a:r>
            <a:r>
              <a:rPr lang="en-GB" sz="1600" b="1" i="0" dirty="0">
                <a:effectLst/>
                <a:latin typeface="Century Gothic" panose="020B0502020202020204" pitchFamily="34" charset="0"/>
              </a:rPr>
              <a:t>signpost you to useful resources</a:t>
            </a:r>
            <a:r>
              <a:rPr lang="en-GB" sz="1600" b="0" i="0" dirty="0">
                <a:effectLst/>
                <a:latin typeface="Century Gothic" panose="020B0502020202020204" pitchFamily="34" charset="0"/>
              </a:rPr>
              <a:t>, careers and employability advice and important information about Berkshire’s economy.</a:t>
            </a:r>
            <a:endParaRPr lang="en-GB" sz="1600" dirty="0">
              <a:latin typeface="Century Gothic" panose="020B0502020202020204" pitchFamily="34" charset="0"/>
            </a:endParaRPr>
          </a:p>
        </p:txBody>
      </p:sp>
      <p:pic>
        <p:nvPicPr>
          <p:cNvPr id="1030" name="Picture 6" descr="Leadership icon">
            <a:extLst>
              <a:ext uri="{FF2B5EF4-FFF2-40B4-BE49-F238E27FC236}">
                <a16:creationId xmlns:a16="http://schemas.microsoft.com/office/drawing/2014/main" id="{E2DE5FD1-328C-41AA-A89E-1C105C2F2633}"/>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474920" y="4095971"/>
            <a:ext cx="1012141" cy="101214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est Passed icon">
            <a:extLst>
              <a:ext uri="{FF2B5EF4-FFF2-40B4-BE49-F238E27FC236}">
                <a16:creationId xmlns:a16="http://schemas.microsoft.com/office/drawing/2014/main" id="{D5DFFB2A-AA68-49E1-A0A7-335FA5ABCD27}"/>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59296" y="5557690"/>
            <a:ext cx="1012140" cy="101214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Berkshire Opportunities logo">
            <a:hlinkClick r:id="rId7"/>
            <a:extLst>
              <a:ext uri="{FF2B5EF4-FFF2-40B4-BE49-F238E27FC236}">
                <a16:creationId xmlns:a16="http://schemas.microsoft.com/office/drawing/2014/main" id="{2C2D54F5-9EB8-4ED9-B9C3-DCE37AD116BB}"/>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5638744" y="1046635"/>
            <a:ext cx="32956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aptop icon">
            <a:extLst>
              <a:ext uri="{FF2B5EF4-FFF2-40B4-BE49-F238E27FC236}">
                <a16:creationId xmlns:a16="http://schemas.microsoft.com/office/drawing/2014/main" id="{EBBA45B7-E69D-47B5-B2B4-D5565FD4F10B}"/>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508166" y="3017162"/>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5" name="Shape 114">
            <a:extLst>
              <a:ext uri="{FF2B5EF4-FFF2-40B4-BE49-F238E27FC236}">
                <a16:creationId xmlns:a16="http://schemas.microsoft.com/office/drawing/2014/main" id="{E3110253-A7A9-45D9-84A9-91CE5F0FA801}"/>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Finding help &amp; information</a:t>
            </a:r>
          </a:p>
        </p:txBody>
      </p:sp>
    </p:spTree>
    <p:extLst>
      <p:ext uri="{BB962C8B-B14F-4D97-AF65-F5344CB8AC3E}">
        <p14:creationId xmlns:p14="http://schemas.microsoft.com/office/powerpoint/2010/main" val="126433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fade">
                                      <p:cBhvr>
                                        <p:cTn id="18" dur="500"/>
                                        <p:tgtEl>
                                          <p:spTgt spid="10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32"/>
                                        </p:tgtEl>
                                        <p:attrNameLst>
                                          <p:attrName>style.visibility</p:attrName>
                                        </p:attrNameLst>
                                      </p:cBhvr>
                                      <p:to>
                                        <p:strVal val="visible"/>
                                      </p:to>
                                    </p:set>
                                    <p:animEffect transition="in" filter="fade">
                                      <p:cBhvr>
                                        <p:cTn id="23" dur="500"/>
                                        <p:tgtEl>
                                          <p:spTgt spid="103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descr="Signpost outline">
            <a:extLst>
              <a:ext uri="{FF2B5EF4-FFF2-40B4-BE49-F238E27FC236}">
                <a16:creationId xmlns:a16="http://schemas.microsoft.com/office/drawing/2014/main" id="{DD90CDEE-5402-4039-AF91-342032F2AE0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15" name="Graphic 14" descr="Information outline">
            <a:extLst>
              <a:ext uri="{FF2B5EF4-FFF2-40B4-BE49-F238E27FC236}">
                <a16:creationId xmlns:a16="http://schemas.microsoft.com/office/drawing/2014/main" id="{122923DB-A80E-433F-8AE2-8C6D8FCA3CB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6"/>
            <a:ext cx="4965143" cy="1101635"/>
          </a:xfrm>
          <a:prstGeom prst="roundRect">
            <a:avLst/>
          </a:prstGeom>
          <a:solidFill>
            <a:srgbClr val="8E0053"/>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cs typeface="Arial" panose="020B0604020202020204" pitchFamily="34" charset="0"/>
              </a:rPr>
              <a:t>Berkshire also have a booklet to support your search for your future.  </a:t>
            </a:r>
          </a:p>
        </p:txBody>
      </p:sp>
      <p:pic>
        <p:nvPicPr>
          <p:cNvPr id="10" name="Picture 2" descr="Berkshire Opportunities logo">
            <a:hlinkClick r:id="rId7"/>
            <a:extLst>
              <a:ext uri="{FF2B5EF4-FFF2-40B4-BE49-F238E27FC236}">
                <a16:creationId xmlns:a16="http://schemas.microsoft.com/office/drawing/2014/main" id="{B4619379-72D5-4DB4-B08B-5037821C0560}"/>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638744" y="1046635"/>
            <a:ext cx="32956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hlinkClick r:id="rId9"/>
            <a:extLst>
              <a:ext uri="{FF2B5EF4-FFF2-40B4-BE49-F238E27FC236}">
                <a16:creationId xmlns:a16="http://schemas.microsoft.com/office/drawing/2014/main" id="{71EFC6DC-584F-4B3F-8E1C-BEA76D4E6BD0}"/>
              </a:ext>
            </a:extLst>
          </p:cNvPr>
          <p:cNvPicPr>
            <a:picLocks noChangeAspect="1"/>
          </p:cNvPicPr>
          <p:nvPr/>
        </p:nvPicPr>
        <p:blipFill>
          <a:blip r:embed="rId10"/>
          <a:stretch>
            <a:fillRect/>
          </a:stretch>
        </p:blipFill>
        <p:spPr>
          <a:xfrm>
            <a:off x="4205983" y="3194743"/>
            <a:ext cx="4728411" cy="2989488"/>
          </a:xfrm>
          <a:prstGeom prst="rect">
            <a:avLst/>
          </a:prstGeom>
        </p:spPr>
      </p:pic>
      <p:sp>
        <p:nvSpPr>
          <p:cNvPr id="16" name="Rectangle: Rounded Corners 15">
            <a:extLst>
              <a:ext uri="{FF2B5EF4-FFF2-40B4-BE49-F238E27FC236}">
                <a16:creationId xmlns:a16="http://schemas.microsoft.com/office/drawing/2014/main" id="{FC2D11AE-4AE5-4C86-9C82-6E1EAE878AD7}"/>
              </a:ext>
            </a:extLst>
          </p:cNvPr>
          <p:cNvSpPr/>
          <p:nvPr/>
        </p:nvSpPr>
        <p:spPr>
          <a:xfrm>
            <a:off x="303177" y="2392216"/>
            <a:ext cx="3631147" cy="1814517"/>
          </a:xfrm>
          <a:prstGeom prst="roundRect">
            <a:avLst/>
          </a:prstGeom>
          <a:solidFill>
            <a:srgbClr val="B8E3F6"/>
          </a:solid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 booklet contains a mix of </a:t>
            </a:r>
            <a:r>
              <a:rPr lang="en-GB" sz="1600" b="1" dirty="0">
                <a:solidFill>
                  <a:schemeClr val="tx1"/>
                </a:solidFill>
                <a:latin typeface="Century Gothic" panose="020B0502020202020204" pitchFamily="34" charset="0"/>
              </a:rPr>
              <a:t>useful information, data, tips and tasks</a:t>
            </a:r>
            <a:r>
              <a:rPr lang="en-GB" sz="1600" dirty="0">
                <a:solidFill>
                  <a:schemeClr val="tx1"/>
                </a:solidFill>
                <a:latin typeface="Century Gothic" panose="020B0502020202020204" pitchFamily="34" charset="0"/>
              </a:rPr>
              <a:t>. Work through the pages to get to grips with the world of work and use the links to find out more.</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19" name="Rectangle: Rounded Corners 18">
            <a:extLst>
              <a:ext uri="{FF2B5EF4-FFF2-40B4-BE49-F238E27FC236}">
                <a16:creationId xmlns:a16="http://schemas.microsoft.com/office/drawing/2014/main" id="{DBC8493A-9D9B-4F16-B27F-95D2653FE011}"/>
              </a:ext>
            </a:extLst>
          </p:cNvPr>
          <p:cNvSpPr/>
          <p:nvPr/>
        </p:nvSpPr>
        <p:spPr>
          <a:xfrm>
            <a:off x="303177" y="4601708"/>
            <a:ext cx="3631147" cy="1477227"/>
          </a:xfrm>
          <a:prstGeom prst="roundRect">
            <a:avLst/>
          </a:prstGeom>
          <a:solidFill>
            <a:srgbClr val="32B0E6"/>
          </a:solid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There are a mix of </a:t>
            </a:r>
            <a:r>
              <a:rPr lang="en-GB" sz="1600" b="1" dirty="0">
                <a:solidFill>
                  <a:schemeClr val="tx1"/>
                </a:solidFill>
                <a:latin typeface="Century Gothic" panose="020B0502020202020204" pitchFamily="34" charset="0"/>
              </a:rPr>
              <a:t>exercises</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tips</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information</a:t>
            </a:r>
            <a:r>
              <a:rPr lang="en-GB" sz="1600" dirty="0">
                <a:solidFill>
                  <a:schemeClr val="tx1"/>
                </a:solidFill>
                <a:latin typeface="Century Gothic" panose="020B0502020202020204" pitchFamily="34" charset="0"/>
              </a:rPr>
              <a:t> and </a:t>
            </a:r>
            <a:r>
              <a:rPr lang="en-GB" sz="1600" b="1" dirty="0">
                <a:solidFill>
                  <a:schemeClr val="tx1"/>
                </a:solidFill>
                <a:latin typeface="Century Gothic" panose="020B0502020202020204" pitchFamily="34" charset="0"/>
              </a:rPr>
              <a:t>links</a:t>
            </a:r>
            <a:r>
              <a:rPr lang="en-GB" sz="1600" dirty="0">
                <a:solidFill>
                  <a:schemeClr val="tx1"/>
                </a:solidFill>
                <a:latin typeface="Century Gothic" panose="020B0502020202020204" pitchFamily="34" charset="0"/>
              </a:rPr>
              <a:t> to useful web pages. Click </a:t>
            </a:r>
            <a:r>
              <a:rPr lang="en-GB" sz="1600" b="1" dirty="0">
                <a:solidFill>
                  <a:schemeClr val="tx1"/>
                </a:solidFill>
                <a:latin typeface="Century Gothic" panose="020B0502020202020204" pitchFamily="34" charset="0"/>
                <a:hlinkClick r:id="rId9">
                  <a:extLst>
                    <a:ext uri="{A12FA001-AC4F-418D-AE19-62706E023703}">
                      <ahyp:hlinkClr xmlns:ahyp="http://schemas.microsoft.com/office/drawing/2018/hyperlinkcolor" val="tx"/>
                    </a:ext>
                  </a:extLst>
                </a:hlinkClick>
              </a:rPr>
              <a:t>here</a:t>
            </a:r>
            <a:r>
              <a:rPr lang="en-GB" sz="1600" dirty="0">
                <a:solidFill>
                  <a:schemeClr val="tx1"/>
                </a:solidFill>
                <a:latin typeface="Century Gothic" panose="020B0502020202020204" pitchFamily="34" charset="0"/>
              </a:rPr>
              <a:t> to find out more about it.</a:t>
            </a:r>
          </a:p>
        </p:txBody>
      </p:sp>
      <p:sp>
        <p:nvSpPr>
          <p:cNvPr id="12" name="Shape 114">
            <a:extLst>
              <a:ext uri="{FF2B5EF4-FFF2-40B4-BE49-F238E27FC236}">
                <a16:creationId xmlns:a16="http://schemas.microsoft.com/office/drawing/2014/main" id="{C0370329-A93B-4D6F-8657-6F3E9822D07E}"/>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Finding help &amp; information</a:t>
            </a:r>
          </a:p>
        </p:txBody>
      </p:sp>
    </p:spTree>
    <p:extLst>
      <p:ext uri="{BB962C8B-B14F-4D97-AF65-F5344CB8AC3E}">
        <p14:creationId xmlns:p14="http://schemas.microsoft.com/office/powerpoint/2010/main" val="15644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Signpost outline">
            <a:extLst>
              <a:ext uri="{FF2B5EF4-FFF2-40B4-BE49-F238E27FC236}">
                <a16:creationId xmlns:a16="http://schemas.microsoft.com/office/drawing/2014/main" id="{B1818FF2-D4AB-47AE-98EB-BFD82E38D96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04800" y="1520356"/>
            <a:ext cx="5229922" cy="5229922"/>
          </a:xfrm>
          <a:prstGeom prst="rect">
            <a:avLst/>
          </a:prstGeom>
        </p:spPr>
      </p:pic>
      <p:pic>
        <p:nvPicPr>
          <p:cNvPr id="4" name="Graphic 3" descr="Information outline">
            <a:extLst>
              <a:ext uri="{FF2B5EF4-FFF2-40B4-BE49-F238E27FC236}">
                <a16:creationId xmlns:a16="http://schemas.microsoft.com/office/drawing/2014/main" id="{52CFACEA-9FA8-4DDB-853A-E5AB0D85598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6" name="Rectangle: Rounded Corners 5">
            <a:extLst>
              <a:ext uri="{FF2B5EF4-FFF2-40B4-BE49-F238E27FC236}">
                <a16:creationId xmlns:a16="http://schemas.microsoft.com/office/drawing/2014/main" id="{A492409C-3B85-481D-BE1F-2E40D109E03F}"/>
              </a:ext>
            </a:extLst>
          </p:cNvPr>
          <p:cNvSpPr/>
          <p:nvPr/>
        </p:nvSpPr>
        <p:spPr>
          <a:xfrm>
            <a:off x="2069102" y="2568376"/>
            <a:ext cx="5005795" cy="1721245"/>
          </a:xfrm>
          <a:prstGeom prst="roundRect">
            <a:avLst/>
          </a:prstGeom>
          <a:solidFill>
            <a:srgbClr val="B8E3F6"/>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Over the </a:t>
            </a:r>
            <a:r>
              <a:rPr lang="en-GB" sz="1600" b="1" dirty="0">
                <a:solidFill>
                  <a:schemeClr val="tx1"/>
                </a:solidFill>
                <a:latin typeface="Century Gothic" panose="020B0502020202020204" pitchFamily="34" charset="0"/>
              </a:rPr>
              <a:t>next few slides </a:t>
            </a:r>
            <a:r>
              <a:rPr lang="en-GB" sz="1600" dirty="0">
                <a:solidFill>
                  <a:schemeClr val="tx1"/>
                </a:solidFill>
                <a:latin typeface="Century Gothic" panose="020B0502020202020204" pitchFamily="34" charset="0"/>
              </a:rPr>
              <a:t>there are </a:t>
            </a:r>
            <a:r>
              <a:rPr lang="en-GB" sz="1600" b="1" dirty="0">
                <a:solidFill>
                  <a:schemeClr val="tx1"/>
                </a:solidFill>
                <a:latin typeface="Century Gothic" panose="020B0502020202020204" pitchFamily="34" charset="0"/>
              </a:rPr>
              <a:t>website links to some of the employers </a:t>
            </a:r>
            <a:r>
              <a:rPr lang="en-GB" sz="1600" dirty="0">
                <a:solidFill>
                  <a:schemeClr val="tx1"/>
                </a:solidFill>
                <a:latin typeface="Century Gothic" panose="020B0502020202020204" pitchFamily="34" charset="0"/>
              </a:rPr>
              <a:t>here in Berkshire and </a:t>
            </a:r>
            <a:r>
              <a:rPr lang="en-GB" sz="1600" b="1" dirty="0">
                <a:solidFill>
                  <a:schemeClr val="tx1"/>
                </a:solidFill>
                <a:latin typeface="Century Gothic" panose="020B0502020202020204" pitchFamily="34" charset="0"/>
              </a:rPr>
              <a:t>other agencies </a:t>
            </a:r>
            <a:r>
              <a:rPr lang="en-GB" sz="1600" dirty="0">
                <a:solidFill>
                  <a:schemeClr val="tx1"/>
                </a:solidFill>
                <a:latin typeface="Century Gothic" panose="020B0502020202020204" pitchFamily="34" charset="0"/>
              </a:rPr>
              <a:t>offering help and support.  </a:t>
            </a:r>
          </a:p>
        </p:txBody>
      </p:sp>
    </p:spTree>
    <p:extLst>
      <p:ext uri="{BB962C8B-B14F-4D97-AF65-F5344CB8AC3E}">
        <p14:creationId xmlns:p14="http://schemas.microsoft.com/office/powerpoint/2010/main" val="2820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Graphic 35" descr="Signpost outline">
            <a:extLst>
              <a:ext uri="{FF2B5EF4-FFF2-40B4-BE49-F238E27FC236}">
                <a16:creationId xmlns:a16="http://schemas.microsoft.com/office/drawing/2014/main" id="{72885E48-5153-45AD-BD01-28319581482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38" name="Graphic 37" descr="Information outline">
            <a:extLst>
              <a:ext uri="{FF2B5EF4-FFF2-40B4-BE49-F238E27FC236}">
                <a16:creationId xmlns:a16="http://schemas.microsoft.com/office/drawing/2014/main" id="{63C563CB-B908-4599-B798-5D7E6A6270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Construction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pic>
        <p:nvPicPr>
          <p:cNvPr id="20" name="Picture 19">
            <a:hlinkClick r:id="rId7"/>
            <a:extLst>
              <a:ext uri="{FF2B5EF4-FFF2-40B4-BE49-F238E27FC236}">
                <a16:creationId xmlns:a16="http://schemas.microsoft.com/office/drawing/2014/main" id="{724C4CD2-1F9C-4554-9DC1-CEF726269729}"/>
              </a:ext>
            </a:extLst>
          </p:cNvPr>
          <p:cNvPicPr>
            <a:picLocks noChangeAspect="1"/>
          </p:cNvPicPr>
          <p:nvPr/>
        </p:nvPicPr>
        <p:blipFill>
          <a:blip r:embed="rId8"/>
          <a:stretch>
            <a:fillRect/>
          </a:stretch>
        </p:blipFill>
        <p:spPr>
          <a:xfrm rot="586529">
            <a:off x="2551608" y="2256938"/>
            <a:ext cx="1589514" cy="953708"/>
          </a:xfrm>
          <a:prstGeom prst="rect">
            <a:avLst/>
          </a:prstGeom>
          <a:effectLst>
            <a:outerShdw blurRad="50800" dist="38100" dir="2700000" algn="tl" rotWithShape="0">
              <a:prstClr val="black">
                <a:alpha val="40000"/>
              </a:prstClr>
            </a:outerShdw>
          </a:effectLst>
        </p:spPr>
      </p:pic>
      <p:pic>
        <p:nvPicPr>
          <p:cNvPr id="21" name="Picture 20">
            <a:hlinkClick r:id="rId9"/>
            <a:extLst>
              <a:ext uri="{FF2B5EF4-FFF2-40B4-BE49-F238E27FC236}">
                <a16:creationId xmlns:a16="http://schemas.microsoft.com/office/drawing/2014/main" id="{1E3821CD-B713-43B1-99C0-0709343FA27D}"/>
              </a:ext>
            </a:extLst>
          </p:cNvPr>
          <p:cNvPicPr>
            <a:picLocks noChangeAspect="1"/>
          </p:cNvPicPr>
          <p:nvPr/>
        </p:nvPicPr>
        <p:blipFill>
          <a:blip r:embed="rId10"/>
          <a:stretch>
            <a:fillRect/>
          </a:stretch>
        </p:blipFill>
        <p:spPr>
          <a:xfrm rot="21379993">
            <a:off x="610897" y="3623934"/>
            <a:ext cx="1564229" cy="1251383"/>
          </a:xfrm>
          <a:prstGeom prst="rect">
            <a:avLst/>
          </a:prstGeom>
          <a:effectLst>
            <a:outerShdw blurRad="50800" dist="38100" dir="2700000" algn="tl" rotWithShape="0">
              <a:prstClr val="black">
                <a:alpha val="40000"/>
              </a:prstClr>
            </a:outerShdw>
          </a:effectLst>
        </p:spPr>
      </p:pic>
      <p:pic>
        <p:nvPicPr>
          <p:cNvPr id="23" name="Picture 22">
            <a:hlinkClick r:id="rId11"/>
            <a:extLst>
              <a:ext uri="{FF2B5EF4-FFF2-40B4-BE49-F238E27FC236}">
                <a16:creationId xmlns:a16="http://schemas.microsoft.com/office/drawing/2014/main" id="{5767573F-C31A-42FA-BC25-14ACB8F08F6F}"/>
              </a:ext>
            </a:extLst>
          </p:cNvPr>
          <p:cNvPicPr>
            <a:picLocks noChangeAspect="1"/>
          </p:cNvPicPr>
          <p:nvPr/>
        </p:nvPicPr>
        <p:blipFill>
          <a:blip r:embed="rId12"/>
          <a:stretch>
            <a:fillRect/>
          </a:stretch>
        </p:blipFill>
        <p:spPr>
          <a:xfrm rot="21240508">
            <a:off x="6311578" y="3637474"/>
            <a:ext cx="2328362" cy="384539"/>
          </a:xfrm>
          <a:prstGeom prst="rect">
            <a:avLst/>
          </a:prstGeom>
          <a:effectLst>
            <a:outerShdw blurRad="50800" dist="38100" dir="2700000" algn="tl" rotWithShape="0">
              <a:prstClr val="black">
                <a:alpha val="40000"/>
              </a:prstClr>
            </a:outerShdw>
          </a:effectLst>
        </p:spPr>
      </p:pic>
      <p:pic>
        <p:nvPicPr>
          <p:cNvPr id="26" name="Picture 25">
            <a:hlinkClick r:id="rId13"/>
            <a:extLst>
              <a:ext uri="{FF2B5EF4-FFF2-40B4-BE49-F238E27FC236}">
                <a16:creationId xmlns:a16="http://schemas.microsoft.com/office/drawing/2014/main" id="{2049E4C3-321B-40A5-A9FD-712C4F6021CA}"/>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rot="335967">
            <a:off x="3643070" y="3730168"/>
            <a:ext cx="2354526" cy="361602"/>
          </a:xfrm>
          <a:prstGeom prst="rect">
            <a:avLst/>
          </a:prstGeom>
          <a:effectLst>
            <a:outerShdw blurRad="50800" dist="38100" dir="2700000" algn="tl" rotWithShape="0">
              <a:prstClr val="black">
                <a:alpha val="40000"/>
              </a:prstClr>
            </a:outerShdw>
          </a:effectLst>
        </p:spPr>
      </p:pic>
      <p:pic>
        <p:nvPicPr>
          <p:cNvPr id="28" name="Picture 27">
            <a:hlinkClick r:id="rId15"/>
            <a:extLst>
              <a:ext uri="{FF2B5EF4-FFF2-40B4-BE49-F238E27FC236}">
                <a16:creationId xmlns:a16="http://schemas.microsoft.com/office/drawing/2014/main" id="{843449A7-49D6-4358-AD83-293238651ACE}"/>
              </a:ext>
            </a:extLst>
          </p:cNvPr>
          <p:cNvPicPr>
            <a:picLocks noChangeAspect="1"/>
          </p:cNvPicPr>
          <p:nvPr/>
        </p:nvPicPr>
        <p:blipFill>
          <a:blip r:embed="rId16"/>
          <a:stretch>
            <a:fillRect/>
          </a:stretch>
        </p:blipFill>
        <p:spPr>
          <a:xfrm rot="194003">
            <a:off x="2490443" y="3668578"/>
            <a:ext cx="902468" cy="1209493"/>
          </a:xfrm>
          <a:prstGeom prst="rect">
            <a:avLst/>
          </a:prstGeom>
          <a:effectLst>
            <a:outerShdw blurRad="50800" dist="38100" dir="2700000" algn="tl" rotWithShape="0">
              <a:prstClr val="black">
                <a:alpha val="40000"/>
              </a:prstClr>
            </a:outerShdw>
          </a:effectLst>
        </p:spPr>
      </p:pic>
      <p:pic>
        <p:nvPicPr>
          <p:cNvPr id="29" name="Picture 28">
            <a:hlinkClick r:id="rId17"/>
            <a:extLst>
              <a:ext uri="{FF2B5EF4-FFF2-40B4-BE49-F238E27FC236}">
                <a16:creationId xmlns:a16="http://schemas.microsoft.com/office/drawing/2014/main" id="{45CEB6D4-DBF0-4185-A861-C5CBB50C0A29}"/>
              </a:ext>
            </a:extLst>
          </p:cNvPr>
          <p:cNvPicPr>
            <a:picLocks noChangeAspect="1"/>
          </p:cNvPicPr>
          <p:nvPr/>
        </p:nvPicPr>
        <p:blipFill>
          <a:blip r:embed="rId18"/>
          <a:stretch>
            <a:fillRect/>
          </a:stretch>
        </p:blipFill>
        <p:spPr>
          <a:xfrm rot="21248230">
            <a:off x="4768211" y="2388298"/>
            <a:ext cx="1600180" cy="953707"/>
          </a:xfrm>
          <a:prstGeom prst="rect">
            <a:avLst/>
          </a:prstGeom>
          <a:effectLst>
            <a:outerShdw blurRad="50800" dist="38100" dir="2700000" algn="tl" rotWithShape="0">
              <a:prstClr val="black">
                <a:alpha val="40000"/>
              </a:prstClr>
            </a:outerShdw>
          </a:effectLst>
        </p:spPr>
      </p:pic>
      <p:pic>
        <p:nvPicPr>
          <p:cNvPr id="30" name="Picture 29">
            <a:hlinkClick r:id="rId19"/>
            <a:extLst>
              <a:ext uri="{FF2B5EF4-FFF2-40B4-BE49-F238E27FC236}">
                <a16:creationId xmlns:a16="http://schemas.microsoft.com/office/drawing/2014/main" id="{09223E15-1D34-4EF9-B55E-940229079032}"/>
              </a:ext>
            </a:extLst>
          </p:cNvPr>
          <p:cNvPicPr>
            <a:picLocks noChangeAspect="1"/>
          </p:cNvPicPr>
          <p:nvPr/>
        </p:nvPicPr>
        <p:blipFill>
          <a:blip r:embed="rId20"/>
          <a:stretch>
            <a:fillRect/>
          </a:stretch>
        </p:blipFill>
        <p:spPr>
          <a:xfrm rot="243081">
            <a:off x="6628995" y="2380932"/>
            <a:ext cx="2091746" cy="766785"/>
          </a:xfrm>
          <a:prstGeom prst="rect">
            <a:avLst/>
          </a:prstGeom>
          <a:effectLst>
            <a:outerShdw blurRad="50800" dist="38100" dir="2700000" algn="tl" rotWithShape="0">
              <a:prstClr val="black">
                <a:alpha val="40000"/>
              </a:prstClr>
            </a:outerShdw>
          </a:effectLst>
        </p:spPr>
      </p:pic>
      <p:pic>
        <p:nvPicPr>
          <p:cNvPr id="31" name="Picture 30">
            <a:hlinkClick r:id="rId21"/>
            <a:extLst>
              <a:ext uri="{FF2B5EF4-FFF2-40B4-BE49-F238E27FC236}">
                <a16:creationId xmlns:a16="http://schemas.microsoft.com/office/drawing/2014/main" id="{5BEB485B-CFE9-4E52-89D1-B94BE192E72E}"/>
              </a:ext>
            </a:extLst>
          </p:cNvPr>
          <p:cNvPicPr>
            <a:picLocks noChangeAspect="1"/>
          </p:cNvPicPr>
          <p:nvPr/>
        </p:nvPicPr>
        <p:blipFill>
          <a:blip r:embed="rId22"/>
          <a:stretch>
            <a:fillRect/>
          </a:stretch>
        </p:blipFill>
        <p:spPr>
          <a:xfrm rot="21002257">
            <a:off x="414555" y="2215175"/>
            <a:ext cx="1725932" cy="899039"/>
          </a:xfrm>
          <a:prstGeom prst="rect">
            <a:avLst/>
          </a:prstGeom>
          <a:effectLst>
            <a:outerShdw blurRad="50800" dist="38100" dir="2700000" algn="tl" rotWithShape="0">
              <a:prstClr val="black">
                <a:alpha val="40000"/>
              </a:prstClr>
            </a:outerShdw>
          </a:effectLst>
        </p:spPr>
      </p:pic>
      <p:pic>
        <p:nvPicPr>
          <p:cNvPr id="32" name="Picture 31">
            <a:hlinkClick r:id="rId23"/>
            <a:extLst>
              <a:ext uri="{FF2B5EF4-FFF2-40B4-BE49-F238E27FC236}">
                <a16:creationId xmlns:a16="http://schemas.microsoft.com/office/drawing/2014/main" id="{39C71C41-44FE-4CB2-891C-FBF8C0A3F036}"/>
              </a:ext>
            </a:extLst>
          </p:cNvPr>
          <p:cNvPicPr>
            <a:picLocks noChangeAspect="1"/>
          </p:cNvPicPr>
          <p:nvPr/>
        </p:nvPicPr>
        <p:blipFill>
          <a:blip r:embed="rId24"/>
          <a:stretch>
            <a:fillRect/>
          </a:stretch>
        </p:blipFill>
        <p:spPr>
          <a:xfrm>
            <a:off x="6709730" y="4270046"/>
            <a:ext cx="1642440" cy="821220"/>
          </a:xfrm>
          <a:prstGeom prst="rect">
            <a:avLst/>
          </a:prstGeom>
          <a:effectLst>
            <a:outerShdw blurRad="50800" dist="38100" dir="2700000" algn="tl" rotWithShape="0">
              <a:prstClr val="black">
                <a:alpha val="40000"/>
              </a:prstClr>
            </a:outerShdw>
          </a:effectLst>
        </p:spPr>
      </p:pic>
      <p:pic>
        <p:nvPicPr>
          <p:cNvPr id="33" name="Picture 32">
            <a:hlinkClick r:id="rId25"/>
            <a:extLst>
              <a:ext uri="{FF2B5EF4-FFF2-40B4-BE49-F238E27FC236}">
                <a16:creationId xmlns:a16="http://schemas.microsoft.com/office/drawing/2014/main" id="{60950C71-EC61-4FCE-906B-8007EE2E91CF}"/>
              </a:ext>
            </a:extLst>
          </p:cNvPr>
          <p:cNvPicPr>
            <a:picLocks noChangeAspect="1"/>
          </p:cNvPicPr>
          <p:nvPr/>
        </p:nvPicPr>
        <p:blipFill>
          <a:blip r:embed="rId26"/>
          <a:stretch>
            <a:fillRect/>
          </a:stretch>
        </p:blipFill>
        <p:spPr>
          <a:xfrm>
            <a:off x="3985771" y="4405178"/>
            <a:ext cx="1896327" cy="645244"/>
          </a:xfrm>
          <a:prstGeom prst="rect">
            <a:avLst/>
          </a:prstGeom>
          <a:effectLst>
            <a:outerShdw blurRad="50800" dist="38100" dir="2700000" algn="tl" rotWithShape="0">
              <a:prstClr val="black">
                <a:alpha val="40000"/>
              </a:prstClr>
            </a:outerShdw>
          </a:effectLst>
        </p:spPr>
      </p:pic>
      <p:sp>
        <p:nvSpPr>
          <p:cNvPr id="34" name="Rectangle: Rounded Corners 33">
            <a:extLst>
              <a:ext uri="{FF2B5EF4-FFF2-40B4-BE49-F238E27FC236}">
                <a16:creationId xmlns:a16="http://schemas.microsoft.com/office/drawing/2014/main" id="{CC7FE4AF-AFE7-4B37-BB9F-02809B38E868}"/>
              </a:ext>
            </a:extLst>
          </p:cNvPr>
          <p:cNvSpPr/>
          <p:nvPr/>
        </p:nvSpPr>
        <p:spPr>
          <a:xfrm>
            <a:off x="289595" y="5431844"/>
            <a:ext cx="8564809" cy="111217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 </a:t>
            </a:r>
            <a:r>
              <a:rPr lang="en-GB" sz="1600" b="1" dirty="0">
                <a:solidFill>
                  <a:schemeClr val="tx1"/>
                </a:solidFill>
                <a:latin typeface="Century Gothic" panose="020B0502020202020204" pitchFamily="34" charset="0"/>
              </a:rPr>
              <a:t>construction industry </a:t>
            </a:r>
            <a:r>
              <a:rPr lang="en-GB" sz="1600" dirty="0">
                <a:solidFill>
                  <a:schemeClr val="tx1"/>
                </a:solidFill>
                <a:latin typeface="Century Gothic" panose="020B0502020202020204" pitchFamily="34" charset="0"/>
              </a:rPr>
              <a:t>plays a </a:t>
            </a:r>
            <a:r>
              <a:rPr lang="en-GB" sz="1600" b="1" dirty="0">
                <a:solidFill>
                  <a:schemeClr val="tx1"/>
                </a:solidFill>
                <a:latin typeface="Century Gothic" panose="020B0502020202020204" pitchFamily="34" charset="0"/>
              </a:rPr>
              <a:t>leading role in delivering economic growth</a:t>
            </a:r>
            <a:r>
              <a:rPr lang="en-GB" sz="1600" dirty="0">
                <a:solidFill>
                  <a:schemeClr val="tx1"/>
                </a:solidFill>
                <a:latin typeface="Century Gothic" panose="020B0502020202020204" pitchFamily="34" charset="0"/>
              </a:rPr>
              <a:t>. The industry is </a:t>
            </a:r>
            <a:r>
              <a:rPr lang="en-GB" sz="1600" b="1" dirty="0">
                <a:solidFill>
                  <a:schemeClr val="tx1"/>
                </a:solidFill>
                <a:latin typeface="Century Gothic" panose="020B0502020202020204" pitchFamily="34" charset="0"/>
              </a:rPr>
              <a:t>essential</a:t>
            </a:r>
            <a:r>
              <a:rPr lang="en-GB" sz="1600" dirty="0">
                <a:solidFill>
                  <a:schemeClr val="tx1"/>
                </a:solidFill>
                <a:latin typeface="Century Gothic" panose="020B0502020202020204" pitchFamily="34" charset="0"/>
              </a:rPr>
              <a:t> in meeting the </a:t>
            </a:r>
            <a:r>
              <a:rPr lang="en-GB" sz="1600" b="1" dirty="0">
                <a:solidFill>
                  <a:schemeClr val="tx1"/>
                </a:solidFill>
                <a:latin typeface="Century Gothic" panose="020B0502020202020204" pitchFamily="34" charset="0"/>
              </a:rPr>
              <a:t>economic and social challenges </a:t>
            </a:r>
            <a:r>
              <a:rPr lang="en-GB" sz="1600" dirty="0">
                <a:solidFill>
                  <a:schemeClr val="tx1"/>
                </a:solidFill>
                <a:latin typeface="Century Gothic" panose="020B0502020202020204" pitchFamily="34" charset="0"/>
              </a:rPr>
              <a:t>that local areas face across the </a:t>
            </a:r>
            <a:r>
              <a:rPr lang="en-GB" sz="1600" b="1" dirty="0">
                <a:solidFill>
                  <a:schemeClr val="tx1"/>
                </a:solidFill>
                <a:latin typeface="Century Gothic" panose="020B0502020202020204" pitchFamily="34" charset="0"/>
              </a:rPr>
              <a:t>infrastructure</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housing</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repair and maintenance</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industrial</a:t>
            </a:r>
            <a:r>
              <a:rPr lang="en-GB" sz="1600" dirty="0">
                <a:solidFill>
                  <a:schemeClr val="tx1"/>
                </a:solidFill>
                <a:latin typeface="Century Gothic" panose="020B0502020202020204" pitchFamily="34" charset="0"/>
              </a:rPr>
              <a:t> and </a:t>
            </a:r>
            <a:r>
              <a:rPr lang="en-GB" sz="1600" b="1" dirty="0">
                <a:solidFill>
                  <a:schemeClr val="tx1"/>
                </a:solidFill>
                <a:latin typeface="Century Gothic" panose="020B0502020202020204" pitchFamily="34" charset="0"/>
              </a:rPr>
              <a:t>commercial</a:t>
            </a:r>
            <a:r>
              <a:rPr lang="en-GB" sz="1600" dirty="0">
                <a:solidFill>
                  <a:schemeClr val="tx1"/>
                </a:solidFill>
                <a:latin typeface="Century Gothic" panose="020B0502020202020204" pitchFamily="34" charset="0"/>
              </a:rPr>
              <a:t> sectors. </a:t>
            </a:r>
            <a:endParaRPr lang="en-GB" sz="1600" dirty="0">
              <a:solidFill>
                <a:schemeClr val="tx1"/>
              </a:solidFill>
              <a:latin typeface="Century Gothic" panose="020B0502020202020204" pitchFamily="34" charset="0"/>
              <a:cs typeface="Calibri"/>
            </a:endParaRPr>
          </a:p>
        </p:txBody>
      </p:sp>
      <p:pic>
        <p:nvPicPr>
          <p:cNvPr id="37" name="Picture 2" descr="Berkshire Opportunities logo">
            <a:extLst>
              <a:ext uri="{FF2B5EF4-FFF2-40B4-BE49-F238E27FC236}">
                <a16:creationId xmlns:a16="http://schemas.microsoft.com/office/drawing/2014/main" id="{1BF398BE-A329-4F9B-820A-94407EFC3E05}"/>
              </a:ext>
            </a:extLst>
          </p:cNvPr>
          <p:cNvPicPr>
            <a:picLocks noChangeAspect="1" noChangeArrowheads="1"/>
          </p:cNvPicPr>
          <p:nvPr/>
        </p:nvPicPr>
        <p:blipFill>
          <a:blip r:embed="rId27">
            <a:extLst>
              <a:ext uri="{28A0092B-C50C-407E-A947-70E740481C1C}">
                <a14:useLocalDpi xmlns:a14="http://schemas.microsoft.com/office/drawing/2010/main"/>
              </a:ext>
            </a:extLst>
          </a:blip>
          <a:srcRect/>
          <a:stretch>
            <a:fillRect/>
          </a:stretch>
        </p:blipFill>
        <p:spPr bwMode="auto">
          <a:xfrm>
            <a:off x="7363933" y="71724"/>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35" name="Shape 114">
            <a:extLst>
              <a:ext uri="{FF2B5EF4-FFF2-40B4-BE49-F238E27FC236}">
                <a16:creationId xmlns:a16="http://schemas.microsoft.com/office/drawing/2014/main" id="{846147EE-832F-4081-9286-7B3E7B8C2475}"/>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Meet the employers!</a:t>
            </a:r>
          </a:p>
        </p:txBody>
      </p:sp>
    </p:spTree>
    <p:extLst>
      <p:ext uri="{BB962C8B-B14F-4D97-AF65-F5344CB8AC3E}">
        <p14:creationId xmlns:p14="http://schemas.microsoft.com/office/powerpoint/2010/main" val="8479278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3211</TotalTime>
  <Words>2477</Words>
  <Application>Microsoft Office PowerPoint</Application>
  <PresentationFormat>On-screen Show (4:3)</PresentationFormat>
  <Paragraphs>282</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Jude Hadfield</dc:creator>
  <cp:lastModifiedBy>Lara</cp:lastModifiedBy>
  <cp:revision>182</cp:revision>
  <cp:lastPrinted>2021-05-05T14:35:11Z</cp:lastPrinted>
  <dcterms:created xsi:type="dcterms:W3CDTF">2021-02-15T13:09:11Z</dcterms:created>
  <dcterms:modified xsi:type="dcterms:W3CDTF">2021-06-28T15:24:08Z</dcterms:modified>
</cp:coreProperties>
</file>