
<file path=[Content_Types].xml><?xml version="1.0" encoding="utf-8"?>
<Types xmlns="http://schemas.openxmlformats.org/package/2006/content-types">
  <Default Extension="bin" ContentType="image/unknown"/>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7" r:id="rId4"/>
    <p:sldMasterId id="2147483685" r:id="rId5"/>
  </p:sldMasterIdLst>
  <p:handoutMasterIdLst>
    <p:handoutMasterId r:id="rId59"/>
  </p:handoutMasterIdLst>
  <p:sldIdLst>
    <p:sldId id="256" r:id="rId6"/>
    <p:sldId id="322" r:id="rId7"/>
    <p:sldId id="259" r:id="rId8"/>
    <p:sldId id="258" r:id="rId9"/>
    <p:sldId id="308" r:id="rId10"/>
    <p:sldId id="309" r:id="rId11"/>
    <p:sldId id="325" r:id="rId12"/>
    <p:sldId id="326" r:id="rId13"/>
    <p:sldId id="260" r:id="rId14"/>
    <p:sldId id="327" r:id="rId15"/>
    <p:sldId id="298" r:id="rId16"/>
    <p:sldId id="305" r:id="rId17"/>
    <p:sldId id="261" r:id="rId18"/>
    <p:sldId id="262" r:id="rId19"/>
    <p:sldId id="263" r:id="rId20"/>
    <p:sldId id="279" r:id="rId21"/>
    <p:sldId id="324" r:id="rId22"/>
    <p:sldId id="306" r:id="rId23"/>
    <p:sldId id="281" r:id="rId24"/>
    <p:sldId id="264" r:id="rId25"/>
    <p:sldId id="283" r:id="rId26"/>
    <p:sldId id="266" r:id="rId27"/>
    <p:sldId id="267" r:id="rId28"/>
    <p:sldId id="273" r:id="rId29"/>
    <p:sldId id="299" r:id="rId30"/>
    <p:sldId id="286" r:id="rId31"/>
    <p:sldId id="311" r:id="rId32"/>
    <p:sldId id="268" r:id="rId33"/>
    <p:sldId id="274" r:id="rId34"/>
    <p:sldId id="300" r:id="rId35"/>
    <p:sldId id="292" r:id="rId36"/>
    <p:sldId id="312" r:id="rId37"/>
    <p:sldId id="269" r:id="rId38"/>
    <p:sldId id="275" r:id="rId39"/>
    <p:sldId id="301" r:id="rId40"/>
    <p:sldId id="293" r:id="rId41"/>
    <p:sldId id="313" r:id="rId42"/>
    <p:sldId id="270" r:id="rId43"/>
    <p:sldId id="276" r:id="rId44"/>
    <p:sldId id="302" r:id="rId45"/>
    <p:sldId id="294" r:id="rId46"/>
    <p:sldId id="314" r:id="rId47"/>
    <p:sldId id="271" r:id="rId48"/>
    <p:sldId id="277" r:id="rId49"/>
    <p:sldId id="303" r:id="rId50"/>
    <p:sldId id="295" r:id="rId51"/>
    <p:sldId id="315" r:id="rId52"/>
    <p:sldId id="272" r:id="rId53"/>
    <p:sldId id="278" r:id="rId54"/>
    <p:sldId id="304" r:id="rId55"/>
    <p:sldId id="296" r:id="rId56"/>
    <p:sldId id="316" r:id="rId57"/>
    <p:sldId id="307" r:id="rId5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8286" autoAdjust="0"/>
    <p:restoredTop sz="94660"/>
  </p:normalViewPr>
  <p:slideViewPr>
    <p:cSldViewPr snapToGrid="0" showGuides="1">
      <p:cViewPr varScale="1">
        <p:scale>
          <a:sx n="64" d="100"/>
          <a:sy n="64" d="100"/>
        </p:scale>
        <p:origin x="624" y="48"/>
      </p:cViewPr>
      <p:guideLst>
        <p:guide orient="horz" pos="2160"/>
        <p:guide pos="3840"/>
      </p:guideLst>
    </p:cSldViewPr>
  </p:slideViewPr>
  <p:notesTextViewPr>
    <p:cViewPr>
      <p:scale>
        <a:sx n="1" d="1"/>
        <a:sy n="1" d="1"/>
      </p:scale>
      <p:origin x="0" y="0"/>
    </p:cViewPr>
  </p:notesTextViewPr>
  <p:notesViewPr>
    <p:cSldViewPr snapToGrid="0" showGuides="1">
      <p:cViewPr varScale="1">
        <p:scale>
          <a:sx n="84" d="100"/>
          <a:sy n="84" d="100"/>
        </p:scale>
        <p:origin x="3828" y="102"/>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slide" Target="slides/slide34.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slide" Target="slides/slide37.xml"/><Relationship Id="rId47" Type="http://schemas.openxmlformats.org/officeDocument/2006/relationships/slide" Target="slides/slide42.xml"/><Relationship Id="rId50" Type="http://schemas.openxmlformats.org/officeDocument/2006/relationships/slide" Target="slides/slide45.xml"/><Relationship Id="rId55" Type="http://schemas.openxmlformats.org/officeDocument/2006/relationships/slide" Target="slides/slide50.xml"/><Relationship Id="rId63" Type="http://schemas.openxmlformats.org/officeDocument/2006/relationships/tableStyles" Target="tableStyles.xml"/><Relationship Id="rId7" Type="http://schemas.openxmlformats.org/officeDocument/2006/relationships/slide" Target="slides/slide2.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41" Type="http://schemas.openxmlformats.org/officeDocument/2006/relationships/slide" Target="slides/slide36.xml"/><Relationship Id="rId54" Type="http://schemas.openxmlformats.org/officeDocument/2006/relationships/slide" Target="slides/slide49.xml"/><Relationship Id="rId62"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schemas.openxmlformats.org/officeDocument/2006/relationships/slide" Target="slides/slide40.xml"/><Relationship Id="rId53" Type="http://schemas.openxmlformats.org/officeDocument/2006/relationships/slide" Target="slides/slide48.xml"/><Relationship Id="rId58" Type="http://schemas.openxmlformats.org/officeDocument/2006/relationships/slide" Target="slides/slide53.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openxmlformats.org/officeDocument/2006/relationships/slide" Target="slides/slide44.xml"/><Relationship Id="rId57" Type="http://schemas.openxmlformats.org/officeDocument/2006/relationships/slide" Target="slides/slide52.xml"/><Relationship Id="rId61" Type="http://schemas.openxmlformats.org/officeDocument/2006/relationships/viewProps" Target="viewProps.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4" Type="http://schemas.openxmlformats.org/officeDocument/2006/relationships/slide" Target="slides/slide39.xml"/><Relationship Id="rId52" Type="http://schemas.openxmlformats.org/officeDocument/2006/relationships/slide" Target="slides/slide47.xml"/><Relationship Id="rId60"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slide" Target="slides/slide38.xml"/><Relationship Id="rId48" Type="http://schemas.openxmlformats.org/officeDocument/2006/relationships/slide" Target="slides/slide43.xml"/><Relationship Id="rId56" Type="http://schemas.openxmlformats.org/officeDocument/2006/relationships/slide" Target="slides/slide51.xml"/><Relationship Id="rId64" Type="http://schemas.microsoft.com/office/2016/11/relationships/changesInfo" Target="changesInfos/changesInfo1.xml"/><Relationship Id="rId8" Type="http://schemas.openxmlformats.org/officeDocument/2006/relationships/slide" Target="slides/slide3.xml"/><Relationship Id="rId51" Type="http://schemas.openxmlformats.org/officeDocument/2006/relationships/slide" Target="slides/slide46.xml"/><Relationship Id="rId3" Type="http://schemas.openxmlformats.org/officeDocument/2006/relationships/customXml" Target="../customXml/item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slide" Target="slides/slide41.xml"/><Relationship Id="rId59" Type="http://schemas.openxmlformats.org/officeDocument/2006/relationships/handoutMaster" Target="handoutMasters/handoutMaster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Dexter Levick" userId="cfead303-d38c-40a9-9e05-c9b454a5ec9d" providerId="ADAL" clId="{DD1243DF-4DAC-4A59-8637-590491B00591}"/>
    <pc:docChg chg="modSld">
      <pc:chgData name="Dexter Levick" userId="cfead303-d38c-40a9-9e05-c9b454a5ec9d" providerId="ADAL" clId="{DD1243DF-4DAC-4A59-8637-590491B00591}" dt="2021-11-25T16:06:48.164" v="11" actId="20577"/>
      <pc:docMkLst>
        <pc:docMk/>
      </pc:docMkLst>
      <pc:sldChg chg="modSp mod">
        <pc:chgData name="Dexter Levick" userId="cfead303-d38c-40a9-9e05-c9b454a5ec9d" providerId="ADAL" clId="{DD1243DF-4DAC-4A59-8637-590491B00591}" dt="2021-11-25T16:06:48.164" v="11" actId="20577"/>
        <pc:sldMkLst>
          <pc:docMk/>
          <pc:sldMk cId="656747245" sldId="299"/>
        </pc:sldMkLst>
        <pc:spChg chg="mod">
          <ac:chgData name="Dexter Levick" userId="cfead303-d38c-40a9-9e05-c9b454a5ec9d" providerId="ADAL" clId="{DD1243DF-4DAC-4A59-8637-590491B00591}" dt="2021-11-25T16:06:48.164" v="11" actId="20577"/>
          <ac:spMkLst>
            <pc:docMk/>
            <pc:sldMk cId="656747245" sldId="299"/>
            <ac:spMk id="5" creationId="{12A5BB80-37A4-4AAD-BF6B-2F92FDEA6465}"/>
          </ac:spMkLst>
        </pc:spChg>
      </pc:sldChg>
      <pc:sldChg chg="modSp mod">
        <pc:chgData name="Dexter Levick" userId="cfead303-d38c-40a9-9e05-c9b454a5ec9d" providerId="ADAL" clId="{DD1243DF-4DAC-4A59-8637-590491B00591}" dt="2021-11-25T16:06:37.388" v="9" actId="20577"/>
        <pc:sldMkLst>
          <pc:docMk/>
          <pc:sldMk cId="2684683479" sldId="300"/>
        </pc:sldMkLst>
        <pc:spChg chg="mod">
          <ac:chgData name="Dexter Levick" userId="cfead303-d38c-40a9-9e05-c9b454a5ec9d" providerId="ADAL" clId="{DD1243DF-4DAC-4A59-8637-590491B00591}" dt="2021-11-25T16:06:37.388" v="9" actId="20577"/>
          <ac:spMkLst>
            <pc:docMk/>
            <pc:sldMk cId="2684683479" sldId="300"/>
            <ac:spMk id="9" creationId="{479EABFB-6A6C-4BE5-8F12-443630A0E650}"/>
          </ac:spMkLst>
        </pc:spChg>
      </pc:sldChg>
      <pc:sldChg chg="modSp mod">
        <pc:chgData name="Dexter Levick" userId="cfead303-d38c-40a9-9e05-c9b454a5ec9d" providerId="ADAL" clId="{DD1243DF-4DAC-4A59-8637-590491B00591}" dt="2021-11-25T16:06:24.875" v="7" actId="20577"/>
        <pc:sldMkLst>
          <pc:docMk/>
          <pc:sldMk cId="1252093992" sldId="301"/>
        </pc:sldMkLst>
        <pc:spChg chg="mod">
          <ac:chgData name="Dexter Levick" userId="cfead303-d38c-40a9-9e05-c9b454a5ec9d" providerId="ADAL" clId="{DD1243DF-4DAC-4A59-8637-590491B00591}" dt="2021-11-25T16:06:24.875" v="7" actId="20577"/>
          <ac:spMkLst>
            <pc:docMk/>
            <pc:sldMk cId="1252093992" sldId="301"/>
            <ac:spMk id="26" creationId="{1D281EC5-B193-4812-BF0B-63D5109562D5}"/>
          </ac:spMkLst>
        </pc:spChg>
      </pc:sldChg>
      <pc:sldChg chg="modSp mod">
        <pc:chgData name="Dexter Levick" userId="cfead303-d38c-40a9-9e05-c9b454a5ec9d" providerId="ADAL" clId="{DD1243DF-4DAC-4A59-8637-590491B00591}" dt="2021-11-25T16:06:14.401" v="5" actId="20577"/>
        <pc:sldMkLst>
          <pc:docMk/>
          <pc:sldMk cId="57057829" sldId="302"/>
        </pc:sldMkLst>
        <pc:spChg chg="mod">
          <ac:chgData name="Dexter Levick" userId="cfead303-d38c-40a9-9e05-c9b454a5ec9d" providerId="ADAL" clId="{DD1243DF-4DAC-4A59-8637-590491B00591}" dt="2021-11-25T16:06:14.401" v="5" actId="20577"/>
          <ac:spMkLst>
            <pc:docMk/>
            <pc:sldMk cId="57057829" sldId="302"/>
            <ac:spMk id="9" creationId="{8BD1EF31-B7E0-4765-AA16-FAE09783BF4A}"/>
          </ac:spMkLst>
        </pc:spChg>
      </pc:sldChg>
      <pc:sldChg chg="modSp mod">
        <pc:chgData name="Dexter Levick" userId="cfead303-d38c-40a9-9e05-c9b454a5ec9d" providerId="ADAL" clId="{DD1243DF-4DAC-4A59-8637-590491B00591}" dt="2021-11-25T16:06:05.203" v="3" actId="20577"/>
        <pc:sldMkLst>
          <pc:docMk/>
          <pc:sldMk cId="4197602096" sldId="303"/>
        </pc:sldMkLst>
        <pc:spChg chg="mod">
          <ac:chgData name="Dexter Levick" userId="cfead303-d38c-40a9-9e05-c9b454a5ec9d" providerId="ADAL" clId="{DD1243DF-4DAC-4A59-8637-590491B00591}" dt="2021-11-25T16:06:05.203" v="3" actId="20577"/>
          <ac:spMkLst>
            <pc:docMk/>
            <pc:sldMk cId="4197602096" sldId="303"/>
            <ac:spMk id="10" creationId="{20F2B59F-2184-43E9-9A6E-2E0CE391F95B}"/>
          </ac:spMkLst>
        </pc:spChg>
      </pc:sldChg>
      <pc:sldChg chg="modSp mod">
        <pc:chgData name="Dexter Levick" userId="cfead303-d38c-40a9-9e05-c9b454a5ec9d" providerId="ADAL" clId="{DD1243DF-4DAC-4A59-8637-590491B00591}" dt="2021-11-25T16:05:56.540" v="1" actId="20577"/>
        <pc:sldMkLst>
          <pc:docMk/>
          <pc:sldMk cId="3188416463" sldId="304"/>
        </pc:sldMkLst>
        <pc:spChg chg="mod">
          <ac:chgData name="Dexter Levick" userId="cfead303-d38c-40a9-9e05-c9b454a5ec9d" providerId="ADAL" clId="{DD1243DF-4DAC-4A59-8637-590491B00591}" dt="2021-11-25T16:05:56.540" v="1" actId="20577"/>
          <ac:spMkLst>
            <pc:docMk/>
            <pc:sldMk cId="3188416463" sldId="304"/>
            <ac:spMk id="10" creationId="{7BEF73F1-F848-4D33-8741-09056C443116}"/>
          </ac:spMkLst>
        </pc:spChg>
      </pc:sldChg>
    </pc:docChg>
  </pc:docChgLst>
</pc:chgInfo>
</file>

<file path=ppt/charts/_rels/chart1.xml.rels><?xml version="1.0" encoding="UTF-8" standalone="yes"?>
<Relationships xmlns="http://schemas.openxmlformats.org/package/2006/relationships"><Relationship Id="rId3" Type="http://schemas.openxmlformats.org/officeDocument/2006/relationships/oleObject" Target="file:///C:\Users\Dexter%20Levick\Documents\Miscellaneous\Industries%20hit%20hardest%20by%20COVID%20shutdown.xlsx" TargetMode="External"/><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oleObject" Target="file:///C:\Users\Dexter%20Levick\Documents\Miscellaneous\Industries%20hit%20hardest%20by%20COVID%20shutdown.xlsx" TargetMode="External"/><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oleObject" Target="file:///C:\Users\Dexter%20Levick\Documents\Miscellaneous\Industries%20hit%20hardest%20by%20COVID%20shutdown.xlsx" TargetMode="External"/><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oleObject" Target="file:///C:\Users\Dexter%20Levick\Documents\Miscellaneous\Industries%20hit%20hardest%20by%20COVID%20shutdown.xlsx" TargetMode="External"/><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3" Type="http://schemas.openxmlformats.org/officeDocument/2006/relationships/oleObject" Target="file:///C:\Users\Dexter%20Levick\Documents\Miscellaneous\Industries%20hit%20hardest%20by%20COVID%20shutdown.xlsx" TargetMode="External"/><Relationship Id="rId2" Type="http://schemas.microsoft.com/office/2011/relationships/chartColorStyle" Target="colors5.xml"/><Relationship Id="rId1" Type="http://schemas.microsoft.com/office/2011/relationships/chartStyle" Target="style5.xml"/></Relationships>
</file>

<file path=ppt/charts/_rels/chart6.xml.rels><?xml version="1.0" encoding="UTF-8" standalone="yes"?>
<Relationships xmlns="http://schemas.openxmlformats.org/package/2006/relationships"><Relationship Id="rId3" Type="http://schemas.openxmlformats.org/officeDocument/2006/relationships/oleObject" Target="file:///C:\Users\Dexter%20Levick\Documents\Miscellaneous\Industries%20hit%20hardest%20by%20COVID%20shutdown.xlsx" TargetMode="External"/><Relationship Id="rId2" Type="http://schemas.microsoft.com/office/2011/relationships/chartColorStyle" Target="colors6.xml"/><Relationship Id="rId1" Type="http://schemas.microsoft.com/office/2011/relationships/chartStyle" Target="style6.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dirty="0"/>
              <a:t>Percentage</a:t>
            </a:r>
            <a:r>
              <a:rPr lang="en-US" baseline="0" dirty="0"/>
              <a:t> </a:t>
            </a:r>
            <a:r>
              <a:rPr lang="en-US" dirty="0"/>
              <a:t>of jobs affected by COVID shutdown</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tx>
            <c:strRef>
              <c:f>Sheet1!$B$1</c:f>
              <c:strCache>
                <c:ptCount val="1"/>
                <c:pt idx="0">
                  <c:v>%age of jobs affected by COVID shutdown</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Bracknell Forest </c:v>
                </c:pt>
                <c:pt idx="1">
                  <c:v>Thames Valley Berkshire</c:v>
                </c:pt>
                <c:pt idx="2">
                  <c:v>Great Britain</c:v>
                </c:pt>
              </c:strCache>
            </c:strRef>
          </c:cat>
          <c:val>
            <c:numRef>
              <c:f>Sheet1!$B$2:$B$4</c:f>
              <c:numCache>
                <c:formatCode>0.00%</c:formatCode>
                <c:ptCount val="3"/>
                <c:pt idx="0">
                  <c:v>0.15648333333333334</c:v>
                </c:pt>
                <c:pt idx="1">
                  <c:v>0.16424521072796935</c:v>
                </c:pt>
                <c:pt idx="2">
                  <c:v>0.15795175913782289</c:v>
                </c:pt>
              </c:numCache>
            </c:numRef>
          </c:val>
          <c:extLst>
            <c:ext xmlns:c16="http://schemas.microsoft.com/office/drawing/2014/chart" uri="{C3380CC4-5D6E-409C-BE32-E72D297353CC}">
              <c16:uniqueId val="{00000000-7DD4-41B4-B620-69B407A7F448}"/>
            </c:ext>
          </c:extLst>
        </c:ser>
        <c:dLbls>
          <c:dLblPos val="outEnd"/>
          <c:showLegendKey val="0"/>
          <c:showVal val="1"/>
          <c:showCatName val="0"/>
          <c:showSerName val="0"/>
          <c:showPercent val="0"/>
          <c:showBubbleSize val="0"/>
        </c:dLbls>
        <c:gapWidth val="219"/>
        <c:overlap val="-27"/>
        <c:axId val="420605320"/>
        <c:axId val="420604992"/>
      </c:barChart>
      <c:catAx>
        <c:axId val="420605320"/>
        <c:scaling>
          <c:orientation val="minMax"/>
        </c:scaling>
        <c:delete val="0"/>
        <c:axPos val="b"/>
        <c:title>
          <c:tx>
            <c:rich>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GB" dirty="0"/>
                  <a:t>Area</a:t>
                </a:r>
              </a:p>
            </c:rich>
          </c:tx>
          <c:overlay val="0"/>
          <c:spPr>
            <a:noFill/>
            <a:ln>
              <a:noFill/>
            </a:ln>
            <a:effectLst/>
          </c:spPr>
          <c:txPr>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420604992"/>
        <c:crosses val="autoZero"/>
        <c:auto val="1"/>
        <c:lblAlgn val="ctr"/>
        <c:lblOffset val="100"/>
        <c:noMultiLvlLbl val="0"/>
      </c:catAx>
      <c:valAx>
        <c:axId val="420604992"/>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GB" dirty="0"/>
                  <a:t>Percentage of total jobs affected </a:t>
                </a:r>
              </a:p>
            </c:rich>
          </c:tx>
          <c:overlay val="0"/>
          <c:spPr>
            <a:noFill/>
            <a:ln>
              <a:noFill/>
            </a:ln>
            <a:effectLst/>
          </c:spPr>
          <c:txPr>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numFmt formatCode="0.0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420605320"/>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GB" dirty="0"/>
              <a:t>Percentage</a:t>
            </a:r>
            <a:r>
              <a:rPr lang="en-GB" baseline="0" dirty="0"/>
              <a:t> </a:t>
            </a:r>
            <a:r>
              <a:rPr lang="en-GB" dirty="0"/>
              <a:t>of jobs affected by COVID shutdown</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tx>
            <c:strRef>
              <c:f>Sheet1!$B$6</c:f>
              <c:strCache>
                <c:ptCount val="1"/>
                <c:pt idx="0">
                  <c:v>%age of jobs affected by COVID shutdown</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Sheet1!$A$7:$A$9</c:f>
              <c:strCache>
                <c:ptCount val="3"/>
                <c:pt idx="0">
                  <c:v>Slough</c:v>
                </c:pt>
                <c:pt idx="1">
                  <c:v>Thames Valley Berkshire</c:v>
                </c:pt>
                <c:pt idx="2">
                  <c:v>Great Britain</c:v>
                </c:pt>
              </c:strCache>
            </c:strRef>
          </c:cat>
          <c:val>
            <c:numRef>
              <c:f>Sheet1!$B$7:$B$9</c:f>
              <c:numCache>
                <c:formatCode>0.00%</c:formatCode>
                <c:ptCount val="3"/>
                <c:pt idx="0">
                  <c:v>0.1008936170212766</c:v>
                </c:pt>
                <c:pt idx="1">
                  <c:v>0.16424521072796935</c:v>
                </c:pt>
                <c:pt idx="2">
                  <c:v>0.15795175913782289</c:v>
                </c:pt>
              </c:numCache>
            </c:numRef>
          </c:val>
          <c:extLst>
            <c:ext xmlns:c16="http://schemas.microsoft.com/office/drawing/2014/chart" uri="{C3380CC4-5D6E-409C-BE32-E72D297353CC}">
              <c16:uniqueId val="{00000000-8EAE-4AB2-B875-15BF104F2D89}"/>
            </c:ext>
          </c:extLst>
        </c:ser>
        <c:dLbls>
          <c:dLblPos val="outEnd"/>
          <c:showLegendKey val="0"/>
          <c:showVal val="1"/>
          <c:showCatName val="0"/>
          <c:showSerName val="0"/>
          <c:showPercent val="0"/>
          <c:showBubbleSize val="0"/>
        </c:dLbls>
        <c:gapWidth val="219"/>
        <c:overlap val="-27"/>
        <c:axId val="609007656"/>
        <c:axId val="609011264"/>
      </c:barChart>
      <c:catAx>
        <c:axId val="609007656"/>
        <c:scaling>
          <c:orientation val="minMax"/>
        </c:scaling>
        <c:delete val="0"/>
        <c:axPos val="b"/>
        <c:title>
          <c:tx>
            <c:rich>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GB" dirty="0"/>
                  <a:t>Area</a:t>
                </a:r>
              </a:p>
            </c:rich>
          </c:tx>
          <c:overlay val="0"/>
          <c:spPr>
            <a:noFill/>
            <a:ln>
              <a:noFill/>
            </a:ln>
            <a:effectLst/>
          </c:spPr>
          <c:txPr>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609011264"/>
        <c:crosses val="autoZero"/>
        <c:auto val="1"/>
        <c:lblAlgn val="ctr"/>
        <c:lblOffset val="100"/>
        <c:noMultiLvlLbl val="0"/>
      </c:catAx>
      <c:valAx>
        <c:axId val="609011264"/>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GB" dirty="0"/>
                  <a:t>Percentage of total jobs affected</a:t>
                </a:r>
              </a:p>
            </c:rich>
          </c:tx>
          <c:overlay val="0"/>
          <c:spPr>
            <a:noFill/>
            <a:ln>
              <a:noFill/>
            </a:ln>
            <a:effectLst/>
          </c:spPr>
          <c:txPr>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numFmt formatCode="0.0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609007656"/>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GB" dirty="0"/>
              <a:t>Percentage of jobs affected by COVID shutdown</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tx>
            <c:strRef>
              <c:f>Sheet1!$B$11</c:f>
              <c:strCache>
                <c:ptCount val="1"/>
                <c:pt idx="0">
                  <c:v>%age of jobs affected by COVID shutdown</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Sheet1!$A$12:$A$14</c:f>
              <c:strCache>
                <c:ptCount val="3"/>
                <c:pt idx="0">
                  <c:v>Reading</c:v>
                </c:pt>
                <c:pt idx="1">
                  <c:v>Thames Valley Berkshire</c:v>
                </c:pt>
                <c:pt idx="2">
                  <c:v>Great Britain</c:v>
                </c:pt>
              </c:strCache>
            </c:strRef>
          </c:cat>
          <c:val>
            <c:numRef>
              <c:f>Sheet1!$B$12:$B$14</c:f>
              <c:numCache>
                <c:formatCode>0.00%</c:formatCode>
                <c:ptCount val="3"/>
                <c:pt idx="0">
                  <c:v>0.15162400000000001</c:v>
                </c:pt>
                <c:pt idx="1">
                  <c:v>0.16424521072796935</c:v>
                </c:pt>
                <c:pt idx="2">
                  <c:v>0.15795175913782289</c:v>
                </c:pt>
              </c:numCache>
            </c:numRef>
          </c:val>
          <c:extLst>
            <c:ext xmlns:c16="http://schemas.microsoft.com/office/drawing/2014/chart" uri="{C3380CC4-5D6E-409C-BE32-E72D297353CC}">
              <c16:uniqueId val="{00000000-9BEE-4254-9E6E-A1EDD8E7AA49}"/>
            </c:ext>
          </c:extLst>
        </c:ser>
        <c:dLbls>
          <c:dLblPos val="outEnd"/>
          <c:showLegendKey val="0"/>
          <c:showVal val="1"/>
          <c:showCatName val="0"/>
          <c:showSerName val="0"/>
          <c:showPercent val="0"/>
          <c:showBubbleSize val="0"/>
        </c:dLbls>
        <c:gapWidth val="219"/>
        <c:overlap val="-27"/>
        <c:axId val="603027416"/>
        <c:axId val="603032664"/>
      </c:barChart>
      <c:catAx>
        <c:axId val="603027416"/>
        <c:scaling>
          <c:orientation val="minMax"/>
        </c:scaling>
        <c:delete val="0"/>
        <c:axPos val="b"/>
        <c:title>
          <c:tx>
            <c:rich>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GB" dirty="0"/>
                  <a:t>Area</a:t>
                </a:r>
              </a:p>
            </c:rich>
          </c:tx>
          <c:overlay val="0"/>
          <c:spPr>
            <a:noFill/>
            <a:ln>
              <a:noFill/>
            </a:ln>
            <a:effectLst/>
          </c:spPr>
          <c:txPr>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603032664"/>
        <c:crosses val="autoZero"/>
        <c:auto val="1"/>
        <c:lblAlgn val="ctr"/>
        <c:lblOffset val="100"/>
        <c:noMultiLvlLbl val="0"/>
      </c:catAx>
      <c:valAx>
        <c:axId val="603032664"/>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GB" dirty="0"/>
                  <a:t>Percentage</a:t>
                </a:r>
                <a:r>
                  <a:rPr lang="en-GB" baseline="0" dirty="0"/>
                  <a:t> of total jobs affected </a:t>
                </a:r>
                <a:endParaRPr lang="en-GB" dirty="0"/>
              </a:p>
            </c:rich>
          </c:tx>
          <c:overlay val="0"/>
          <c:spPr>
            <a:noFill/>
            <a:ln>
              <a:noFill/>
            </a:ln>
            <a:effectLst/>
          </c:spPr>
          <c:txPr>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numFmt formatCode="0.0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603027416"/>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GB" dirty="0"/>
              <a:t>Percentage of jobs affected by COVID shutdown</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tx>
            <c:strRef>
              <c:f>Sheet1!$B$16</c:f>
              <c:strCache>
                <c:ptCount val="1"/>
                <c:pt idx="0">
                  <c:v>%age of jobs affected by COVID shutdown</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Sheet1!$A$17:$A$19</c:f>
              <c:strCache>
                <c:ptCount val="3"/>
                <c:pt idx="0">
                  <c:v>Wokingham</c:v>
                </c:pt>
                <c:pt idx="1">
                  <c:v>Thames Valley Berkshire</c:v>
                </c:pt>
                <c:pt idx="2">
                  <c:v>Great Britain</c:v>
                </c:pt>
              </c:strCache>
            </c:strRef>
          </c:cat>
          <c:val>
            <c:numRef>
              <c:f>Sheet1!$B$17:$B$19</c:f>
              <c:numCache>
                <c:formatCode>0.00%</c:formatCode>
                <c:ptCount val="3"/>
                <c:pt idx="0">
                  <c:v>0.129</c:v>
                </c:pt>
                <c:pt idx="1">
                  <c:v>0.16424521072796935</c:v>
                </c:pt>
                <c:pt idx="2">
                  <c:v>0.15795175913782289</c:v>
                </c:pt>
              </c:numCache>
            </c:numRef>
          </c:val>
          <c:extLst>
            <c:ext xmlns:c16="http://schemas.microsoft.com/office/drawing/2014/chart" uri="{C3380CC4-5D6E-409C-BE32-E72D297353CC}">
              <c16:uniqueId val="{00000000-5206-4EE3-8799-CEF22C67DC86}"/>
            </c:ext>
          </c:extLst>
        </c:ser>
        <c:dLbls>
          <c:dLblPos val="outEnd"/>
          <c:showLegendKey val="0"/>
          <c:showVal val="1"/>
          <c:showCatName val="0"/>
          <c:showSerName val="0"/>
          <c:showPercent val="0"/>
          <c:showBubbleSize val="0"/>
        </c:dLbls>
        <c:gapWidth val="219"/>
        <c:overlap val="-27"/>
        <c:axId val="643422480"/>
        <c:axId val="643418216"/>
      </c:barChart>
      <c:catAx>
        <c:axId val="643422480"/>
        <c:scaling>
          <c:orientation val="minMax"/>
        </c:scaling>
        <c:delete val="0"/>
        <c:axPos val="b"/>
        <c:title>
          <c:tx>
            <c:rich>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GB" dirty="0"/>
                  <a:t>Area</a:t>
                </a:r>
              </a:p>
            </c:rich>
          </c:tx>
          <c:overlay val="0"/>
          <c:spPr>
            <a:noFill/>
            <a:ln>
              <a:noFill/>
            </a:ln>
            <a:effectLst/>
          </c:spPr>
          <c:txPr>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643418216"/>
        <c:crosses val="autoZero"/>
        <c:auto val="1"/>
        <c:lblAlgn val="ctr"/>
        <c:lblOffset val="100"/>
        <c:noMultiLvlLbl val="0"/>
      </c:catAx>
      <c:valAx>
        <c:axId val="643418216"/>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GB" dirty="0"/>
                  <a:t>Percentage</a:t>
                </a:r>
                <a:r>
                  <a:rPr lang="en-GB" baseline="0" dirty="0"/>
                  <a:t> of total jobs affected</a:t>
                </a:r>
                <a:endParaRPr lang="en-GB" dirty="0"/>
              </a:p>
            </c:rich>
          </c:tx>
          <c:overlay val="0"/>
          <c:spPr>
            <a:noFill/>
            <a:ln>
              <a:noFill/>
            </a:ln>
            <a:effectLst/>
          </c:spPr>
          <c:txPr>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numFmt formatCode="0.0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643422480"/>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dirty="0"/>
              <a:t>Percentage of jobs affected by COVID shutdown</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tx>
            <c:strRef>
              <c:f>Sheet1!$B$21</c:f>
              <c:strCache>
                <c:ptCount val="1"/>
                <c:pt idx="0">
                  <c:v>%age of jobs affected by COVID shutdown</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Sheet1!$A$22:$A$24</c:f>
              <c:strCache>
                <c:ptCount val="3"/>
                <c:pt idx="0">
                  <c:v>Windsor and Maidenhead</c:v>
                </c:pt>
                <c:pt idx="1">
                  <c:v>Thames Valley Berkshire</c:v>
                </c:pt>
                <c:pt idx="2">
                  <c:v>Great Britain</c:v>
                </c:pt>
              </c:strCache>
            </c:strRef>
          </c:cat>
          <c:val>
            <c:numRef>
              <c:f>Sheet1!$B$22:$B$24</c:f>
              <c:numCache>
                <c:formatCode>0.00%</c:formatCode>
                <c:ptCount val="3"/>
                <c:pt idx="0">
                  <c:v>0.19507142857142856</c:v>
                </c:pt>
                <c:pt idx="1">
                  <c:v>0.16424521072796935</c:v>
                </c:pt>
                <c:pt idx="2">
                  <c:v>0.15795175913782289</c:v>
                </c:pt>
              </c:numCache>
            </c:numRef>
          </c:val>
          <c:extLst>
            <c:ext xmlns:c16="http://schemas.microsoft.com/office/drawing/2014/chart" uri="{C3380CC4-5D6E-409C-BE32-E72D297353CC}">
              <c16:uniqueId val="{00000000-E0F7-4DA9-9ADC-7AA32B31B373}"/>
            </c:ext>
          </c:extLst>
        </c:ser>
        <c:dLbls>
          <c:dLblPos val="outEnd"/>
          <c:showLegendKey val="0"/>
          <c:showVal val="1"/>
          <c:showCatName val="0"/>
          <c:showSerName val="0"/>
          <c:showPercent val="0"/>
          <c:showBubbleSize val="0"/>
        </c:dLbls>
        <c:gapWidth val="219"/>
        <c:overlap val="-27"/>
        <c:axId val="607220200"/>
        <c:axId val="607218560"/>
      </c:barChart>
      <c:catAx>
        <c:axId val="607220200"/>
        <c:scaling>
          <c:orientation val="minMax"/>
        </c:scaling>
        <c:delete val="0"/>
        <c:axPos val="b"/>
        <c:title>
          <c:tx>
            <c:rich>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GB" dirty="0"/>
                  <a:t>Area</a:t>
                </a:r>
              </a:p>
            </c:rich>
          </c:tx>
          <c:overlay val="0"/>
          <c:spPr>
            <a:noFill/>
            <a:ln>
              <a:noFill/>
            </a:ln>
            <a:effectLst/>
          </c:spPr>
          <c:txPr>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607218560"/>
        <c:crosses val="autoZero"/>
        <c:auto val="1"/>
        <c:lblAlgn val="ctr"/>
        <c:lblOffset val="100"/>
        <c:noMultiLvlLbl val="0"/>
      </c:catAx>
      <c:valAx>
        <c:axId val="607218560"/>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GB" dirty="0"/>
                  <a:t>Percentage of total jobs affected </a:t>
                </a:r>
              </a:p>
            </c:rich>
          </c:tx>
          <c:overlay val="0"/>
          <c:spPr>
            <a:noFill/>
            <a:ln>
              <a:noFill/>
            </a:ln>
            <a:effectLst/>
          </c:spPr>
          <c:txPr>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numFmt formatCode="0.0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607220200"/>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GB" dirty="0"/>
              <a:t>Percentage of jobs affected by COVID shutdown</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tx>
            <c:strRef>
              <c:f>Sheet1!$B$26</c:f>
              <c:strCache>
                <c:ptCount val="1"/>
                <c:pt idx="0">
                  <c:v>%age of jobs affected by COVID shutdown</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Sheet1!$A$27:$A$29</c:f>
              <c:strCache>
                <c:ptCount val="3"/>
                <c:pt idx="0">
                  <c:v>West Berkshire</c:v>
                </c:pt>
                <c:pt idx="1">
                  <c:v>Thames Valley Berkshire</c:v>
                </c:pt>
                <c:pt idx="2">
                  <c:v>Great Britain</c:v>
                </c:pt>
              </c:strCache>
            </c:strRef>
          </c:cat>
          <c:val>
            <c:numRef>
              <c:f>Sheet1!$B$27:$B$29</c:f>
              <c:numCache>
                <c:formatCode>0.00%</c:formatCode>
                <c:ptCount val="3"/>
                <c:pt idx="0">
                  <c:v>0.13812068965517241</c:v>
                </c:pt>
                <c:pt idx="1">
                  <c:v>0.16424521072796935</c:v>
                </c:pt>
                <c:pt idx="2">
                  <c:v>0.15795175913782289</c:v>
                </c:pt>
              </c:numCache>
            </c:numRef>
          </c:val>
          <c:extLst>
            <c:ext xmlns:c16="http://schemas.microsoft.com/office/drawing/2014/chart" uri="{C3380CC4-5D6E-409C-BE32-E72D297353CC}">
              <c16:uniqueId val="{00000000-A111-4F24-99D2-A0E01BFB12E8}"/>
            </c:ext>
          </c:extLst>
        </c:ser>
        <c:dLbls>
          <c:dLblPos val="outEnd"/>
          <c:showLegendKey val="0"/>
          <c:showVal val="1"/>
          <c:showCatName val="0"/>
          <c:showSerName val="0"/>
          <c:showPercent val="0"/>
          <c:showBubbleSize val="0"/>
        </c:dLbls>
        <c:gapWidth val="219"/>
        <c:overlap val="-27"/>
        <c:axId val="610165328"/>
        <c:axId val="610165000"/>
      </c:barChart>
      <c:catAx>
        <c:axId val="610165328"/>
        <c:scaling>
          <c:orientation val="minMax"/>
        </c:scaling>
        <c:delete val="0"/>
        <c:axPos val="b"/>
        <c:title>
          <c:tx>
            <c:rich>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GB" dirty="0"/>
                  <a:t>Area</a:t>
                </a:r>
              </a:p>
            </c:rich>
          </c:tx>
          <c:overlay val="0"/>
          <c:spPr>
            <a:noFill/>
            <a:ln>
              <a:noFill/>
            </a:ln>
            <a:effectLst/>
          </c:spPr>
          <c:txPr>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610165000"/>
        <c:crosses val="autoZero"/>
        <c:auto val="1"/>
        <c:lblAlgn val="ctr"/>
        <c:lblOffset val="100"/>
        <c:noMultiLvlLbl val="0"/>
      </c:catAx>
      <c:valAx>
        <c:axId val="610165000"/>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GB" dirty="0"/>
                  <a:t>Percentage of total jobs affected</a:t>
                </a:r>
              </a:p>
            </c:rich>
          </c:tx>
          <c:overlay val="0"/>
          <c:spPr>
            <a:noFill/>
            <a:ln>
              <a:noFill/>
            </a:ln>
            <a:effectLst/>
          </c:spPr>
          <c:txPr>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numFmt formatCode="0.0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610165328"/>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651FB828-D179-4AC0-A4B2-11D7C278A2E6}"/>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dirty="0"/>
          </a:p>
        </p:txBody>
      </p:sp>
      <p:sp>
        <p:nvSpPr>
          <p:cNvPr id="3" name="Date Placeholder 2">
            <a:extLst>
              <a:ext uri="{FF2B5EF4-FFF2-40B4-BE49-F238E27FC236}">
                <a16:creationId xmlns:a16="http://schemas.microsoft.com/office/drawing/2014/main" id="{3F246DF6-2875-495A-B947-FB537538CD6F}"/>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ECEE075C-84BA-4AA9-9785-1AC5DC3FFAE4}" type="datetimeFigureOut">
              <a:rPr lang="en-GB" smtClean="0"/>
              <a:t>25/11/2021</a:t>
            </a:fld>
            <a:endParaRPr lang="en-GB" dirty="0"/>
          </a:p>
        </p:txBody>
      </p:sp>
      <p:sp>
        <p:nvSpPr>
          <p:cNvPr id="4" name="Footer Placeholder 3">
            <a:extLst>
              <a:ext uri="{FF2B5EF4-FFF2-40B4-BE49-F238E27FC236}">
                <a16:creationId xmlns:a16="http://schemas.microsoft.com/office/drawing/2014/main" id="{3A0124EC-3ABB-4C11-8F32-D6EDEA0F187B}"/>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dirty="0"/>
          </a:p>
        </p:txBody>
      </p:sp>
      <p:sp>
        <p:nvSpPr>
          <p:cNvPr id="5" name="Slide Number Placeholder 4">
            <a:extLst>
              <a:ext uri="{FF2B5EF4-FFF2-40B4-BE49-F238E27FC236}">
                <a16:creationId xmlns:a16="http://schemas.microsoft.com/office/drawing/2014/main" id="{EB0716FA-71C7-44BB-AD26-E66E825AA8AD}"/>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75758AC9-0940-4C73-A092-F0CA00356E59}" type="slidenum">
              <a:rPr lang="en-GB" smtClean="0"/>
              <a:t>‹#›</a:t>
            </a:fld>
            <a:endParaRPr lang="en-GB" dirty="0"/>
          </a:p>
        </p:txBody>
      </p:sp>
    </p:spTree>
    <p:extLst>
      <p:ext uri="{BB962C8B-B14F-4D97-AF65-F5344CB8AC3E}">
        <p14:creationId xmlns:p14="http://schemas.microsoft.com/office/powerpoint/2010/main" val="1943037597"/>
      </p:ext>
    </p:extLst>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24C6F0-4357-4A79-9116-7F51AFFA6108}"/>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2C3A222F-E996-49D3-9404-4F1E91C63032}"/>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pic>
        <p:nvPicPr>
          <p:cNvPr id="7" name="Picture 6">
            <a:extLst>
              <a:ext uri="{FF2B5EF4-FFF2-40B4-BE49-F238E27FC236}">
                <a16:creationId xmlns:a16="http://schemas.microsoft.com/office/drawing/2014/main" id="{9135351F-957A-4F60-81A2-9D3AE415B087}"/>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514936" y="246762"/>
            <a:ext cx="2381692" cy="1215564"/>
          </a:xfrm>
          <a:prstGeom prst="rect">
            <a:avLst/>
          </a:prstGeom>
        </p:spPr>
      </p:pic>
    </p:spTree>
    <p:extLst>
      <p:ext uri="{BB962C8B-B14F-4D97-AF65-F5344CB8AC3E}">
        <p14:creationId xmlns:p14="http://schemas.microsoft.com/office/powerpoint/2010/main" val="285377894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CB70C316-149B-4C9F-844E-BD406B51D595}"/>
              </a:ext>
            </a:extLst>
          </p:cNvPr>
          <p:cNvSpPr>
            <a:spLocks noGrp="1"/>
          </p:cNvSpPr>
          <p:nvPr>
            <p:ph type="body" idx="1"/>
          </p:nvPr>
        </p:nvSpPr>
        <p:spPr>
          <a:xfrm>
            <a:off x="839788" y="1560399"/>
            <a:ext cx="5157787" cy="823912"/>
          </a:xfrm>
        </p:spPr>
        <p:txBody>
          <a:bodyPr anchor="ctr" anchorCtr="0">
            <a:normAutofit/>
          </a:bodyPr>
          <a:lstStyle>
            <a:lvl1pPr marL="0" indent="0">
              <a:buNone/>
              <a:defRPr sz="32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4" name="Content Placeholder 3">
            <a:extLst>
              <a:ext uri="{FF2B5EF4-FFF2-40B4-BE49-F238E27FC236}">
                <a16:creationId xmlns:a16="http://schemas.microsoft.com/office/drawing/2014/main" id="{A4033B6D-09CB-423B-8108-1672C90C38DE}"/>
              </a:ext>
            </a:extLst>
          </p:cNvPr>
          <p:cNvSpPr>
            <a:spLocks noGrp="1"/>
          </p:cNvSpPr>
          <p:nvPr>
            <p:ph sz="half" idx="2"/>
          </p:nvPr>
        </p:nvSpPr>
        <p:spPr>
          <a:xfrm>
            <a:off x="839788" y="2384311"/>
            <a:ext cx="5157787" cy="3684588"/>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5" name="Text Placeholder 4">
            <a:extLst>
              <a:ext uri="{FF2B5EF4-FFF2-40B4-BE49-F238E27FC236}">
                <a16:creationId xmlns:a16="http://schemas.microsoft.com/office/drawing/2014/main" id="{65FED2BF-C665-4790-84C9-F4A0DEBD13C8}"/>
              </a:ext>
            </a:extLst>
          </p:cNvPr>
          <p:cNvSpPr>
            <a:spLocks noGrp="1"/>
          </p:cNvSpPr>
          <p:nvPr>
            <p:ph type="body" sz="quarter" idx="3"/>
          </p:nvPr>
        </p:nvSpPr>
        <p:spPr>
          <a:xfrm>
            <a:off x="6172200" y="1560399"/>
            <a:ext cx="5183188" cy="823912"/>
          </a:xfrm>
        </p:spPr>
        <p:txBody>
          <a:bodyPr anchor="ctr" anchorCtr="0">
            <a:normAutofit/>
          </a:bodyPr>
          <a:lstStyle>
            <a:lvl1pPr marL="0" indent="0">
              <a:buNone/>
              <a:defRPr sz="32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6" name="Content Placeholder 5">
            <a:extLst>
              <a:ext uri="{FF2B5EF4-FFF2-40B4-BE49-F238E27FC236}">
                <a16:creationId xmlns:a16="http://schemas.microsoft.com/office/drawing/2014/main" id="{6C578DC5-C125-4DAF-8ADC-124BD34ED657}"/>
              </a:ext>
            </a:extLst>
          </p:cNvPr>
          <p:cNvSpPr>
            <a:spLocks noGrp="1"/>
          </p:cNvSpPr>
          <p:nvPr>
            <p:ph sz="quarter" idx="4"/>
          </p:nvPr>
        </p:nvSpPr>
        <p:spPr>
          <a:xfrm>
            <a:off x="6172200" y="2384311"/>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2" name="Title 1">
            <a:extLst>
              <a:ext uri="{FF2B5EF4-FFF2-40B4-BE49-F238E27FC236}">
                <a16:creationId xmlns:a16="http://schemas.microsoft.com/office/drawing/2014/main" id="{C4EBBB74-B31D-4C69-AF01-DB2E382A3DC9}"/>
              </a:ext>
            </a:extLst>
          </p:cNvPr>
          <p:cNvSpPr>
            <a:spLocks noGrp="1"/>
          </p:cNvSpPr>
          <p:nvPr>
            <p:ph type="title"/>
          </p:nvPr>
        </p:nvSpPr>
        <p:spPr>
          <a:xfrm>
            <a:off x="839788" y="365125"/>
            <a:ext cx="10515600" cy="964800"/>
          </a:xfrm>
        </p:spPr>
        <p:txBody>
          <a:bodyPr/>
          <a:lstStyle/>
          <a:p>
            <a:r>
              <a:rPr lang="en-US" dirty="0"/>
              <a:t>Click to edit Master title style</a:t>
            </a:r>
            <a:endParaRPr lang="en-GB" dirty="0"/>
          </a:p>
        </p:txBody>
      </p:sp>
    </p:spTree>
    <p:extLst>
      <p:ext uri="{BB962C8B-B14F-4D97-AF65-F5344CB8AC3E}">
        <p14:creationId xmlns:p14="http://schemas.microsoft.com/office/powerpoint/2010/main" val="34603515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196114-C49E-403C-9783-97C848045391}"/>
              </a:ext>
            </a:extLst>
          </p:cNvPr>
          <p:cNvSpPr>
            <a:spLocks noGrp="1"/>
          </p:cNvSpPr>
          <p:nvPr>
            <p:ph type="title"/>
          </p:nvPr>
        </p:nvSpPr>
        <p:spPr/>
        <p:txBody>
          <a:bodyPr/>
          <a:lstStyle/>
          <a:p>
            <a:r>
              <a:rPr lang="en-US"/>
              <a:t>Click to edit Master title style</a:t>
            </a:r>
            <a:endParaRPr lang="en-GB"/>
          </a:p>
        </p:txBody>
      </p:sp>
    </p:spTree>
    <p:extLst>
      <p:ext uri="{BB962C8B-B14F-4D97-AF65-F5344CB8AC3E}">
        <p14:creationId xmlns:p14="http://schemas.microsoft.com/office/powerpoint/2010/main" val="416915866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8185628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3245A9-9D35-4CE5-A892-307EF8501E9F}"/>
              </a:ext>
            </a:extLst>
          </p:cNvPr>
          <p:cNvSpPr>
            <a:spLocks noGrp="1"/>
          </p:cNvSpPr>
          <p:nvPr>
            <p:ph type="title"/>
          </p:nvPr>
        </p:nvSpPr>
        <p:spPr/>
        <p:txBody>
          <a:bodyPr/>
          <a:lstStyle/>
          <a:p>
            <a:r>
              <a:rPr lang="en-US" dirty="0"/>
              <a:t>Click to edit Master title style</a:t>
            </a:r>
            <a:endParaRPr lang="en-GB" dirty="0"/>
          </a:p>
        </p:txBody>
      </p:sp>
      <p:sp>
        <p:nvSpPr>
          <p:cNvPr id="3" name="Content Placeholder 2">
            <a:extLst>
              <a:ext uri="{FF2B5EF4-FFF2-40B4-BE49-F238E27FC236}">
                <a16:creationId xmlns:a16="http://schemas.microsoft.com/office/drawing/2014/main" id="{C67AB525-BE35-44DB-9E19-C29EAA77B4ED}"/>
              </a:ext>
            </a:extLst>
          </p:cNvPr>
          <p:cNvSpPr>
            <a:spLocks noGrp="1"/>
          </p:cNvSpPr>
          <p:nvPr>
            <p:ph idx="1"/>
          </p:nvPr>
        </p:nvSpPr>
        <p:spPr>
          <a:xfrm>
            <a:off x="838200" y="1561381"/>
            <a:ext cx="10515600" cy="4615582"/>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extLst>
      <p:ext uri="{BB962C8B-B14F-4D97-AF65-F5344CB8AC3E}">
        <p14:creationId xmlns:p14="http://schemas.microsoft.com/office/powerpoint/2010/main" val="233485829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C2BA5BC-7982-4E30-8401-2CE5EE0D6D25}"/>
              </a:ext>
            </a:extLst>
          </p:cNvPr>
          <p:cNvSpPr>
            <a:spLocks noGrp="1"/>
          </p:cNvSpPr>
          <p:nvPr>
            <p:ph sz="half" idx="1"/>
          </p:nvPr>
        </p:nvSpPr>
        <p:spPr>
          <a:xfrm>
            <a:off x="838200" y="1558212"/>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5333D2B9-48AA-41A9-A7E6-C3F7E5EE8D5F}"/>
              </a:ext>
            </a:extLst>
          </p:cNvPr>
          <p:cNvSpPr>
            <a:spLocks noGrp="1"/>
          </p:cNvSpPr>
          <p:nvPr>
            <p:ph sz="half" idx="2"/>
          </p:nvPr>
        </p:nvSpPr>
        <p:spPr>
          <a:xfrm>
            <a:off x="6172200" y="1558212"/>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2" name="Title 1">
            <a:extLst>
              <a:ext uri="{FF2B5EF4-FFF2-40B4-BE49-F238E27FC236}">
                <a16:creationId xmlns:a16="http://schemas.microsoft.com/office/drawing/2014/main" id="{6ED6E9A0-646F-4DCC-A2FF-B363AA220880}"/>
              </a:ext>
            </a:extLst>
          </p:cNvPr>
          <p:cNvSpPr>
            <a:spLocks noGrp="1"/>
          </p:cNvSpPr>
          <p:nvPr>
            <p:ph type="title"/>
          </p:nvPr>
        </p:nvSpPr>
        <p:spPr/>
        <p:txBody>
          <a:bodyPr/>
          <a:lstStyle/>
          <a:p>
            <a:r>
              <a:rPr lang="en-US"/>
              <a:t>Click to edit Master title style</a:t>
            </a:r>
            <a:endParaRPr lang="en-GB"/>
          </a:p>
        </p:txBody>
      </p:sp>
    </p:spTree>
    <p:extLst>
      <p:ext uri="{BB962C8B-B14F-4D97-AF65-F5344CB8AC3E}">
        <p14:creationId xmlns:p14="http://schemas.microsoft.com/office/powerpoint/2010/main" val="104700599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CB70C316-149B-4C9F-844E-BD406B51D595}"/>
              </a:ext>
            </a:extLst>
          </p:cNvPr>
          <p:cNvSpPr>
            <a:spLocks noGrp="1"/>
          </p:cNvSpPr>
          <p:nvPr>
            <p:ph type="body" idx="1"/>
          </p:nvPr>
        </p:nvSpPr>
        <p:spPr>
          <a:xfrm>
            <a:off x="839788" y="1560399"/>
            <a:ext cx="5157787" cy="823912"/>
          </a:xfrm>
        </p:spPr>
        <p:txBody>
          <a:bodyPr anchor="ctr" anchorCtr="0">
            <a:normAutofit/>
          </a:bodyPr>
          <a:lstStyle>
            <a:lvl1pPr marL="0" indent="0">
              <a:buNone/>
              <a:defRPr sz="32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4" name="Content Placeholder 3">
            <a:extLst>
              <a:ext uri="{FF2B5EF4-FFF2-40B4-BE49-F238E27FC236}">
                <a16:creationId xmlns:a16="http://schemas.microsoft.com/office/drawing/2014/main" id="{A4033B6D-09CB-423B-8108-1672C90C38DE}"/>
              </a:ext>
            </a:extLst>
          </p:cNvPr>
          <p:cNvSpPr>
            <a:spLocks noGrp="1"/>
          </p:cNvSpPr>
          <p:nvPr>
            <p:ph sz="half" idx="2"/>
          </p:nvPr>
        </p:nvSpPr>
        <p:spPr>
          <a:xfrm>
            <a:off x="839788" y="2384311"/>
            <a:ext cx="5157787" cy="3684588"/>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5" name="Text Placeholder 4">
            <a:extLst>
              <a:ext uri="{FF2B5EF4-FFF2-40B4-BE49-F238E27FC236}">
                <a16:creationId xmlns:a16="http://schemas.microsoft.com/office/drawing/2014/main" id="{65FED2BF-C665-4790-84C9-F4A0DEBD13C8}"/>
              </a:ext>
            </a:extLst>
          </p:cNvPr>
          <p:cNvSpPr>
            <a:spLocks noGrp="1"/>
          </p:cNvSpPr>
          <p:nvPr>
            <p:ph type="body" sz="quarter" idx="3"/>
          </p:nvPr>
        </p:nvSpPr>
        <p:spPr>
          <a:xfrm>
            <a:off x="6172200" y="1560399"/>
            <a:ext cx="5183188" cy="823912"/>
          </a:xfrm>
        </p:spPr>
        <p:txBody>
          <a:bodyPr anchor="ctr" anchorCtr="0">
            <a:normAutofit/>
          </a:bodyPr>
          <a:lstStyle>
            <a:lvl1pPr marL="0" indent="0">
              <a:buNone/>
              <a:defRPr sz="32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6" name="Content Placeholder 5">
            <a:extLst>
              <a:ext uri="{FF2B5EF4-FFF2-40B4-BE49-F238E27FC236}">
                <a16:creationId xmlns:a16="http://schemas.microsoft.com/office/drawing/2014/main" id="{6C578DC5-C125-4DAF-8ADC-124BD34ED657}"/>
              </a:ext>
            </a:extLst>
          </p:cNvPr>
          <p:cNvSpPr>
            <a:spLocks noGrp="1"/>
          </p:cNvSpPr>
          <p:nvPr>
            <p:ph sz="quarter" idx="4"/>
          </p:nvPr>
        </p:nvSpPr>
        <p:spPr>
          <a:xfrm>
            <a:off x="6172200" y="2384311"/>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2" name="Title 1">
            <a:extLst>
              <a:ext uri="{FF2B5EF4-FFF2-40B4-BE49-F238E27FC236}">
                <a16:creationId xmlns:a16="http://schemas.microsoft.com/office/drawing/2014/main" id="{C4EBBB74-B31D-4C69-AF01-DB2E382A3DC9}"/>
              </a:ext>
            </a:extLst>
          </p:cNvPr>
          <p:cNvSpPr>
            <a:spLocks noGrp="1"/>
          </p:cNvSpPr>
          <p:nvPr>
            <p:ph type="title"/>
          </p:nvPr>
        </p:nvSpPr>
        <p:spPr>
          <a:xfrm>
            <a:off x="839788" y="365125"/>
            <a:ext cx="10515600" cy="964800"/>
          </a:xfrm>
        </p:spPr>
        <p:txBody>
          <a:bodyPr/>
          <a:lstStyle/>
          <a:p>
            <a:r>
              <a:rPr lang="en-US" dirty="0"/>
              <a:t>Click to edit Master title style</a:t>
            </a:r>
            <a:endParaRPr lang="en-GB" dirty="0"/>
          </a:p>
        </p:txBody>
      </p:sp>
    </p:spTree>
    <p:extLst>
      <p:ext uri="{BB962C8B-B14F-4D97-AF65-F5344CB8AC3E}">
        <p14:creationId xmlns:p14="http://schemas.microsoft.com/office/powerpoint/2010/main" val="313694509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196114-C49E-403C-9783-97C848045391}"/>
              </a:ext>
            </a:extLst>
          </p:cNvPr>
          <p:cNvSpPr>
            <a:spLocks noGrp="1"/>
          </p:cNvSpPr>
          <p:nvPr>
            <p:ph type="title"/>
          </p:nvPr>
        </p:nvSpPr>
        <p:spPr/>
        <p:txBody>
          <a:bodyPr/>
          <a:lstStyle/>
          <a:p>
            <a:r>
              <a:rPr lang="en-US"/>
              <a:t>Click to edit Master title style</a:t>
            </a:r>
            <a:endParaRPr lang="en-GB"/>
          </a:p>
        </p:txBody>
      </p:sp>
    </p:spTree>
    <p:extLst>
      <p:ext uri="{BB962C8B-B14F-4D97-AF65-F5344CB8AC3E}">
        <p14:creationId xmlns:p14="http://schemas.microsoft.com/office/powerpoint/2010/main" val="253976318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85338466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24C6F0-4357-4A79-9116-7F51AFFA6108}"/>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2C3A222F-E996-49D3-9404-4F1E91C63032}"/>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pic>
        <p:nvPicPr>
          <p:cNvPr id="7" name="Picture 6">
            <a:extLst>
              <a:ext uri="{FF2B5EF4-FFF2-40B4-BE49-F238E27FC236}">
                <a16:creationId xmlns:a16="http://schemas.microsoft.com/office/drawing/2014/main" id="{9135351F-957A-4F60-81A2-9D3AE415B087}"/>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514936" y="246762"/>
            <a:ext cx="2381692" cy="1215564"/>
          </a:xfrm>
          <a:prstGeom prst="rect">
            <a:avLst/>
          </a:prstGeom>
        </p:spPr>
      </p:pic>
    </p:spTree>
    <p:extLst>
      <p:ext uri="{BB962C8B-B14F-4D97-AF65-F5344CB8AC3E}">
        <p14:creationId xmlns:p14="http://schemas.microsoft.com/office/powerpoint/2010/main" val="329935956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3245A9-9D35-4CE5-A892-307EF8501E9F}"/>
              </a:ext>
            </a:extLst>
          </p:cNvPr>
          <p:cNvSpPr>
            <a:spLocks noGrp="1"/>
          </p:cNvSpPr>
          <p:nvPr>
            <p:ph type="title"/>
          </p:nvPr>
        </p:nvSpPr>
        <p:spPr/>
        <p:txBody>
          <a:bodyPr/>
          <a:lstStyle/>
          <a:p>
            <a:r>
              <a:rPr lang="en-US" dirty="0"/>
              <a:t>Click to edit Master title style</a:t>
            </a:r>
            <a:endParaRPr lang="en-GB" dirty="0"/>
          </a:p>
        </p:txBody>
      </p:sp>
      <p:sp>
        <p:nvSpPr>
          <p:cNvPr id="3" name="Content Placeholder 2">
            <a:extLst>
              <a:ext uri="{FF2B5EF4-FFF2-40B4-BE49-F238E27FC236}">
                <a16:creationId xmlns:a16="http://schemas.microsoft.com/office/drawing/2014/main" id="{C67AB525-BE35-44DB-9E19-C29EAA77B4ED}"/>
              </a:ext>
            </a:extLst>
          </p:cNvPr>
          <p:cNvSpPr>
            <a:spLocks noGrp="1"/>
          </p:cNvSpPr>
          <p:nvPr>
            <p:ph idx="1"/>
          </p:nvPr>
        </p:nvSpPr>
        <p:spPr>
          <a:xfrm>
            <a:off x="838200" y="1561381"/>
            <a:ext cx="10515600" cy="4615582"/>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extLst>
      <p:ext uri="{BB962C8B-B14F-4D97-AF65-F5344CB8AC3E}">
        <p14:creationId xmlns:p14="http://schemas.microsoft.com/office/powerpoint/2010/main" val="339169169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C2BA5BC-7982-4E30-8401-2CE5EE0D6D25}"/>
              </a:ext>
            </a:extLst>
          </p:cNvPr>
          <p:cNvSpPr>
            <a:spLocks noGrp="1"/>
          </p:cNvSpPr>
          <p:nvPr>
            <p:ph sz="half" idx="1"/>
          </p:nvPr>
        </p:nvSpPr>
        <p:spPr>
          <a:xfrm>
            <a:off x="838200" y="1558212"/>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5333D2B9-48AA-41A9-A7E6-C3F7E5EE8D5F}"/>
              </a:ext>
            </a:extLst>
          </p:cNvPr>
          <p:cNvSpPr>
            <a:spLocks noGrp="1"/>
          </p:cNvSpPr>
          <p:nvPr>
            <p:ph sz="half" idx="2"/>
          </p:nvPr>
        </p:nvSpPr>
        <p:spPr>
          <a:xfrm>
            <a:off x="6172200" y="1558212"/>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2" name="Title 1">
            <a:extLst>
              <a:ext uri="{FF2B5EF4-FFF2-40B4-BE49-F238E27FC236}">
                <a16:creationId xmlns:a16="http://schemas.microsoft.com/office/drawing/2014/main" id="{6ED6E9A0-646F-4DCC-A2FF-B363AA220880}"/>
              </a:ext>
            </a:extLst>
          </p:cNvPr>
          <p:cNvSpPr>
            <a:spLocks noGrp="1"/>
          </p:cNvSpPr>
          <p:nvPr>
            <p:ph type="title"/>
          </p:nvPr>
        </p:nvSpPr>
        <p:spPr/>
        <p:txBody>
          <a:bodyPr/>
          <a:lstStyle/>
          <a:p>
            <a:r>
              <a:rPr lang="en-US"/>
              <a:t>Click to edit Master title style</a:t>
            </a:r>
            <a:endParaRPr lang="en-GB"/>
          </a:p>
        </p:txBody>
      </p:sp>
    </p:spTree>
    <p:extLst>
      <p:ext uri="{BB962C8B-B14F-4D97-AF65-F5344CB8AC3E}">
        <p14:creationId xmlns:p14="http://schemas.microsoft.com/office/powerpoint/2010/main" val="226359007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9.xml"/><Relationship Id="rId7" Type="http://schemas.openxmlformats.org/officeDocument/2006/relationships/theme" Target="../theme/theme2.xml"/><Relationship Id="rId2" Type="http://schemas.openxmlformats.org/officeDocument/2006/relationships/slideLayout" Target="../slideLayouts/slideLayout8.xml"/><Relationship Id="rId1" Type="http://schemas.openxmlformats.org/officeDocument/2006/relationships/slideLayout" Target="../slideLayouts/slideLayout7.xml"/><Relationship Id="rId6" Type="http://schemas.openxmlformats.org/officeDocument/2006/relationships/slideLayout" Target="../slideLayouts/slideLayout12.xml"/><Relationship Id="rId5" Type="http://schemas.openxmlformats.org/officeDocument/2006/relationships/slideLayout" Target="../slideLayouts/slideLayout11.xml"/><Relationship Id="rId4"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Picture 2">
            <a:extLst>
              <a:ext uri="{FF2B5EF4-FFF2-40B4-BE49-F238E27FC236}">
                <a16:creationId xmlns:a16="http://schemas.microsoft.com/office/drawing/2014/main" id="{8831BD47-F49D-4393-89EC-BE3B58A04050}"/>
              </a:ext>
            </a:extLst>
          </p:cNvPr>
          <p:cNvPicPr>
            <a:picLocks noChangeAspect="1" noChangeArrowheads="1"/>
          </p:cNvPicPr>
          <p:nvPr userDrawn="1"/>
        </p:nvPicPr>
        <p:blipFill rotWithShape="1">
          <a:blip r:embed="rId8">
            <a:extLst>
              <a:ext uri="{28A0092B-C50C-407E-A947-70E740481C1C}">
                <a14:useLocalDpi xmlns:a14="http://schemas.microsoft.com/office/drawing/2010/main" val="0"/>
              </a:ext>
            </a:extLst>
          </a:blip>
          <a:srcRect t="22524"/>
          <a:stretch/>
        </p:blipFill>
        <p:spPr bwMode="auto">
          <a:xfrm>
            <a:off x="-1283" y="4968815"/>
            <a:ext cx="12193284" cy="188918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7A738"/>
                  </a:outerShdw>
                </a:effectLst>
              </a14:hiddenEffects>
            </a:ext>
          </a:extLst>
        </p:spPr>
      </p:pic>
      <p:sp>
        <p:nvSpPr>
          <p:cNvPr id="2" name="Title Placeholder 1">
            <a:extLst>
              <a:ext uri="{FF2B5EF4-FFF2-40B4-BE49-F238E27FC236}">
                <a16:creationId xmlns:a16="http://schemas.microsoft.com/office/drawing/2014/main" id="{877B975B-7912-4BDF-98D7-ABA947AF8D46}"/>
              </a:ext>
            </a:extLst>
          </p:cNvPr>
          <p:cNvSpPr>
            <a:spLocks noGrp="1"/>
          </p:cNvSpPr>
          <p:nvPr>
            <p:ph type="title"/>
          </p:nvPr>
        </p:nvSpPr>
        <p:spPr>
          <a:xfrm>
            <a:off x="838200" y="365125"/>
            <a:ext cx="10515600" cy="963343"/>
          </a:xfrm>
          <a:prstGeom prst="rect">
            <a:avLst/>
          </a:prstGeom>
        </p:spPr>
        <p:txBody>
          <a:bodyPr vert="horz" lIns="91440" tIns="45720" rIns="91440" bIns="45720" rtlCol="0" anchor="ctr">
            <a:normAutofit/>
          </a:bodyPr>
          <a:lstStyle/>
          <a:p>
            <a:r>
              <a:rPr lang="en-US" dirty="0"/>
              <a:t>Click to edit Master title style</a:t>
            </a:r>
            <a:endParaRPr lang="en-GB" dirty="0"/>
          </a:p>
        </p:txBody>
      </p:sp>
      <p:sp>
        <p:nvSpPr>
          <p:cNvPr id="3" name="Text Placeholder 2">
            <a:extLst>
              <a:ext uri="{FF2B5EF4-FFF2-40B4-BE49-F238E27FC236}">
                <a16:creationId xmlns:a16="http://schemas.microsoft.com/office/drawing/2014/main" id="{7264BB3E-5AD8-4537-9140-6A166FFAC1CE}"/>
              </a:ext>
            </a:extLst>
          </p:cNvPr>
          <p:cNvSpPr>
            <a:spLocks noGrp="1"/>
          </p:cNvSpPr>
          <p:nvPr>
            <p:ph type="body" idx="1"/>
          </p:nvPr>
        </p:nvSpPr>
        <p:spPr>
          <a:xfrm>
            <a:off x="838200" y="1561381"/>
            <a:ext cx="10515600" cy="4615582"/>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extLst>
      <p:ext uri="{BB962C8B-B14F-4D97-AF65-F5344CB8AC3E}">
        <p14:creationId xmlns:p14="http://schemas.microsoft.com/office/powerpoint/2010/main" val="604191489"/>
      </p:ext>
    </p:extLst>
  </p:cSld>
  <p:clrMap bg1="lt1" tx1="dk1" bg2="lt2" tx2="dk2" accent1="accent1" accent2="accent2" accent3="accent3" accent4="accent4" accent5="accent5" accent6="accent6" hlink="hlink" folHlink="folHlink"/>
  <p:sldLayoutIdLst>
    <p:sldLayoutId id="2147483678" r:id="rId1"/>
    <p:sldLayoutId id="2147483679" r:id="rId2"/>
    <p:sldLayoutId id="2147483681" r:id="rId3"/>
    <p:sldLayoutId id="2147483682" r:id="rId4"/>
    <p:sldLayoutId id="2147483683" r:id="rId5"/>
    <p:sldLayoutId id="2147483684" r:id="rId6"/>
  </p:sldLayoutIdLst>
  <p:txStyles>
    <p:titleStyle>
      <a:lvl1pPr algn="l" defTabSz="914400" rtl="0" eaLnBrk="1" latinLnBrk="0" hangingPunct="1">
        <a:lnSpc>
          <a:spcPct val="90000"/>
        </a:lnSpc>
        <a:spcBef>
          <a:spcPct val="0"/>
        </a:spcBef>
        <a:buNone/>
        <a:defRPr sz="4400" kern="1200">
          <a:solidFill>
            <a:schemeClr val="accent1"/>
          </a:solidFill>
          <a:latin typeface="+mn-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877B975B-7912-4BDF-98D7-ABA947AF8D46}"/>
              </a:ext>
            </a:extLst>
          </p:cNvPr>
          <p:cNvSpPr>
            <a:spLocks noGrp="1"/>
          </p:cNvSpPr>
          <p:nvPr>
            <p:ph type="title"/>
          </p:nvPr>
        </p:nvSpPr>
        <p:spPr>
          <a:xfrm>
            <a:off x="838200" y="365125"/>
            <a:ext cx="10515600" cy="963343"/>
          </a:xfrm>
          <a:prstGeom prst="rect">
            <a:avLst/>
          </a:prstGeom>
        </p:spPr>
        <p:txBody>
          <a:bodyPr vert="horz" lIns="91440" tIns="45720" rIns="91440" bIns="45720" rtlCol="0" anchor="ctr">
            <a:normAutofit/>
          </a:bodyPr>
          <a:lstStyle/>
          <a:p>
            <a:r>
              <a:rPr lang="en-US" dirty="0"/>
              <a:t>Click to edit Master title style</a:t>
            </a:r>
            <a:endParaRPr lang="en-GB" dirty="0"/>
          </a:p>
        </p:txBody>
      </p:sp>
      <p:sp>
        <p:nvSpPr>
          <p:cNvPr id="3" name="Text Placeholder 2">
            <a:extLst>
              <a:ext uri="{FF2B5EF4-FFF2-40B4-BE49-F238E27FC236}">
                <a16:creationId xmlns:a16="http://schemas.microsoft.com/office/drawing/2014/main" id="{7264BB3E-5AD8-4537-9140-6A166FFAC1CE}"/>
              </a:ext>
            </a:extLst>
          </p:cNvPr>
          <p:cNvSpPr>
            <a:spLocks noGrp="1"/>
          </p:cNvSpPr>
          <p:nvPr>
            <p:ph type="body" idx="1"/>
          </p:nvPr>
        </p:nvSpPr>
        <p:spPr>
          <a:xfrm>
            <a:off x="838200" y="1561381"/>
            <a:ext cx="10515600" cy="4615582"/>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extLst>
      <p:ext uri="{BB962C8B-B14F-4D97-AF65-F5344CB8AC3E}">
        <p14:creationId xmlns:p14="http://schemas.microsoft.com/office/powerpoint/2010/main" val="3168189818"/>
      </p:ext>
    </p:extLst>
  </p:cSld>
  <p:clrMap bg1="lt1" tx1="dk1" bg2="lt2" tx2="dk2" accent1="accent1" accent2="accent2" accent3="accent3" accent4="accent4" accent5="accent5" accent6="accent6" hlink="hlink" folHlink="folHlink"/>
  <p:sldLayoutIdLst>
    <p:sldLayoutId id="2147483686" r:id="rId1"/>
    <p:sldLayoutId id="2147483687" r:id="rId2"/>
    <p:sldLayoutId id="2147483688" r:id="rId3"/>
    <p:sldLayoutId id="2147483689" r:id="rId4"/>
    <p:sldLayoutId id="2147483690" r:id="rId5"/>
    <p:sldLayoutId id="2147483691" r:id="rId6"/>
  </p:sldLayoutIdLst>
  <p:txStyles>
    <p:titleStyle>
      <a:lvl1pPr algn="l" defTabSz="914400" rtl="0" eaLnBrk="1" latinLnBrk="0" hangingPunct="1">
        <a:lnSpc>
          <a:spcPct val="90000"/>
        </a:lnSpc>
        <a:spcBef>
          <a:spcPct val="0"/>
        </a:spcBef>
        <a:buNone/>
        <a:defRPr sz="4400" kern="1200">
          <a:solidFill>
            <a:schemeClr val="accent1"/>
          </a:solidFill>
          <a:latin typeface="+mn-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s://www2.deloitte.com/uk/en/pages/finance/articles/covid-19-economics-monitor.html" TargetMode="External"/><Relationship Id="rId2" Type="http://schemas.openxmlformats.org/officeDocument/2006/relationships/image" Target="../media/image10.PNG"/><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hyperlink" Target="https://obr.uk/overview-of-the-october-2021-economic-and-fiscal-outlook/" TargetMode="External"/><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12.bin"/><Relationship Id="rId2" Type="http://schemas.openxmlformats.org/officeDocument/2006/relationships/hyperlink" Target="https://www.gov.uk/government/statistics/coronavirus-job-retention-scheme-statistics-march-2021" TargetMode="External"/><Relationship Id="rId1" Type="http://schemas.openxmlformats.org/officeDocument/2006/relationships/slideLayout" Target="../slideLayouts/slideLayout8.xml"/></Relationships>
</file>

<file path=ppt/slides/_rels/slide14.xml.rels><?xml version="1.0" encoding="UTF-8" standalone="yes"?>
<Relationships xmlns="http://schemas.openxmlformats.org/package/2006/relationships"><Relationship Id="rId3" Type="http://schemas.openxmlformats.org/officeDocument/2006/relationships/image" Target="../media/image12.bin"/><Relationship Id="rId2" Type="http://schemas.openxmlformats.org/officeDocument/2006/relationships/hyperlink" Target="https://www.gov.uk/government/statistics/self-employment-income-support-scheme-statistics-september-2021" TargetMode="External"/><Relationship Id="rId1" Type="http://schemas.openxmlformats.org/officeDocument/2006/relationships/slideLayout" Target="../slideLayouts/slideLayout8.xml"/></Relationships>
</file>

<file path=ppt/slides/_rels/slide15.xml.rels><?xml version="1.0" encoding="UTF-8" standalone="yes"?>
<Relationships xmlns="http://schemas.openxmlformats.org/package/2006/relationships"><Relationship Id="rId3" Type="http://schemas.openxmlformats.org/officeDocument/2006/relationships/image" Target="../media/image12.bin"/><Relationship Id="rId2" Type="http://schemas.openxmlformats.org/officeDocument/2006/relationships/hyperlink" Target="https://www.nomisweb.co.uk/reports/lmp/lep/1925185564/report.aspx#tabwab" TargetMode="External"/><Relationship Id="rId1" Type="http://schemas.openxmlformats.org/officeDocument/2006/relationships/slideLayout" Target="../slideLayouts/slideLayout8.xml"/></Relationships>
</file>

<file path=ppt/slides/_rels/slide16.xml.rels><?xml version="1.0" encoding="UTF-8" standalone="yes"?>
<Relationships xmlns="http://schemas.openxmlformats.org/package/2006/relationships"><Relationship Id="rId2" Type="http://schemas.openxmlformats.org/officeDocument/2006/relationships/hyperlink" Target="https://www.reuters.com/world/uk/heathrow-tells-uk-change-travel-rules-passenger-slump-continues-2021-09-13/" TargetMode="External"/><Relationship Id="rId1" Type="http://schemas.openxmlformats.org/officeDocument/2006/relationships/slideLayout" Target="../slideLayouts/slideLayout8.xml"/></Relationships>
</file>

<file path=ppt/slides/_rels/slide17.xml.rels><?xml version="1.0" encoding="UTF-8" standalone="yes"?>
<Relationships xmlns="http://schemas.openxmlformats.org/package/2006/relationships"><Relationship Id="rId2" Type="http://schemas.openxmlformats.org/officeDocument/2006/relationships/hyperlink" Target="https://www.ainonline.com/aviation-news/air-transport/2021-10-27/airlines-slam-uk-government-over-passenger-duty-changes" TargetMode="External"/><Relationship Id="rId1" Type="http://schemas.openxmlformats.org/officeDocument/2006/relationships/slideLayout" Target="../slideLayouts/slideLayout8.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hyperlink" Target="https://www.ons.gov.uk/businessindustryandtrade/retailindustry/bulletins/retailsales/july2021" TargetMode="External"/><Relationship Id="rId2" Type="http://schemas.openxmlformats.org/officeDocument/2006/relationships/hyperlink" Target="https://www.centreforcities.org/data/high-streets-recovery-tracker/" TargetMode="External"/><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1.xml.rels><?xml version="1.0" encoding="UTF-8" standalone="yes"?>
<Relationships xmlns="http://schemas.openxmlformats.org/package/2006/relationships"><Relationship Id="rId2" Type="http://schemas.openxmlformats.org/officeDocument/2006/relationships/hyperlink" Target="https://www.economicmodelling.co.uk/" TargetMode="External"/><Relationship Id="rId1" Type="http://schemas.openxmlformats.org/officeDocument/2006/relationships/slideLayout" Target="../slideLayouts/slideLayout8.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hyperlink" Target="https://ukpropertyforums.com/biggest-deal-in-bracknell-this-year/" TargetMode="External"/><Relationship Id="rId2" Type="http://schemas.openxmlformats.org/officeDocument/2006/relationships/hyperlink" Target="https://www.berkshirepublichealth.co.uk/covid-19-dashboard" TargetMode="External"/><Relationship Id="rId1" Type="http://schemas.openxmlformats.org/officeDocument/2006/relationships/slideLayout" Target="../slideLayouts/slideLayout8.xml"/></Relationships>
</file>

<file path=ppt/slides/_rels/slide25.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hyperlink" Target="https://www.economicmodelling.co.uk/" TargetMode="External"/><Relationship Id="rId1" Type="http://schemas.openxmlformats.org/officeDocument/2006/relationships/slideLayout" Target="../slideLayouts/slideLayout8.xml"/></Relationships>
</file>

<file path=ppt/slides/_rels/slide26.xml.rels><?xml version="1.0" encoding="UTF-8" standalone="yes"?>
<Relationships xmlns="http://schemas.openxmlformats.org/package/2006/relationships"><Relationship Id="rId2" Type="http://schemas.openxmlformats.org/officeDocument/2006/relationships/hyperlink" Target="https://www.economicmodelling.co.uk/" TargetMode="External"/><Relationship Id="rId1" Type="http://schemas.openxmlformats.org/officeDocument/2006/relationships/slideLayout" Target="../slideLayouts/slideLayout8.xml"/></Relationships>
</file>

<file path=ppt/slides/_rels/slide2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8.xml"/><Relationship Id="rId4" Type="http://schemas.openxmlformats.org/officeDocument/2006/relationships/image" Target="../media/image15.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hyperlink" Target="https://www.thamesvalleychamber.co.uk/grundon-commits-600000-to-electric-collection-vehicles-after-successful-trials/" TargetMode="External"/><Relationship Id="rId2" Type="http://schemas.openxmlformats.org/officeDocument/2006/relationships/hyperlink" Target="https://www.berkshirepublichealth.co.uk/covid-19-dashboard" TargetMode="External"/><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hyperlink" Target="https://www.economicmodelling.co.uk/" TargetMode="External"/><Relationship Id="rId1" Type="http://schemas.openxmlformats.org/officeDocument/2006/relationships/slideLayout" Target="../slideLayouts/slideLayout8.xml"/></Relationships>
</file>

<file path=ppt/slides/_rels/slide31.xml.rels><?xml version="1.0" encoding="UTF-8" standalone="yes"?>
<Relationships xmlns="http://schemas.openxmlformats.org/package/2006/relationships"><Relationship Id="rId2" Type="http://schemas.openxmlformats.org/officeDocument/2006/relationships/hyperlink" Target="https://www.economicmodelling.co.uk/" TargetMode="External"/><Relationship Id="rId1" Type="http://schemas.openxmlformats.org/officeDocument/2006/relationships/slideLayout" Target="../slideLayouts/slideLayout8.xml"/></Relationships>
</file>

<file path=ppt/slides/_rels/slide3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8.xml"/><Relationship Id="rId4" Type="http://schemas.openxmlformats.org/officeDocument/2006/relationships/image" Target="../media/image18.PN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hyperlink" Target="https://www.businessinnovationmag.co.uk/reading-based-isotropic-systems-secures-37m-in-funding-for-antenna/" TargetMode="External"/><Relationship Id="rId2" Type="http://schemas.openxmlformats.org/officeDocument/2006/relationships/hyperlink" Target="https://www.berkshirepublichealth.co.uk/covid-19-dashboard" TargetMode="External"/><Relationship Id="rId1" Type="http://schemas.openxmlformats.org/officeDocument/2006/relationships/slideLayout" Target="../slideLayouts/slideLayout8.xml"/></Relationships>
</file>

<file path=ppt/slides/_rels/slide35.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hyperlink" Target="https://www.economicmodelling.co.uk/" TargetMode="External"/><Relationship Id="rId1" Type="http://schemas.openxmlformats.org/officeDocument/2006/relationships/slideLayout" Target="../slideLayouts/slideLayout8.xml"/></Relationships>
</file>

<file path=ppt/slides/_rels/slide36.xml.rels><?xml version="1.0" encoding="UTF-8" standalone="yes"?>
<Relationships xmlns="http://schemas.openxmlformats.org/package/2006/relationships"><Relationship Id="rId2" Type="http://schemas.openxmlformats.org/officeDocument/2006/relationships/hyperlink" Target="https://www.economicmodelling.co.uk/" TargetMode="External"/><Relationship Id="rId1" Type="http://schemas.openxmlformats.org/officeDocument/2006/relationships/slideLayout" Target="../slideLayouts/slideLayout8.xml"/></Relationships>
</file>

<file path=ppt/slides/_rels/slide37.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8.xml"/><Relationship Id="rId4" Type="http://schemas.openxmlformats.org/officeDocument/2006/relationships/image" Target="../media/image21.PNG"/></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3" Type="http://schemas.openxmlformats.org/officeDocument/2006/relationships/hyperlink" Target="https://ukpropertyforums.com/shinfield-studios-set-for-approval/" TargetMode="External"/><Relationship Id="rId2" Type="http://schemas.openxmlformats.org/officeDocument/2006/relationships/hyperlink" Target="https://www.berkshirepublichealth.co.uk/covid-19-dashboard" TargetMode="External"/><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2" Type="http://schemas.openxmlformats.org/officeDocument/2006/relationships/hyperlink" Target="https://www.imf.org/en/Publications/REO/APAC/Issues/2021/10/15/regional-economic-outlook-for-asia-and-pacific-october-2021#:~:text=Regional%20Economic%20Outlook%20for%20Asia%20and%20Pacific%2C%20October,in%20the%20July%202021%20World%20Economic%20Outlook%20Update%29." TargetMode="External"/><Relationship Id="rId1" Type="http://schemas.openxmlformats.org/officeDocument/2006/relationships/slideLayout" Target="../slideLayouts/slideLayout8.xml"/></Relationships>
</file>

<file path=ppt/slides/_rels/slide40.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hyperlink" Target="https://www.economicmodelling.co.uk/" TargetMode="External"/><Relationship Id="rId1" Type="http://schemas.openxmlformats.org/officeDocument/2006/relationships/slideLayout" Target="../slideLayouts/slideLayout8.xml"/></Relationships>
</file>

<file path=ppt/slides/_rels/slide41.xml.rels><?xml version="1.0" encoding="UTF-8" standalone="yes"?>
<Relationships xmlns="http://schemas.openxmlformats.org/package/2006/relationships"><Relationship Id="rId2" Type="http://schemas.openxmlformats.org/officeDocument/2006/relationships/hyperlink" Target="https://www.economicmodelling.co.uk/" TargetMode="External"/><Relationship Id="rId1" Type="http://schemas.openxmlformats.org/officeDocument/2006/relationships/slideLayout" Target="../slideLayouts/slideLayout8.xml"/></Relationships>
</file>

<file path=ppt/slides/_rels/slide42.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8.xml"/><Relationship Id="rId4" Type="http://schemas.openxmlformats.org/officeDocument/2006/relationships/image" Target="../media/image24.PNG"/></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3" Type="http://schemas.openxmlformats.org/officeDocument/2006/relationships/hyperlink" Target="https://www.insidermedia.com/news/south-east/landmark-deal-to-forward-fund-maidenhead-regeneration?utm_source=southeast_newsletter&amp;utm_campaign=southeast_news_tracker&amp;utm_medium=top_story_article" TargetMode="External"/><Relationship Id="rId2" Type="http://schemas.openxmlformats.org/officeDocument/2006/relationships/hyperlink" Target="https://www.berkshirepublichealth.co.uk/covid-19-dashboard/" TargetMode="External"/><Relationship Id="rId1" Type="http://schemas.openxmlformats.org/officeDocument/2006/relationships/slideLayout" Target="../slideLayouts/slideLayout8.xml"/></Relationships>
</file>

<file path=ppt/slides/_rels/slide45.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hyperlink" Target="https://www.economicmodelling.co.uk/" TargetMode="External"/><Relationship Id="rId1" Type="http://schemas.openxmlformats.org/officeDocument/2006/relationships/slideLayout" Target="../slideLayouts/slideLayout8.xml"/></Relationships>
</file>

<file path=ppt/slides/_rels/slide46.xml.rels><?xml version="1.0" encoding="UTF-8" standalone="yes"?>
<Relationships xmlns="http://schemas.openxmlformats.org/package/2006/relationships"><Relationship Id="rId2" Type="http://schemas.openxmlformats.org/officeDocument/2006/relationships/hyperlink" Target="https://www.economicmodelling.co.uk/" TargetMode="External"/><Relationship Id="rId1" Type="http://schemas.openxmlformats.org/officeDocument/2006/relationships/slideLayout" Target="../slideLayouts/slideLayout8.xml"/></Relationships>
</file>

<file path=ppt/slides/_rels/slide47.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8.xml"/><Relationship Id="rId4" Type="http://schemas.openxmlformats.org/officeDocument/2006/relationships/image" Target="../media/image27.PNG"/></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9.xml.rels><?xml version="1.0" encoding="UTF-8" standalone="yes"?>
<Relationships xmlns="http://schemas.openxmlformats.org/package/2006/relationships"><Relationship Id="rId3" Type="http://schemas.openxmlformats.org/officeDocument/2006/relationships/hyperlink" Target="https://www.newburytoday.co.uk/news/home-bargains-comes-to-town-9220325/" TargetMode="External"/><Relationship Id="rId2" Type="http://schemas.openxmlformats.org/officeDocument/2006/relationships/hyperlink" Target="https://www.berkshirepublichealth.co.uk/covid-19-dashboard" TargetMode="External"/><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8.xml"/><Relationship Id="rId5" Type="http://schemas.openxmlformats.org/officeDocument/2006/relationships/image" Target="../media/image6.PNG"/><Relationship Id="rId4" Type="http://schemas.openxmlformats.org/officeDocument/2006/relationships/image" Target="../media/image5.PNG"/></Relationships>
</file>

<file path=ppt/slides/_rels/slide50.xml.rels><?xml version="1.0" encoding="UTF-8" standalone="yes"?>
<Relationships xmlns="http://schemas.openxmlformats.org/package/2006/relationships"><Relationship Id="rId3" Type="http://schemas.openxmlformats.org/officeDocument/2006/relationships/chart" Target="../charts/chart6.xml"/><Relationship Id="rId2" Type="http://schemas.openxmlformats.org/officeDocument/2006/relationships/hyperlink" Target="https://www.economicmodelling.co.uk/" TargetMode="External"/><Relationship Id="rId1" Type="http://schemas.openxmlformats.org/officeDocument/2006/relationships/slideLayout" Target="../slideLayouts/slideLayout8.xml"/></Relationships>
</file>

<file path=ppt/slides/_rels/slide51.xml.rels><?xml version="1.0" encoding="UTF-8" standalone="yes"?>
<Relationships xmlns="http://schemas.openxmlformats.org/package/2006/relationships"><Relationship Id="rId2" Type="http://schemas.openxmlformats.org/officeDocument/2006/relationships/hyperlink" Target="https://www.economicmodelling.co.uk/" TargetMode="External"/><Relationship Id="rId1" Type="http://schemas.openxmlformats.org/officeDocument/2006/relationships/slideLayout" Target="../slideLayouts/slideLayout8.xml"/></Relationships>
</file>

<file path=ppt/slides/_rels/slide52.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8.xml"/><Relationship Id="rId4" Type="http://schemas.openxmlformats.org/officeDocument/2006/relationships/image" Target="../media/image30.PNG"/></Relationships>
</file>

<file path=ppt/slides/_rels/slide53.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hyperlink" Target="https://www.ifs.org.uk/publications/14791" TargetMode="External"/><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7" Type="http://schemas.openxmlformats.org/officeDocument/2006/relationships/image" Target="../media/image9.PNG"/><Relationship Id="rId2" Type="http://schemas.openxmlformats.org/officeDocument/2006/relationships/hyperlink" Target="http://www.oecd.org/economy/weekly-tracker-of-gdp-growth/#:~:text=%E2%80%8C%20The%20OECD%20Weekly%20Tracker%20of%20GDP%20growth,the%20turbulent%20period%20of%20the%20current%20global%20pandemic." TargetMode="External"/><Relationship Id="rId1" Type="http://schemas.openxmlformats.org/officeDocument/2006/relationships/slideLayout" Target="../slideLayouts/slideLayout8.xml"/><Relationship Id="rId6" Type="http://schemas.openxmlformats.org/officeDocument/2006/relationships/image" Target="../media/image8.PNG"/><Relationship Id="rId5" Type="http://schemas.openxmlformats.org/officeDocument/2006/relationships/hyperlink" Target="http://www.stats.gov.cn/enGliSH/" TargetMode="External"/><Relationship Id="rId4" Type="http://schemas.openxmlformats.org/officeDocument/2006/relationships/hyperlink" Target="https://www.imf.org/en/Publications/WEO/weo-database/2020/October" TargetMode="Externa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2" Type="http://schemas.openxmlformats.org/officeDocument/2006/relationships/hyperlink" Target="https://www.theguardian.com/politics/2021/oct/28/brexit-worse-for-the-uk-economy-than-covid-pandemic-obr-says" TargetMode="External"/><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Title 17">
            <a:extLst>
              <a:ext uri="{FF2B5EF4-FFF2-40B4-BE49-F238E27FC236}">
                <a16:creationId xmlns:a16="http://schemas.microsoft.com/office/drawing/2014/main" id="{C30B065E-6D3F-49AF-9284-962DE7739102}"/>
              </a:ext>
            </a:extLst>
          </p:cNvPr>
          <p:cNvSpPr>
            <a:spLocks noGrp="1"/>
          </p:cNvSpPr>
          <p:nvPr>
            <p:ph type="ctrTitle"/>
          </p:nvPr>
        </p:nvSpPr>
        <p:spPr/>
        <p:txBody>
          <a:bodyPr/>
          <a:lstStyle/>
          <a:p>
            <a:r>
              <a:rPr lang="en-GB" dirty="0"/>
              <a:t>Thames Valley Berkshire</a:t>
            </a:r>
            <a:br>
              <a:rPr lang="en-GB" dirty="0"/>
            </a:br>
            <a:r>
              <a:rPr lang="en-GB" dirty="0"/>
              <a:t>Monthly Economic Briefing</a:t>
            </a:r>
          </a:p>
        </p:txBody>
      </p:sp>
      <p:sp>
        <p:nvSpPr>
          <p:cNvPr id="19" name="Subtitle 18">
            <a:extLst>
              <a:ext uri="{FF2B5EF4-FFF2-40B4-BE49-F238E27FC236}">
                <a16:creationId xmlns:a16="http://schemas.microsoft.com/office/drawing/2014/main" id="{834F7385-1E85-46BC-A78A-F8A630D2363F}"/>
              </a:ext>
            </a:extLst>
          </p:cNvPr>
          <p:cNvSpPr>
            <a:spLocks noGrp="1"/>
          </p:cNvSpPr>
          <p:nvPr>
            <p:ph type="subTitle" idx="1"/>
          </p:nvPr>
        </p:nvSpPr>
        <p:spPr/>
        <p:txBody>
          <a:bodyPr/>
          <a:lstStyle/>
          <a:p>
            <a:r>
              <a:rPr lang="en-GB" dirty="0"/>
              <a:t>October 2021</a:t>
            </a:r>
          </a:p>
        </p:txBody>
      </p:sp>
    </p:spTree>
    <p:extLst>
      <p:ext uri="{BB962C8B-B14F-4D97-AF65-F5344CB8AC3E}">
        <p14:creationId xmlns:p14="http://schemas.microsoft.com/office/powerpoint/2010/main" val="153958913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A50264-9B8D-49F7-9F26-B3CBBF038F9F}"/>
              </a:ext>
            </a:extLst>
          </p:cNvPr>
          <p:cNvSpPr>
            <a:spLocks noGrp="1"/>
          </p:cNvSpPr>
          <p:nvPr>
            <p:ph type="title"/>
          </p:nvPr>
        </p:nvSpPr>
        <p:spPr/>
        <p:txBody>
          <a:bodyPr/>
          <a:lstStyle/>
          <a:p>
            <a:r>
              <a:rPr lang="en-GB" dirty="0"/>
              <a:t>UK Economy</a:t>
            </a:r>
          </a:p>
        </p:txBody>
      </p:sp>
      <p:pic>
        <p:nvPicPr>
          <p:cNvPr id="4" name="Content Placeholder 3" descr="A picture containing graphical user interface&#10;&#10;Description automatically generated">
            <a:extLst>
              <a:ext uri="{FF2B5EF4-FFF2-40B4-BE49-F238E27FC236}">
                <a16:creationId xmlns:a16="http://schemas.microsoft.com/office/drawing/2014/main" id="{8254E93F-0362-44D9-923B-8EE515F9D32C}"/>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983987" y="1500810"/>
            <a:ext cx="10224025" cy="3925956"/>
          </a:xfrm>
          <a:prstGeom prst="rect">
            <a:avLst/>
          </a:prstGeom>
        </p:spPr>
      </p:pic>
      <p:sp>
        <p:nvSpPr>
          <p:cNvPr id="6" name="TextBox 5">
            <a:extLst>
              <a:ext uri="{FF2B5EF4-FFF2-40B4-BE49-F238E27FC236}">
                <a16:creationId xmlns:a16="http://schemas.microsoft.com/office/drawing/2014/main" id="{DD938D93-DC28-42DC-88A4-1C8B70F1B7D7}"/>
              </a:ext>
            </a:extLst>
          </p:cNvPr>
          <p:cNvSpPr txBox="1"/>
          <p:nvPr/>
        </p:nvSpPr>
        <p:spPr>
          <a:xfrm>
            <a:off x="4840357" y="5473866"/>
            <a:ext cx="6927573" cy="307777"/>
          </a:xfrm>
          <a:prstGeom prst="rect">
            <a:avLst/>
          </a:prstGeom>
          <a:noFill/>
        </p:spPr>
        <p:txBody>
          <a:bodyPr wrap="square">
            <a:spAutoFit/>
          </a:bodyPr>
          <a:lstStyle/>
          <a:p>
            <a:pPr algn="r"/>
            <a:r>
              <a:rPr lang="en-US" sz="1400" b="1" dirty="0">
                <a:solidFill>
                  <a:srgbClr val="2D2D2D"/>
                </a:solidFill>
                <a:hlinkClick r:id="rId3"/>
              </a:rPr>
              <a:t>Deloitte, October 2021</a:t>
            </a:r>
            <a:endParaRPr lang="en-GB" sz="1400" dirty="0"/>
          </a:p>
        </p:txBody>
      </p:sp>
    </p:spTree>
    <p:extLst>
      <p:ext uri="{BB962C8B-B14F-4D97-AF65-F5344CB8AC3E}">
        <p14:creationId xmlns:p14="http://schemas.microsoft.com/office/powerpoint/2010/main" val="373813129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0CE7A4-5AF2-4737-8025-19052940E01A}"/>
              </a:ext>
            </a:extLst>
          </p:cNvPr>
          <p:cNvSpPr>
            <a:spLocks noGrp="1"/>
          </p:cNvSpPr>
          <p:nvPr>
            <p:ph type="title"/>
          </p:nvPr>
        </p:nvSpPr>
        <p:spPr/>
        <p:txBody>
          <a:bodyPr/>
          <a:lstStyle/>
          <a:p>
            <a:r>
              <a:rPr lang="en-GB" dirty="0"/>
              <a:t>UK Economy </a:t>
            </a:r>
          </a:p>
        </p:txBody>
      </p:sp>
      <p:sp>
        <p:nvSpPr>
          <p:cNvPr id="3" name="Content Placeholder 2">
            <a:extLst>
              <a:ext uri="{FF2B5EF4-FFF2-40B4-BE49-F238E27FC236}">
                <a16:creationId xmlns:a16="http://schemas.microsoft.com/office/drawing/2014/main" id="{C836E4F3-8CE5-414D-B7AB-62DD177725A5}"/>
              </a:ext>
            </a:extLst>
          </p:cNvPr>
          <p:cNvSpPr>
            <a:spLocks noGrp="1"/>
          </p:cNvSpPr>
          <p:nvPr>
            <p:ph idx="1"/>
          </p:nvPr>
        </p:nvSpPr>
        <p:spPr>
          <a:xfrm>
            <a:off x="838200" y="1328468"/>
            <a:ext cx="4876800" cy="4615582"/>
          </a:xfrm>
        </p:spPr>
        <p:txBody>
          <a:bodyPr>
            <a:noAutofit/>
          </a:bodyPr>
          <a:lstStyle/>
          <a:p>
            <a:pPr fontAlgn="base"/>
            <a:r>
              <a:rPr lang="en-US" sz="1500" dirty="0">
                <a:solidFill>
                  <a:schemeClr val="accent6"/>
                </a:solidFill>
              </a:rPr>
              <a:t>The successful vaccine rollout has allowed the economy to reopen largely on schedule, despite continuing high numbers of coronavirus cases. </a:t>
            </a:r>
          </a:p>
          <a:p>
            <a:pPr fontAlgn="base"/>
            <a:r>
              <a:rPr lang="en-US" sz="1500" dirty="0">
                <a:solidFill>
                  <a:schemeClr val="accent6"/>
                </a:solidFill>
              </a:rPr>
              <a:t>The vaccines’ high degree of effectiveness has meant that output this year has recovered faster than the OBR expected in March, boosting tax revenues in the process. </a:t>
            </a:r>
          </a:p>
          <a:p>
            <a:pPr fontAlgn="base"/>
            <a:r>
              <a:rPr lang="en-US" sz="1500" dirty="0">
                <a:solidFill>
                  <a:schemeClr val="accent6"/>
                </a:solidFill>
              </a:rPr>
              <a:t>But the strength of the rebound in demand in the UK and internationally has led it to bump up against supply constraints in several markets. In the UK, these supply bottlenecks have been exacerbated by changes in the migration and trading regimes following Brexit. </a:t>
            </a:r>
          </a:p>
          <a:p>
            <a:pPr fontAlgn="base"/>
            <a:r>
              <a:rPr lang="en-US" sz="1500" dirty="0">
                <a:solidFill>
                  <a:schemeClr val="accent6"/>
                </a:solidFill>
              </a:rPr>
              <a:t>Energy prices have soared, labour shortages have emerged in some occupations, and there have been blockages in some supply chains. These can be expected to hold back output growth in the coming quarters, while raising prices and putting pressure on wages. </a:t>
            </a:r>
          </a:p>
          <a:p>
            <a:pPr marL="0" indent="0" fontAlgn="base">
              <a:buNone/>
            </a:pPr>
            <a:r>
              <a:rPr lang="en-US" sz="1500" b="1" dirty="0">
                <a:solidFill>
                  <a:schemeClr val="accent6"/>
                </a:solidFill>
                <a:hlinkClick r:id="rId2"/>
              </a:rPr>
              <a:t>Source: OBR, October 2021</a:t>
            </a:r>
            <a:endParaRPr lang="en-US" sz="1500" b="1" i="0" dirty="0">
              <a:solidFill>
                <a:schemeClr val="accent6"/>
              </a:solidFill>
              <a:effectLst/>
            </a:endParaRPr>
          </a:p>
        </p:txBody>
      </p:sp>
      <p:pic>
        <p:nvPicPr>
          <p:cNvPr id="5" name="Picture 4" descr="Chart, line chart&#10;&#10;Description automatically generated">
            <a:extLst>
              <a:ext uri="{FF2B5EF4-FFF2-40B4-BE49-F238E27FC236}">
                <a16:creationId xmlns:a16="http://schemas.microsoft.com/office/drawing/2014/main" id="{6B1503A6-F367-4E0E-9978-ECECF592902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96000" y="1328468"/>
            <a:ext cx="5900530" cy="3488871"/>
          </a:xfrm>
          <a:prstGeom prst="rect">
            <a:avLst/>
          </a:prstGeom>
        </p:spPr>
      </p:pic>
      <p:sp>
        <p:nvSpPr>
          <p:cNvPr id="9" name="Content Placeholder 2">
            <a:extLst>
              <a:ext uri="{FF2B5EF4-FFF2-40B4-BE49-F238E27FC236}">
                <a16:creationId xmlns:a16="http://schemas.microsoft.com/office/drawing/2014/main" id="{59C190AC-3342-4934-A9AB-77919A2818FB}"/>
              </a:ext>
            </a:extLst>
          </p:cNvPr>
          <p:cNvSpPr txBox="1">
            <a:spLocks/>
          </p:cNvSpPr>
          <p:nvPr/>
        </p:nvSpPr>
        <p:spPr>
          <a:xfrm>
            <a:off x="6096000" y="4838700"/>
            <a:ext cx="6096000" cy="2024332"/>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fontAlgn="base"/>
            <a:r>
              <a:rPr lang="en-US" sz="1400" b="0" i="0" dirty="0">
                <a:solidFill>
                  <a:srgbClr val="0B0C0C"/>
                </a:solidFill>
                <a:effectLst/>
              </a:rPr>
              <a:t>Taking account of both forecast and policy changes announced since March, borrowing falls back below £100 billion next year, declining more slowly thereafter to stabilise at around £44 billion (1.5 per cent of GDP) in the medium term. (Chart 1).</a:t>
            </a:r>
            <a:endParaRPr lang="en-US" sz="1800" b="1" dirty="0">
              <a:solidFill>
                <a:schemeClr val="accent6"/>
              </a:solidFill>
            </a:endParaRPr>
          </a:p>
        </p:txBody>
      </p:sp>
    </p:spTree>
    <p:extLst>
      <p:ext uri="{BB962C8B-B14F-4D97-AF65-F5344CB8AC3E}">
        <p14:creationId xmlns:p14="http://schemas.microsoft.com/office/powerpoint/2010/main" val="410903947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Title 17">
            <a:extLst>
              <a:ext uri="{FF2B5EF4-FFF2-40B4-BE49-F238E27FC236}">
                <a16:creationId xmlns:a16="http://schemas.microsoft.com/office/drawing/2014/main" id="{C30B065E-6D3F-49AF-9284-962DE7739102}"/>
              </a:ext>
            </a:extLst>
          </p:cNvPr>
          <p:cNvSpPr>
            <a:spLocks noGrp="1"/>
          </p:cNvSpPr>
          <p:nvPr>
            <p:ph type="ctrTitle"/>
          </p:nvPr>
        </p:nvSpPr>
        <p:spPr>
          <a:xfrm>
            <a:off x="1524000" y="2235200"/>
            <a:ext cx="9144000" cy="2387600"/>
          </a:xfrm>
        </p:spPr>
        <p:txBody>
          <a:bodyPr>
            <a:normAutofit fontScale="90000"/>
          </a:bodyPr>
          <a:lstStyle/>
          <a:p>
            <a:r>
              <a:rPr lang="en-GB" dirty="0"/>
              <a:t>Coronavirus and Recession: Implications for Thames Valley Berkshire</a:t>
            </a:r>
          </a:p>
        </p:txBody>
      </p:sp>
    </p:spTree>
    <p:extLst>
      <p:ext uri="{BB962C8B-B14F-4D97-AF65-F5344CB8AC3E}">
        <p14:creationId xmlns:p14="http://schemas.microsoft.com/office/powerpoint/2010/main" val="13670417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4DE1B5-6D10-4B5A-AADA-2464410CB4FE}"/>
              </a:ext>
            </a:extLst>
          </p:cNvPr>
          <p:cNvSpPr>
            <a:spLocks noGrp="1"/>
          </p:cNvSpPr>
          <p:nvPr>
            <p:ph type="title"/>
          </p:nvPr>
        </p:nvSpPr>
        <p:spPr/>
        <p:txBody>
          <a:bodyPr>
            <a:normAutofit/>
          </a:bodyPr>
          <a:lstStyle/>
          <a:p>
            <a:r>
              <a:rPr lang="en-GB" dirty="0"/>
              <a:t>Furloughing (Latest data - October 2021)</a:t>
            </a:r>
          </a:p>
        </p:txBody>
      </p:sp>
      <p:sp>
        <p:nvSpPr>
          <p:cNvPr id="3" name="Content Placeholder 2">
            <a:extLst>
              <a:ext uri="{FF2B5EF4-FFF2-40B4-BE49-F238E27FC236}">
                <a16:creationId xmlns:a16="http://schemas.microsoft.com/office/drawing/2014/main" id="{5CB846F3-6BD2-4A0C-98EF-8FA2290E2EA8}"/>
              </a:ext>
            </a:extLst>
          </p:cNvPr>
          <p:cNvSpPr>
            <a:spLocks noGrp="1"/>
          </p:cNvSpPr>
          <p:nvPr>
            <p:ph idx="1"/>
          </p:nvPr>
        </p:nvSpPr>
        <p:spPr/>
        <p:txBody>
          <a:bodyPr/>
          <a:lstStyle/>
          <a:p>
            <a:r>
              <a:rPr lang="en-US" sz="1600" b="1" dirty="0"/>
              <a:t>18,500 jobs furloughed across Thames Valley Berkshire</a:t>
            </a:r>
          </a:p>
          <a:p>
            <a:r>
              <a:rPr lang="en-US" sz="1600" dirty="0"/>
              <a:t>2,300 jobs (4% of total eligible employments) furloughed in Bracknell Forest UA</a:t>
            </a:r>
          </a:p>
          <a:p>
            <a:r>
              <a:rPr lang="en-US" sz="1600" dirty="0"/>
              <a:t>4,700 (7% of total eligible employments) furloughed in Slough UA</a:t>
            </a:r>
          </a:p>
          <a:p>
            <a:r>
              <a:rPr lang="en-US" sz="1600" dirty="0"/>
              <a:t>2,800 jobs (3% of total eligible employments) furloughed in Reading UA</a:t>
            </a:r>
          </a:p>
          <a:p>
            <a:r>
              <a:rPr lang="en-US" sz="1600" dirty="0"/>
              <a:t>3,000 jobs (4% of total jobs) furloughed in Wokingham UA</a:t>
            </a:r>
          </a:p>
          <a:p>
            <a:r>
              <a:rPr lang="en-US" sz="1600" dirty="0"/>
              <a:t>3,500 jobs (5% of total jobs) furloughed in Windsor and Maidenhead</a:t>
            </a:r>
          </a:p>
          <a:p>
            <a:r>
              <a:rPr lang="en-US" sz="1600" dirty="0"/>
              <a:t>2,200 jobs (3% of total jobs) furloughed in West Berkshire</a:t>
            </a:r>
          </a:p>
          <a:p>
            <a:pPr marL="0" indent="0">
              <a:buNone/>
            </a:pPr>
            <a:endParaRPr lang="en-US" sz="1600" dirty="0"/>
          </a:p>
          <a:p>
            <a:pPr marL="0" indent="0">
              <a:buNone/>
            </a:pPr>
            <a:r>
              <a:rPr lang="en-US" sz="1600" b="1" dirty="0"/>
              <a:t>Across the UK, 1,143,600 people were furloughed (4% of total eligible employments)</a:t>
            </a:r>
          </a:p>
          <a:p>
            <a:pPr marL="0" indent="0">
              <a:buNone/>
            </a:pPr>
            <a:r>
              <a:rPr lang="en-GB" sz="1600" dirty="0">
                <a:effectLst/>
                <a:latin typeface="Calibri" panose="020F0502020204030204" pitchFamily="34" charset="0"/>
                <a:ea typeface="Calibri" panose="020F0502020204030204" pitchFamily="34" charset="0"/>
                <a:cs typeface="Arial" panose="020B0604020202020204" pitchFamily="34" charset="0"/>
              </a:rPr>
              <a:t>Berkshire has </a:t>
            </a:r>
            <a:r>
              <a:rPr lang="en-GB" sz="1600">
                <a:effectLst/>
                <a:latin typeface="Calibri" panose="020F0502020204030204" pitchFamily="34" charset="0"/>
                <a:ea typeface="Calibri" panose="020F0502020204030204" pitchFamily="34" charset="0"/>
                <a:cs typeface="Arial" panose="020B0604020202020204" pitchFamily="34" charset="0"/>
              </a:rPr>
              <a:t>a slightly lower-than-average </a:t>
            </a:r>
            <a:r>
              <a:rPr lang="en-GB" sz="1600" dirty="0">
                <a:effectLst/>
                <a:latin typeface="Calibri" panose="020F0502020204030204" pitchFamily="34" charset="0"/>
                <a:ea typeface="Calibri" panose="020F0502020204030204" pitchFamily="34" charset="0"/>
                <a:cs typeface="Arial" panose="020B0604020202020204" pitchFamily="34" charset="0"/>
              </a:rPr>
              <a:t>number of furloughed workers, compared to the rest of the UK, because of its relative strength in sectors of industry that can be continued by workers from home. </a:t>
            </a:r>
            <a:endParaRPr lang="en-US" sz="1600" dirty="0"/>
          </a:p>
          <a:p>
            <a:pPr marL="0" indent="0">
              <a:buNone/>
            </a:pPr>
            <a:r>
              <a:rPr lang="en-US" sz="1600" dirty="0"/>
              <a:t>				        </a:t>
            </a:r>
          </a:p>
          <a:p>
            <a:pPr marL="0" indent="0">
              <a:buNone/>
            </a:pPr>
            <a:r>
              <a:rPr lang="en-US" sz="1600" b="1" dirty="0">
                <a:hlinkClick r:id="rId2"/>
              </a:rPr>
              <a:t>Source: HMRC, November 2021</a:t>
            </a:r>
            <a:endParaRPr lang="en-US" sz="1600" b="1" dirty="0"/>
          </a:p>
          <a:p>
            <a:pPr marL="0" indent="0">
              <a:buNone/>
            </a:pPr>
            <a:endParaRPr lang="en-US" sz="1600" b="1" dirty="0"/>
          </a:p>
          <a:p>
            <a:pPr marL="0" indent="0">
              <a:buNone/>
            </a:pPr>
            <a:endParaRPr lang="en-US" sz="1600" b="1" dirty="0"/>
          </a:p>
        </p:txBody>
      </p:sp>
      <p:pic>
        <p:nvPicPr>
          <p:cNvPr id="5" name="Picture 4" descr="Map&#10;&#10;Description automatically generated">
            <a:extLst>
              <a:ext uri="{FF2B5EF4-FFF2-40B4-BE49-F238E27FC236}">
                <a16:creationId xmlns:a16="http://schemas.microsoft.com/office/drawing/2014/main" id="{4D621282-4CEB-4BC2-965D-5E8A0A76F17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305675" y="1561381"/>
            <a:ext cx="4551871" cy="2765155"/>
          </a:xfrm>
          <a:prstGeom prst="rect">
            <a:avLst/>
          </a:prstGeom>
        </p:spPr>
      </p:pic>
    </p:spTree>
    <p:extLst>
      <p:ext uri="{BB962C8B-B14F-4D97-AF65-F5344CB8AC3E}">
        <p14:creationId xmlns:p14="http://schemas.microsoft.com/office/powerpoint/2010/main" val="137803878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F312B9-353D-41D1-B9FA-8C6CDB6BBFC9}"/>
              </a:ext>
            </a:extLst>
          </p:cNvPr>
          <p:cNvSpPr>
            <a:spLocks noGrp="1"/>
          </p:cNvSpPr>
          <p:nvPr>
            <p:ph type="title"/>
          </p:nvPr>
        </p:nvSpPr>
        <p:spPr/>
        <p:txBody>
          <a:bodyPr>
            <a:normAutofit/>
          </a:bodyPr>
          <a:lstStyle/>
          <a:p>
            <a:r>
              <a:rPr lang="en-GB" dirty="0"/>
              <a:t>SEISS (Latest data - October 2021) </a:t>
            </a:r>
          </a:p>
        </p:txBody>
      </p:sp>
      <p:sp>
        <p:nvSpPr>
          <p:cNvPr id="3" name="Content Placeholder 2">
            <a:extLst>
              <a:ext uri="{FF2B5EF4-FFF2-40B4-BE49-F238E27FC236}">
                <a16:creationId xmlns:a16="http://schemas.microsoft.com/office/drawing/2014/main" id="{69BDC4B3-0C46-4E2D-B082-6515CB7F6674}"/>
              </a:ext>
            </a:extLst>
          </p:cNvPr>
          <p:cNvSpPr>
            <a:spLocks noGrp="1"/>
          </p:cNvSpPr>
          <p:nvPr>
            <p:ph idx="1"/>
          </p:nvPr>
        </p:nvSpPr>
        <p:spPr/>
        <p:txBody>
          <a:bodyPr>
            <a:normAutofit/>
          </a:bodyPr>
          <a:lstStyle/>
          <a:p>
            <a:r>
              <a:rPr lang="en-GB" sz="1600" b="1" dirty="0"/>
              <a:t>Total value of claims made across Thames Valley Berkshire: £414,200,000</a:t>
            </a:r>
          </a:p>
          <a:p>
            <a:pPr marL="0" indent="0">
              <a:buNone/>
            </a:pPr>
            <a:endParaRPr lang="en-GB" sz="1600" b="1" dirty="0"/>
          </a:p>
          <a:p>
            <a:r>
              <a:rPr lang="en-GB" sz="1600" dirty="0"/>
              <a:t>Total value of claims made for Bracknell Forest UA – </a:t>
            </a:r>
            <a:r>
              <a:rPr lang="en-GB" sz="1600" dirty="0">
                <a:solidFill>
                  <a:schemeClr val="bg2"/>
                </a:solidFill>
              </a:rPr>
              <a:t>All SEISS: £64,100,000</a:t>
            </a:r>
          </a:p>
          <a:p>
            <a:r>
              <a:rPr lang="en-GB" sz="1600" dirty="0"/>
              <a:t>Total value of claims made for Slough UA – </a:t>
            </a:r>
            <a:r>
              <a:rPr lang="en-GB" sz="1600" dirty="0">
                <a:solidFill>
                  <a:schemeClr val="bg2"/>
                </a:solidFill>
              </a:rPr>
              <a:t>All SEISS: £82,200,000</a:t>
            </a:r>
          </a:p>
          <a:p>
            <a:r>
              <a:rPr lang="en-GB" sz="1600" dirty="0"/>
              <a:t>Total value of claims made for Reading UA – </a:t>
            </a:r>
            <a:r>
              <a:rPr lang="en-GB" sz="1600" dirty="0">
                <a:solidFill>
                  <a:schemeClr val="bg2"/>
                </a:solidFill>
              </a:rPr>
              <a:t>All</a:t>
            </a:r>
            <a:r>
              <a:rPr lang="en-GB" sz="1600" dirty="0"/>
              <a:t> </a:t>
            </a:r>
            <a:r>
              <a:rPr lang="en-GB" sz="1600" dirty="0">
                <a:solidFill>
                  <a:schemeClr val="bg2"/>
                </a:solidFill>
              </a:rPr>
              <a:t>SEISS: £66,300,000</a:t>
            </a:r>
          </a:p>
          <a:p>
            <a:r>
              <a:rPr lang="en-GB" sz="1600" dirty="0"/>
              <a:t>Total value of claims made for Wokingham – </a:t>
            </a:r>
            <a:r>
              <a:rPr lang="en-GB" sz="1600" dirty="0">
                <a:solidFill>
                  <a:schemeClr val="bg2"/>
                </a:solidFill>
              </a:rPr>
              <a:t>All</a:t>
            </a:r>
            <a:r>
              <a:rPr lang="en-GB" sz="1600" dirty="0"/>
              <a:t> </a:t>
            </a:r>
            <a:r>
              <a:rPr lang="en-GB" sz="1600" dirty="0">
                <a:solidFill>
                  <a:schemeClr val="bg2"/>
                </a:solidFill>
              </a:rPr>
              <a:t>SEISS: £68,800,000</a:t>
            </a:r>
          </a:p>
          <a:p>
            <a:r>
              <a:rPr lang="en-GB" sz="1600" dirty="0"/>
              <a:t>Total value of claims made for Windsor and Maidenhead – </a:t>
            </a:r>
            <a:r>
              <a:rPr lang="en-GB" sz="1600" dirty="0">
                <a:solidFill>
                  <a:schemeClr val="bg2"/>
                </a:solidFill>
              </a:rPr>
              <a:t>All SEISS: £63,700,000</a:t>
            </a:r>
          </a:p>
          <a:p>
            <a:r>
              <a:rPr lang="en-GB" sz="1600" dirty="0"/>
              <a:t>Total value of claims made in West Berkshire – </a:t>
            </a:r>
            <a:r>
              <a:rPr lang="en-GB" sz="1600" dirty="0">
                <a:solidFill>
                  <a:schemeClr val="bg2"/>
                </a:solidFill>
              </a:rPr>
              <a:t>All SEISS: £69,100,000</a:t>
            </a:r>
          </a:p>
          <a:p>
            <a:pPr marL="0" indent="0">
              <a:buNone/>
            </a:pPr>
            <a:endParaRPr lang="en-GB" sz="1600" dirty="0">
              <a:solidFill>
                <a:schemeClr val="bg2"/>
              </a:solidFill>
            </a:endParaRPr>
          </a:p>
          <a:p>
            <a:r>
              <a:rPr lang="en-GB" sz="1600" b="1" dirty="0"/>
              <a:t>Total value of claims made for the whole of the United Kingdom: £28,102,000,000</a:t>
            </a:r>
            <a:endParaRPr lang="en-GB" sz="1600" b="1" dirty="0">
              <a:solidFill>
                <a:schemeClr val="bg2"/>
              </a:solidFill>
            </a:endParaRPr>
          </a:p>
          <a:p>
            <a:pPr marL="0" indent="0">
              <a:buNone/>
            </a:pPr>
            <a:r>
              <a:rPr lang="en-GB" sz="1600" dirty="0">
                <a:solidFill>
                  <a:schemeClr val="accent2"/>
                </a:solidFill>
              </a:rPr>
              <a:t>								       </a:t>
            </a:r>
            <a:r>
              <a:rPr lang="en-GB" sz="1600" b="1" dirty="0">
                <a:hlinkClick r:id="rId2"/>
              </a:rPr>
              <a:t>Source: HMRC, November 2021</a:t>
            </a:r>
            <a:endParaRPr lang="en-GB" sz="1600" b="1" dirty="0"/>
          </a:p>
        </p:txBody>
      </p:sp>
      <p:pic>
        <p:nvPicPr>
          <p:cNvPr id="4" name="Picture 3" descr="Map&#10;&#10;Description automatically generated">
            <a:extLst>
              <a:ext uri="{FF2B5EF4-FFF2-40B4-BE49-F238E27FC236}">
                <a16:creationId xmlns:a16="http://schemas.microsoft.com/office/drawing/2014/main" id="{E1E9A548-88B5-4152-8802-D5C4C76AF3F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801929" y="1738043"/>
            <a:ext cx="4551871" cy="2765155"/>
          </a:xfrm>
          <a:prstGeom prst="rect">
            <a:avLst/>
          </a:prstGeom>
        </p:spPr>
      </p:pic>
    </p:spTree>
    <p:extLst>
      <p:ext uri="{BB962C8B-B14F-4D97-AF65-F5344CB8AC3E}">
        <p14:creationId xmlns:p14="http://schemas.microsoft.com/office/powerpoint/2010/main" val="207544395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43EB98-63D0-4376-AA2E-D44C68CE2583}"/>
              </a:ext>
            </a:extLst>
          </p:cNvPr>
          <p:cNvSpPr>
            <a:spLocks noGrp="1"/>
          </p:cNvSpPr>
          <p:nvPr>
            <p:ph type="title"/>
          </p:nvPr>
        </p:nvSpPr>
        <p:spPr/>
        <p:txBody>
          <a:bodyPr>
            <a:normAutofit fontScale="90000"/>
          </a:bodyPr>
          <a:lstStyle/>
          <a:p>
            <a:r>
              <a:rPr lang="en-GB" dirty="0"/>
              <a:t>Claimant Count (Latest data - September 2021)</a:t>
            </a:r>
          </a:p>
        </p:txBody>
      </p:sp>
      <p:sp>
        <p:nvSpPr>
          <p:cNvPr id="3" name="Content Placeholder 2">
            <a:extLst>
              <a:ext uri="{FF2B5EF4-FFF2-40B4-BE49-F238E27FC236}">
                <a16:creationId xmlns:a16="http://schemas.microsoft.com/office/drawing/2014/main" id="{F2AF794A-A653-4D58-9187-DF90CB19BDA8}"/>
              </a:ext>
            </a:extLst>
          </p:cNvPr>
          <p:cNvSpPr>
            <a:spLocks noGrp="1"/>
          </p:cNvSpPr>
          <p:nvPr>
            <p:ph idx="1"/>
          </p:nvPr>
        </p:nvSpPr>
        <p:spPr/>
        <p:txBody>
          <a:bodyPr>
            <a:normAutofit/>
          </a:bodyPr>
          <a:lstStyle/>
          <a:p>
            <a:r>
              <a:rPr lang="en-GB" sz="1600" dirty="0"/>
              <a:t>Total of </a:t>
            </a:r>
            <a:r>
              <a:rPr lang="en-GB" sz="1600" b="1" dirty="0"/>
              <a:t>22,625 </a:t>
            </a:r>
            <a:r>
              <a:rPr lang="en-GB" sz="1600" dirty="0"/>
              <a:t>claimants (3.9% of the working age population) in Thames Valley Berkshire</a:t>
            </a:r>
          </a:p>
          <a:p>
            <a:r>
              <a:rPr lang="en-GB" sz="1600" dirty="0"/>
              <a:t>2,415 claimants (3% of the working age population) in Bracknell Forest UA</a:t>
            </a:r>
          </a:p>
          <a:p>
            <a:r>
              <a:rPr lang="en-GB" sz="1600" dirty="0"/>
              <a:t>6,310 claimants (6.7% of the working age population) in Slough UA</a:t>
            </a:r>
          </a:p>
          <a:p>
            <a:r>
              <a:rPr lang="en-GB" sz="1600" dirty="0"/>
              <a:t>5,660 claimants (5.3% of the working age population) in Reading UA</a:t>
            </a:r>
          </a:p>
          <a:p>
            <a:r>
              <a:rPr lang="en-GB" sz="1600" dirty="0"/>
              <a:t>2,470 claimants (2.3% of the working age population) in Wokingham UA</a:t>
            </a:r>
          </a:p>
          <a:p>
            <a:r>
              <a:rPr lang="en-GB" sz="1600" dirty="0"/>
              <a:t>2,870 claimants (3.1% of the working age population) in Windsor and Maidenhead UA</a:t>
            </a:r>
          </a:p>
          <a:p>
            <a:r>
              <a:rPr lang="en-GB" sz="1600" dirty="0"/>
              <a:t>2,905 claimants (3% of the working age population) in West Berkshire UA</a:t>
            </a:r>
          </a:p>
          <a:p>
            <a:endParaRPr lang="en-GB" sz="1600" dirty="0"/>
          </a:p>
          <a:p>
            <a:pPr marL="0" indent="0">
              <a:buNone/>
            </a:pPr>
            <a:r>
              <a:rPr lang="en-GB" sz="1600" dirty="0">
                <a:effectLst/>
                <a:ea typeface="Calibri" panose="020F0502020204030204" pitchFamily="34" charset="0"/>
              </a:rPr>
              <a:t>Across Thames Valley Berkshire, claimant unemployment has fallen </a:t>
            </a:r>
            <a:r>
              <a:rPr lang="en-GB" sz="1600" dirty="0">
                <a:ea typeface="Calibri" panose="020F0502020204030204" pitchFamily="34" charset="0"/>
              </a:rPr>
              <a:t>significantly </a:t>
            </a:r>
            <a:r>
              <a:rPr lang="en-GB" sz="1600" dirty="0">
                <a:effectLst/>
                <a:ea typeface="Calibri" panose="020F0502020204030204" pitchFamily="34" charset="0"/>
              </a:rPr>
              <a:t>from </a:t>
            </a:r>
            <a:r>
              <a:rPr lang="en-GB" sz="1600" dirty="0">
                <a:ea typeface="Calibri" panose="020F0502020204030204" pitchFamily="34" charset="0"/>
              </a:rPr>
              <a:t>30,290 in September </a:t>
            </a:r>
            <a:r>
              <a:rPr lang="en-GB" sz="1600" dirty="0">
                <a:effectLst/>
                <a:ea typeface="Calibri" panose="020F0502020204030204" pitchFamily="34" charset="0"/>
              </a:rPr>
              <a:t>2020 to </a:t>
            </a:r>
            <a:r>
              <a:rPr lang="en-GB" sz="1600" dirty="0">
                <a:ea typeface="Calibri" panose="020F0502020204030204" pitchFamily="34" charset="0"/>
              </a:rPr>
              <a:t>22,625 in September </a:t>
            </a:r>
            <a:r>
              <a:rPr lang="en-GB" sz="1600" dirty="0">
                <a:effectLst/>
                <a:ea typeface="Calibri" panose="020F0502020204030204" pitchFamily="34" charset="0"/>
              </a:rPr>
              <a:t>2021. Slough had 6.7% of its working age population claim unemployment in September 2021, </a:t>
            </a:r>
            <a:r>
              <a:rPr lang="en-GB" sz="1600" dirty="0">
                <a:ea typeface="Calibri" panose="020F0502020204030204" pitchFamily="34" charset="0"/>
              </a:rPr>
              <a:t>down slightly</a:t>
            </a:r>
            <a:r>
              <a:rPr lang="en-GB" sz="1600" dirty="0">
                <a:effectLst/>
                <a:ea typeface="Calibri" panose="020F0502020204030204" pitchFamily="34" charset="0"/>
              </a:rPr>
              <a:t> from 8.4% in </a:t>
            </a:r>
            <a:r>
              <a:rPr lang="en-GB" sz="1600" dirty="0">
                <a:ea typeface="Calibri" panose="020F0502020204030204" pitchFamily="34" charset="0"/>
              </a:rPr>
              <a:t>September 2020.</a:t>
            </a:r>
            <a:endParaRPr lang="en-GB" sz="1600" dirty="0">
              <a:effectLst/>
              <a:ea typeface="Calibri" panose="020F0502020204030204" pitchFamily="34" charset="0"/>
            </a:endParaRPr>
          </a:p>
          <a:p>
            <a:pPr marL="0" indent="0">
              <a:buNone/>
            </a:pPr>
            <a:r>
              <a:rPr lang="en-GB" sz="1600" dirty="0"/>
              <a:t>								</a:t>
            </a:r>
            <a:r>
              <a:rPr lang="en-GB" sz="1600" b="1" dirty="0"/>
              <a:t>          </a:t>
            </a:r>
            <a:r>
              <a:rPr lang="en-GB" sz="1600" b="1" dirty="0">
                <a:hlinkClick r:id="rId2"/>
              </a:rPr>
              <a:t>Source: ONS, September 2021</a:t>
            </a:r>
            <a:endParaRPr lang="en-GB" sz="1600" b="1" dirty="0"/>
          </a:p>
          <a:p>
            <a:endParaRPr lang="en-GB" sz="1600" dirty="0"/>
          </a:p>
        </p:txBody>
      </p:sp>
      <p:pic>
        <p:nvPicPr>
          <p:cNvPr id="4" name="Picture 3" descr="Map&#10;&#10;Description automatically generated">
            <a:extLst>
              <a:ext uri="{FF2B5EF4-FFF2-40B4-BE49-F238E27FC236}">
                <a16:creationId xmlns:a16="http://schemas.microsoft.com/office/drawing/2014/main" id="{C43E3E45-8CE5-44C0-896D-B3CC5502E32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820064" y="4405312"/>
            <a:ext cx="4551871" cy="2765155"/>
          </a:xfrm>
          <a:prstGeom prst="rect">
            <a:avLst/>
          </a:prstGeom>
        </p:spPr>
      </p:pic>
    </p:spTree>
    <p:extLst>
      <p:ext uri="{BB962C8B-B14F-4D97-AF65-F5344CB8AC3E}">
        <p14:creationId xmlns:p14="http://schemas.microsoft.com/office/powerpoint/2010/main" val="350040201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529533-D29F-4C7E-B2A1-5CC1273357DB}"/>
              </a:ext>
            </a:extLst>
          </p:cNvPr>
          <p:cNvSpPr>
            <a:spLocks noGrp="1"/>
          </p:cNvSpPr>
          <p:nvPr>
            <p:ph type="title"/>
          </p:nvPr>
        </p:nvSpPr>
        <p:spPr/>
        <p:txBody>
          <a:bodyPr>
            <a:normAutofit/>
          </a:bodyPr>
          <a:lstStyle/>
          <a:p>
            <a:r>
              <a:rPr lang="en-GB" dirty="0"/>
              <a:t>Strategic Issues: Heathrow</a:t>
            </a:r>
          </a:p>
        </p:txBody>
      </p:sp>
      <p:sp>
        <p:nvSpPr>
          <p:cNvPr id="3" name="Content Placeholder 2">
            <a:extLst>
              <a:ext uri="{FF2B5EF4-FFF2-40B4-BE49-F238E27FC236}">
                <a16:creationId xmlns:a16="http://schemas.microsoft.com/office/drawing/2014/main" id="{5E3BC8CB-7298-4378-9C7B-259CD97B2A6D}"/>
              </a:ext>
            </a:extLst>
          </p:cNvPr>
          <p:cNvSpPr>
            <a:spLocks noGrp="1"/>
          </p:cNvSpPr>
          <p:nvPr>
            <p:ph idx="1"/>
          </p:nvPr>
        </p:nvSpPr>
        <p:spPr/>
        <p:txBody>
          <a:bodyPr>
            <a:noAutofit/>
          </a:bodyPr>
          <a:lstStyle/>
          <a:p>
            <a:pPr marL="0" indent="0">
              <a:buNone/>
            </a:pPr>
            <a:r>
              <a:rPr lang="en-GB" sz="1900" b="1" dirty="0"/>
              <a:t>Heathrow Airport</a:t>
            </a:r>
          </a:p>
          <a:p>
            <a:pPr algn="l" fontAlgn="base"/>
            <a:r>
              <a:rPr lang="en-US" sz="1800" b="0" i="0" dirty="0">
                <a:solidFill>
                  <a:srgbClr val="121212"/>
                </a:solidFill>
                <a:effectLst/>
              </a:rPr>
              <a:t>Heathrow will be allowed to significantly raise its landing charges from next summer, the aviation regulator has announced, although it has ruled out the near-doubling of charges proposed by the airport.</a:t>
            </a:r>
          </a:p>
          <a:p>
            <a:pPr algn="l" fontAlgn="base"/>
            <a:r>
              <a:rPr lang="en-US" sz="1800" b="0" i="0" dirty="0">
                <a:solidFill>
                  <a:srgbClr val="121212"/>
                </a:solidFill>
                <a:effectLst/>
              </a:rPr>
              <a:t>Airlines reacted with dismay at the Civil Aviation Authority’s proposals, which could allow the UK’s biggest airport to increase charges by up to 56% by 2023 as it seeks to recoup losses from the pandemic.</a:t>
            </a:r>
          </a:p>
          <a:p>
            <a:pPr algn="l" fontAlgn="base"/>
            <a:r>
              <a:rPr lang="en-US" sz="1800" b="0" i="0" dirty="0">
                <a:solidFill>
                  <a:srgbClr val="121212"/>
                </a:solidFill>
                <a:effectLst/>
              </a:rPr>
              <a:t>The CAA has launched a consultation on a range of airport charges per passenger from £24.50 to £34.40, an increase from £22 per passenger in 2020. It said it sought to protect consumers against unfair charges and that it would work closely with Heathrow, airlines and others to narrow this range over the next few months.</a:t>
            </a:r>
          </a:p>
          <a:p>
            <a:pPr algn="l" fontAlgn="base"/>
            <a:r>
              <a:rPr lang="en-US" sz="1800" dirty="0"/>
              <a:t>The range will come into effect from summer 2022, with an interim cap of £30 for next year.</a:t>
            </a:r>
          </a:p>
          <a:p>
            <a:pPr algn="l" fontAlgn="base"/>
            <a:r>
              <a:rPr lang="en-US" sz="1800" dirty="0"/>
              <a:t>Heathrow said in July that its total losses since the start of the pandemic had reached £2.9bn. In September, passenger numbers were 38% of pre-pandemic levels.</a:t>
            </a:r>
            <a:r>
              <a:rPr lang="en-US" sz="1400" dirty="0"/>
              <a:t>	</a:t>
            </a:r>
            <a:r>
              <a:rPr lang="en-US" sz="1900" dirty="0"/>
              <a:t>				                				                			                       	  </a:t>
            </a:r>
            <a:r>
              <a:rPr lang="en-US" sz="1600" b="1" dirty="0">
                <a:hlinkClick r:id="rId2"/>
              </a:rPr>
              <a:t>Source: Reuters, September 2021</a:t>
            </a:r>
            <a:endParaRPr lang="en-GB" sz="1600" dirty="0"/>
          </a:p>
        </p:txBody>
      </p:sp>
    </p:spTree>
    <p:extLst>
      <p:ext uri="{BB962C8B-B14F-4D97-AF65-F5344CB8AC3E}">
        <p14:creationId xmlns:p14="http://schemas.microsoft.com/office/powerpoint/2010/main" val="67970334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529533-D29F-4C7E-B2A1-5CC1273357DB}"/>
              </a:ext>
            </a:extLst>
          </p:cNvPr>
          <p:cNvSpPr>
            <a:spLocks noGrp="1"/>
          </p:cNvSpPr>
          <p:nvPr>
            <p:ph type="title"/>
          </p:nvPr>
        </p:nvSpPr>
        <p:spPr/>
        <p:txBody>
          <a:bodyPr>
            <a:normAutofit/>
          </a:bodyPr>
          <a:lstStyle/>
          <a:p>
            <a:r>
              <a:rPr lang="en-GB" dirty="0"/>
              <a:t>Strategic Issues: Aviation</a:t>
            </a:r>
          </a:p>
        </p:txBody>
      </p:sp>
      <p:sp>
        <p:nvSpPr>
          <p:cNvPr id="3" name="Content Placeholder 2">
            <a:extLst>
              <a:ext uri="{FF2B5EF4-FFF2-40B4-BE49-F238E27FC236}">
                <a16:creationId xmlns:a16="http://schemas.microsoft.com/office/drawing/2014/main" id="{5E3BC8CB-7298-4378-9C7B-259CD97B2A6D}"/>
              </a:ext>
            </a:extLst>
          </p:cNvPr>
          <p:cNvSpPr>
            <a:spLocks noGrp="1"/>
          </p:cNvSpPr>
          <p:nvPr>
            <p:ph idx="1"/>
          </p:nvPr>
        </p:nvSpPr>
        <p:spPr/>
        <p:txBody>
          <a:bodyPr>
            <a:noAutofit/>
          </a:bodyPr>
          <a:lstStyle/>
          <a:p>
            <a:pPr marL="0" indent="0">
              <a:buNone/>
            </a:pPr>
            <a:r>
              <a:rPr lang="en-GB" sz="1900" b="1" dirty="0"/>
              <a:t>Aviation:</a:t>
            </a:r>
          </a:p>
          <a:p>
            <a:pPr algn="l" rtl="0"/>
            <a:r>
              <a:rPr lang="en-US" sz="1800" b="0" i="0" dirty="0">
                <a:solidFill>
                  <a:srgbClr val="231F20"/>
                </a:solidFill>
                <a:effectLst/>
              </a:rPr>
              <a:t>In the Budget, the Chancellor of the Exchequer reduced Air Passenger Duty (APD) on domestic flights within the UK while introducing increasing APD of long-haul flights of over 5,500 nautical miles from London. The changes do not take effect until April 2023.</a:t>
            </a:r>
          </a:p>
          <a:p>
            <a:pPr algn="l" rtl="0"/>
            <a:r>
              <a:rPr lang="en-US" sz="1800" b="0" i="0" dirty="0">
                <a:solidFill>
                  <a:srgbClr val="231F20"/>
                </a:solidFill>
                <a:effectLst/>
              </a:rPr>
              <a:t>The domestic rate of APD will be cut in half for economy-class passengers, falling from £13 ($17) to £6.50. The ultra-long-haul duty—which will mainly impact flights to Asia, Australasia, southern Africa, and Latin America—will now have an economy-class rate of £91 (up from £82). Business and first-class passengers will pay significantly more.</a:t>
            </a:r>
          </a:p>
          <a:p>
            <a:pPr algn="l" rtl="0"/>
            <a:r>
              <a:rPr lang="en-US" sz="1800" b="0" i="0" dirty="0">
                <a:solidFill>
                  <a:srgbClr val="231F20"/>
                </a:solidFill>
                <a:effectLst/>
              </a:rPr>
              <a:t>IATA condemned the increases as undermining the UK airline industry as it struggles to recover from the Covid pandemic.</a:t>
            </a:r>
          </a:p>
          <a:p>
            <a:pPr algn="l" rtl="0"/>
            <a:r>
              <a:rPr lang="en-US" sz="1800" b="0" i="0" dirty="0">
                <a:solidFill>
                  <a:srgbClr val="231F20"/>
                </a:solidFill>
                <a:effectLst/>
              </a:rPr>
              <a:t>Sunak said that funding for the Aerospace Technology Institute’s support for new aviation technology will continue, but he declined to provide details about future funding levels, a day after UK Aviation Minister Robert Courts confirmed that the government’s so-called Jet Zero strategy will not be finalized until 2022. </a:t>
            </a:r>
            <a:r>
              <a:rPr lang="en-US" sz="1800" b="1" dirty="0"/>
              <a:t>	</a:t>
            </a:r>
            <a:r>
              <a:rPr lang="en-US" sz="1900" b="1" dirty="0"/>
              <a:t>				       	       	</a:t>
            </a:r>
            <a:r>
              <a:rPr lang="en-US" sz="1600" b="1" dirty="0"/>
              <a:t>  </a:t>
            </a:r>
          </a:p>
          <a:p>
            <a:pPr marL="0" indent="0" algn="r" rtl="0">
              <a:buNone/>
            </a:pPr>
            <a:r>
              <a:rPr lang="en-US" sz="1600" b="1" dirty="0"/>
              <a:t>        </a:t>
            </a:r>
            <a:r>
              <a:rPr lang="en-US" sz="1600" b="1" dirty="0">
                <a:hlinkClick r:id="rId2"/>
              </a:rPr>
              <a:t>Source: AIN Online, October 2021</a:t>
            </a:r>
            <a:endParaRPr lang="en-GB" sz="1600" b="1" dirty="0"/>
          </a:p>
        </p:txBody>
      </p:sp>
    </p:spTree>
    <p:extLst>
      <p:ext uri="{BB962C8B-B14F-4D97-AF65-F5344CB8AC3E}">
        <p14:creationId xmlns:p14="http://schemas.microsoft.com/office/powerpoint/2010/main" val="3079755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Title 17">
            <a:extLst>
              <a:ext uri="{FF2B5EF4-FFF2-40B4-BE49-F238E27FC236}">
                <a16:creationId xmlns:a16="http://schemas.microsoft.com/office/drawing/2014/main" id="{C30B065E-6D3F-49AF-9284-962DE7739102}"/>
              </a:ext>
            </a:extLst>
          </p:cNvPr>
          <p:cNvSpPr>
            <a:spLocks noGrp="1"/>
          </p:cNvSpPr>
          <p:nvPr>
            <p:ph type="ctrTitle"/>
          </p:nvPr>
        </p:nvSpPr>
        <p:spPr>
          <a:xfrm>
            <a:off x="1524000" y="2235200"/>
            <a:ext cx="9144000" cy="2387600"/>
          </a:xfrm>
        </p:spPr>
        <p:txBody>
          <a:bodyPr>
            <a:normAutofit fontScale="90000"/>
          </a:bodyPr>
          <a:lstStyle/>
          <a:p>
            <a:r>
              <a:rPr lang="en-GB" dirty="0"/>
              <a:t>Demand and Supply Conditions: Businesses, Hiring, Restructuring, Investment, Labour and Skills Supply</a:t>
            </a:r>
          </a:p>
        </p:txBody>
      </p:sp>
    </p:spTree>
    <p:extLst>
      <p:ext uri="{BB962C8B-B14F-4D97-AF65-F5344CB8AC3E}">
        <p14:creationId xmlns:p14="http://schemas.microsoft.com/office/powerpoint/2010/main" val="287269081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43EB98-63D0-4376-AA2E-D44C68CE2583}"/>
              </a:ext>
            </a:extLst>
          </p:cNvPr>
          <p:cNvSpPr>
            <a:spLocks noGrp="1"/>
          </p:cNvSpPr>
          <p:nvPr>
            <p:ph type="title"/>
          </p:nvPr>
        </p:nvSpPr>
        <p:spPr/>
        <p:txBody>
          <a:bodyPr/>
          <a:lstStyle/>
          <a:p>
            <a:r>
              <a:rPr lang="en-GB" dirty="0"/>
              <a:t>Household/Consumer Demand</a:t>
            </a:r>
          </a:p>
        </p:txBody>
      </p:sp>
      <p:sp>
        <p:nvSpPr>
          <p:cNvPr id="3" name="Content Placeholder 2">
            <a:extLst>
              <a:ext uri="{FF2B5EF4-FFF2-40B4-BE49-F238E27FC236}">
                <a16:creationId xmlns:a16="http://schemas.microsoft.com/office/drawing/2014/main" id="{F2AF794A-A653-4D58-9187-DF90CB19BDA8}"/>
              </a:ext>
            </a:extLst>
          </p:cNvPr>
          <p:cNvSpPr>
            <a:spLocks noGrp="1"/>
          </p:cNvSpPr>
          <p:nvPr>
            <p:ph idx="1"/>
          </p:nvPr>
        </p:nvSpPr>
        <p:spPr/>
        <p:txBody>
          <a:bodyPr>
            <a:noAutofit/>
          </a:bodyPr>
          <a:lstStyle/>
          <a:p>
            <a:r>
              <a:rPr lang="en-GB" sz="1600" dirty="0"/>
              <a:t>Slough had an overall recovery index score of 62 at the end of August, putting it in a weaker position in terms of recovery (closer to pre-lockdown levels) than Reading which had a recovery index score of 72.</a:t>
            </a:r>
            <a:endParaRPr lang="en-US" sz="1600" b="1" dirty="0"/>
          </a:p>
          <a:p>
            <a:pPr marL="0" indent="0" algn="r">
              <a:buNone/>
            </a:pPr>
            <a:r>
              <a:rPr lang="en-US" sz="1600" b="1" dirty="0"/>
              <a:t>					             </a:t>
            </a:r>
            <a:r>
              <a:rPr lang="en-US" sz="1600" b="1" dirty="0">
                <a:hlinkClick r:id="rId2"/>
              </a:rPr>
              <a:t>Source: Centre for Cities, September 2021</a:t>
            </a:r>
            <a:r>
              <a:rPr lang="en-US" sz="1600" b="1" dirty="0"/>
              <a:t> (latest release)</a:t>
            </a:r>
          </a:p>
          <a:p>
            <a:pPr algn="l">
              <a:buFont typeface="Arial" panose="020B0604020202020204" pitchFamily="34" charset="0"/>
              <a:buChar char="•"/>
            </a:pPr>
            <a:r>
              <a:rPr lang="en-US" sz="1600" dirty="0">
                <a:solidFill>
                  <a:schemeClr val="accent6"/>
                </a:solidFill>
              </a:rPr>
              <a:t>Retail sales volumes fell by 0.2% in September 2021, following an upwardly-revised 0.6% fall in August; despite the fall in September, volumes were 4.2% higher than their pre-coronavirus (COVID-19) pandemic February 2020 levels.</a:t>
            </a:r>
          </a:p>
          <a:p>
            <a:pPr algn="l">
              <a:buFont typeface="Arial" panose="020B0604020202020204" pitchFamily="34" charset="0"/>
              <a:buChar char="•"/>
            </a:pPr>
            <a:r>
              <a:rPr lang="en-US" sz="1600" dirty="0">
                <a:solidFill>
                  <a:schemeClr val="accent6"/>
                </a:solidFill>
              </a:rPr>
              <a:t>Non-food stores reported a fall of 1.4% in sales volumes in September 2021, because of falls in household goods stores (negative 9.3%), such as furniture and lighting stores, and other non-food stores (negative 1.7%) such as sports equipment stores.</a:t>
            </a:r>
          </a:p>
          <a:p>
            <a:pPr algn="l">
              <a:buFont typeface="Arial" panose="020B0604020202020204" pitchFamily="34" charset="0"/>
              <a:buChar char="•"/>
            </a:pPr>
            <a:r>
              <a:rPr lang="en-US" sz="1600" dirty="0">
                <a:solidFill>
                  <a:schemeClr val="accent6"/>
                </a:solidFill>
              </a:rPr>
              <a:t>Automotive fuel sales volumes rose by 2.9% in September 2021 as demand towards the end of September increased sales; volumes were 1.8% above their pre-pandemic February 2020 levels.</a:t>
            </a:r>
          </a:p>
          <a:p>
            <a:pPr algn="l">
              <a:buFont typeface="Arial" panose="020B0604020202020204" pitchFamily="34" charset="0"/>
              <a:buChar char="•"/>
            </a:pPr>
            <a:r>
              <a:rPr lang="en-US" sz="1600" dirty="0">
                <a:solidFill>
                  <a:schemeClr val="accent6"/>
                </a:solidFill>
              </a:rPr>
              <a:t>Food store sales volumes rose by 0.6% in September 2021 and were 3.9% above pre-coronavirus pandemic levels in February 2020.</a:t>
            </a:r>
          </a:p>
          <a:p>
            <a:pPr>
              <a:buFont typeface="Arial" panose="020B0604020202020204" pitchFamily="34" charset="0"/>
              <a:buChar char="•"/>
            </a:pPr>
            <a:r>
              <a:rPr lang="en-US" sz="1600" dirty="0">
                <a:solidFill>
                  <a:schemeClr val="accent6"/>
                </a:solidFill>
              </a:rPr>
              <a:t>Despite relaxation of COVID-19 restrictions in summer 2021, in-store retail sales remain subdued; the proportion of retail sales online rose to 28.1% in September 2021 from 27.9% in August, substantially higher than 19.7% in February 2020, i.e.  before the pandemic.</a:t>
            </a:r>
            <a:r>
              <a:rPr lang="en-US" sz="1600" b="1" dirty="0">
                <a:solidFill>
                  <a:schemeClr val="accent6"/>
                </a:solidFill>
              </a:rPr>
              <a:t>	                 					            			                                                                     							                     										  </a:t>
            </a:r>
            <a:r>
              <a:rPr lang="en-US" sz="1600" b="1" dirty="0">
                <a:solidFill>
                  <a:schemeClr val="accent6"/>
                </a:solidFill>
                <a:hlinkClick r:id="rId3"/>
              </a:rPr>
              <a:t>Source: ONS, October 2021 </a:t>
            </a:r>
            <a:r>
              <a:rPr lang="en-US" sz="1600" b="1" dirty="0">
                <a:solidFill>
                  <a:schemeClr val="accent6"/>
                </a:solidFill>
              </a:rPr>
              <a:t>(latest release)</a:t>
            </a:r>
          </a:p>
          <a:p>
            <a:pPr marL="0" indent="0">
              <a:buNone/>
            </a:pPr>
            <a:endParaRPr lang="en-GB" sz="1300" dirty="0"/>
          </a:p>
        </p:txBody>
      </p:sp>
    </p:spTree>
    <p:extLst>
      <p:ext uri="{BB962C8B-B14F-4D97-AF65-F5344CB8AC3E}">
        <p14:creationId xmlns:p14="http://schemas.microsoft.com/office/powerpoint/2010/main" val="133898623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BEAC96-B3D4-456E-B445-EE207345F87C}"/>
              </a:ext>
            </a:extLst>
          </p:cNvPr>
          <p:cNvSpPr>
            <a:spLocks noGrp="1"/>
          </p:cNvSpPr>
          <p:nvPr>
            <p:ph type="title"/>
          </p:nvPr>
        </p:nvSpPr>
        <p:spPr/>
        <p:txBody>
          <a:bodyPr/>
          <a:lstStyle/>
          <a:p>
            <a:r>
              <a:rPr lang="en-GB" dirty="0"/>
              <a:t>Key contents of this month’s briefing</a:t>
            </a:r>
          </a:p>
        </p:txBody>
      </p:sp>
      <p:sp>
        <p:nvSpPr>
          <p:cNvPr id="3" name="Content Placeholder 2">
            <a:extLst>
              <a:ext uri="{FF2B5EF4-FFF2-40B4-BE49-F238E27FC236}">
                <a16:creationId xmlns:a16="http://schemas.microsoft.com/office/drawing/2014/main" id="{BEECC9EC-FCF2-4D82-BEAF-843D5AE62477}"/>
              </a:ext>
            </a:extLst>
          </p:cNvPr>
          <p:cNvSpPr>
            <a:spLocks noGrp="1"/>
          </p:cNvSpPr>
          <p:nvPr>
            <p:ph idx="1"/>
          </p:nvPr>
        </p:nvSpPr>
        <p:spPr/>
        <p:txBody>
          <a:bodyPr/>
          <a:lstStyle/>
          <a:p>
            <a:r>
              <a:rPr lang="en-GB" dirty="0"/>
              <a:t>Updated global and UK economic forecasts</a:t>
            </a:r>
          </a:p>
          <a:p>
            <a:r>
              <a:rPr lang="en-GB" dirty="0"/>
              <a:t>Latest furlough, SEISS and claimant count figures by Local Authority</a:t>
            </a:r>
          </a:p>
          <a:p>
            <a:r>
              <a:rPr lang="en-GB" dirty="0"/>
              <a:t>Latest remote working figures for Thames Valley Berkshire</a:t>
            </a:r>
          </a:p>
          <a:p>
            <a:r>
              <a:rPr lang="en-GB" dirty="0"/>
              <a:t>Latest ‘notable business news’ by Local Authority</a:t>
            </a:r>
          </a:p>
          <a:p>
            <a:r>
              <a:rPr lang="en-GB" dirty="0"/>
              <a:t>Latest job posting analytics by Local Authority</a:t>
            </a:r>
          </a:p>
          <a:p>
            <a:endParaRPr lang="en-GB" dirty="0"/>
          </a:p>
          <a:p>
            <a:endParaRPr lang="en-GB" dirty="0"/>
          </a:p>
        </p:txBody>
      </p:sp>
    </p:spTree>
    <p:extLst>
      <p:ext uri="{BB962C8B-B14F-4D97-AF65-F5344CB8AC3E}">
        <p14:creationId xmlns:p14="http://schemas.microsoft.com/office/powerpoint/2010/main" val="265966084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1532AF-D2F9-4B73-AB6F-A4C150A15511}"/>
              </a:ext>
            </a:extLst>
          </p:cNvPr>
          <p:cNvSpPr>
            <a:spLocks noGrp="1"/>
          </p:cNvSpPr>
          <p:nvPr>
            <p:ph type="title"/>
          </p:nvPr>
        </p:nvSpPr>
        <p:spPr/>
        <p:txBody>
          <a:bodyPr/>
          <a:lstStyle/>
          <a:p>
            <a:r>
              <a:rPr lang="en-GB" dirty="0"/>
              <a:t>Industries at Risk</a:t>
            </a:r>
          </a:p>
        </p:txBody>
      </p:sp>
      <p:sp>
        <p:nvSpPr>
          <p:cNvPr id="4" name="TextBox 3">
            <a:extLst>
              <a:ext uri="{FF2B5EF4-FFF2-40B4-BE49-F238E27FC236}">
                <a16:creationId xmlns:a16="http://schemas.microsoft.com/office/drawing/2014/main" id="{9F67FF07-D8CF-486B-ACA2-7886ECF9DAAA}"/>
              </a:ext>
            </a:extLst>
          </p:cNvPr>
          <p:cNvSpPr txBox="1"/>
          <p:nvPr/>
        </p:nvSpPr>
        <p:spPr>
          <a:xfrm>
            <a:off x="76199" y="2664199"/>
            <a:ext cx="5929311" cy="1333369"/>
          </a:xfrm>
          <a:prstGeom prst="rect">
            <a:avLst/>
          </a:prstGeom>
          <a:solidFill>
            <a:schemeClr val="accent5">
              <a:lumMod val="20000"/>
              <a:lumOff val="80000"/>
            </a:schemeClr>
          </a:solidFill>
          <a:ln>
            <a:solidFill>
              <a:schemeClr val="accent2"/>
            </a:solidFill>
          </a:ln>
        </p:spPr>
        <p:txBody>
          <a:bodyPr wrap="square" lIns="36000" tIns="36000" rIns="36000" bIns="36000" rtlCol="0">
            <a:spAutoFit/>
          </a:bodyPr>
          <a:lstStyle/>
          <a:p>
            <a:pPr marL="0" indent="0">
              <a:lnSpc>
                <a:spcPct val="100000"/>
              </a:lnSpc>
              <a:spcBef>
                <a:spcPts val="0"/>
              </a:spcBef>
              <a:spcAft>
                <a:spcPts val="600"/>
              </a:spcAft>
              <a:buNone/>
            </a:pPr>
            <a:r>
              <a:rPr lang="en-GB" sz="1200" b="1" dirty="0"/>
              <a:t>CONSTRUCTION</a:t>
            </a:r>
          </a:p>
          <a:p>
            <a:pPr marL="171450" indent="-171450">
              <a:lnSpc>
                <a:spcPct val="100000"/>
              </a:lnSpc>
              <a:spcBef>
                <a:spcPts val="0"/>
              </a:spcBef>
              <a:spcAft>
                <a:spcPts val="600"/>
              </a:spcAft>
              <a:buFont typeface="Arial" panose="020B0604020202020204" pitchFamily="34" charset="0"/>
              <a:buChar char="•"/>
            </a:pPr>
            <a:r>
              <a:rPr lang="en-GB" sz="1100" dirty="0"/>
              <a:t>21,000 people work in construction in Berkshire – with only 1,500 of these working in Bracknell Forest and </a:t>
            </a:r>
            <a:r>
              <a:rPr lang="en-GB" sz="1100" b="0" i="0" dirty="0">
                <a:effectLst/>
              </a:rPr>
              <a:t>2,164,000 across the whole of Great Britain</a:t>
            </a:r>
            <a:r>
              <a:rPr lang="en-GB" sz="1100" dirty="0"/>
              <a:t> (ONS, 2020)</a:t>
            </a:r>
          </a:p>
          <a:p>
            <a:pPr marL="180975" indent="-180975">
              <a:lnSpc>
                <a:spcPct val="80000"/>
              </a:lnSpc>
              <a:spcBef>
                <a:spcPts val="0"/>
              </a:spcBef>
              <a:spcAft>
                <a:spcPts val="300"/>
              </a:spcAft>
              <a:buFont typeface="Arial" panose="020B0604020202020204" pitchFamily="34" charset="0"/>
              <a:buChar char="•"/>
            </a:pPr>
            <a:r>
              <a:rPr lang="en-US" sz="1100" b="0" i="0" dirty="0">
                <a:effectLst/>
              </a:rPr>
              <a:t>The level of construction output in August 2020 was 10.8% below the February 2020 level (ONS, 2020)</a:t>
            </a:r>
          </a:p>
          <a:p>
            <a:pPr marL="180975" indent="-180975">
              <a:lnSpc>
                <a:spcPct val="80000"/>
              </a:lnSpc>
              <a:spcBef>
                <a:spcPts val="0"/>
              </a:spcBef>
              <a:spcAft>
                <a:spcPts val="300"/>
              </a:spcAft>
              <a:buFont typeface="Arial" panose="020B0604020202020204" pitchFamily="34" charset="0"/>
              <a:buChar char="•"/>
            </a:pPr>
            <a:r>
              <a:rPr lang="en-US" sz="1100" b="0" i="0" dirty="0">
                <a:effectLst/>
              </a:rPr>
              <a:t>Construction output grew by 18.5% in the three months to August 2020 compared with the previous three-month period, but this followed 10 consecutive periods of decline (ONS, 2020)</a:t>
            </a:r>
            <a:endParaRPr lang="en-GB" sz="1100" dirty="0">
              <a:effectLst/>
              <a:ea typeface="Calibri" panose="020F0502020204030204" pitchFamily="34" charset="0"/>
            </a:endParaRPr>
          </a:p>
        </p:txBody>
      </p:sp>
      <p:sp>
        <p:nvSpPr>
          <p:cNvPr id="5" name="TextBox 4">
            <a:extLst>
              <a:ext uri="{FF2B5EF4-FFF2-40B4-BE49-F238E27FC236}">
                <a16:creationId xmlns:a16="http://schemas.microsoft.com/office/drawing/2014/main" id="{828674C4-BF72-4BC0-AC13-6F4C792455F8}"/>
              </a:ext>
            </a:extLst>
          </p:cNvPr>
          <p:cNvSpPr txBox="1"/>
          <p:nvPr/>
        </p:nvSpPr>
        <p:spPr>
          <a:xfrm>
            <a:off x="6178477" y="4866302"/>
            <a:ext cx="5929311" cy="1904295"/>
          </a:xfrm>
          <a:prstGeom prst="rect">
            <a:avLst/>
          </a:prstGeom>
          <a:solidFill>
            <a:srgbClr val="99CCFF"/>
          </a:solidFill>
          <a:ln>
            <a:solidFill>
              <a:srgbClr val="9966FF"/>
            </a:solidFill>
          </a:ln>
        </p:spPr>
        <p:txBody>
          <a:bodyPr wrap="square" lIns="36000" tIns="36000" rIns="36000" bIns="36000" rtlCol="0">
            <a:spAutoFit/>
          </a:bodyPr>
          <a:lstStyle/>
          <a:p>
            <a:pPr>
              <a:spcAft>
                <a:spcPts val="300"/>
              </a:spcAft>
            </a:pPr>
            <a:r>
              <a:rPr lang="en-GB" sz="1200" b="1" dirty="0"/>
              <a:t>AVIATION</a:t>
            </a:r>
          </a:p>
          <a:p>
            <a:pPr marL="180975" indent="-180975">
              <a:lnSpc>
                <a:spcPct val="80000"/>
              </a:lnSpc>
              <a:spcBef>
                <a:spcPts val="0"/>
              </a:spcBef>
              <a:spcAft>
                <a:spcPts val="300"/>
              </a:spcAft>
              <a:buFont typeface="Arial" panose="020B0604020202020204" pitchFamily="34" charset="0"/>
              <a:buChar char="•"/>
            </a:pPr>
            <a:r>
              <a:rPr lang="en-GB" sz="1100" dirty="0"/>
              <a:t>Aviation has an estimated value of £28 billion to the UK economy, employing 230,000 workers at over 40 commercial airports. (House of Commons Transport Committee, June 2020)</a:t>
            </a:r>
          </a:p>
          <a:p>
            <a:pPr marL="180975" indent="-180975">
              <a:lnSpc>
                <a:spcPct val="80000"/>
              </a:lnSpc>
              <a:spcBef>
                <a:spcPts val="0"/>
              </a:spcBef>
              <a:spcAft>
                <a:spcPts val="300"/>
              </a:spcAft>
              <a:buFont typeface="Arial" panose="020B0604020202020204" pitchFamily="34" charset="0"/>
              <a:buChar char="•"/>
            </a:pPr>
            <a:r>
              <a:rPr lang="en-GB" sz="1100" dirty="0"/>
              <a:t>76,000 people work in over 400 business across Heathrow Airport. Many of these people live in Slough, in Berkshire. (Heathrow local recovery plan, 2020)</a:t>
            </a:r>
          </a:p>
          <a:p>
            <a:pPr marL="180975" indent="-180975">
              <a:lnSpc>
                <a:spcPct val="80000"/>
              </a:lnSpc>
              <a:spcBef>
                <a:spcPts val="0"/>
              </a:spcBef>
              <a:spcAft>
                <a:spcPts val="300"/>
              </a:spcAft>
              <a:buFont typeface="Arial" panose="020B0604020202020204" pitchFamily="34" charset="0"/>
              <a:buChar char="•"/>
            </a:pPr>
            <a:r>
              <a:rPr lang="en-US" sz="1100" dirty="0"/>
              <a:t>There were 5,800 passenger flights in April 2020 compared to 201,000 a year earlier: a reduction of 97%. The impact is several times more severe than the aftermath of the global financial crisis in 2008, when passenger flights reduced by around 67,000 to 134,000 per month. (House of Commons Transport Committee, June 2020)</a:t>
            </a:r>
          </a:p>
          <a:p>
            <a:pPr marL="180975" indent="-180975">
              <a:lnSpc>
                <a:spcPct val="80000"/>
              </a:lnSpc>
              <a:spcBef>
                <a:spcPts val="0"/>
              </a:spcBef>
              <a:spcAft>
                <a:spcPts val="300"/>
              </a:spcAft>
              <a:buFont typeface="Arial" panose="020B0604020202020204" pitchFamily="34" charset="0"/>
              <a:buChar char="•"/>
            </a:pPr>
            <a:r>
              <a:rPr lang="en-US" sz="1100" dirty="0"/>
              <a:t>The UK aviation industry has been hit harder than any European country by the pandemic with IATA calculating that the “</a:t>
            </a:r>
            <a:r>
              <a:rPr lang="en-US" sz="1100" b="0" i="0" dirty="0">
                <a:effectLst/>
              </a:rPr>
              <a:t>coronavirus crisis will cost 780,000 British jobs and cost £46bn in lost GDP.” (International Air Transport Association, 2020).</a:t>
            </a:r>
          </a:p>
        </p:txBody>
      </p:sp>
      <p:sp>
        <p:nvSpPr>
          <p:cNvPr id="6" name="TextBox 5">
            <a:extLst>
              <a:ext uri="{FF2B5EF4-FFF2-40B4-BE49-F238E27FC236}">
                <a16:creationId xmlns:a16="http://schemas.microsoft.com/office/drawing/2014/main" id="{C229AACC-4DBB-4BBB-A8A4-333A420316D4}"/>
              </a:ext>
            </a:extLst>
          </p:cNvPr>
          <p:cNvSpPr txBox="1"/>
          <p:nvPr/>
        </p:nvSpPr>
        <p:spPr>
          <a:xfrm>
            <a:off x="6178481" y="1328468"/>
            <a:ext cx="5929311" cy="1633451"/>
          </a:xfrm>
          <a:prstGeom prst="rect">
            <a:avLst/>
          </a:prstGeom>
          <a:solidFill>
            <a:srgbClr val="FFCCFF"/>
          </a:solidFill>
          <a:ln>
            <a:solidFill>
              <a:schemeClr val="accent3"/>
            </a:solidFill>
          </a:ln>
        </p:spPr>
        <p:txBody>
          <a:bodyPr wrap="square" lIns="36000" tIns="36000" rIns="36000" bIns="36000" rtlCol="0">
            <a:spAutoFit/>
          </a:bodyPr>
          <a:lstStyle/>
          <a:p>
            <a:pPr>
              <a:spcAft>
                <a:spcPts val="300"/>
              </a:spcAft>
            </a:pPr>
            <a:r>
              <a:rPr lang="en-GB" sz="1200" b="1" dirty="0"/>
              <a:t>HOSPITALITY &amp; TOURISM</a:t>
            </a:r>
          </a:p>
          <a:p>
            <a:pPr marL="180000" indent="-180000">
              <a:lnSpc>
                <a:spcPct val="80000"/>
              </a:lnSpc>
              <a:spcAft>
                <a:spcPts val="300"/>
              </a:spcAft>
              <a:buFont typeface="Arial" panose="020B0604020202020204" pitchFamily="34" charset="0"/>
              <a:buChar char="•"/>
            </a:pPr>
            <a:r>
              <a:rPr lang="en-US" sz="1100" dirty="0"/>
              <a:t>The hospitality and tourism sector in Berkshire employed 35,842 people in 2020 – an increase of 0.8% on the previous year (EMSI, 2021)</a:t>
            </a:r>
            <a:endParaRPr lang="en-GB" sz="1100" b="1" dirty="0"/>
          </a:p>
          <a:p>
            <a:pPr marL="180975" indent="-180975">
              <a:lnSpc>
                <a:spcPct val="80000"/>
              </a:lnSpc>
              <a:spcBef>
                <a:spcPts val="0"/>
              </a:spcBef>
              <a:spcAft>
                <a:spcPts val="300"/>
              </a:spcAft>
              <a:buFont typeface="Arial" panose="020B0604020202020204" pitchFamily="34" charset="0"/>
              <a:buChar char="•"/>
            </a:pPr>
            <a:r>
              <a:rPr lang="en-GB" sz="1100" dirty="0"/>
              <a:t>In June, ‘Pathways to Recovery’, a report by the All Party Parliamentary Group on Hospitality and Tourism, found that </a:t>
            </a:r>
            <a:r>
              <a:rPr lang="en-US" sz="1100" dirty="0"/>
              <a:t>j</a:t>
            </a:r>
            <a:r>
              <a:rPr lang="en-US" sz="1100" i="0" dirty="0">
                <a:effectLst/>
              </a:rPr>
              <a:t>ust 11% of hospitality businesses had been able to operate normally during the first lockdown and international tourist arrivals were likely to be down 59% for the year.</a:t>
            </a:r>
          </a:p>
          <a:p>
            <a:pPr marL="180975" indent="-180975">
              <a:lnSpc>
                <a:spcPct val="80000"/>
              </a:lnSpc>
              <a:spcBef>
                <a:spcPts val="0"/>
              </a:spcBef>
              <a:spcAft>
                <a:spcPts val="300"/>
              </a:spcAft>
              <a:buFont typeface="Arial" panose="020B0604020202020204" pitchFamily="34" charset="0"/>
              <a:buChar char="•"/>
            </a:pPr>
            <a:r>
              <a:rPr lang="en-US" sz="1100" dirty="0"/>
              <a:t>Kate Nicholls, CEO of UK Hospitality, told the BBC (December 2020) that 30,000 hospitality businesses – most of them SMEs and one-third of the total – could be lost by the end of 2020.</a:t>
            </a:r>
          </a:p>
          <a:p>
            <a:pPr marL="180975" indent="-180975">
              <a:lnSpc>
                <a:spcPct val="80000"/>
              </a:lnSpc>
              <a:spcBef>
                <a:spcPts val="0"/>
              </a:spcBef>
              <a:spcAft>
                <a:spcPts val="300"/>
              </a:spcAft>
              <a:buFont typeface="Arial" panose="020B0604020202020204" pitchFamily="34" charset="0"/>
              <a:buChar char="•"/>
            </a:pPr>
            <a:r>
              <a:rPr lang="en-US" sz="1100" dirty="0"/>
              <a:t>According to Sky News in December, at least 38,653 hospitality jobs had been lost during the pandemic.</a:t>
            </a:r>
          </a:p>
        </p:txBody>
      </p:sp>
      <p:sp>
        <p:nvSpPr>
          <p:cNvPr id="7" name="TextBox 6">
            <a:extLst>
              <a:ext uri="{FF2B5EF4-FFF2-40B4-BE49-F238E27FC236}">
                <a16:creationId xmlns:a16="http://schemas.microsoft.com/office/drawing/2014/main" id="{EA5AB5BD-7029-488E-8776-A50D8C6C6DCF}"/>
              </a:ext>
            </a:extLst>
          </p:cNvPr>
          <p:cNvSpPr txBox="1"/>
          <p:nvPr/>
        </p:nvSpPr>
        <p:spPr>
          <a:xfrm>
            <a:off x="6178478" y="3046881"/>
            <a:ext cx="5929311" cy="1730401"/>
          </a:xfrm>
          <a:prstGeom prst="rect">
            <a:avLst/>
          </a:prstGeom>
          <a:solidFill>
            <a:srgbClr val="00CC99"/>
          </a:solidFill>
          <a:ln>
            <a:solidFill>
              <a:schemeClr val="accent6">
                <a:lumMod val="75000"/>
                <a:lumOff val="25000"/>
              </a:schemeClr>
            </a:solidFill>
          </a:ln>
        </p:spPr>
        <p:txBody>
          <a:bodyPr wrap="square" lIns="36000" tIns="36000" rIns="36000" bIns="36000" rtlCol="0">
            <a:spAutoFit/>
          </a:bodyPr>
          <a:lstStyle/>
          <a:p>
            <a:pPr marL="0" indent="0">
              <a:lnSpc>
                <a:spcPct val="100000"/>
              </a:lnSpc>
              <a:spcBef>
                <a:spcPts val="0"/>
              </a:spcBef>
              <a:spcAft>
                <a:spcPts val="300"/>
              </a:spcAft>
              <a:buNone/>
            </a:pPr>
            <a:r>
              <a:rPr lang="en-GB" sz="1200" b="1" dirty="0"/>
              <a:t>NON-FOOD RETAIL &amp; WHOLESALE</a:t>
            </a:r>
          </a:p>
          <a:p>
            <a:pPr marL="174625" indent="-174625">
              <a:lnSpc>
                <a:spcPct val="80000"/>
              </a:lnSpc>
              <a:spcBef>
                <a:spcPts val="0"/>
              </a:spcBef>
              <a:spcAft>
                <a:spcPts val="300"/>
              </a:spcAft>
              <a:buFont typeface="Arial" panose="020B0604020202020204" pitchFamily="34" charset="0"/>
              <a:buChar char="•"/>
            </a:pPr>
            <a:r>
              <a:rPr lang="en-GB" sz="1100" dirty="0"/>
              <a:t>More than 45,000 people work in non-motor vehicle retail in Berkshire – with 12,500 of them working in Reading (EMSI, 2021). The offline retail sector has struggled during the pandemic. At least 39,000 jobs had been lost in retail as of 3 December. Redundancy announcements include 7,000 at Marks and Spencer (August), 4,000 at Debenhams (August) and 4,000 at Boots (July) - Sky News, 2020.</a:t>
            </a:r>
          </a:p>
          <a:p>
            <a:pPr marL="174625" indent="-174625">
              <a:lnSpc>
                <a:spcPct val="80000"/>
              </a:lnSpc>
              <a:spcBef>
                <a:spcPts val="0"/>
              </a:spcBef>
              <a:spcAft>
                <a:spcPts val="300"/>
              </a:spcAft>
              <a:buFont typeface="Arial" panose="020B0604020202020204" pitchFamily="34" charset="0"/>
              <a:buChar char="•"/>
            </a:pPr>
            <a:r>
              <a:rPr lang="en-GB" sz="1100" dirty="0"/>
              <a:t>The pre-pandemic trend of on-line shopping has strengthened in 2020; a record total of 31.4% of shopping was done on line in November 2020 (ONS, 2020), a trend that will have profound implications for the high street. </a:t>
            </a:r>
          </a:p>
          <a:p>
            <a:pPr marL="174625" indent="-174625">
              <a:lnSpc>
                <a:spcPct val="80000"/>
              </a:lnSpc>
              <a:spcBef>
                <a:spcPts val="0"/>
              </a:spcBef>
              <a:spcAft>
                <a:spcPts val="300"/>
              </a:spcAft>
              <a:buFont typeface="Arial" panose="020B0604020202020204" pitchFamily="34" charset="0"/>
              <a:buChar char="•"/>
            </a:pPr>
            <a:r>
              <a:rPr lang="en-US" sz="1100" b="0" i="0" dirty="0">
                <a:effectLst/>
              </a:rPr>
              <a:t>In November, retail sales volume decreased by 3.8% (vs October figures) as a result of COVID-19. Despite this, overall sales remain above their pre-pandemic levels (ONS, 2020).</a:t>
            </a:r>
            <a:endParaRPr lang="en-GB" sz="1100" dirty="0"/>
          </a:p>
        </p:txBody>
      </p:sp>
      <p:sp>
        <p:nvSpPr>
          <p:cNvPr id="8" name="TextBox 7">
            <a:extLst>
              <a:ext uri="{FF2B5EF4-FFF2-40B4-BE49-F238E27FC236}">
                <a16:creationId xmlns:a16="http://schemas.microsoft.com/office/drawing/2014/main" id="{FB2CD642-A2B6-4B5D-8AEA-47C80E23AB6A}"/>
              </a:ext>
            </a:extLst>
          </p:cNvPr>
          <p:cNvSpPr txBox="1"/>
          <p:nvPr/>
        </p:nvSpPr>
        <p:spPr>
          <a:xfrm>
            <a:off x="76199" y="4106113"/>
            <a:ext cx="5929311" cy="1502646"/>
          </a:xfrm>
          <a:prstGeom prst="rect">
            <a:avLst/>
          </a:prstGeom>
          <a:solidFill>
            <a:schemeClr val="accent6">
              <a:lumMod val="10000"/>
              <a:lumOff val="90000"/>
            </a:schemeClr>
          </a:solidFill>
          <a:ln>
            <a:solidFill>
              <a:srgbClr val="00B050"/>
            </a:solidFill>
          </a:ln>
        </p:spPr>
        <p:txBody>
          <a:bodyPr wrap="square" lIns="36000" tIns="36000" rIns="36000" bIns="36000" rtlCol="0">
            <a:spAutoFit/>
          </a:bodyPr>
          <a:lstStyle/>
          <a:p>
            <a:pPr marL="0" indent="0">
              <a:lnSpc>
                <a:spcPct val="100000"/>
              </a:lnSpc>
              <a:spcBef>
                <a:spcPts val="0"/>
              </a:spcBef>
              <a:spcAft>
                <a:spcPts val="600"/>
              </a:spcAft>
              <a:buNone/>
            </a:pPr>
            <a:r>
              <a:rPr lang="en-GB" sz="1200" b="1" dirty="0"/>
              <a:t>ARTS, ENTERTAINMENT &amp; RECREATION</a:t>
            </a:r>
          </a:p>
          <a:p>
            <a:pPr marL="171450" indent="-171450">
              <a:lnSpc>
                <a:spcPct val="100000"/>
              </a:lnSpc>
              <a:spcBef>
                <a:spcPts val="0"/>
              </a:spcBef>
              <a:spcAft>
                <a:spcPts val="600"/>
              </a:spcAft>
              <a:buFont typeface="Arial" panose="020B0604020202020204" pitchFamily="34" charset="0"/>
              <a:buChar char="•"/>
            </a:pPr>
            <a:r>
              <a:rPr lang="en-GB" sz="1100" dirty="0"/>
              <a:t>12,000 people work in arts, entertainment and recreation in Berkshire. 4,500 of them – more than one third – work in Windsor and Maidenhead and </a:t>
            </a:r>
            <a:r>
              <a:rPr lang="en-GB" sz="1100" b="0" i="0" dirty="0">
                <a:effectLst/>
              </a:rPr>
              <a:t>925,000 across the whole of Great Britain</a:t>
            </a:r>
            <a:r>
              <a:rPr lang="en-GB" sz="1100" dirty="0"/>
              <a:t> (ONS, 2020)</a:t>
            </a:r>
          </a:p>
          <a:p>
            <a:pPr marL="174625" indent="-174625">
              <a:lnSpc>
                <a:spcPct val="80000"/>
              </a:lnSpc>
              <a:spcBef>
                <a:spcPts val="0"/>
              </a:spcBef>
              <a:spcAft>
                <a:spcPts val="300"/>
              </a:spcAft>
              <a:buFont typeface="Arial" panose="020B0604020202020204" pitchFamily="34" charset="0"/>
              <a:buChar char="•"/>
            </a:pPr>
            <a:r>
              <a:rPr lang="en-GB" sz="1100" dirty="0"/>
              <a:t>Between 19 Nov and 1 Dec, 24 per cent of arts, entertainment and recreation venues had temporarily closed or paused trading. (ONS, 2020)</a:t>
            </a:r>
          </a:p>
          <a:p>
            <a:pPr marL="174625" indent="-174625">
              <a:lnSpc>
                <a:spcPct val="80000"/>
              </a:lnSpc>
              <a:spcBef>
                <a:spcPts val="0"/>
              </a:spcBef>
              <a:spcAft>
                <a:spcPts val="300"/>
              </a:spcAft>
              <a:buFont typeface="Arial" panose="020B0604020202020204" pitchFamily="34" charset="0"/>
              <a:buChar char="•"/>
            </a:pPr>
            <a:r>
              <a:rPr lang="en-GB" sz="1100" dirty="0"/>
              <a:t>52% of eligible employments in arts, entertainment and recreation were on furlough on 31 July 2020 – a figure that had fallen to 24% as at 31 October. (HMRC, 2020)</a:t>
            </a:r>
          </a:p>
        </p:txBody>
      </p:sp>
      <p:sp>
        <p:nvSpPr>
          <p:cNvPr id="9" name="TextBox 8">
            <a:extLst>
              <a:ext uri="{FF2B5EF4-FFF2-40B4-BE49-F238E27FC236}">
                <a16:creationId xmlns:a16="http://schemas.microsoft.com/office/drawing/2014/main" id="{315A79D2-AD27-418A-BBA4-A3B4BBAA1603}"/>
              </a:ext>
            </a:extLst>
          </p:cNvPr>
          <p:cNvSpPr txBox="1"/>
          <p:nvPr/>
        </p:nvSpPr>
        <p:spPr>
          <a:xfrm>
            <a:off x="76200" y="5717304"/>
            <a:ext cx="5934075" cy="1053293"/>
          </a:xfrm>
          <a:prstGeom prst="rect">
            <a:avLst/>
          </a:prstGeom>
          <a:solidFill>
            <a:srgbClr val="CCFF99"/>
          </a:solidFill>
          <a:ln>
            <a:solidFill>
              <a:schemeClr val="accent2">
                <a:lumMod val="60000"/>
                <a:lumOff val="40000"/>
              </a:schemeClr>
            </a:solidFill>
          </a:ln>
        </p:spPr>
        <p:txBody>
          <a:bodyPr wrap="square" lIns="36000" tIns="36000" rIns="36000" bIns="36000" rtlCol="0">
            <a:spAutoFit/>
          </a:bodyPr>
          <a:lstStyle/>
          <a:p>
            <a:pPr marL="0" indent="0">
              <a:lnSpc>
                <a:spcPct val="100000"/>
              </a:lnSpc>
              <a:spcBef>
                <a:spcPts val="0"/>
              </a:spcBef>
              <a:spcAft>
                <a:spcPts val="600"/>
              </a:spcAft>
              <a:buNone/>
            </a:pPr>
            <a:r>
              <a:rPr lang="en-GB" sz="1200" b="1" dirty="0"/>
              <a:t>ADMINISTRATION &amp; SUPPORT</a:t>
            </a:r>
          </a:p>
          <a:p>
            <a:pPr marL="174625" indent="-174625">
              <a:lnSpc>
                <a:spcPct val="80000"/>
              </a:lnSpc>
              <a:spcBef>
                <a:spcPts val="0"/>
              </a:spcBef>
              <a:spcAft>
                <a:spcPts val="300"/>
              </a:spcAft>
              <a:buFont typeface="Arial" panose="020B0604020202020204" pitchFamily="34" charset="0"/>
              <a:buChar char="•"/>
            </a:pPr>
            <a:r>
              <a:rPr lang="en-GB" sz="1100" dirty="0"/>
              <a:t>More than 51,000 people in Berkshire work in admin and support services – including 10,000 in Wokingham and 10,000 in West Berkshire and </a:t>
            </a:r>
            <a:r>
              <a:rPr lang="en-GB" sz="1100" b="0" i="0" dirty="0">
                <a:solidFill>
                  <a:srgbClr val="333333"/>
                </a:solidFill>
                <a:effectLst/>
              </a:rPr>
              <a:t>2,752,000 across the whole of Great Britain </a:t>
            </a:r>
            <a:r>
              <a:rPr lang="en-GB" sz="1100" dirty="0"/>
              <a:t>(ONS, 2020)</a:t>
            </a:r>
          </a:p>
          <a:p>
            <a:pPr marL="174625" indent="-174625">
              <a:lnSpc>
                <a:spcPct val="80000"/>
              </a:lnSpc>
              <a:spcBef>
                <a:spcPts val="0"/>
              </a:spcBef>
              <a:spcAft>
                <a:spcPts val="300"/>
              </a:spcAft>
              <a:buFont typeface="Arial" panose="020B0604020202020204" pitchFamily="34" charset="0"/>
              <a:buChar char="•"/>
            </a:pPr>
            <a:r>
              <a:rPr lang="en-GB" sz="1100" dirty="0"/>
              <a:t>More than 600,000 admin and support workers – 27% of the total – were furloughed as at 31 October (HMRC, 2020)</a:t>
            </a:r>
          </a:p>
        </p:txBody>
      </p:sp>
      <p:sp>
        <p:nvSpPr>
          <p:cNvPr id="10" name="TextBox 9">
            <a:extLst>
              <a:ext uri="{FF2B5EF4-FFF2-40B4-BE49-F238E27FC236}">
                <a16:creationId xmlns:a16="http://schemas.microsoft.com/office/drawing/2014/main" id="{1A39203E-97F9-4104-8547-5B9F30CD4CF9}"/>
              </a:ext>
            </a:extLst>
          </p:cNvPr>
          <p:cNvSpPr txBox="1"/>
          <p:nvPr/>
        </p:nvSpPr>
        <p:spPr>
          <a:xfrm>
            <a:off x="76200" y="1328468"/>
            <a:ext cx="5929311" cy="1227186"/>
          </a:xfrm>
          <a:prstGeom prst="rect">
            <a:avLst/>
          </a:prstGeom>
          <a:solidFill>
            <a:schemeClr val="accent1">
              <a:lumMod val="20000"/>
              <a:lumOff val="80000"/>
            </a:schemeClr>
          </a:solidFill>
          <a:ln>
            <a:solidFill>
              <a:schemeClr val="accent1">
                <a:lumMod val="75000"/>
              </a:schemeClr>
            </a:solidFill>
          </a:ln>
        </p:spPr>
        <p:txBody>
          <a:bodyPr wrap="square" lIns="36000" tIns="36000" rIns="36000" bIns="36000" rtlCol="0">
            <a:spAutoFit/>
          </a:bodyPr>
          <a:lstStyle/>
          <a:p>
            <a:pPr marL="0" indent="0">
              <a:lnSpc>
                <a:spcPct val="100000"/>
              </a:lnSpc>
              <a:spcBef>
                <a:spcPts val="0"/>
              </a:spcBef>
              <a:spcAft>
                <a:spcPts val="600"/>
              </a:spcAft>
              <a:buNone/>
            </a:pPr>
            <a:r>
              <a:rPr lang="en-GB" sz="1200" b="1" dirty="0"/>
              <a:t>MANUFACTURING</a:t>
            </a:r>
            <a:endParaRPr lang="en-GB" sz="1100" b="1" dirty="0"/>
          </a:p>
          <a:p>
            <a:pPr marL="180975" indent="-180975">
              <a:lnSpc>
                <a:spcPct val="80000"/>
              </a:lnSpc>
              <a:spcBef>
                <a:spcPts val="0"/>
              </a:spcBef>
              <a:spcAft>
                <a:spcPts val="300"/>
              </a:spcAft>
              <a:buFont typeface="Arial" panose="020B0604020202020204" pitchFamily="34" charset="0"/>
              <a:buChar char="•"/>
            </a:pPr>
            <a:r>
              <a:rPr lang="en-GB" sz="1100" dirty="0"/>
              <a:t>28,000 people work in manufacturing in Berkshire – with 11,000 in West Berkshire alone and </a:t>
            </a:r>
            <a:r>
              <a:rPr lang="en-GB" sz="1100" b="0" i="0" dirty="0">
                <a:effectLst/>
              </a:rPr>
              <a:t>2,487,000 across the whole of Great Britain</a:t>
            </a:r>
            <a:r>
              <a:rPr lang="en-GB" sz="1100" dirty="0"/>
              <a:t> (ONS, 2020)</a:t>
            </a:r>
          </a:p>
          <a:p>
            <a:pPr marL="180975" indent="-180975">
              <a:lnSpc>
                <a:spcPct val="80000"/>
              </a:lnSpc>
              <a:spcBef>
                <a:spcPts val="0"/>
              </a:spcBef>
              <a:spcAft>
                <a:spcPts val="300"/>
              </a:spcAft>
              <a:buFont typeface="Arial" panose="020B0604020202020204" pitchFamily="34" charset="0"/>
              <a:buChar char="•"/>
            </a:pPr>
            <a:r>
              <a:rPr lang="en-GB" sz="1100" dirty="0"/>
              <a:t>Half of all UK manufacturing firms have made redundancies. A further 20% plan to make more redundancies in the next six months (Make UK, October 2020)</a:t>
            </a:r>
          </a:p>
          <a:p>
            <a:pPr marL="180975" indent="-180975">
              <a:lnSpc>
                <a:spcPct val="80000"/>
              </a:lnSpc>
              <a:spcBef>
                <a:spcPts val="0"/>
              </a:spcBef>
              <a:spcAft>
                <a:spcPts val="300"/>
              </a:spcAft>
              <a:buFont typeface="Arial" panose="020B0604020202020204" pitchFamily="34" charset="0"/>
              <a:buChar char="•"/>
            </a:pPr>
            <a:r>
              <a:rPr lang="en-GB" sz="1100" dirty="0">
                <a:latin typeface="+mj-lt"/>
              </a:rPr>
              <a:t>37% of manufacturers think it will take more than a year to return to normal trading conditions (Make UK, October 2020)</a:t>
            </a:r>
          </a:p>
        </p:txBody>
      </p:sp>
    </p:spTree>
    <p:extLst>
      <p:ext uri="{BB962C8B-B14F-4D97-AF65-F5344CB8AC3E}">
        <p14:creationId xmlns:p14="http://schemas.microsoft.com/office/powerpoint/2010/main" val="289553679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F0EA5E-F19B-47E6-8E95-9AABBF926E5D}"/>
              </a:ext>
            </a:extLst>
          </p:cNvPr>
          <p:cNvSpPr>
            <a:spLocks noGrp="1"/>
          </p:cNvSpPr>
          <p:nvPr>
            <p:ph type="title"/>
          </p:nvPr>
        </p:nvSpPr>
        <p:spPr/>
        <p:txBody>
          <a:bodyPr/>
          <a:lstStyle/>
          <a:p>
            <a:r>
              <a:rPr lang="en-GB" dirty="0"/>
              <a:t>Remote working</a:t>
            </a:r>
          </a:p>
        </p:txBody>
      </p:sp>
      <p:sp>
        <p:nvSpPr>
          <p:cNvPr id="3" name="Content Placeholder 2">
            <a:extLst>
              <a:ext uri="{FF2B5EF4-FFF2-40B4-BE49-F238E27FC236}">
                <a16:creationId xmlns:a16="http://schemas.microsoft.com/office/drawing/2014/main" id="{8F147BDA-155D-464F-9CED-0D6A74A682F1}"/>
              </a:ext>
            </a:extLst>
          </p:cNvPr>
          <p:cNvSpPr>
            <a:spLocks noGrp="1"/>
          </p:cNvSpPr>
          <p:nvPr>
            <p:ph idx="1"/>
          </p:nvPr>
        </p:nvSpPr>
        <p:spPr/>
        <p:txBody>
          <a:bodyPr>
            <a:normAutofit/>
          </a:bodyPr>
          <a:lstStyle/>
          <a:p>
            <a:r>
              <a:rPr lang="en-US" sz="1900" dirty="0"/>
              <a:t>In October of 2021, there were 3,853 unique job postings for remote positions at companies based in Berkshire, around 159% more than the figure of 1,487 for the same period one year before.</a:t>
            </a:r>
          </a:p>
          <a:p>
            <a:r>
              <a:rPr lang="en-US" sz="1900" dirty="0"/>
              <a:t>Compare this with the South East, in October 2021 there were 25,468 unique remote job postings for remote positions; rising from 9,253 in October of the previous year – an increase of over 175%.</a:t>
            </a:r>
          </a:p>
          <a:p>
            <a:r>
              <a:rPr lang="en-US" sz="1900" dirty="0"/>
              <a:t>A rise can also be seen at national level, with a recorded 158,262 unique remote job postings in England in October of 2021, rising from 60,845 in October 2020 – an increase of over 160%.</a:t>
            </a:r>
          </a:p>
          <a:p>
            <a:r>
              <a:rPr lang="en-US" sz="1900" dirty="0"/>
              <a:t>From these figures it’s apparent that the COVID-19 pandemic has, somewhat unsurprisingly, prompted a massive boost in job postings for explicitly remote roles. Berkshire has seen a slightly smaller boost in vacancies which are remote-based than both England and the South East.</a:t>
            </a:r>
          </a:p>
          <a:p>
            <a:pPr marL="0" indent="0">
              <a:buNone/>
            </a:pPr>
            <a:r>
              <a:rPr lang="en-US" sz="1900" b="1" dirty="0"/>
              <a:t>							                     </a:t>
            </a:r>
            <a:r>
              <a:rPr lang="en-US" sz="1900" b="1" dirty="0">
                <a:hlinkClick r:id="rId2"/>
              </a:rPr>
              <a:t>Source: EMSI, October 2021</a:t>
            </a:r>
            <a:endParaRPr lang="en-US" sz="1900" b="1" dirty="0"/>
          </a:p>
          <a:p>
            <a:endParaRPr lang="en-GB" dirty="0"/>
          </a:p>
        </p:txBody>
      </p:sp>
    </p:spTree>
    <p:extLst>
      <p:ext uri="{BB962C8B-B14F-4D97-AF65-F5344CB8AC3E}">
        <p14:creationId xmlns:p14="http://schemas.microsoft.com/office/powerpoint/2010/main" val="280327068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Title 17">
            <a:extLst>
              <a:ext uri="{FF2B5EF4-FFF2-40B4-BE49-F238E27FC236}">
                <a16:creationId xmlns:a16="http://schemas.microsoft.com/office/drawing/2014/main" id="{C30B065E-6D3F-49AF-9284-962DE7739102}"/>
              </a:ext>
            </a:extLst>
          </p:cNvPr>
          <p:cNvSpPr>
            <a:spLocks noGrp="1"/>
          </p:cNvSpPr>
          <p:nvPr>
            <p:ph type="ctrTitle"/>
          </p:nvPr>
        </p:nvSpPr>
        <p:spPr/>
        <p:txBody>
          <a:bodyPr/>
          <a:lstStyle/>
          <a:p>
            <a:r>
              <a:rPr lang="en-GB" dirty="0"/>
              <a:t>Local Profiles</a:t>
            </a:r>
          </a:p>
        </p:txBody>
      </p:sp>
    </p:spTree>
    <p:extLst>
      <p:ext uri="{BB962C8B-B14F-4D97-AF65-F5344CB8AC3E}">
        <p14:creationId xmlns:p14="http://schemas.microsoft.com/office/powerpoint/2010/main" val="45034877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Title 17">
            <a:extLst>
              <a:ext uri="{FF2B5EF4-FFF2-40B4-BE49-F238E27FC236}">
                <a16:creationId xmlns:a16="http://schemas.microsoft.com/office/drawing/2014/main" id="{C30B065E-6D3F-49AF-9284-962DE7739102}"/>
              </a:ext>
            </a:extLst>
          </p:cNvPr>
          <p:cNvSpPr>
            <a:spLocks noGrp="1"/>
          </p:cNvSpPr>
          <p:nvPr>
            <p:ph type="ctrTitle"/>
          </p:nvPr>
        </p:nvSpPr>
        <p:spPr/>
        <p:txBody>
          <a:bodyPr/>
          <a:lstStyle/>
          <a:p>
            <a:r>
              <a:rPr lang="en-GB" dirty="0"/>
              <a:t>Bracknell Forest</a:t>
            </a:r>
          </a:p>
        </p:txBody>
      </p:sp>
    </p:spTree>
    <p:extLst>
      <p:ext uri="{BB962C8B-B14F-4D97-AF65-F5344CB8AC3E}">
        <p14:creationId xmlns:p14="http://schemas.microsoft.com/office/powerpoint/2010/main" val="25075895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ACEAB2-3BE6-4ECE-882E-D28872F00D27}"/>
              </a:ext>
            </a:extLst>
          </p:cNvPr>
          <p:cNvSpPr>
            <a:spLocks noGrp="1"/>
          </p:cNvSpPr>
          <p:nvPr>
            <p:ph type="title"/>
          </p:nvPr>
        </p:nvSpPr>
        <p:spPr/>
        <p:txBody>
          <a:bodyPr>
            <a:normAutofit fontScale="90000"/>
          </a:bodyPr>
          <a:lstStyle/>
          <a:p>
            <a:r>
              <a:rPr lang="en-GB" dirty="0"/>
              <a:t>Impact of COVID-19 up to 13</a:t>
            </a:r>
            <a:r>
              <a:rPr lang="en-GB" baseline="30000" dirty="0"/>
              <a:t>th</a:t>
            </a:r>
            <a:r>
              <a:rPr lang="en-GB" dirty="0"/>
              <a:t> November 2021</a:t>
            </a:r>
          </a:p>
        </p:txBody>
      </p:sp>
      <p:sp>
        <p:nvSpPr>
          <p:cNvPr id="3" name="Content Placeholder 2">
            <a:extLst>
              <a:ext uri="{FF2B5EF4-FFF2-40B4-BE49-F238E27FC236}">
                <a16:creationId xmlns:a16="http://schemas.microsoft.com/office/drawing/2014/main" id="{94864C9D-1187-4A4B-AB54-EC117231882E}"/>
              </a:ext>
            </a:extLst>
          </p:cNvPr>
          <p:cNvSpPr>
            <a:spLocks noGrp="1"/>
          </p:cNvSpPr>
          <p:nvPr>
            <p:ph idx="1"/>
          </p:nvPr>
        </p:nvSpPr>
        <p:spPr/>
        <p:txBody>
          <a:bodyPr>
            <a:noAutofit/>
          </a:bodyPr>
          <a:lstStyle/>
          <a:p>
            <a:pPr marL="0" indent="0">
              <a:buNone/>
            </a:pPr>
            <a:r>
              <a:rPr lang="en-US" sz="1600" b="1" dirty="0"/>
              <a:t>COVID-19 cases (to 13</a:t>
            </a:r>
            <a:r>
              <a:rPr lang="en-US" sz="1600" b="1" baseline="30000" dirty="0"/>
              <a:t>th</a:t>
            </a:r>
            <a:r>
              <a:rPr lang="en-US" sz="1600" b="1" dirty="0"/>
              <a:t> November 2021) – </a:t>
            </a:r>
            <a:r>
              <a:rPr lang="en-US" sz="1600" b="1" dirty="0">
                <a:hlinkClick r:id="rId2"/>
              </a:rPr>
              <a:t>Source: Public Health Berkshire COVID-19 Dashboard, 13</a:t>
            </a:r>
            <a:r>
              <a:rPr lang="en-US" sz="1600" b="1" baseline="30000" dirty="0">
                <a:hlinkClick r:id="rId2"/>
              </a:rPr>
              <a:t>th</a:t>
            </a:r>
            <a:r>
              <a:rPr lang="en-US" sz="1600" b="1" dirty="0">
                <a:hlinkClick r:id="rId2"/>
              </a:rPr>
              <a:t> November 2021</a:t>
            </a:r>
            <a:endParaRPr lang="en-US" sz="1600" b="1" dirty="0"/>
          </a:p>
          <a:p>
            <a:r>
              <a:rPr lang="en-US" sz="1600" dirty="0"/>
              <a:t>15,771 total cases</a:t>
            </a:r>
          </a:p>
          <a:p>
            <a:r>
              <a:rPr lang="en-US" sz="1600" dirty="0"/>
              <a:t>87 new cases daily</a:t>
            </a:r>
          </a:p>
          <a:p>
            <a:pPr marL="0" indent="0">
              <a:buNone/>
            </a:pPr>
            <a:endParaRPr lang="en-US" sz="1600" dirty="0"/>
          </a:p>
          <a:p>
            <a:pPr marL="0" indent="0">
              <a:buNone/>
            </a:pPr>
            <a:r>
              <a:rPr lang="en-US" sz="1600" b="1" dirty="0"/>
              <a:t>Claimant unemployment (to September 2021)</a:t>
            </a:r>
          </a:p>
          <a:p>
            <a:r>
              <a:rPr lang="en-GB" sz="1600" dirty="0"/>
              <a:t>2,415 claimants (3% of the working age population) in Bracknell Forest UA</a:t>
            </a:r>
          </a:p>
          <a:p>
            <a:pPr marL="0" indent="0">
              <a:buNone/>
            </a:pPr>
            <a:endParaRPr lang="en-US" sz="1600" b="1" dirty="0"/>
          </a:p>
          <a:p>
            <a:pPr marL="0" indent="0">
              <a:buNone/>
            </a:pPr>
            <a:r>
              <a:rPr lang="en-US" sz="1600" b="1" dirty="0"/>
              <a:t>Notable business news:</a:t>
            </a:r>
          </a:p>
          <a:p>
            <a:r>
              <a:rPr lang="en-US" sz="1600" dirty="0"/>
              <a:t>The Department for Work &amp; Pensions (DWP) has taken the entire ground floor of refurbished Phoenix House in Bracknell, the biggest office letting in the town this year. To attract the DWP into town is significant in that it will not only create jobs, but offer an opportunity for the possible retraining of people affected by the pandemic - </a:t>
            </a:r>
            <a:r>
              <a:rPr lang="en-US" sz="1600" dirty="0">
                <a:hlinkClick r:id="rId3"/>
              </a:rPr>
              <a:t>https://ukpropertyforums.com/biggest-deal-in-bracknell-this-year/</a:t>
            </a:r>
            <a:r>
              <a:rPr lang="en-US" sz="1600" dirty="0"/>
              <a:t> </a:t>
            </a:r>
          </a:p>
        </p:txBody>
      </p:sp>
    </p:spTree>
    <p:extLst>
      <p:ext uri="{BB962C8B-B14F-4D97-AF65-F5344CB8AC3E}">
        <p14:creationId xmlns:p14="http://schemas.microsoft.com/office/powerpoint/2010/main" val="296333439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6C4028FD-8BAA-4A19-BFDE-594D991B755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A53B2163-A73C-4387-9F89-300016FC1161}"/>
              </a:ext>
            </a:extLst>
          </p:cNvPr>
          <p:cNvSpPr>
            <a:spLocks noGrp="1"/>
          </p:cNvSpPr>
          <p:nvPr>
            <p:ph type="title"/>
          </p:nvPr>
        </p:nvSpPr>
        <p:spPr>
          <a:xfrm>
            <a:off x="838200" y="556995"/>
            <a:ext cx="10515600" cy="1133693"/>
          </a:xfrm>
        </p:spPr>
        <p:txBody>
          <a:bodyPr>
            <a:normAutofit/>
          </a:bodyPr>
          <a:lstStyle/>
          <a:p>
            <a:r>
              <a:rPr lang="en-GB" dirty="0"/>
              <a:t>Industries hit hardest by COVID shutdown</a:t>
            </a:r>
          </a:p>
        </p:txBody>
      </p:sp>
      <p:sp>
        <p:nvSpPr>
          <p:cNvPr id="5" name="TextBox 4">
            <a:extLst>
              <a:ext uri="{FF2B5EF4-FFF2-40B4-BE49-F238E27FC236}">
                <a16:creationId xmlns:a16="http://schemas.microsoft.com/office/drawing/2014/main" id="{12A5BB80-37A4-4AAD-BF6B-2F92FDEA6465}"/>
              </a:ext>
            </a:extLst>
          </p:cNvPr>
          <p:cNvSpPr txBox="1"/>
          <p:nvPr/>
        </p:nvSpPr>
        <p:spPr>
          <a:xfrm>
            <a:off x="836675" y="5473566"/>
            <a:ext cx="10515600" cy="1077218"/>
          </a:xfrm>
          <a:prstGeom prst="rect">
            <a:avLst/>
          </a:prstGeom>
          <a:noFill/>
        </p:spPr>
        <p:txBody>
          <a:bodyPr wrap="square" rtlCol="0">
            <a:spAutoFit/>
          </a:bodyPr>
          <a:lstStyle/>
          <a:p>
            <a:r>
              <a:rPr lang="en-GB" sz="1600" dirty="0"/>
              <a:t>As illustrated by the above graph, Bracknell Forest has suffered very similarly to Great Britain in terms of the percentage of jobs within industries which have been hit hardest by COVID shutdowns. Thames Valley Berkshire area has seen an additional 0.77% of jobs of jobs affected worst by the COVID shutdowns when compared to Bracknell Forest.</a:t>
            </a:r>
          </a:p>
          <a:p>
            <a:r>
              <a:rPr lang="en-GB" sz="1600" b="1" dirty="0"/>
              <a:t>			      </a:t>
            </a:r>
            <a:r>
              <a:rPr lang="en-GB" sz="1600" b="1" dirty="0">
                <a:hlinkClick r:id="rId2"/>
              </a:rPr>
              <a:t>Source: EMSI, March 2021 </a:t>
            </a:r>
            <a:r>
              <a:rPr lang="en-GB" sz="1600" b="1" dirty="0"/>
              <a:t>(definition for industries hit hardest provided on slide 53)</a:t>
            </a:r>
          </a:p>
        </p:txBody>
      </p:sp>
      <p:graphicFrame>
        <p:nvGraphicFramePr>
          <p:cNvPr id="6" name="Chart 5">
            <a:extLst>
              <a:ext uri="{FF2B5EF4-FFF2-40B4-BE49-F238E27FC236}">
                <a16:creationId xmlns:a16="http://schemas.microsoft.com/office/drawing/2014/main" id="{C9CB42C6-4050-42EF-A522-B8A1ECC19BC6}"/>
              </a:ext>
            </a:extLst>
          </p:cNvPr>
          <p:cNvGraphicFramePr>
            <a:graphicFrameLocks/>
          </p:cNvGraphicFramePr>
          <p:nvPr>
            <p:extLst>
              <p:ext uri="{D42A27DB-BD31-4B8C-83A1-F6EECF244321}">
                <p14:modId xmlns:p14="http://schemas.microsoft.com/office/powerpoint/2010/main" val="3028851096"/>
              </p:ext>
            </p:extLst>
          </p:nvPr>
        </p:nvGraphicFramePr>
        <p:xfrm>
          <a:off x="832097" y="1528563"/>
          <a:ext cx="10515600" cy="3798812"/>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65674724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C2CBB8-9BC2-4FF4-A4F8-E3A2D49787F6}"/>
              </a:ext>
            </a:extLst>
          </p:cNvPr>
          <p:cNvSpPr>
            <a:spLocks noGrp="1"/>
          </p:cNvSpPr>
          <p:nvPr>
            <p:ph type="title"/>
          </p:nvPr>
        </p:nvSpPr>
        <p:spPr/>
        <p:txBody>
          <a:bodyPr/>
          <a:lstStyle/>
          <a:p>
            <a:r>
              <a:rPr lang="en-GB" dirty="0"/>
              <a:t>Industry risks and opportunities (2020-2021)</a:t>
            </a:r>
          </a:p>
        </p:txBody>
      </p:sp>
      <p:sp>
        <p:nvSpPr>
          <p:cNvPr id="3" name="Content Placeholder 2">
            <a:extLst>
              <a:ext uri="{FF2B5EF4-FFF2-40B4-BE49-F238E27FC236}">
                <a16:creationId xmlns:a16="http://schemas.microsoft.com/office/drawing/2014/main" id="{F0C9CA1C-ACA2-4EC2-B48C-FC8DBD723959}"/>
              </a:ext>
            </a:extLst>
          </p:cNvPr>
          <p:cNvSpPr>
            <a:spLocks noGrp="1"/>
          </p:cNvSpPr>
          <p:nvPr>
            <p:ph idx="1"/>
          </p:nvPr>
        </p:nvSpPr>
        <p:spPr/>
        <p:txBody>
          <a:bodyPr>
            <a:noAutofit/>
          </a:bodyPr>
          <a:lstStyle/>
          <a:p>
            <a:pPr marL="0" indent="0">
              <a:buNone/>
            </a:pPr>
            <a:r>
              <a:rPr lang="en-GB" sz="1400" dirty="0"/>
              <a:t>Critical industries</a:t>
            </a:r>
          </a:p>
          <a:p>
            <a:r>
              <a:rPr lang="en-GB" sz="1400" dirty="0"/>
              <a:t>Food and drink retail: 3,234 employees (1% below the national average)</a:t>
            </a:r>
          </a:p>
          <a:p>
            <a:r>
              <a:rPr lang="en-GB" sz="1400" dirty="0"/>
              <a:t>Energy/utilities: 257 employees (65% below the national average)</a:t>
            </a:r>
          </a:p>
          <a:p>
            <a:r>
              <a:rPr lang="en-GB" sz="1400" dirty="0"/>
              <a:t>Health and social care: 6,193 employees (25% below the national average)</a:t>
            </a:r>
          </a:p>
          <a:p>
            <a:r>
              <a:rPr lang="en-GB" sz="1400" dirty="0"/>
              <a:t>Freight/logistics: 515 employees (70% below the national average)</a:t>
            </a:r>
          </a:p>
          <a:p>
            <a:r>
              <a:rPr lang="en-GB" sz="1400" dirty="0"/>
              <a:t>Insurance: 186 employees (69% below the national average)</a:t>
            </a:r>
          </a:p>
          <a:p>
            <a:r>
              <a:rPr lang="en-GB" sz="1400" dirty="0"/>
              <a:t>Banking and financial services: 1,291 employees (13% below the national average)</a:t>
            </a:r>
          </a:p>
          <a:p>
            <a:pPr marL="0" indent="0">
              <a:buNone/>
            </a:pPr>
            <a:endParaRPr lang="en-GB" sz="1400" dirty="0"/>
          </a:p>
          <a:p>
            <a:pPr marL="0" indent="0">
              <a:buNone/>
            </a:pPr>
            <a:r>
              <a:rPr lang="en-GB" sz="1400" dirty="0"/>
              <a:t>Sectors most impacted</a:t>
            </a:r>
          </a:p>
          <a:p>
            <a:r>
              <a:rPr lang="en-GB" sz="1400" dirty="0"/>
              <a:t>Hospitality and tourism: 3,743 employees (26% below the national average)</a:t>
            </a:r>
          </a:p>
          <a:p>
            <a:r>
              <a:rPr lang="en-GB" sz="1400" dirty="0"/>
              <a:t>Arts, entertainment and recreation: 1,148 (24% below the national average)</a:t>
            </a:r>
          </a:p>
          <a:p>
            <a:r>
              <a:rPr lang="en-GB" sz="1400" dirty="0"/>
              <a:t>Admin and support: 2,694 (21% below the national average)</a:t>
            </a:r>
          </a:p>
          <a:p>
            <a:r>
              <a:rPr lang="en-GB" sz="1400" dirty="0"/>
              <a:t>Aviation: 0 employees</a:t>
            </a:r>
          </a:p>
          <a:p>
            <a:r>
              <a:rPr lang="en-GB" sz="1400" dirty="0"/>
              <a:t>Non-food retail and wholesale: 8,508 (75% above the national average)</a:t>
            </a:r>
          </a:p>
          <a:p>
            <a:r>
              <a:rPr lang="en-GB" sz="1400" dirty="0"/>
              <a:t>Manufacturing: 1,549 (69% below the national average)</a:t>
            </a:r>
          </a:p>
          <a:p>
            <a:r>
              <a:rPr lang="en-GB" sz="1400" dirty="0"/>
              <a:t>Construction: 1,771 (40% below the national average)</a:t>
            </a:r>
          </a:p>
          <a:p>
            <a:pPr marL="0" indent="0">
              <a:buNone/>
            </a:pPr>
            <a:r>
              <a:rPr lang="en-GB" sz="1400" b="1" dirty="0"/>
              <a:t>									  </a:t>
            </a:r>
            <a:r>
              <a:rPr lang="en-GB" sz="1400" b="1" dirty="0">
                <a:hlinkClick r:id="rId2"/>
              </a:rPr>
              <a:t>Source: EMSI, January 2021</a:t>
            </a:r>
            <a:endParaRPr lang="en-GB" sz="1400" b="1" dirty="0"/>
          </a:p>
        </p:txBody>
      </p:sp>
    </p:spTree>
    <p:extLst>
      <p:ext uri="{BB962C8B-B14F-4D97-AF65-F5344CB8AC3E}">
        <p14:creationId xmlns:p14="http://schemas.microsoft.com/office/powerpoint/2010/main" val="413034131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5916BD-64BB-4030-B645-41732464BCB3}"/>
              </a:ext>
            </a:extLst>
          </p:cNvPr>
          <p:cNvSpPr>
            <a:spLocks noGrp="1"/>
          </p:cNvSpPr>
          <p:nvPr>
            <p:ph type="title"/>
          </p:nvPr>
        </p:nvSpPr>
        <p:spPr/>
        <p:txBody>
          <a:bodyPr/>
          <a:lstStyle/>
          <a:p>
            <a:r>
              <a:rPr lang="en-GB" dirty="0"/>
              <a:t>Job posting analytics (EMSI, October 2021)</a:t>
            </a:r>
          </a:p>
        </p:txBody>
      </p:sp>
      <p:sp>
        <p:nvSpPr>
          <p:cNvPr id="3" name="Content Placeholder 2">
            <a:extLst>
              <a:ext uri="{FF2B5EF4-FFF2-40B4-BE49-F238E27FC236}">
                <a16:creationId xmlns:a16="http://schemas.microsoft.com/office/drawing/2014/main" id="{2E943C07-0048-4041-A36D-BA273B7DCC03}"/>
              </a:ext>
            </a:extLst>
          </p:cNvPr>
          <p:cNvSpPr>
            <a:spLocks noGrp="1"/>
          </p:cNvSpPr>
          <p:nvPr>
            <p:ph idx="1"/>
          </p:nvPr>
        </p:nvSpPr>
        <p:spPr/>
        <p:txBody>
          <a:bodyPr/>
          <a:lstStyle/>
          <a:p>
            <a:r>
              <a:rPr lang="en-GB" sz="2000" dirty="0"/>
              <a:t>Unique job postings: 5,063</a:t>
            </a:r>
          </a:p>
          <a:p>
            <a:r>
              <a:rPr lang="en-GB" sz="2000" dirty="0"/>
              <a:t>Total job postings: 33,022</a:t>
            </a:r>
          </a:p>
          <a:p>
            <a:r>
              <a:rPr lang="en-GB" sz="2000" dirty="0"/>
              <a:t>Job posting intensity: 7:1</a:t>
            </a:r>
          </a:p>
          <a:p>
            <a:r>
              <a:rPr lang="en-GB" sz="2000" dirty="0"/>
              <a:t>Unique job postings (October 2020): 2,296</a:t>
            </a:r>
            <a:endParaRPr lang="en-GB" dirty="0"/>
          </a:p>
        </p:txBody>
      </p:sp>
      <p:pic>
        <p:nvPicPr>
          <p:cNvPr id="6" name="Picture 5" descr="Chart, line chart&#10;&#10;Description automatically generated">
            <a:extLst>
              <a:ext uri="{FF2B5EF4-FFF2-40B4-BE49-F238E27FC236}">
                <a16:creationId xmlns:a16="http://schemas.microsoft.com/office/drawing/2014/main" id="{833CC313-B801-42D9-AB3F-C7901745818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3102590"/>
            <a:ext cx="7258050" cy="3755409"/>
          </a:xfrm>
          <a:prstGeom prst="rect">
            <a:avLst/>
          </a:prstGeom>
        </p:spPr>
      </p:pic>
      <p:pic>
        <p:nvPicPr>
          <p:cNvPr id="9" name="Picture 8" descr="Table&#10;&#10;Description automatically generated">
            <a:extLst>
              <a:ext uri="{FF2B5EF4-FFF2-40B4-BE49-F238E27FC236}">
                <a16:creationId xmlns:a16="http://schemas.microsoft.com/office/drawing/2014/main" id="{CD315BE0-D6B7-411E-93B8-2B75787D6C3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658494" y="1152412"/>
            <a:ext cx="4533506" cy="2595949"/>
          </a:xfrm>
          <a:prstGeom prst="rect">
            <a:avLst/>
          </a:prstGeom>
        </p:spPr>
      </p:pic>
      <p:pic>
        <p:nvPicPr>
          <p:cNvPr id="12" name="Picture 11" descr="Graphical user interface, table&#10;&#10;Description automatically generated">
            <a:extLst>
              <a:ext uri="{FF2B5EF4-FFF2-40B4-BE49-F238E27FC236}">
                <a16:creationId xmlns:a16="http://schemas.microsoft.com/office/drawing/2014/main" id="{0BD8522D-8952-4441-A35B-FC9FAA3102F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651344" y="3905250"/>
            <a:ext cx="4540656" cy="2952750"/>
          </a:xfrm>
          <a:prstGeom prst="rect">
            <a:avLst/>
          </a:prstGeom>
        </p:spPr>
      </p:pic>
    </p:spTree>
    <p:extLst>
      <p:ext uri="{BB962C8B-B14F-4D97-AF65-F5344CB8AC3E}">
        <p14:creationId xmlns:p14="http://schemas.microsoft.com/office/powerpoint/2010/main" val="360646918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Title 17">
            <a:extLst>
              <a:ext uri="{FF2B5EF4-FFF2-40B4-BE49-F238E27FC236}">
                <a16:creationId xmlns:a16="http://schemas.microsoft.com/office/drawing/2014/main" id="{C30B065E-6D3F-49AF-9284-962DE7739102}"/>
              </a:ext>
            </a:extLst>
          </p:cNvPr>
          <p:cNvSpPr>
            <a:spLocks noGrp="1"/>
          </p:cNvSpPr>
          <p:nvPr>
            <p:ph type="ctrTitle"/>
          </p:nvPr>
        </p:nvSpPr>
        <p:spPr/>
        <p:txBody>
          <a:bodyPr/>
          <a:lstStyle/>
          <a:p>
            <a:r>
              <a:rPr lang="en-GB" dirty="0"/>
              <a:t>Slough</a:t>
            </a:r>
          </a:p>
        </p:txBody>
      </p:sp>
    </p:spTree>
    <p:extLst>
      <p:ext uri="{BB962C8B-B14F-4D97-AF65-F5344CB8AC3E}">
        <p14:creationId xmlns:p14="http://schemas.microsoft.com/office/powerpoint/2010/main" val="71129465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ACEAB2-3BE6-4ECE-882E-D28872F00D27}"/>
              </a:ext>
            </a:extLst>
          </p:cNvPr>
          <p:cNvSpPr>
            <a:spLocks noGrp="1"/>
          </p:cNvSpPr>
          <p:nvPr>
            <p:ph type="title"/>
          </p:nvPr>
        </p:nvSpPr>
        <p:spPr/>
        <p:txBody>
          <a:bodyPr>
            <a:normAutofit fontScale="90000"/>
          </a:bodyPr>
          <a:lstStyle/>
          <a:p>
            <a:r>
              <a:rPr lang="en-GB" dirty="0"/>
              <a:t>Impact of COVID-19 up to 13</a:t>
            </a:r>
            <a:r>
              <a:rPr lang="en-GB" baseline="30000" dirty="0"/>
              <a:t>th</a:t>
            </a:r>
            <a:r>
              <a:rPr lang="en-GB" dirty="0"/>
              <a:t> November 2021</a:t>
            </a:r>
          </a:p>
        </p:txBody>
      </p:sp>
      <p:sp>
        <p:nvSpPr>
          <p:cNvPr id="3" name="Content Placeholder 2">
            <a:extLst>
              <a:ext uri="{FF2B5EF4-FFF2-40B4-BE49-F238E27FC236}">
                <a16:creationId xmlns:a16="http://schemas.microsoft.com/office/drawing/2014/main" id="{94864C9D-1187-4A4B-AB54-EC117231882E}"/>
              </a:ext>
            </a:extLst>
          </p:cNvPr>
          <p:cNvSpPr>
            <a:spLocks noGrp="1"/>
          </p:cNvSpPr>
          <p:nvPr>
            <p:ph idx="1"/>
          </p:nvPr>
        </p:nvSpPr>
        <p:spPr/>
        <p:txBody>
          <a:bodyPr>
            <a:noAutofit/>
          </a:bodyPr>
          <a:lstStyle/>
          <a:p>
            <a:pPr marL="0" indent="0">
              <a:buNone/>
            </a:pPr>
            <a:r>
              <a:rPr lang="en-US" sz="1600" b="1" dirty="0"/>
              <a:t>COVID-19 cases (to 13</a:t>
            </a:r>
            <a:r>
              <a:rPr lang="en-US" sz="1600" b="1" baseline="30000" dirty="0"/>
              <a:t>th</a:t>
            </a:r>
            <a:r>
              <a:rPr lang="en-US" sz="1600" b="1" dirty="0"/>
              <a:t> November 2021) – </a:t>
            </a:r>
            <a:r>
              <a:rPr lang="en-US" sz="1600" b="1" dirty="0">
                <a:hlinkClick r:id="rId2"/>
              </a:rPr>
              <a:t>Source: Public Health Berkshire COVID-19 Dashboard, 13</a:t>
            </a:r>
            <a:r>
              <a:rPr lang="en-US" sz="1600" b="1" baseline="30000" dirty="0">
                <a:hlinkClick r:id="rId2"/>
              </a:rPr>
              <a:t>th</a:t>
            </a:r>
            <a:r>
              <a:rPr lang="en-US" sz="1600" b="1" dirty="0">
                <a:hlinkClick r:id="rId2"/>
              </a:rPr>
              <a:t> November 2021</a:t>
            </a:r>
            <a:endParaRPr lang="en-US" sz="1600" b="1" dirty="0"/>
          </a:p>
          <a:p>
            <a:r>
              <a:rPr lang="en-US" sz="1600" dirty="0"/>
              <a:t>25,326 total cases</a:t>
            </a:r>
          </a:p>
          <a:p>
            <a:r>
              <a:rPr lang="en-US" sz="1600" dirty="0"/>
              <a:t>86 new cases daily</a:t>
            </a:r>
          </a:p>
          <a:p>
            <a:pPr marL="0" indent="0">
              <a:buNone/>
            </a:pPr>
            <a:endParaRPr lang="en-US" sz="1600" dirty="0"/>
          </a:p>
          <a:p>
            <a:pPr marL="0" indent="0">
              <a:buNone/>
            </a:pPr>
            <a:r>
              <a:rPr lang="en-US" sz="1600" b="1" dirty="0"/>
              <a:t>Claimant unemployment (to September 2021)</a:t>
            </a:r>
          </a:p>
          <a:p>
            <a:r>
              <a:rPr lang="en-GB" sz="1600" dirty="0"/>
              <a:t>6,310 claimants (6.7% of the working age population) in Slough UA</a:t>
            </a:r>
          </a:p>
          <a:p>
            <a:pPr marL="0" indent="0">
              <a:buNone/>
            </a:pPr>
            <a:endParaRPr lang="en-GB" sz="1600" dirty="0"/>
          </a:p>
          <a:p>
            <a:pPr marL="0" indent="0">
              <a:buNone/>
            </a:pPr>
            <a:r>
              <a:rPr lang="en-US" sz="1600" b="1" dirty="0"/>
              <a:t>Notable business news:</a:t>
            </a:r>
          </a:p>
          <a:p>
            <a:r>
              <a:rPr lang="en-US" sz="1600" dirty="0"/>
              <a:t>Successful trials of an electric waste collection vehicle mean Colnbrook-based Grundon Waste Management is set to invest well over half a million pounds in converting two of its existing fleet from diesel to electric. This initial commitment is part of Grundon’s ongoing annual £5 million investment programme to improve its fleet </a:t>
            </a:r>
            <a:r>
              <a:rPr lang="en-US" sz="1600" dirty="0">
                <a:hlinkClick r:id="rId3"/>
              </a:rPr>
              <a:t>–</a:t>
            </a:r>
            <a:r>
              <a:rPr lang="en-US" sz="1600" dirty="0"/>
              <a:t> </a:t>
            </a:r>
          </a:p>
          <a:p>
            <a:pPr marL="0" indent="0" algn="r">
              <a:buNone/>
            </a:pPr>
            <a:r>
              <a:rPr lang="en-US" sz="1600" dirty="0">
                <a:hlinkClick r:id="rId3"/>
              </a:rPr>
              <a:t>Grundon commits £600,000 to electric collection vehicles after successful trials | Thames Valley Chamber of Commerce</a:t>
            </a:r>
            <a:endParaRPr lang="en-US" sz="1600" dirty="0"/>
          </a:p>
        </p:txBody>
      </p:sp>
    </p:spTree>
    <p:extLst>
      <p:ext uri="{BB962C8B-B14F-4D97-AF65-F5344CB8AC3E}">
        <p14:creationId xmlns:p14="http://schemas.microsoft.com/office/powerpoint/2010/main" val="414040097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Title 17">
            <a:extLst>
              <a:ext uri="{FF2B5EF4-FFF2-40B4-BE49-F238E27FC236}">
                <a16:creationId xmlns:a16="http://schemas.microsoft.com/office/drawing/2014/main" id="{C30B065E-6D3F-49AF-9284-962DE7739102}"/>
              </a:ext>
            </a:extLst>
          </p:cNvPr>
          <p:cNvSpPr>
            <a:spLocks noGrp="1"/>
          </p:cNvSpPr>
          <p:nvPr>
            <p:ph type="ctrTitle"/>
          </p:nvPr>
        </p:nvSpPr>
        <p:spPr/>
        <p:txBody>
          <a:bodyPr/>
          <a:lstStyle/>
          <a:p>
            <a:r>
              <a:rPr lang="en-GB" dirty="0"/>
              <a:t>Global and National Economy</a:t>
            </a:r>
          </a:p>
        </p:txBody>
      </p:sp>
      <p:sp>
        <p:nvSpPr>
          <p:cNvPr id="19" name="Subtitle 18">
            <a:extLst>
              <a:ext uri="{FF2B5EF4-FFF2-40B4-BE49-F238E27FC236}">
                <a16:creationId xmlns:a16="http://schemas.microsoft.com/office/drawing/2014/main" id="{834F7385-1E85-46BC-A78A-F8A630D2363F}"/>
              </a:ext>
            </a:extLst>
          </p:cNvPr>
          <p:cNvSpPr>
            <a:spLocks noGrp="1"/>
          </p:cNvSpPr>
          <p:nvPr>
            <p:ph type="subTitle" idx="1"/>
          </p:nvPr>
        </p:nvSpPr>
        <p:spPr/>
        <p:txBody>
          <a:bodyPr/>
          <a:lstStyle/>
          <a:p>
            <a:r>
              <a:rPr lang="en-GB" dirty="0"/>
              <a:t>October 2021</a:t>
            </a:r>
          </a:p>
        </p:txBody>
      </p:sp>
    </p:spTree>
    <p:extLst>
      <p:ext uri="{BB962C8B-B14F-4D97-AF65-F5344CB8AC3E}">
        <p14:creationId xmlns:p14="http://schemas.microsoft.com/office/powerpoint/2010/main" val="211922267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6C4028FD-8BAA-4A19-BFDE-594D991B755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A53B2163-A73C-4387-9F89-300016FC1161}"/>
              </a:ext>
            </a:extLst>
          </p:cNvPr>
          <p:cNvSpPr>
            <a:spLocks noGrp="1"/>
          </p:cNvSpPr>
          <p:nvPr>
            <p:ph type="title"/>
          </p:nvPr>
        </p:nvSpPr>
        <p:spPr>
          <a:xfrm>
            <a:off x="838200" y="556995"/>
            <a:ext cx="10515600" cy="1133693"/>
          </a:xfrm>
        </p:spPr>
        <p:txBody>
          <a:bodyPr>
            <a:normAutofit/>
          </a:bodyPr>
          <a:lstStyle/>
          <a:p>
            <a:r>
              <a:rPr lang="en-GB" dirty="0"/>
              <a:t>Industries hit hardest by COVID shutdown</a:t>
            </a:r>
          </a:p>
        </p:txBody>
      </p:sp>
      <p:sp>
        <p:nvSpPr>
          <p:cNvPr id="9" name="TextBox 8">
            <a:extLst>
              <a:ext uri="{FF2B5EF4-FFF2-40B4-BE49-F238E27FC236}">
                <a16:creationId xmlns:a16="http://schemas.microsoft.com/office/drawing/2014/main" id="{479EABFB-6A6C-4BE5-8F12-443630A0E650}"/>
              </a:ext>
            </a:extLst>
          </p:cNvPr>
          <p:cNvSpPr txBox="1"/>
          <p:nvPr/>
        </p:nvSpPr>
        <p:spPr>
          <a:xfrm>
            <a:off x="836675" y="5474473"/>
            <a:ext cx="10515600" cy="738664"/>
          </a:xfrm>
          <a:prstGeom prst="rect">
            <a:avLst/>
          </a:prstGeom>
          <a:noFill/>
        </p:spPr>
        <p:txBody>
          <a:bodyPr wrap="square" rtlCol="0">
            <a:spAutoFit/>
          </a:bodyPr>
          <a:lstStyle/>
          <a:p>
            <a:r>
              <a:rPr lang="en-GB" sz="1400" dirty="0"/>
              <a:t>When compared to both Thames Valley Berkshire and Great Britain, Slough has seen a significantly lower percentage of jobs affected by COVID shutdowns – perhaps somewhat surprising given the LA’s proximity to Heathrow and the almost complete shutdown of the aviation sector. </a:t>
            </a:r>
          </a:p>
          <a:p>
            <a:r>
              <a:rPr lang="en-GB" sz="1400" b="1" dirty="0"/>
              <a:t>				       </a:t>
            </a:r>
            <a:r>
              <a:rPr lang="en-GB" sz="1400" b="1" dirty="0">
                <a:hlinkClick r:id="rId2"/>
              </a:rPr>
              <a:t>Source: EMSI, March 2021 </a:t>
            </a:r>
            <a:r>
              <a:rPr lang="en-GB" sz="1400" b="1" dirty="0"/>
              <a:t>(definition for industries hit hardest provided on slide 53)</a:t>
            </a:r>
          </a:p>
        </p:txBody>
      </p:sp>
      <p:graphicFrame>
        <p:nvGraphicFramePr>
          <p:cNvPr id="6" name="Chart 5">
            <a:extLst>
              <a:ext uri="{FF2B5EF4-FFF2-40B4-BE49-F238E27FC236}">
                <a16:creationId xmlns:a16="http://schemas.microsoft.com/office/drawing/2014/main" id="{A82A8922-F2F3-4652-AB67-1B3FF0AEE93E}"/>
              </a:ext>
            </a:extLst>
          </p:cNvPr>
          <p:cNvGraphicFramePr>
            <a:graphicFrameLocks/>
          </p:cNvGraphicFramePr>
          <p:nvPr>
            <p:extLst>
              <p:ext uri="{D42A27DB-BD31-4B8C-83A1-F6EECF244321}">
                <p14:modId xmlns:p14="http://schemas.microsoft.com/office/powerpoint/2010/main" val="1624185910"/>
              </p:ext>
            </p:extLst>
          </p:nvPr>
        </p:nvGraphicFramePr>
        <p:xfrm>
          <a:off x="836675" y="1649412"/>
          <a:ext cx="10515600" cy="3896623"/>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68468347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C2CBB8-9BC2-4FF4-A4F8-E3A2D49787F6}"/>
              </a:ext>
            </a:extLst>
          </p:cNvPr>
          <p:cNvSpPr>
            <a:spLocks noGrp="1"/>
          </p:cNvSpPr>
          <p:nvPr>
            <p:ph type="title"/>
          </p:nvPr>
        </p:nvSpPr>
        <p:spPr/>
        <p:txBody>
          <a:bodyPr/>
          <a:lstStyle/>
          <a:p>
            <a:r>
              <a:rPr lang="en-GB" dirty="0"/>
              <a:t>Industry risks and opportunities (2020-2021)</a:t>
            </a:r>
          </a:p>
        </p:txBody>
      </p:sp>
      <p:sp>
        <p:nvSpPr>
          <p:cNvPr id="3" name="Content Placeholder 2">
            <a:extLst>
              <a:ext uri="{FF2B5EF4-FFF2-40B4-BE49-F238E27FC236}">
                <a16:creationId xmlns:a16="http://schemas.microsoft.com/office/drawing/2014/main" id="{F0C9CA1C-ACA2-4EC2-B48C-FC8DBD723959}"/>
              </a:ext>
            </a:extLst>
          </p:cNvPr>
          <p:cNvSpPr>
            <a:spLocks noGrp="1"/>
          </p:cNvSpPr>
          <p:nvPr>
            <p:ph idx="1"/>
          </p:nvPr>
        </p:nvSpPr>
        <p:spPr/>
        <p:txBody>
          <a:bodyPr>
            <a:noAutofit/>
          </a:bodyPr>
          <a:lstStyle/>
          <a:p>
            <a:pPr marL="0" indent="0">
              <a:buNone/>
            </a:pPr>
            <a:r>
              <a:rPr lang="en-GB" sz="1400" dirty="0"/>
              <a:t>Critical industries</a:t>
            </a:r>
          </a:p>
          <a:p>
            <a:r>
              <a:rPr lang="en-GB" sz="1400" dirty="0"/>
              <a:t>Food and drink retail: 6,656 employees (47% above the national average)</a:t>
            </a:r>
          </a:p>
          <a:p>
            <a:r>
              <a:rPr lang="en-GB" sz="1400" dirty="0"/>
              <a:t>Energy/utilities: 2,820 employees (174% above the national average)</a:t>
            </a:r>
          </a:p>
          <a:p>
            <a:r>
              <a:rPr lang="en-GB" sz="1400" dirty="0"/>
              <a:t>Health and social care: 8,201 employees (28% below the national average)</a:t>
            </a:r>
          </a:p>
          <a:p>
            <a:r>
              <a:rPr lang="en-GB" sz="1400" dirty="0"/>
              <a:t>Freight/logistics: 4,640 employees (93% above the national average)</a:t>
            </a:r>
          </a:p>
          <a:p>
            <a:r>
              <a:rPr lang="en-GB" sz="1400" dirty="0"/>
              <a:t>Insurance: 121 employees (86% below the national average)</a:t>
            </a:r>
          </a:p>
          <a:p>
            <a:r>
              <a:rPr lang="en-GB" sz="1400" dirty="0"/>
              <a:t>Banking and financial services: 731 employees (65% below the national average)</a:t>
            </a:r>
          </a:p>
          <a:p>
            <a:pPr marL="0" indent="0">
              <a:buNone/>
            </a:pPr>
            <a:endParaRPr lang="en-GB" sz="1400" dirty="0"/>
          </a:p>
          <a:p>
            <a:pPr marL="0" indent="0">
              <a:buNone/>
            </a:pPr>
            <a:r>
              <a:rPr lang="en-GB" sz="1400" dirty="0"/>
              <a:t>Sectors most impacted</a:t>
            </a:r>
          </a:p>
          <a:p>
            <a:r>
              <a:rPr lang="en-GB" sz="1400" dirty="0"/>
              <a:t>Hospitality and tourism: 3,780 employees (46% below the national average)</a:t>
            </a:r>
          </a:p>
          <a:p>
            <a:r>
              <a:rPr lang="en-GB" sz="1400" dirty="0"/>
              <a:t>Arts, entertainment and recreation: 442 (79% below the national average)</a:t>
            </a:r>
          </a:p>
          <a:p>
            <a:r>
              <a:rPr lang="en-GB" sz="1400" dirty="0"/>
              <a:t>Admin and support: 9,765 (107% above the national average)</a:t>
            </a:r>
          </a:p>
          <a:p>
            <a:r>
              <a:rPr lang="en-GB" sz="1400" dirty="0"/>
              <a:t>Aviation: 262 employees (16% above the national average)</a:t>
            </a:r>
          </a:p>
          <a:p>
            <a:r>
              <a:rPr lang="en-GB" sz="1400" dirty="0"/>
              <a:t>Non-food retail and wholesale: 6,719 (0% above the national average)</a:t>
            </a:r>
          </a:p>
          <a:p>
            <a:r>
              <a:rPr lang="en-GB" sz="1400" dirty="0"/>
              <a:t>Manufacturing: 5,071 (28% below the national average)</a:t>
            </a:r>
          </a:p>
          <a:p>
            <a:r>
              <a:rPr lang="en-GB" sz="1400" dirty="0"/>
              <a:t>Construction: 2,620 (36% below the national average)</a:t>
            </a:r>
            <a:r>
              <a:rPr lang="en-GB" sz="1400" b="1" dirty="0"/>
              <a:t> 	  </a:t>
            </a:r>
          </a:p>
          <a:p>
            <a:pPr marL="0" indent="0">
              <a:buNone/>
            </a:pPr>
            <a:r>
              <a:rPr lang="en-GB" sz="1400" b="1" dirty="0"/>
              <a:t>									  </a:t>
            </a:r>
            <a:r>
              <a:rPr lang="en-GB" sz="1400" b="1" dirty="0">
                <a:hlinkClick r:id="rId2"/>
              </a:rPr>
              <a:t>Source: EMSI, January 2021</a:t>
            </a:r>
            <a:endParaRPr lang="en-GB" sz="1400" dirty="0"/>
          </a:p>
        </p:txBody>
      </p:sp>
    </p:spTree>
    <p:extLst>
      <p:ext uri="{BB962C8B-B14F-4D97-AF65-F5344CB8AC3E}">
        <p14:creationId xmlns:p14="http://schemas.microsoft.com/office/powerpoint/2010/main" val="308911888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5916BD-64BB-4030-B645-41732464BCB3}"/>
              </a:ext>
            </a:extLst>
          </p:cNvPr>
          <p:cNvSpPr>
            <a:spLocks noGrp="1"/>
          </p:cNvSpPr>
          <p:nvPr>
            <p:ph type="title"/>
          </p:nvPr>
        </p:nvSpPr>
        <p:spPr/>
        <p:txBody>
          <a:bodyPr/>
          <a:lstStyle/>
          <a:p>
            <a:r>
              <a:rPr lang="en-GB" dirty="0"/>
              <a:t>Job posting analytics (EMSI, October 2021)</a:t>
            </a:r>
          </a:p>
        </p:txBody>
      </p:sp>
      <p:sp>
        <p:nvSpPr>
          <p:cNvPr id="3" name="Content Placeholder 2">
            <a:extLst>
              <a:ext uri="{FF2B5EF4-FFF2-40B4-BE49-F238E27FC236}">
                <a16:creationId xmlns:a16="http://schemas.microsoft.com/office/drawing/2014/main" id="{2E943C07-0048-4041-A36D-BA273B7DCC03}"/>
              </a:ext>
            </a:extLst>
          </p:cNvPr>
          <p:cNvSpPr>
            <a:spLocks noGrp="1"/>
          </p:cNvSpPr>
          <p:nvPr>
            <p:ph idx="1"/>
          </p:nvPr>
        </p:nvSpPr>
        <p:spPr/>
        <p:txBody>
          <a:bodyPr/>
          <a:lstStyle/>
          <a:p>
            <a:r>
              <a:rPr lang="en-GB" sz="2000" dirty="0"/>
              <a:t>Unique job postings: 6,580</a:t>
            </a:r>
          </a:p>
          <a:p>
            <a:r>
              <a:rPr lang="en-GB" sz="2000" dirty="0"/>
              <a:t>Total job postings: 31,223</a:t>
            </a:r>
          </a:p>
          <a:p>
            <a:r>
              <a:rPr lang="en-GB" sz="2000" dirty="0"/>
              <a:t>Job posting intensity: 5:1</a:t>
            </a:r>
          </a:p>
          <a:p>
            <a:r>
              <a:rPr lang="en-GB" sz="2000" dirty="0"/>
              <a:t>Unique job postings (October 2020): 3,752</a:t>
            </a:r>
            <a:endParaRPr lang="en-GB" dirty="0"/>
          </a:p>
        </p:txBody>
      </p:sp>
      <p:pic>
        <p:nvPicPr>
          <p:cNvPr id="5" name="Picture 4" descr="Chart, line chart&#10;&#10;Description automatically generated">
            <a:extLst>
              <a:ext uri="{FF2B5EF4-FFF2-40B4-BE49-F238E27FC236}">
                <a16:creationId xmlns:a16="http://schemas.microsoft.com/office/drawing/2014/main" id="{AF64D080-5C15-4356-A75D-CBA56DD19F7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3358143"/>
            <a:ext cx="7658494" cy="3479979"/>
          </a:xfrm>
          <a:prstGeom prst="rect">
            <a:avLst/>
          </a:prstGeom>
        </p:spPr>
      </p:pic>
      <p:pic>
        <p:nvPicPr>
          <p:cNvPr id="8" name="Picture 7" descr="Table&#10;&#10;Description automatically generated">
            <a:extLst>
              <a:ext uri="{FF2B5EF4-FFF2-40B4-BE49-F238E27FC236}">
                <a16:creationId xmlns:a16="http://schemas.microsoft.com/office/drawing/2014/main" id="{74C44BCB-20AB-4B42-AEDC-446848E7E1B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658494" y="1225437"/>
            <a:ext cx="4533506" cy="2602359"/>
          </a:xfrm>
          <a:prstGeom prst="rect">
            <a:avLst/>
          </a:prstGeom>
        </p:spPr>
      </p:pic>
      <p:pic>
        <p:nvPicPr>
          <p:cNvPr id="12" name="Picture 11" descr="Graphical user interface, application&#10;&#10;Description automatically generated">
            <a:extLst>
              <a:ext uri="{FF2B5EF4-FFF2-40B4-BE49-F238E27FC236}">
                <a16:creationId xmlns:a16="http://schemas.microsoft.com/office/drawing/2014/main" id="{BCF41132-0F2A-45A6-89DA-5287E22CBAD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658492" y="3826854"/>
            <a:ext cx="4533507" cy="3031146"/>
          </a:xfrm>
          <a:prstGeom prst="rect">
            <a:avLst/>
          </a:prstGeom>
        </p:spPr>
      </p:pic>
    </p:spTree>
    <p:extLst>
      <p:ext uri="{BB962C8B-B14F-4D97-AF65-F5344CB8AC3E}">
        <p14:creationId xmlns:p14="http://schemas.microsoft.com/office/powerpoint/2010/main" val="237817206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Title 17">
            <a:extLst>
              <a:ext uri="{FF2B5EF4-FFF2-40B4-BE49-F238E27FC236}">
                <a16:creationId xmlns:a16="http://schemas.microsoft.com/office/drawing/2014/main" id="{C30B065E-6D3F-49AF-9284-962DE7739102}"/>
              </a:ext>
            </a:extLst>
          </p:cNvPr>
          <p:cNvSpPr>
            <a:spLocks noGrp="1"/>
          </p:cNvSpPr>
          <p:nvPr>
            <p:ph type="ctrTitle"/>
          </p:nvPr>
        </p:nvSpPr>
        <p:spPr/>
        <p:txBody>
          <a:bodyPr/>
          <a:lstStyle/>
          <a:p>
            <a:r>
              <a:rPr lang="en-GB" dirty="0"/>
              <a:t>Reading</a:t>
            </a:r>
          </a:p>
        </p:txBody>
      </p:sp>
    </p:spTree>
    <p:extLst>
      <p:ext uri="{BB962C8B-B14F-4D97-AF65-F5344CB8AC3E}">
        <p14:creationId xmlns:p14="http://schemas.microsoft.com/office/powerpoint/2010/main" val="201040628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ACEAB2-3BE6-4ECE-882E-D28872F00D27}"/>
              </a:ext>
            </a:extLst>
          </p:cNvPr>
          <p:cNvSpPr>
            <a:spLocks noGrp="1"/>
          </p:cNvSpPr>
          <p:nvPr>
            <p:ph type="title"/>
          </p:nvPr>
        </p:nvSpPr>
        <p:spPr/>
        <p:txBody>
          <a:bodyPr>
            <a:normAutofit fontScale="90000"/>
          </a:bodyPr>
          <a:lstStyle/>
          <a:p>
            <a:r>
              <a:rPr lang="en-GB" dirty="0"/>
              <a:t>Impact of COVID-19 up to 13</a:t>
            </a:r>
            <a:r>
              <a:rPr lang="en-GB" baseline="30000" dirty="0"/>
              <a:t>th</a:t>
            </a:r>
            <a:r>
              <a:rPr lang="en-GB" dirty="0"/>
              <a:t> November 2021</a:t>
            </a:r>
          </a:p>
        </p:txBody>
      </p:sp>
      <p:sp>
        <p:nvSpPr>
          <p:cNvPr id="3" name="Content Placeholder 2">
            <a:extLst>
              <a:ext uri="{FF2B5EF4-FFF2-40B4-BE49-F238E27FC236}">
                <a16:creationId xmlns:a16="http://schemas.microsoft.com/office/drawing/2014/main" id="{94864C9D-1187-4A4B-AB54-EC117231882E}"/>
              </a:ext>
            </a:extLst>
          </p:cNvPr>
          <p:cNvSpPr>
            <a:spLocks noGrp="1"/>
          </p:cNvSpPr>
          <p:nvPr>
            <p:ph idx="1"/>
          </p:nvPr>
        </p:nvSpPr>
        <p:spPr/>
        <p:txBody>
          <a:bodyPr>
            <a:noAutofit/>
          </a:bodyPr>
          <a:lstStyle/>
          <a:p>
            <a:pPr marL="0" indent="0">
              <a:buNone/>
            </a:pPr>
            <a:r>
              <a:rPr lang="en-US" sz="1600" b="1" dirty="0"/>
              <a:t>COVID-19 cases (to 13</a:t>
            </a:r>
            <a:r>
              <a:rPr lang="en-US" sz="1600" b="1" baseline="30000" dirty="0"/>
              <a:t>th</a:t>
            </a:r>
            <a:r>
              <a:rPr lang="en-US" sz="1600" b="1" dirty="0"/>
              <a:t> November 2021) – </a:t>
            </a:r>
            <a:r>
              <a:rPr lang="en-US" sz="1600" b="1" dirty="0">
                <a:hlinkClick r:id="rId2"/>
              </a:rPr>
              <a:t>Source: Public Health Berkshire COVID-19 Dashboard, 13</a:t>
            </a:r>
            <a:r>
              <a:rPr lang="en-US" sz="1600" b="1" baseline="30000" dirty="0">
                <a:hlinkClick r:id="rId2"/>
              </a:rPr>
              <a:t>th</a:t>
            </a:r>
            <a:r>
              <a:rPr lang="en-US" sz="1600" b="1" dirty="0">
                <a:hlinkClick r:id="rId2"/>
              </a:rPr>
              <a:t> November 2021</a:t>
            </a:r>
            <a:endParaRPr lang="en-US" sz="1600" b="1" dirty="0"/>
          </a:p>
          <a:p>
            <a:r>
              <a:rPr lang="en-US" sz="1600" dirty="0"/>
              <a:t>22,910 total cases</a:t>
            </a:r>
          </a:p>
          <a:p>
            <a:r>
              <a:rPr lang="en-US" sz="1600" dirty="0"/>
              <a:t>58 new case daily</a:t>
            </a:r>
          </a:p>
          <a:p>
            <a:pPr marL="0" indent="0">
              <a:buNone/>
            </a:pPr>
            <a:endParaRPr lang="en-US" sz="1600" dirty="0"/>
          </a:p>
          <a:p>
            <a:pPr marL="0" indent="0">
              <a:buNone/>
            </a:pPr>
            <a:r>
              <a:rPr lang="en-US" sz="1600" b="1" dirty="0"/>
              <a:t>Claimant unemployment (to September 2021)</a:t>
            </a:r>
          </a:p>
          <a:p>
            <a:r>
              <a:rPr lang="en-GB" sz="1600" dirty="0"/>
              <a:t>5,660 claimants (5.3% of the working age population) in Reading UA</a:t>
            </a:r>
          </a:p>
          <a:p>
            <a:pPr marL="0" indent="0">
              <a:buNone/>
            </a:pPr>
            <a:endParaRPr lang="en-US" sz="1600" b="1" dirty="0"/>
          </a:p>
          <a:p>
            <a:pPr marL="0" indent="0">
              <a:buNone/>
            </a:pPr>
            <a:r>
              <a:rPr lang="en-US" sz="1600" b="1" dirty="0"/>
              <a:t>Notable business news:</a:t>
            </a:r>
          </a:p>
          <a:p>
            <a:r>
              <a:rPr lang="en-US" sz="1600" dirty="0"/>
              <a:t>Reading-based Isotropic Systems has secured more than $37 million in additional Series B funding to facilitate the development of its unique multi-link antenna through to product launch in 2022 - </a:t>
            </a:r>
            <a:r>
              <a:rPr lang="en-US" sz="1600" dirty="0">
                <a:hlinkClick r:id="rId3"/>
              </a:rPr>
              <a:t>https://www.businessinnovationmag.co.uk/reading-based-isotropic-systems-secures-37m-in-funding-for-antenna/</a:t>
            </a:r>
            <a:r>
              <a:rPr lang="en-US" sz="1600" dirty="0"/>
              <a:t> </a:t>
            </a:r>
          </a:p>
        </p:txBody>
      </p:sp>
    </p:spTree>
    <p:extLst>
      <p:ext uri="{BB962C8B-B14F-4D97-AF65-F5344CB8AC3E}">
        <p14:creationId xmlns:p14="http://schemas.microsoft.com/office/powerpoint/2010/main" val="236956571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9" name="Rectangle 16">
            <a:extLst>
              <a:ext uri="{FF2B5EF4-FFF2-40B4-BE49-F238E27FC236}">
                <a16:creationId xmlns:a16="http://schemas.microsoft.com/office/drawing/2014/main" id="{6C4028FD-8BAA-4A19-BFDE-594D991B755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A53B2163-A73C-4387-9F89-300016FC1161}"/>
              </a:ext>
            </a:extLst>
          </p:cNvPr>
          <p:cNvSpPr>
            <a:spLocks noGrp="1"/>
          </p:cNvSpPr>
          <p:nvPr>
            <p:ph type="title"/>
          </p:nvPr>
        </p:nvSpPr>
        <p:spPr>
          <a:xfrm>
            <a:off x="838200" y="556995"/>
            <a:ext cx="10515600" cy="1133693"/>
          </a:xfrm>
        </p:spPr>
        <p:txBody>
          <a:bodyPr>
            <a:normAutofit/>
          </a:bodyPr>
          <a:lstStyle/>
          <a:p>
            <a:r>
              <a:rPr lang="en-GB" dirty="0"/>
              <a:t>Industries hit hardest by COVID shutdown</a:t>
            </a:r>
          </a:p>
        </p:txBody>
      </p:sp>
      <p:sp>
        <p:nvSpPr>
          <p:cNvPr id="26" name="TextBox 25">
            <a:extLst>
              <a:ext uri="{FF2B5EF4-FFF2-40B4-BE49-F238E27FC236}">
                <a16:creationId xmlns:a16="http://schemas.microsoft.com/office/drawing/2014/main" id="{1D281EC5-B193-4812-BF0B-63D5109562D5}"/>
              </a:ext>
            </a:extLst>
          </p:cNvPr>
          <p:cNvSpPr txBox="1"/>
          <p:nvPr/>
        </p:nvSpPr>
        <p:spPr>
          <a:xfrm>
            <a:off x="838200" y="5634522"/>
            <a:ext cx="10515600" cy="1107996"/>
          </a:xfrm>
          <a:prstGeom prst="rect">
            <a:avLst/>
          </a:prstGeom>
          <a:noFill/>
        </p:spPr>
        <p:txBody>
          <a:bodyPr wrap="square" rtlCol="0">
            <a:spAutoFit/>
          </a:bodyPr>
          <a:lstStyle/>
          <a:p>
            <a:r>
              <a:rPr lang="en-GB" sz="1400" dirty="0"/>
              <a:t>Reading has been marginally less affected by the COVID shutdowns as Great Britain has on average, with 15.16% of jobs within industries which have been most severely impacted by the shutdowns. The Local Authority is 1.26% better off than the average of the Thames Valley Berkshire area. </a:t>
            </a:r>
          </a:p>
          <a:p>
            <a:endParaRPr lang="en-GB" sz="1200" dirty="0"/>
          </a:p>
          <a:p>
            <a:r>
              <a:rPr lang="en-GB" sz="1200" b="1" dirty="0"/>
              <a:t>					        </a:t>
            </a:r>
            <a:r>
              <a:rPr lang="en-GB" sz="1200" b="1" dirty="0">
                <a:hlinkClick r:id="rId2"/>
              </a:rPr>
              <a:t>Source: EMSI, March 2021</a:t>
            </a:r>
            <a:r>
              <a:rPr lang="en-GB" sz="1200" b="1" dirty="0"/>
              <a:t> (definition for industries hit hardest provided on slide 53)</a:t>
            </a:r>
          </a:p>
        </p:txBody>
      </p:sp>
      <p:graphicFrame>
        <p:nvGraphicFramePr>
          <p:cNvPr id="7" name="Chart 6">
            <a:extLst>
              <a:ext uri="{FF2B5EF4-FFF2-40B4-BE49-F238E27FC236}">
                <a16:creationId xmlns:a16="http://schemas.microsoft.com/office/drawing/2014/main" id="{00C28D5A-E436-428A-BEAE-6E4FF073AAA8}"/>
              </a:ext>
            </a:extLst>
          </p:cNvPr>
          <p:cNvGraphicFramePr>
            <a:graphicFrameLocks/>
          </p:cNvGraphicFramePr>
          <p:nvPr>
            <p:extLst>
              <p:ext uri="{D42A27DB-BD31-4B8C-83A1-F6EECF244321}">
                <p14:modId xmlns:p14="http://schemas.microsoft.com/office/powerpoint/2010/main" val="2373586034"/>
              </p:ext>
            </p:extLst>
          </p:nvPr>
        </p:nvGraphicFramePr>
        <p:xfrm>
          <a:off x="838199" y="1690688"/>
          <a:ext cx="10515599" cy="3676442"/>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252093992"/>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C2CBB8-9BC2-4FF4-A4F8-E3A2D49787F6}"/>
              </a:ext>
            </a:extLst>
          </p:cNvPr>
          <p:cNvSpPr>
            <a:spLocks noGrp="1"/>
          </p:cNvSpPr>
          <p:nvPr>
            <p:ph type="title"/>
          </p:nvPr>
        </p:nvSpPr>
        <p:spPr/>
        <p:txBody>
          <a:bodyPr/>
          <a:lstStyle/>
          <a:p>
            <a:r>
              <a:rPr lang="en-GB" dirty="0"/>
              <a:t>Industry risks and opportunities (2020-2021)</a:t>
            </a:r>
          </a:p>
        </p:txBody>
      </p:sp>
      <p:sp>
        <p:nvSpPr>
          <p:cNvPr id="3" name="Content Placeholder 2">
            <a:extLst>
              <a:ext uri="{FF2B5EF4-FFF2-40B4-BE49-F238E27FC236}">
                <a16:creationId xmlns:a16="http://schemas.microsoft.com/office/drawing/2014/main" id="{F0C9CA1C-ACA2-4EC2-B48C-FC8DBD723959}"/>
              </a:ext>
            </a:extLst>
          </p:cNvPr>
          <p:cNvSpPr>
            <a:spLocks noGrp="1"/>
          </p:cNvSpPr>
          <p:nvPr>
            <p:ph idx="1"/>
          </p:nvPr>
        </p:nvSpPr>
        <p:spPr/>
        <p:txBody>
          <a:bodyPr>
            <a:noAutofit/>
          </a:bodyPr>
          <a:lstStyle/>
          <a:p>
            <a:pPr marL="0" indent="0">
              <a:buNone/>
            </a:pPr>
            <a:r>
              <a:rPr lang="en-GB" sz="1400" dirty="0"/>
              <a:t>Critical industries</a:t>
            </a:r>
          </a:p>
          <a:p>
            <a:r>
              <a:rPr lang="en-GB" sz="1400" dirty="0"/>
              <a:t>Food and drink retail: 6,192 employees (11% above the national average)</a:t>
            </a:r>
          </a:p>
          <a:p>
            <a:r>
              <a:rPr lang="en-GB" sz="1400" dirty="0"/>
              <a:t>Energy/utilities: 3,350 employees (163% above the national average)</a:t>
            </a:r>
          </a:p>
          <a:p>
            <a:r>
              <a:rPr lang="en-GB" sz="1400" dirty="0"/>
              <a:t>Health and social care: 13,464 employees (5% below the national average)</a:t>
            </a:r>
          </a:p>
          <a:p>
            <a:r>
              <a:rPr lang="en-GB" sz="1400" dirty="0"/>
              <a:t>Freight/logistics: 1,513 employees (49% below the national average)</a:t>
            </a:r>
          </a:p>
          <a:p>
            <a:r>
              <a:rPr lang="en-GB" sz="1400" dirty="0"/>
              <a:t>Insurance: 2,076 employees (100% above the national average)</a:t>
            </a:r>
          </a:p>
          <a:p>
            <a:r>
              <a:rPr lang="en-GB" sz="1400" dirty="0"/>
              <a:t>Banking and financial services: 1,688 employees (34% below the national average)</a:t>
            </a:r>
          </a:p>
          <a:p>
            <a:pPr marL="0" indent="0">
              <a:buNone/>
            </a:pPr>
            <a:endParaRPr lang="en-GB" sz="1400" dirty="0"/>
          </a:p>
          <a:p>
            <a:pPr marL="0" indent="0">
              <a:buNone/>
            </a:pPr>
            <a:r>
              <a:rPr lang="en-GB" sz="1400" dirty="0"/>
              <a:t>Sectors most impacted</a:t>
            </a:r>
          </a:p>
          <a:p>
            <a:r>
              <a:rPr lang="en-GB" sz="1400" dirty="0"/>
              <a:t>Hospitality and tourism: 6,567 employees (25% below the national average)</a:t>
            </a:r>
          </a:p>
          <a:p>
            <a:r>
              <a:rPr lang="en-GB" sz="1400" dirty="0"/>
              <a:t>Arts, entertainment and recreation: 1,811 (31% below the national average)</a:t>
            </a:r>
          </a:p>
          <a:p>
            <a:r>
              <a:rPr lang="en-GB" sz="1400" dirty="0"/>
              <a:t>Admin and support: 9,212 (58% above the national average)</a:t>
            </a:r>
          </a:p>
          <a:p>
            <a:r>
              <a:rPr lang="en-GB" sz="1400" dirty="0"/>
              <a:t>Aviation: &lt;10 employees </a:t>
            </a:r>
          </a:p>
          <a:p>
            <a:r>
              <a:rPr lang="en-GB" sz="1400" dirty="0"/>
              <a:t>Non-food retail and wholesale: 8,626 (18% above the national average)</a:t>
            </a:r>
          </a:p>
          <a:p>
            <a:r>
              <a:rPr lang="en-GB" sz="1400" dirty="0"/>
              <a:t>Manufacturing: 2,000 (77% below the national average)</a:t>
            </a:r>
          </a:p>
          <a:p>
            <a:r>
              <a:rPr lang="en-GB" sz="1400" dirty="0"/>
              <a:t>Construction: 2,273 (55% below the national average)</a:t>
            </a:r>
          </a:p>
          <a:p>
            <a:pPr marL="0" indent="0">
              <a:buNone/>
            </a:pPr>
            <a:r>
              <a:rPr lang="en-GB" sz="1400" b="1" dirty="0"/>
              <a:t>									  </a:t>
            </a:r>
            <a:r>
              <a:rPr lang="en-GB" sz="1400" b="1" dirty="0">
                <a:hlinkClick r:id="rId2"/>
              </a:rPr>
              <a:t>Source: EMSI, January 2021</a:t>
            </a:r>
            <a:endParaRPr lang="en-GB" sz="1400" dirty="0"/>
          </a:p>
        </p:txBody>
      </p:sp>
    </p:spTree>
    <p:extLst>
      <p:ext uri="{BB962C8B-B14F-4D97-AF65-F5344CB8AC3E}">
        <p14:creationId xmlns:p14="http://schemas.microsoft.com/office/powerpoint/2010/main" val="3209695185"/>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5916BD-64BB-4030-B645-41732464BCB3}"/>
              </a:ext>
            </a:extLst>
          </p:cNvPr>
          <p:cNvSpPr>
            <a:spLocks noGrp="1"/>
          </p:cNvSpPr>
          <p:nvPr>
            <p:ph type="title"/>
          </p:nvPr>
        </p:nvSpPr>
        <p:spPr/>
        <p:txBody>
          <a:bodyPr/>
          <a:lstStyle/>
          <a:p>
            <a:r>
              <a:rPr lang="en-GB" dirty="0"/>
              <a:t>Job posting analytics (EMSI, October 2021)</a:t>
            </a:r>
          </a:p>
        </p:txBody>
      </p:sp>
      <p:sp>
        <p:nvSpPr>
          <p:cNvPr id="3" name="Content Placeholder 2">
            <a:extLst>
              <a:ext uri="{FF2B5EF4-FFF2-40B4-BE49-F238E27FC236}">
                <a16:creationId xmlns:a16="http://schemas.microsoft.com/office/drawing/2014/main" id="{2E943C07-0048-4041-A36D-BA273B7DCC03}"/>
              </a:ext>
            </a:extLst>
          </p:cNvPr>
          <p:cNvSpPr>
            <a:spLocks noGrp="1"/>
          </p:cNvSpPr>
          <p:nvPr>
            <p:ph idx="1"/>
          </p:nvPr>
        </p:nvSpPr>
        <p:spPr/>
        <p:txBody>
          <a:bodyPr/>
          <a:lstStyle/>
          <a:p>
            <a:r>
              <a:rPr lang="en-GB" sz="2000" dirty="0"/>
              <a:t>Unique job postings: 12,811</a:t>
            </a:r>
          </a:p>
          <a:p>
            <a:r>
              <a:rPr lang="en-GB" sz="2000" dirty="0"/>
              <a:t>Total job postings: 107,162</a:t>
            </a:r>
          </a:p>
          <a:p>
            <a:r>
              <a:rPr lang="en-GB" sz="2000" dirty="0"/>
              <a:t>Job posting intensity: 8:1</a:t>
            </a:r>
          </a:p>
          <a:p>
            <a:r>
              <a:rPr lang="en-GB" sz="2000" dirty="0"/>
              <a:t>Unique job postings (October 2020): 6,533</a:t>
            </a:r>
            <a:endParaRPr lang="en-GB" dirty="0"/>
          </a:p>
        </p:txBody>
      </p:sp>
      <p:pic>
        <p:nvPicPr>
          <p:cNvPr id="6" name="Picture 5" descr="Chart, line chart&#10;&#10;Description automatically generated">
            <a:extLst>
              <a:ext uri="{FF2B5EF4-FFF2-40B4-BE49-F238E27FC236}">
                <a16:creationId xmlns:a16="http://schemas.microsoft.com/office/drawing/2014/main" id="{A951A75A-E3BA-47C7-991D-16A7F156139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3441524"/>
            <a:ext cx="7575939" cy="3416476"/>
          </a:xfrm>
          <a:prstGeom prst="rect">
            <a:avLst/>
          </a:prstGeom>
        </p:spPr>
      </p:pic>
      <p:pic>
        <p:nvPicPr>
          <p:cNvPr id="9" name="Picture 8" descr="Table&#10;&#10;Description automatically generated">
            <a:extLst>
              <a:ext uri="{FF2B5EF4-FFF2-40B4-BE49-F238E27FC236}">
                <a16:creationId xmlns:a16="http://schemas.microsoft.com/office/drawing/2014/main" id="{6F296F66-F1D9-445C-91FD-002FE756874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601340" y="1172874"/>
            <a:ext cx="4590660" cy="2625964"/>
          </a:xfrm>
          <a:prstGeom prst="rect">
            <a:avLst/>
          </a:prstGeom>
        </p:spPr>
      </p:pic>
      <p:pic>
        <p:nvPicPr>
          <p:cNvPr id="12" name="Picture 11" descr="Graphical user interface, table&#10;&#10;Description automatically generated">
            <a:extLst>
              <a:ext uri="{FF2B5EF4-FFF2-40B4-BE49-F238E27FC236}">
                <a16:creationId xmlns:a16="http://schemas.microsoft.com/office/drawing/2014/main" id="{241679AA-9D9F-432E-A948-1D988C93180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594990" y="3798838"/>
            <a:ext cx="4590661" cy="3059161"/>
          </a:xfrm>
          <a:prstGeom prst="rect">
            <a:avLst/>
          </a:prstGeom>
        </p:spPr>
      </p:pic>
    </p:spTree>
    <p:extLst>
      <p:ext uri="{BB962C8B-B14F-4D97-AF65-F5344CB8AC3E}">
        <p14:creationId xmlns:p14="http://schemas.microsoft.com/office/powerpoint/2010/main" val="2338533712"/>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Title 17">
            <a:extLst>
              <a:ext uri="{FF2B5EF4-FFF2-40B4-BE49-F238E27FC236}">
                <a16:creationId xmlns:a16="http://schemas.microsoft.com/office/drawing/2014/main" id="{C30B065E-6D3F-49AF-9284-962DE7739102}"/>
              </a:ext>
            </a:extLst>
          </p:cNvPr>
          <p:cNvSpPr>
            <a:spLocks noGrp="1"/>
          </p:cNvSpPr>
          <p:nvPr>
            <p:ph type="ctrTitle"/>
          </p:nvPr>
        </p:nvSpPr>
        <p:spPr/>
        <p:txBody>
          <a:bodyPr/>
          <a:lstStyle/>
          <a:p>
            <a:r>
              <a:rPr lang="en-GB" dirty="0"/>
              <a:t>Wokingham</a:t>
            </a:r>
          </a:p>
        </p:txBody>
      </p:sp>
    </p:spTree>
    <p:extLst>
      <p:ext uri="{BB962C8B-B14F-4D97-AF65-F5344CB8AC3E}">
        <p14:creationId xmlns:p14="http://schemas.microsoft.com/office/powerpoint/2010/main" val="2780923650"/>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ACEAB2-3BE6-4ECE-882E-D28872F00D27}"/>
              </a:ext>
            </a:extLst>
          </p:cNvPr>
          <p:cNvSpPr>
            <a:spLocks noGrp="1"/>
          </p:cNvSpPr>
          <p:nvPr>
            <p:ph type="title"/>
          </p:nvPr>
        </p:nvSpPr>
        <p:spPr/>
        <p:txBody>
          <a:bodyPr>
            <a:normAutofit fontScale="90000"/>
          </a:bodyPr>
          <a:lstStyle/>
          <a:p>
            <a:r>
              <a:rPr lang="en-GB" dirty="0"/>
              <a:t>Impact of COVID-19 up to 13</a:t>
            </a:r>
            <a:r>
              <a:rPr lang="en-GB" baseline="30000" dirty="0"/>
              <a:t>th</a:t>
            </a:r>
            <a:r>
              <a:rPr lang="en-GB" dirty="0"/>
              <a:t> November 2021</a:t>
            </a:r>
          </a:p>
        </p:txBody>
      </p:sp>
      <p:sp>
        <p:nvSpPr>
          <p:cNvPr id="3" name="Content Placeholder 2">
            <a:extLst>
              <a:ext uri="{FF2B5EF4-FFF2-40B4-BE49-F238E27FC236}">
                <a16:creationId xmlns:a16="http://schemas.microsoft.com/office/drawing/2014/main" id="{94864C9D-1187-4A4B-AB54-EC117231882E}"/>
              </a:ext>
            </a:extLst>
          </p:cNvPr>
          <p:cNvSpPr>
            <a:spLocks noGrp="1"/>
          </p:cNvSpPr>
          <p:nvPr>
            <p:ph idx="1"/>
          </p:nvPr>
        </p:nvSpPr>
        <p:spPr/>
        <p:txBody>
          <a:bodyPr>
            <a:noAutofit/>
          </a:bodyPr>
          <a:lstStyle/>
          <a:p>
            <a:pPr marL="0" indent="0">
              <a:buNone/>
            </a:pPr>
            <a:r>
              <a:rPr lang="en-US" sz="1600" b="1" dirty="0"/>
              <a:t>COVID-19 cases (to 13</a:t>
            </a:r>
            <a:r>
              <a:rPr lang="en-US" sz="1600" b="1" baseline="30000" dirty="0"/>
              <a:t>th</a:t>
            </a:r>
            <a:r>
              <a:rPr lang="en-US" sz="1600" b="1" dirty="0"/>
              <a:t> November 2021) – </a:t>
            </a:r>
            <a:r>
              <a:rPr lang="en-US" sz="1600" b="1" dirty="0">
                <a:hlinkClick r:id="rId2"/>
              </a:rPr>
              <a:t>Source: Public Health Berkshire COVID-19 Dashboard, 13</a:t>
            </a:r>
            <a:r>
              <a:rPr lang="en-US" sz="1600" b="1" baseline="30000" dirty="0">
                <a:hlinkClick r:id="rId2"/>
              </a:rPr>
              <a:t>th</a:t>
            </a:r>
            <a:r>
              <a:rPr lang="en-US" sz="1600" b="1" dirty="0">
                <a:hlinkClick r:id="rId2"/>
              </a:rPr>
              <a:t> November 2021</a:t>
            </a:r>
            <a:endParaRPr lang="en-US" sz="1600" b="1" dirty="0"/>
          </a:p>
          <a:p>
            <a:r>
              <a:rPr lang="en-US" sz="1600" dirty="0"/>
              <a:t>20,831 total cases</a:t>
            </a:r>
          </a:p>
          <a:p>
            <a:r>
              <a:rPr lang="en-US" sz="1600" dirty="0"/>
              <a:t>92 new cases daily</a:t>
            </a:r>
          </a:p>
          <a:p>
            <a:pPr marL="0" indent="0">
              <a:buNone/>
            </a:pPr>
            <a:endParaRPr lang="en-US" sz="1600" dirty="0"/>
          </a:p>
          <a:p>
            <a:pPr marL="0" indent="0">
              <a:buNone/>
            </a:pPr>
            <a:r>
              <a:rPr lang="en-US" sz="1600" b="1" dirty="0"/>
              <a:t>Claimant unemployment (to September 2021)</a:t>
            </a:r>
          </a:p>
          <a:p>
            <a:r>
              <a:rPr lang="en-GB" sz="1600" dirty="0"/>
              <a:t>2,470 claimants (2.3% of the working age population) in Wokingham UA</a:t>
            </a:r>
          </a:p>
          <a:p>
            <a:pPr marL="0" indent="0">
              <a:buNone/>
            </a:pPr>
            <a:endParaRPr lang="en-US" sz="1600" b="1" dirty="0"/>
          </a:p>
          <a:p>
            <a:pPr marL="0" indent="0">
              <a:buNone/>
            </a:pPr>
            <a:r>
              <a:rPr lang="en-US" sz="1600" b="1" dirty="0"/>
              <a:t>Notable business news:</a:t>
            </a:r>
          </a:p>
          <a:p>
            <a:r>
              <a:rPr lang="en-US" sz="1600" dirty="0" err="1"/>
              <a:t>Councillors</a:t>
            </a:r>
            <a:r>
              <a:rPr lang="en-US" sz="1600" dirty="0"/>
              <a:t> in Wokingham look set to vote through plans for the massive new </a:t>
            </a:r>
            <a:r>
              <a:rPr lang="en-US" sz="1600" dirty="0" err="1"/>
              <a:t>Shinfield</a:t>
            </a:r>
            <a:r>
              <a:rPr lang="en-US" sz="1600" dirty="0"/>
              <a:t> Studios. Wokingham Borough Council’s planning committee has been recommended to grant permission for the 85,000 sq. m development across 65 acres at the University of Reading’s Thames Valley Science Park. The scheme of 18 sound stages was submitted in May and will bring some of the world’s biggest productions to the Thames Valley. Shinfield Studios will be a major part of Cine Valley, a major creative hub for the region - </a:t>
            </a:r>
            <a:r>
              <a:rPr lang="en-US" sz="1600" dirty="0">
                <a:hlinkClick r:id="rId3"/>
              </a:rPr>
              <a:t>Shinfield Studios set for approval - UK Property Forums </a:t>
            </a:r>
            <a:endParaRPr lang="en-US" sz="1600" dirty="0"/>
          </a:p>
        </p:txBody>
      </p:sp>
    </p:spTree>
    <p:extLst>
      <p:ext uri="{BB962C8B-B14F-4D97-AF65-F5344CB8AC3E}">
        <p14:creationId xmlns:p14="http://schemas.microsoft.com/office/powerpoint/2010/main" val="202108229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734B9B5E-32CB-4453-B6C2-1A9DCA05974A}"/>
              </a:ext>
            </a:extLst>
          </p:cNvPr>
          <p:cNvSpPr>
            <a:spLocks noGrp="1"/>
          </p:cNvSpPr>
          <p:nvPr>
            <p:ph type="title"/>
          </p:nvPr>
        </p:nvSpPr>
        <p:spPr/>
        <p:txBody>
          <a:bodyPr/>
          <a:lstStyle/>
          <a:p>
            <a:r>
              <a:rPr lang="en-GB" dirty="0"/>
              <a:t>Global Economy</a:t>
            </a:r>
          </a:p>
        </p:txBody>
      </p:sp>
      <p:sp>
        <p:nvSpPr>
          <p:cNvPr id="5" name="Content Placeholder 4">
            <a:extLst>
              <a:ext uri="{FF2B5EF4-FFF2-40B4-BE49-F238E27FC236}">
                <a16:creationId xmlns:a16="http://schemas.microsoft.com/office/drawing/2014/main" id="{4155AF48-89AA-4413-87CD-4865A9A592CB}"/>
              </a:ext>
            </a:extLst>
          </p:cNvPr>
          <p:cNvSpPr>
            <a:spLocks noGrp="1"/>
          </p:cNvSpPr>
          <p:nvPr>
            <p:ph idx="1"/>
          </p:nvPr>
        </p:nvSpPr>
        <p:spPr/>
        <p:txBody>
          <a:bodyPr>
            <a:normAutofit/>
          </a:bodyPr>
          <a:lstStyle/>
          <a:p>
            <a:r>
              <a:rPr lang="en-US" sz="1900" i="0" dirty="0">
                <a:solidFill>
                  <a:srgbClr val="333333"/>
                </a:solidFill>
                <a:effectLst/>
              </a:rPr>
              <a:t>The COVID-19 pandemic has taken a turn for the worse in some parts of the world, and the global economy is projected to grow by 5.9 percent in 2021 and by 4.9 percent in 2022. This is according to the IMF’s Regional Economic Outlook for Asia and the Pacific for October 2021.</a:t>
            </a:r>
          </a:p>
          <a:p>
            <a:r>
              <a:rPr lang="en-US" sz="1900" i="0" dirty="0">
                <a:solidFill>
                  <a:srgbClr val="333333"/>
                </a:solidFill>
                <a:effectLst/>
              </a:rPr>
              <a:t>Vaccine access has emerged as the principal fault line along which the global recovery splits into those that can look forward to further normalization of activity (mostly advanced economies) and those that face mounting hospitalizations and death tolls because of resurgent infections. </a:t>
            </a:r>
          </a:p>
          <a:p>
            <a:r>
              <a:rPr lang="en-US" sz="1900" i="0" dirty="0">
                <a:solidFill>
                  <a:srgbClr val="333333"/>
                </a:solidFill>
                <a:effectLst/>
              </a:rPr>
              <a:t>The Asian outlook for 2021 has been downgraded by more than 1 percent to 6.5 percent compared with the April 2021 World Economic Outlook, because of new peaks of the pandemic cycle. As vaccination rates accelerate, the region is expected to grow slightly faster in 2022 than anticipated earlier. </a:t>
            </a:r>
          </a:p>
          <a:p>
            <a:r>
              <a:rPr lang="en-US" sz="1900" i="0" dirty="0">
                <a:solidFill>
                  <a:srgbClr val="333333"/>
                </a:solidFill>
                <a:effectLst/>
              </a:rPr>
              <a:t>Although Asia and Pacific remains the fastest growing region in the world, the divergence between Asian advanced economies and emerging market and developing economies is deepening, reflecting vaccination coverage and policy support. </a:t>
            </a:r>
            <a:r>
              <a:rPr lang="en-US" sz="1900" b="1" i="0" dirty="0">
                <a:solidFill>
                  <a:srgbClr val="333333"/>
                </a:solidFill>
                <a:effectLst/>
              </a:rPr>
              <a:t>		               						             								 					         					     </a:t>
            </a:r>
            <a:r>
              <a:rPr lang="en-US" sz="1900" b="1" i="0" dirty="0">
                <a:solidFill>
                  <a:srgbClr val="333333"/>
                </a:solidFill>
                <a:effectLst/>
                <a:hlinkClick r:id="rId2"/>
              </a:rPr>
              <a:t>Source: </a:t>
            </a:r>
            <a:r>
              <a:rPr lang="en-US" sz="1900" b="1" dirty="0">
                <a:solidFill>
                  <a:srgbClr val="333333"/>
                </a:solidFill>
                <a:hlinkClick r:id="rId2"/>
              </a:rPr>
              <a:t>IMF, October</a:t>
            </a:r>
            <a:r>
              <a:rPr lang="en-US" sz="1900" b="1" i="0" dirty="0">
                <a:solidFill>
                  <a:srgbClr val="333333"/>
                </a:solidFill>
                <a:effectLst/>
                <a:hlinkClick r:id="rId2"/>
              </a:rPr>
              <a:t> 2021</a:t>
            </a:r>
            <a:endParaRPr lang="en-US" sz="1900" b="1" i="0" dirty="0">
              <a:solidFill>
                <a:srgbClr val="333333"/>
              </a:solidFill>
              <a:effectLst/>
            </a:endParaRPr>
          </a:p>
          <a:p>
            <a:pPr marL="0" indent="0">
              <a:buNone/>
            </a:pPr>
            <a:endParaRPr lang="en-US" sz="6400" b="1" i="0" dirty="0">
              <a:solidFill>
                <a:srgbClr val="333333"/>
              </a:solidFill>
              <a:effectLst/>
            </a:endParaRPr>
          </a:p>
          <a:p>
            <a:pPr marL="0" indent="0">
              <a:buNone/>
            </a:pPr>
            <a:endParaRPr lang="en-US" sz="6400" b="1" i="0" dirty="0">
              <a:solidFill>
                <a:srgbClr val="333333"/>
              </a:solidFill>
              <a:effectLst/>
            </a:endParaRPr>
          </a:p>
          <a:p>
            <a:pPr marL="0" indent="0">
              <a:buNone/>
            </a:pPr>
            <a:endParaRPr lang="en-US" sz="6400" b="1" i="0" dirty="0">
              <a:solidFill>
                <a:srgbClr val="333333"/>
              </a:solidFill>
              <a:effectLst/>
            </a:endParaRPr>
          </a:p>
          <a:p>
            <a:pPr marL="0" indent="0">
              <a:buNone/>
            </a:pPr>
            <a:endParaRPr lang="en-US" sz="6400" b="1" i="0" dirty="0">
              <a:solidFill>
                <a:srgbClr val="333333"/>
              </a:solidFill>
              <a:effectLst/>
            </a:endParaRPr>
          </a:p>
          <a:p>
            <a:pPr marL="0" indent="0">
              <a:buNone/>
            </a:pPr>
            <a:endParaRPr lang="en-US" sz="6400" b="1" i="0" dirty="0">
              <a:solidFill>
                <a:srgbClr val="333333"/>
              </a:solidFill>
              <a:effectLst/>
            </a:endParaRPr>
          </a:p>
          <a:p>
            <a:pPr marL="0" indent="0">
              <a:buNone/>
            </a:pPr>
            <a:endParaRPr lang="en-US" sz="6400" b="1" dirty="0">
              <a:solidFill>
                <a:srgbClr val="333333"/>
              </a:solidFill>
            </a:endParaRPr>
          </a:p>
          <a:p>
            <a:pPr marL="0" indent="0">
              <a:buNone/>
            </a:pPr>
            <a:endParaRPr lang="en-US" sz="6400" b="1" i="0" dirty="0">
              <a:solidFill>
                <a:srgbClr val="333333"/>
              </a:solidFill>
              <a:effectLst/>
            </a:endParaRPr>
          </a:p>
        </p:txBody>
      </p:sp>
    </p:spTree>
    <p:extLst>
      <p:ext uri="{BB962C8B-B14F-4D97-AF65-F5344CB8AC3E}">
        <p14:creationId xmlns:p14="http://schemas.microsoft.com/office/powerpoint/2010/main" val="4122218767"/>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4" name="Rectangle 23">
            <a:extLst>
              <a:ext uri="{FF2B5EF4-FFF2-40B4-BE49-F238E27FC236}">
                <a16:creationId xmlns:a16="http://schemas.microsoft.com/office/drawing/2014/main" id="{6C4028FD-8BAA-4A19-BFDE-594D991B755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A53B2163-A73C-4387-9F89-300016FC1161}"/>
              </a:ext>
            </a:extLst>
          </p:cNvPr>
          <p:cNvSpPr>
            <a:spLocks noGrp="1"/>
          </p:cNvSpPr>
          <p:nvPr>
            <p:ph type="title"/>
          </p:nvPr>
        </p:nvSpPr>
        <p:spPr>
          <a:xfrm>
            <a:off x="838200" y="556995"/>
            <a:ext cx="10515600" cy="1133693"/>
          </a:xfrm>
        </p:spPr>
        <p:txBody>
          <a:bodyPr>
            <a:normAutofit/>
          </a:bodyPr>
          <a:lstStyle/>
          <a:p>
            <a:r>
              <a:rPr lang="en-GB" dirty="0"/>
              <a:t>Industries hit hardest by COVID shutdown</a:t>
            </a:r>
          </a:p>
        </p:txBody>
      </p:sp>
      <p:sp>
        <p:nvSpPr>
          <p:cNvPr id="9" name="TextBox 8">
            <a:extLst>
              <a:ext uri="{FF2B5EF4-FFF2-40B4-BE49-F238E27FC236}">
                <a16:creationId xmlns:a16="http://schemas.microsoft.com/office/drawing/2014/main" id="{8BD1EF31-B7E0-4765-AA16-FAE09783BF4A}"/>
              </a:ext>
            </a:extLst>
          </p:cNvPr>
          <p:cNvSpPr txBox="1"/>
          <p:nvPr/>
        </p:nvSpPr>
        <p:spPr>
          <a:xfrm>
            <a:off x="838200" y="5599948"/>
            <a:ext cx="10515600" cy="830997"/>
          </a:xfrm>
          <a:prstGeom prst="rect">
            <a:avLst/>
          </a:prstGeom>
          <a:noFill/>
        </p:spPr>
        <p:txBody>
          <a:bodyPr wrap="square" rtlCol="0">
            <a:spAutoFit/>
          </a:bodyPr>
          <a:lstStyle/>
          <a:p>
            <a:r>
              <a:rPr lang="en-GB" sz="1200" dirty="0"/>
              <a:t>Wokingham is in a similar position to Slough in that is has been significantly less affected by the COVID shutdowns than both the Thames Valley Berkshire area and Great Britain as a whole. This is likely due to the high levels of employment from the Tech sector (Microsoft etc. based at TVP) as this industry is able to work well from home.</a:t>
            </a:r>
          </a:p>
          <a:p>
            <a:r>
              <a:rPr lang="en-GB" sz="1200" b="1" dirty="0"/>
              <a:t>					       </a:t>
            </a:r>
            <a:r>
              <a:rPr lang="en-GB" sz="1200" b="1" dirty="0">
                <a:hlinkClick r:id="rId2"/>
              </a:rPr>
              <a:t>Source: EMSI, March 2021 </a:t>
            </a:r>
            <a:r>
              <a:rPr lang="en-GB" sz="1200" b="1" dirty="0"/>
              <a:t>(definition for industries hit hardest provided on slide 53)</a:t>
            </a:r>
          </a:p>
        </p:txBody>
      </p:sp>
      <p:graphicFrame>
        <p:nvGraphicFramePr>
          <p:cNvPr id="7" name="Chart 6">
            <a:extLst>
              <a:ext uri="{FF2B5EF4-FFF2-40B4-BE49-F238E27FC236}">
                <a16:creationId xmlns:a16="http://schemas.microsoft.com/office/drawing/2014/main" id="{8C9C663E-BDA0-4A82-9C60-284F632654F5}"/>
              </a:ext>
            </a:extLst>
          </p:cNvPr>
          <p:cNvGraphicFramePr>
            <a:graphicFrameLocks/>
          </p:cNvGraphicFramePr>
          <p:nvPr>
            <p:extLst>
              <p:ext uri="{D42A27DB-BD31-4B8C-83A1-F6EECF244321}">
                <p14:modId xmlns:p14="http://schemas.microsoft.com/office/powerpoint/2010/main" val="3756295148"/>
              </p:ext>
            </p:extLst>
          </p:nvPr>
        </p:nvGraphicFramePr>
        <p:xfrm>
          <a:off x="838199" y="1690687"/>
          <a:ext cx="10515599" cy="3616809"/>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57057829"/>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C2CBB8-9BC2-4FF4-A4F8-E3A2D49787F6}"/>
              </a:ext>
            </a:extLst>
          </p:cNvPr>
          <p:cNvSpPr>
            <a:spLocks noGrp="1"/>
          </p:cNvSpPr>
          <p:nvPr>
            <p:ph type="title"/>
          </p:nvPr>
        </p:nvSpPr>
        <p:spPr/>
        <p:txBody>
          <a:bodyPr/>
          <a:lstStyle/>
          <a:p>
            <a:r>
              <a:rPr lang="en-GB" dirty="0"/>
              <a:t>Industry risks and opportunities (2020-2021)</a:t>
            </a:r>
          </a:p>
        </p:txBody>
      </p:sp>
      <p:sp>
        <p:nvSpPr>
          <p:cNvPr id="3" name="Content Placeholder 2">
            <a:extLst>
              <a:ext uri="{FF2B5EF4-FFF2-40B4-BE49-F238E27FC236}">
                <a16:creationId xmlns:a16="http://schemas.microsoft.com/office/drawing/2014/main" id="{F0C9CA1C-ACA2-4EC2-B48C-FC8DBD723959}"/>
              </a:ext>
            </a:extLst>
          </p:cNvPr>
          <p:cNvSpPr>
            <a:spLocks noGrp="1"/>
          </p:cNvSpPr>
          <p:nvPr>
            <p:ph idx="1"/>
          </p:nvPr>
        </p:nvSpPr>
        <p:spPr/>
        <p:txBody>
          <a:bodyPr>
            <a:noAutofit/>
          </a:bodyPr>
          <a:lstStyle/>
          <a:p>
            <a:pPr marL="0" indent="0">
              <a:buNone/>
            </a:pPr>
            <a:r>
              <a:rPr lang="en-GB" sz="1400" dirty="0"/>
              <a:t>Critical industries</a:t>
            </a:r>
          </a:p>
          <a:p>
            <a:r>
              <a:rPr lang="en-GB" sz="1400" dirty="0"/>
              <a:t>Food and drink retail: </a:t>
            </a:r>
            <a:r>
              <a:rPr lang="en-GB" sz="1400" dirty="0">
                <a:solidFill>
                  <a:schemeClr val="accent6"/>
                </a:solidFill>
              </a:rPr>
              <a:t>3,883</a:t>
            </a:r>
            <a:r>
              <a:rPr lang="en-GB" sz="1400" dirty="0"/>
              <a:t> employees (17% below the national average)</a:t>
            </a:r>
          </a:p>
          <a:p>
            <a:r>
              <a:rPr lang="en-GB" sz="1400" dirty="0"/>
              <a:t>Energy/utilities: 1,434 employees (35% above the national average)</a:t>
            </a:r>
          </a:p>
          <a:p>
            <a:r>
              <a:rPr lang="en-GB" sz="1400" dirty="0"/>
              <a:t>Health and social care: 7,283 employees (38% below the national average)</a:t>
            </a:r>
          </a:p>
          <a:p>
            <a:r>
              <a:rPr lang="en-GB" sz="1400" dirty="0"/>
              <a:t>Freight/logistics: 886 employees (64% below the national average)</a:t>
            </a:r>
          </a:p>
          <a:p>
            <a:r>
              <a:rPr lang="en-GB" sz="1400" dirty="0"/>
              <a:t>Insurance: 453 employees (48% below the national average)</a:t>
            </a:r>
          </a:p>
          <a:p>
            <a:r>
              <a:rPr lang="en-GB" sz="1400" dirty="0"/>
              <a:t>Banking and financial services: 423 employees (80% below the national average)</a:t>
            </a:r>
          </a:p>
          <a:p>
            <a:pPr marL="0" indent="0">
              <a:buNone/>
            </a:pPr>
            <a:endParaRPr lang="en-GB" sz="1400" dirty="0"/>
          </a:p>
          <a:p>
            <a:pPr marL="0" indent="0">
              <a:buNone/>
            </a:pPr>
            <a:r>
              <a:rPr lang="en-GB" sz="1400" dirty="0"/>
              <a:t>Sectors most impacted</a:t>
            </a:r>
          </a:p>
          <a:p>
            <a:r>
              <a:rPr lang="en-GB" sz="1400" dirty="0"/>
              <a:t>Hospitality and tourism: 5,410 employees (25% below the national average)</a:t>
            </a:r>
          </a:p>
          <a:p>
            <a:r>
              <a:rPr lang="en-GB" sz="1400" dirty="0"/>
              <a:t>Arts, entertainment and recreation: 1,831 (16% below the national average)</a:t>
            </a:r>
          </a:p>
          <a:p>
            <a:r>
              <a:rPr lang="en-GB" sz="1400" dirty="0"/>
              <a:t>Admin and support: 6,432 (33% above the national average)</a:t>
            </a:r>
          </a:p>
          <a:p>
            <a:r>
              <a:rPr lang="en-GB" sz="1400" dirty="0"/>
              <a:t>Aviation: 0 employees </a:t>
            </a:r>
          </a:p>
          <a:p>
            <a:r>
              <a:rPr lang="en-GB" sz="1400" dirty="0"/>
              <a:t>Non-food retail and wholesale: 6,494 (6% below the national average)</a:t>
            </a:r>
          </a:p>
          <a:p>
            <a:r>
              <a:rPr lang="en-GB" sz="1400" dirty="0"/>
              <a:t>Manufacturing: 3,731 (48% below the national average)</a:t>
            </a:r>
          </a:p>
          <a:p>
            <a:r>
              <a:rPr lang="en-GB" sz="1400" dirty="0"/>
              <a:t>Construction: 3,115 (26% below the national average)</a:t>
            </a:r>
          </a:p>
          <a:p>
            <a:pPr marL="0" indent="0">
              <a:buNone/>
            </a:pPr>
            <a:r>
              <a:rPr lang="en-GB" sz="1400" b="1" dirty="0"/>
              <a:t>	  								  </a:t>
            </a:r>
            <a:r>
              <a:rPr lang="en-GB" sz="1400" b="1" dirty="0">
                <a:hlinkClick r:id="rId2"/>
              </a:rPr>
              <a:t>Source: EMSI, January 2021</a:t>
            </a:r>
            <a:endParaRPr lang="en-GB" sz="1400" dirty="0"/>
          </a:p>
        </p:txBody>
      </p:sp>
    </p:spTree>
    <p:extLst>
      <p:ext uri="{BB962C8B-B14F-4D97-AF65-F5344CB8AC3E}">
        <p14:creationId xmlns:p14="http://schemas.microsoft.com/office/powerpoint/2010/main" val="2025200033"/>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5916BD-64BB-4030-B645-41732464BCB3}"/>
              </a:ext>
            </a:extLst>
          </p:cNvPr>
          <p:cNvSpPr>
            <a:spLocks noGrp="1"/>
          </p:cNvSpPr>
          <p:nvPr>
            <p:ph type="title"/>
          </p:nvPr>
        </p:nvSpPr>
        <p:spPr/>
        <p:txBody>
          <a:bodyPr/>
          <a:lstStyle/>
          <a:p>
            <a:r>
              <a:rPr lang="en-GB" dirty="0"/>
              <a:t>Job posting analytics (EMSI, October 2021)</a:t>
            </a:r>
          </a:p>
        </p:txBody>
      </p:sp>
      <p:sp>
        <p:nvSpPr>
          <p:cNvPr id="3" name="Content Placeholder 2">
            <a:extLst>
              <a:ext uri="{FF2B5EF4-FFF2-40B4-BE49-F238E27FC236}">
                <a16:creationId xmlns:a16="http://schemas.microsoft.com/office/drawing/2014/main" id="{2E943C07-0048-4041-A36D-BA273B7DCC03}"/>
              </a:ext>
            </a:extLst>
          </p:cNvPr>
          <p:cNvSpPr>
            <a:spLocks noGrp="1"/>
          </p:cNvSpPr>
          <p:nvPr>
            <p:ph idx="1"/>
          </p:nvPr>
        </p:nvSpPr>
        <p:spPr/>
        <p:txBody>
          <a:bodyPr/>
          <a:lstStyle/>
          <a:p>
            <a:r>
              <a:rPr lang="en-GB" sz="2000" dirty="0"/>
              <a:t>Unique job postings: 5,090</a:t>
            </a:r>
          </a:p>
          <a:p>
            <a:r>
              <a:rPr lang="en-GB" sz="2000" dirty="0"/>
              <a:t>Total job postings: 26,051</a:t>
            </a:r>
          </a:p>
          <a:p>
            <a:r>
              <a:rPr lang="en-GB" sz="2000" dirty="0"/>
              <a:t>Job posting intensity: 5:1</a:t>
            </a:r>
          </a:p>
          <a:p>
            <a:r>
              <a:rPr lang="en-GB" sz="2000" dirty="0"/>
              <a:t>Unique job postings (September 2020): 2,053</a:t>
            </a:r>
            <a:endParaRPr lang="en-GB" dirty="0"/>
          </a:p>
        </p:txBody>
      </p:sp>
      <p:pic>
        <p:nvPicPr>
          <p:cNvPr id="6" name="Picture 5" descr="Chart, line chart&#10;&#10;Description automatically generated">
            <a:extLst>
              <a:ext uri="{FF2B5EF4-FFF2-40B4-BE49-F238E27FC236}">
                <a16:creationId xmlns:a16="http://schemas.microsoft.com/office/drawing/2014/main" id="{A9574277-45FD-4368-89D1-A33879A588D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3473276"/>
            <a:ext cx="7569589" cy="3384724"/>
          </a:xfrm>
          <a:prstGeom prst="rect">
            <a:avLst/>
          </a:prstGeom>
        </p:spPr>
      </p:pic>
      <p:pic>
        <p:nvPicPr>
          <p:cNvPr id="9" name="Picture 8" descr="Graphical user interface, table&#10;&#10;Description automatically generated">
            <a:extLst>
              <a:ext uri="{FF2B5EF4-FFF2-40B4-BE49-F238E27FC236}">
                <a16:creationId xmlns:a16="http://schemas.microsoft.com/office/drawing/2014/main" id="{0D91C0E8-8E6E-40E1-85CF-D3BB497128D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594984" y="1328469"/>
            <a:ext cx="4597015" cy="2645488"/>
          </a:xfrm>
          <a:prstGeom prst="rect">
            <a:avLst/>
          </a:prstGeom>
        </p:spPr>
      </p:pic>
      <p:pic>
        <p:nvPicPr>
          <p:cNvPr id="12" name="Picture 11" descr="Graphical user interface&#10;&#10;Description automatically generated with medium confidence">
            <a:extLst>
              <a:ext uri="{FF2B5EF4-FFF2-40B4-BE49-F238E27FC236}">
                <a16:creationId xmlns:a16="http://schemas.microsoft.com/office/drawing/2014/main" id="{949F7671-C046-450A-8624-4FBCCC9389F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594983" y="3970524"/>
            <a:ext cx="4597015" cy="2887476"/>
          </a:xfrm>
          <a:prstGeom prst="rect">
            <a:avLst/>
          </a:prstGeom>
        </p:spPr>
      </p:pic>
    </p:spTree>
    <p:extLst>
      <p:ext uri="{BB962C8B-B14F-4D97-AF65-F5344CB8AC3E}">
        <p14:creationId xmlns:p14="http://schemas.microsoft.com/office/powerpoint/2010/main" val="95619817"/>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Title 17">
            <a:extLst>
              <a:ext uri="{FF2B5EF4-FFF2-40B4-BE49-F238E27FC236}">
                <a16:creationId xmlns:a16="http://schemas.microsoft.com/office/drawing/2014/main" id="{C30B065E-6D3F-49AF-9284-962DE7739102}"/>
              </a:ext>
            </a:extLst>
          </p:cNvPr>
          <p:cNvSpPr>
            <a:spLocks noGrp="1"/>
          </p:cNvSpPr>
          <p:nvPr>
            <p:ph type="ctrTitle"/>
          </p:nvPr>
        </p:nvSpPr>
        <p:spPr/>
        <p:txBody>
          <a:bodyPr/>
          <a:lstStyle/>
          <a:p>
            <a:r>
              <a:rPr lang="en-GB" dirty="0"/>
              <a:t>Windsor and Maidenhead</a:t>
            </a:r>
          </a:p>
        </p:txBody>
      </p:sp>
    </p:spTree>
    <p:extLst>
      <p:ext uri="{BB962C8B-B14F-4D97-AF65-F5344CB8AC3E}">
        <p14:creationId xmlns:p14="http://schemas.microsoft.com/office/powerpoint/2010/main" val="3034170817"/>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ACEAB2-3BE6-4ECE-882E-D28872F00D27}"/>
              </a:ext>
            </a:extLst>
          </p:cNvPr>
          <p:cNvSpPr>
            <a:spLocks noGrp="1"/>
          </p:cNvSpPr>
          <p:nvPr>
            <p:ph type="title"/>
          </p:nvPr>
        </p:nvSpPr>
        <p:spPr/>
        <p:txBody>
          <a:bodyPr>
            <a:normAutofit fontScale="90000"/>
          </a:bodyPr>
          <a:lstStyle/>
          <a:p>
            <a:r>
              <a:rPr lang="en-GB" dirty="0"/>
              <a:t>Impact of COVID-19 up to 13</a:t>
            </a:r>
            <a:r>
              <a:rPr lang="en-GB" baseline="30000" dirty="0"/>
              <a:t>th</a:t>
            </a:r>
            <a:r>
              <a:rPr lang="en-GB" dirty="0"/>
              <a:t> November 2021</a:t>
            </a:r>
          </a:p>
        </p:txBody>
      </p:sp>
      <p:sp>
        <p:nvSpPr>
          <p:cNvPr id="3" name="Content Placeholder 2">
            <a:extLst>
              <a:ext uri="{FF2B5EF4-FFF2-40B4-BE49-F238E27FC236}">
                <a16:creationId xmlns:a16="http://schemas.microsoft.com/office/drawing/2014/main" id="{94864C9D-1187-4A4B-AB54-EC117231882E}"/>
              </a:ext>
            </a:extLst>
          </p:cNvPr>
          <p:cNvSpPr>
            <a:spLocks noGrp="1"/>
          </p:cNvSpPr>
          <p:nvPr>
            <p:ph idx="1"/>
          </p:nvPr>
        </p:nvSpPr>
        <p:spPr/>
        <p:txBody>
          <a:bodyPr>
            <a:noAutofit/>
          </a:bodyPr>
          <a:lstStyle/>
          <a:p>
            <a:pPr marL="0" indent="0">
              <a:buNone/>
            </a:pPr>
            <a:r>
              <a:rPr lang="en-US" sz="1600" b="1" dirty="0"/>
              <a:t>COVID-19 cases (to 13</a:t>
            </a:r>
            <a:r>
              <a:rPr lang="en-US" sz="1600" b="1" baseline="30000" dirty="0"/>
              <a:t>th</a:t>
            </a:r>
            <a:r>
              <a:rPr lang="en-US" sz="1600" b="1" dirty="0"/>
              <a:t> November 2021) – </a:t>
            </a:r>
            <a:r>
              <a:rPr lang="en-US" sz="1600" b="1" dirty="0">
                <a:hlinkClick r:id="rId2"/>
              </a:rPr>
              <a:t>Source: Public Health Berkshire COVID-19 Dashboard, 13</a:t>
            </a:r>
            <a:r>
              <a:rPr lang="en-US" sz="1600" b="1" baseline="30000" dirty="0">
                <a:hlinkClick r:id="rId2"/>
              </a:rPr>
              <a:t>th</a:t>
            </a:r>
            <a:r>
              <a:rPr lang="en-US" sz="1600" b="1" dirty="0">
                <a:hlinkClick r:id="rId2"/>
              </a:rPr>
              <a:t> November 2021</a:t>
            </a:r>
            <a:endParaRPr lang="en-US" sz="1600" b="1" dirty="0"/>
          </a:p>
          <a:p>
            <a:r>
              <a:rPr lang="en-US" sz="1600" dirty="0"/>
              <a:t>19,474 total cases</a:t>
            </a:r>
          </a:p>
          <a:p>
            <a:r>
              <a:rPr lang="en-US" sz="1600" dirty="0"/>
              <a:t>94 new cases daily</a:t>
            </a:r>
          </a:p>
          <a:p>
            <a:pPr marL="0" indent="0">
              <a:buNone/>
            </a:pPr>
            <a:endParaRPr lang="en-US" sz="1600" dirty="0"/>
          </a:p>
          <a:p>
            <a:pPr marL="0" indent="0">
              <a:buNone/>
            </a:pPr>
            <a:r>
              <a:rPr lang="en-US" sz="1600" b="1" dirty="0"/>
              <a:t>Claimant unemployment (to September 2021)</a:t>
            </a:r>
          </a:p>
          <a:p>
            <a:r>
              <a:rPr lang="en-GB" sz="1600" dirty="0"/>
              <a:t>2,870 claimants (3.1% of the working age population) in Windsor and Maidenhead UA</a:t>
            </a:r>
          </a:p>
          <a:p>
            <a:pPr marL="0" indent="0">
              <a:buNone/>
            </a:pPr>
            <a:endParaRPr lang="en-US" sz="1600" b="1" dirty="0"/>
          </a:p>
          <a:p>
            <a:pPr marL="0" indent="0">
              <a:buNone/>
            </a:pPr>
            <a:r>
              <a:rPr lang="en-US" sz="1600" b="1" dirty="0"/>
              <a:t>Notable business news:</a:t>
            </a:r>
          </a:p>
          <a:p>
            <a:r>
              <a:rPr lang="en-US" sz="1600" dirty="0"/>
              <a:t>A landmark £155m deal has been agreed with build-to-rent operator Get Living to forward-fund the first phase of a scheme designed to revitalise central Maidenhead. The agreement is developer HUB's ninth and largest to date. It is also the company's first with Get Living, and the first time the latter has backed a scheme outside the UK's major cities. The deal – which was also struck with Smedvig – will enable the partners to bring forward 429 homes and 23,000 sq ft of ground floor retail space, as well as car parking and extensive new public realm on a prominent 3.5-acre site - </a:t>
            </a:r>
            <a:r>
              <a:rPr lang="en-US" sz="1600" dirty="0">
                <a:hlinkClick r:id="rId3"/>
              </a:rPr>
              <a:t>Landmark deal to forward-fund Maidenhead regeneration | South East Property News | Insider Media</a:t>
            </a:r>
            <a:r>
              <a:rPr lang="en-US" sz="1600" dirty="0"/>
              <a:t>			</a:t>
            </a:r>
          </a:p>
        </p:txBody>
      </p:sp>
    </p:spTree>
    <p:extLst>
      <p:ext uri="{BB962C8B-B14F-4D97-AF65-F5344CB8AC3E}">
        <p14:creationId xmlns:p14="http://schemas.microsoft.com/office/powerpoint/2010/main" val="384645124"/>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0" name="Rectangle 29">
            <a:extLst>
              <a:ext uri="{FF2B5EF4-FFF2-40B4-BE49-F238E27FC236}">
                <a16:creationId xmlns:a16="http://schemas.microsoft.com/office/drawing/2014/main" id="{6C4028FD-8BAA-4A19-BFDE-594D991B755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A53B2163-A73C-4387-9F89-300016FC1161}"/>
              </a:ext>
            </a:extLst>
          </p:cNvPr>
          <p:cNvSpPr>
            <a:spLocks noGrp="1"/>
          </p:cNvSpPr>
          <p:nvPr>
            <p:ph type="title"/>
          </p:nvPr>
        </p:nvSpPr>
        <p:spPr>
          <a:xfrm>
            <a:off x="838200" y="556995"/>
            <a:ext cx="10515600" cy="1133693"/>
          </a:xfrm>
        </p:spPr>
        <p:txBody>
          <a:bodyPr>
            <a:normAutofit/>
          </a:bodyPr>
          <a:lstStyle/>
          <a:p>
            <a:r>
              <a:rPr lang="en-GB" dirty="0"/>
              <a:t>Industries hit hardest by COVID shutdown</a:t>
            </a:r>
          </a:p>
        </p:txBody>
      </p:sp>
      <p:sp>
        <p:nvSpPr>
          <p:cNvPr id="10" name="TextBox 9">
            <a:extLst>
              <a:ext uri="{FF2B5EF4-FFF2-40B4-BE49-F238E27FC236}">
                <a16:creationId xmlns:a16="http://schemas.microsoft.com/office/drawing/2014/main" id="{20F2B59F-2184-43E9-9A6E-2E0CE391F95B}"/>
              </a:ext>
            </a:extLst>
          </p:cNvPr>
          <p:cNvSpPr txBox="1"/>
          <p:nvPr/>
        </p:nvSpPr>
        <p:spPr>
          <a:xfrm>
            <a:off x="836675" y="5723978"/>
            <a:ext cx="10515600" cy="1138773"/>
          </a:xfrm>
          <a:prstGeom prst="rect">
            <a:avLst/>
          </a:prstGeom>
          <a:noFill/>
        </p:spPr>
        <p:txBody>
          <a:bodyPr wrap="square" rtlCol="0">
            <a:spAutoFit/>
          </a:bodyPr>
          <a:lstStyle/>
          <a:p>
            <a:r>
              <a:rPr lang="en-GB" sz="1400" dirty="0"/>
              <a:t>Windsor and Maidenhead appears to be the most severely affected of all the Local Authorities which make up Berkshire in terms of percentage of jobs hit hardest by the COVID shutdowns. This is likely due in part to the enormous hit the leisure/tourism sector has taken and how key of an employer Legoland Windsor to the region.</a:t>
            </a:r>
          </a:p>
          <a:p>
            <a:r>
              <a:rPr lang="en-GB" sz="1400" b="1" dirty="0"/>
              <a:t>				 </a:t>
            </a:r>
            <a:r>
              <a:rPr lang="en-GB" sz="1400" b="1" dirty="0">
                <a:hlinkClick r:id="rId2"/>
              </a:rPr>
              <a:t>Source: EMSI, March 2021 </a:t>
            </a:r>
            <a:r>
              <a:rPr lang="en-GB" sz="1400" b="1" dirty="0"/>
              <a:t>(definition for industries hit hardest provided on slide 53)</a:t>
            </a:r>
          </a:p>
          <a:p>
            <a:endParaRPr lang="en-GB" sz="1200" dirty="0"/>
          </a:p>
        </p:txBody>
      </p:sp>
      <p:graphicFrame>
        <p:nvGraphicFramePr>
          <p:cNvPr id="7" name="Chart 6">
            <a:extLst>
              <a:ext uri="{FF2B5EF4-FFF2-40B4-BE49-F238E27FC236}">
                <a16:creationId xmlns:a16="http://schemas.microsoft.com/office/drawing/2014/main" id="{3436D3AD-A7F9-4099-BF99-30A96CB1510E}"/>
              </a:ext>
            </a:extLst>
          </p:cNvPr>
          <p:cNvGraphicFramePr>
            <a:graphicFrameLocks/>
          </p:cNvGraphicFramePr>
          <p:nvPr>
            <p:extLst>
              <p:ext uri="{D42A27DB-BD31-4B8C-83A1-F6EECF244321}">
                <p14:modId xmlns:p14="http://schemas.microsoft.com/office/powerpoint/2010/main" val="4001622706"/>
              </p:ext>
            </p:extLst>
          </p:nvPr>
        </p:nvGraphicFramePr>
        <p:xfrm>
          <a:off x="836674" y="1649413"/>
          <a:ext cx="10515599" cy="3886683"/>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4197602096"/>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C2CBB8-9BC2-4FF4-A4F8-E3A2D49787F6}"/>
              </a:ext>
            </a:extLst>
          </p:cNvPr>
          <p:cNvSpPr>
            <a:spLocks noGrp="1"/>
          </p:cNvSpPr>
          <p:nvPr>
            <p:ph type="title"/>
          </p:nvPr>
        </p:nvSpPr>
        <p:spPr/>
        <p:txBody>
          <a:bodyPr/>
          <a:lstStyle/>
          <a:p>
            <a:r>
              <a:rPr lang="en-GB" dirty="0"/>
              <a:t>Industry risks and opportunities (2020-2021)</a:t>
            </a:r>
          </a:p>
        </p:txBody>
      </p:sp>
      <p:sp>
        <p:nvSpPr>
          <p:cNvPr id="3" name="Content Placeholder 2">
            <a:extLst>
              <a:ext uri="{FF2B5EF4-FFF2-40B4-BE49-F238E27FC236}">
                <a16:creationId xmlns:a16="http://schemas.microsoft.com/office/drawing/2014/main" id="{F0C9CA1C-ACA2-4EC2-B48C-FC8DBD723959}"/>
              </a:ext>
            </a:extLst>
          </p:cNvPr>
          <p:cNvSpPr>
            <a:spLocks noGrp="1"/>
          </p:cNvSpPr>
          <p:nvPr>
            <p:ph idx="1"/>
          </p:nvPr>
        </p:nvSpPr>
        <p:spPr/>
        <p:txBody>
          <a:bodyPr>
            <a:noAutofit/>
          </a:bodyPr>
          <a:lstStyle/>
          <a:p>
            <a:pPr marL="0" indent="0">
              <a:buNone/>
            </a:pPr>
            <a:r>
              <a:rPr lang="en-GB" sz="1400" dirty="0"/>
              <a:t>Critical industries</a:t>
            </a:r>
          </a:p>
          <a:p>
            <a:r>
              <a:rPr lang="en-GB" sz="1400" dirty="0"/>
              <a:t>Food and drink retail: </a:t>
            </a:r>
            <a:r>
              <a:rPr lang="en-GB" sz="1400" dirty="0">
                <a:solidFill>
                  <a:schemeClr val="accent6"/>
                </a:solidFill>
              </a:rPr>
              <a:t>3,733 </a:t>
            </a:r>
            <a:r>
              <a:rPr lang="en-GB" sz="1400" dirty="0"/>
              <a:t>employees (17% below the national average)</a:t>
            </a:r>
          </a:p>
          <a:p>
            <a:r>
              <a:rPr lang="en-GB" sz="1400" dirty="0"/>
              <a:t>Energy/utilities: 882 employees (13% below the national average)</a:t>
            </a:r>
          </a:p>
          <a:p>
            <a:r>
              <a:rPr lang="en-GB" sz="1400" dirty="0"/>
              <a:t>Health and social care: 8017 employees (29% below the national average)</a:t>
            </a:r>
          </a:p>
          <a:p>
            <a:r>
              <a:rPr lang="en-GB" sz="1400" dirty="0"/>
              <a:t>Freight/logistics: 748 employees (68% below the national average)</a:t>
            </a:r>
          </a:p>
          <a:p>
            <a:r>
              <a:rPr lang="en-GB" sz="1400" dirty="0"/>
              <a:t>Insurance: 434 employees (48% below the national average)</a:t>
            </a:r>
          </a:p>
          <a:p>
            <a:r>
              <a:rPr lang="en-GB" sz="1400" dirty="0"/>
              <a:t>Banking and financial services: 1,252 employees (39% below the national average)</a:t>
            </a:r>
          </a:p>
          <a:p>
            <a:pPr marL="0" indent="0">
              <a:buNone/>
            </a:pPr>
            <a:endParaRPr lang="en-GB" sz="1400" dirty="0"/>
          </a:p>
          <a:p>
            <a:pPr marL="0" indent="0">
              <a:buNone/>
            </a:pPr>
            <a:r>
              <a:rPr lang="en-GB" sz="1400" dirty="0"/>
              <a:t>Sectors most impacted</a:t>
            </a:r>
          </a:p>
          <a:p>
            <a:r>
              <a:rPr lang="en-GB" sz="1400" dirty="0"/>
              <a:t>Hospitality and tourism: 9,437 employees (35% above the national average)</a:t>
            </a:r>
          </a:p>
          <a:p>
            <a:r>
              <a:rPr lang="en-GB" sz="1400" dirty="0"/>
              <a:t>Arts, entertainment and recreation: 4,516 (117% above the national average)</a:t>
            </a:r>
          </a:p>
          <a:p>
            <a:r>
              <a:rPr lang="en-GB" sz="1400" dirty="0"/>
              <a:t>Admin and support: 4,207 (10% below the national average)</a:t>
            </a:r>
          </a:p>
          <a:p>
            <a:r>
              <a:rPr lang="en-GB" sz="1400" dirty="0"/>
              <a:t>Aviation: 11 employees (95% below the national average)</a:t>
            </a:r>
          </a:p>
          <a:p>
            <a:r>
              <a:rPr lang="en-GB" sz="1400" dirty="0"/>
              <a:t>Non-food retail and wholesale: 7,834 (18% above the national average)</a:t>
            </a:r>
          </a:p>
          <a:p>
            <a:r>
              <a:rPr lang="en-GB" sz="1400" dirty="0"/>
              <a:t>Manufacturing: 2,523 (64% below the national average)</a:t>
            </a:r>
          </a:p>
          <a:p>
            <a:r>
              <a:rPr lang="en-GB" sz="1400" dirty="0"/>
              <a:t>Construction: 6,201 (54% above the national average)</a:t>
            </a:r>
          </a:p>
          <a:p>
            <a:pPr marL="0" indent="0">
              <a:buNone/>
            </a:pPr>
            <a:r>
              <a:rPr lang="en-GB" sz="1400" b="1" dirty="0"/>
              <a:t>	  								  </a:t>
            </a:r>
            <a:r>
              <a:rPr lang="en-GB" sz="1400" b="1" dirty="0">
                <a:hlinkClick r:id="rId2"/>
              </a:rPr>
              <a:t>Source: EMSI, January 2021</a:t>
            </a:r>
            <a:endParaRPr lang="en-GB" sz="1400" dirty="0"/>
          </a:p>
        </p:txBody>
      </p:sp>
    </p:spTree>
    <p:extLst>
      <p:ext uri="{BB962C8B-B14F-4D97-AF65-F5344CB8AC3E}">
        <p14:creationId xmlns:p14="http://schemas.microsoft.com/office/powerpoint/2010/main" val="3255877682"/>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5916BD-64BB-4030-B645-41732464BCB3}"/>
              </a:ext>
            </a:extLst>
          </p:cNvPr>
          <p:cNvSpPr>
            <a:spLocks noGrp="1"/>
          </p:cNvSpPr>
          <p:nvPr>
            <p:ph type="title"/>
          </p:nvPr>
        </p:nvSpPr>
        <p:spPr/>
        <p:txBody>
          <a:bodyPr/>
          <a:lstStyle/>
          <a:p>
            <a:r>
              <a:rPr lang="en-GB" dirty="0"/>
              <a:t>Job posting analytics (EMSI, October 2021)</a:t>
            </a:r>
          </a:p>
        </p:txBody>
      </p:sp>
      <p:sp>
        <p:nvSpPr>
          <p:cNvPr id="3" name="Content Placeholder 2">
            <a:extLst>
              <a:ext uri="{FF2B5EF4-FFF2-40B4-BE49-F238E27FC236}">
                <a16:creationId xmlns:a16="http://schemas.microsoft.com/office/drawing/2014/main" id="{2E943C07-0048-4041-A36D-BA273B7DCC03}"/>
              </a:ext>
            </a:extLst>
          </p:cNvPr>
          <p:cNvSpPr>
            <a:spLocks noGrp="1"/>
          </p:cNvSpPr>
          <p:nvPr>
            <p:ph idx="1"/>
          </p:nvPr>
        </p:nvSpPr>
        <p:spPr/>
        <p:txBody>
          <a:bodyPr/>
          <a:lstStyle/>
          <a:p>
            <a:r>
              <a:rPr lang="en-GB" sz="2000" dirty="0"/>
              <a:t>Unique job postings: 8,283</a:t>
            </a:r>
          </a:p>
          <a:p>
            <a:r>
              <a:rPr lang="en-GB" sz="2000" dirty="0"/>
              <a:t>Total job postings: 57,598</a:t>
            </a:r>
          </a:p>
          <a:p>
            <a:r>
              <a:rPr lang="en-GB" sz="2000" dirty="0"/>
              <a:t>Job posting intensity: 7:1</a:t>
            </a:r>
          </a:p>
          <a:p>
            <a:r>
              <a:rPr lang="en-GB" sz="2000" dirty="0"/>
              <a:t>Unique job postings (September 2020): 3,864</a:t>
            </a:r>
            <a:endParaRPr lang="en-GB" dirty="0"/>
          </a:p>
        </p:txBody>
      </p:sp>
      <p:pic>
        <p:nvPicPr>
          <p:cNvPr id="5" name="Picture 4" descr="Chart, line chart&#10;&#10;Description automatically generated">
            <a:extLst>
              <a:ext uri="{FF2B5EF4-FFF2-40B4-BE49-F238E27FC236}">
                <a16:creationId xmlns:a16="http://schemas.microsoft.com/office/drawing/2014/main" id="{E081AEAB-0650-4F8F-BFB1-CA34DAD0D1C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3514725"/>
            <a:ext cx="7476890" cy="3343274"/>
          </a:xfrm>
          <a:prstGeom prst="rect">
            <a:avLst/>
          </a:prstGeom>
        </p:spPr>
      </p:pic>
      <p:pic>
        <p:nvPicPr>
          <p:cNvPr id="8" name="Picture 7" descr="Graphical user interface, table&#10;&#10;Description automatically generated with medium confidence">
            <a:extLst>
              <a:ext uri="{FF2B5EF4-FFF2-40B4-BE49-F238E27FC236}">
                <a16:creationId xmlns:a16="http://schemas.microsoft.com/office/drawing/2014/main" id="{DE33F3E4-EE3B-4C0E-ADFA-EBD1007EEFB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476891" y="1160473"/>
            <a:ext cx="4715109" cy="2706677"/>
          </a:xfrm>
          <a:prstGeom prst="rect">
            <a:avLst/>
          </a:prstGeom>
        </p:spPr>
      </p:pic>
      <p:pic>
        <p:nvPicPr>
          <p:cNvPr id="11" name="Picture 10" descr="Graphical user interface, table&#10;&#10;Description automatically generated">
            <a:extLst>
              <a:ext uri="{FF2B5EF4-FFF2-40B4-BE49-F238E27FC236}">
                <a16:creationId xmlns:a16="http://schemas.microsoft.com/office/drawing/2014/main" id="{9DD3C763-8172-4BE9-8664-057E2474DEA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476891" y="3804741"/>
            <a:ext cx="4715109" cy="3053258"/>
          </a:xfrm>
          <a:prstGeom prst="rect">
            <a:avLst/>
          </a:prstGeom>
        </p:spPr>
      </p:pic>
    </p:spTree>
    <p:extLst>
      <p:ext uri="{BB962C8B-B14F-4D97-AF65-F5344CB8AC3E}">
        <p14:creationId xmlns:p14="http://schemas.microsoft.com/office/powerpoint/2010/main" val="61801001"/>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Title 17">
            <a:extLst>
              <a:ext uri="{FF2B5EF4-FFF2-40B4-BE49-F238E27FC236}">
                <a16:creationId xmlns:a16="http://schemas.microsoft.com/office/drawing/2014/main" id="{C30B065E-6D3F-49AF-9284-962DE7739102}"/>
              </a:ext>
            </a:extLst>
          </p:cNvPr>
          <p:cNvSpPr>
            <a:spLocks noGrp="1"/>
          </p:cNvSpPr>
          <p:nvPr>
            <p:ph type="ctrTitle"/>
          </p:nvPr>
        </p:nvSpPr>
        <p:spPr/>
        <p:txBody>
          <a:bodyPr/>
          <a:lstStyle/>
          <a:p>
            <a:r>
              <a:rPr lang="en-GB" dirty="0"/>
              <a:t>West Berkshire</a:t>
            </a:r>
          </a:p>
        </p:txBody>
      </p:sp>
    </p:spTree>
    <p:extLst>
      <p:ext uri="{BB962C8B-B14F-4D97-AF65-F5344CB8AC3E}">
        <p14:creationId xmlns:p14="http://schemas.microsoft.com/office/powerpoint/2010/main" val="1323414726"/>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ACEAB2-3BE6-4ECE-882E-D28872F00D27}"/>
              </a:ext>
            </a:extLst>
          </p:cNvPr>
          <p:cNvSpPr>
            <a:spLocks noGrp="1"/>
          </p:cNvSpPr>
          <p:nvPr>
            <p:ph type="title"/>
          </p:nvPr>
        </p:nvSpPr>
        <p:spPr/>
        <p:txBody>
          <a:bodyPr>
            <a:normAutofit fontScale="90000"/>
          </a:bodyPr>
          <a:lstStyle/>
          <a:p>
            <a:r>
              <a:rPr lang="en-GB" dirty="0"/>
              <a:t>Impact of COVID-19 up to 13</a:t>
            </a:r>
            <a:r>
              <a:rPr lang="en-GB" baseline="30000" dirty="0"/>
              <a:t>th</a:t>
            </a:r>
            <a:r>
              <a:rPr lang="en-GB" dirty="0"/>
              <a:t> November 2021</a:t>
            </a:r>
          </a:p>
        </p:txBody>
      </p:sp>
      <p:sp>
        <p:nvSpPr>
          <p:cNvPr id="3" name="Content Placeholder 2">
            <a:extLst>
              <a:ext uri="{FF2B5EF4-FFF2-40B4-BE49-F238E27FC236}">
                <a16:creationId xmlns:a16="http://schemas.microsoft.com/office/drawing/2014/main" id="{94864C9D-1187-4A4B-AB54-EC117231882E}"/>
              </a:ext>
            </a:extLst>
          </p:cNvPr>
          <p:cNvSpPr>
            <a:spLocks noGrp="1"/>
          </p:cNvSpPr>
          <p:nvPr>
            <p:ph idx="1"/>
          </p:nvPr>
        </p:nvSpPr>
        <p:spPr/>
        <p:txBody>
          <a:bodyPr>
            <a:noAutofit/>
          </a:bodyPr>
          <a:lstStyle/>
          <a:p>
            <a:pPr marL="0" indent="0">
              <a:buNone/>
            </a:pPr>
            <a:r>
              <a:rPr lang="en-US" sz="1600" b="1" dirty="0"/>
              <a:t>COVID-19 cases (to 13</a:t>
            </a:r>
            <a:r>
              <a:rPr lang="en-US" sz="1600" b="1" baseline="30000" dirty="0"/>
              <a:t>th</a:t>
            </a:r>
            <a:r>
              <a:rPr lang="en-US" sz="1600" b="1" dirty="0"/>
              <a:t> November 2021) – </a:t>
            </a:r>
            <a:r>
              <a:rPr lang="en-US" sz="1600" b="1" dirty="0">
                <a:hlinkClick r:id="rId2"/>
              </a:rPr>
              <a:t>Source: Public Health Berkshire COVID-19 Dashboard, 13</a:t>
            </a:r>
            <a:r>
              <a:rPr lang="en-US" sz="1600" b="1" baseline="30000" dirty="0">
                <a:hlinkClick r:id="rId2"/>
              </a:rPr>
              <a:t>th</a:t>
            </a:r>
            <a:r>
              <a:rPr lang="en-US" sz="1600" b="1" dirty="0">
                <a:hlinkClick r:id="rId2"/>
              </a:rPr>
              <a:t> November 2021</a:t>
            </a:r>
            <a:endParaRPr lang="en-US" sz="1600" b="1" dirty="0"/>
          </a:p>
          <a:p>
            <a:r>
              <a:rPr lang="en-US" sz="1600" dirty="0"/>
              <a:t>17,380 total cases</a:t>
            </a:r>
          </a:p>
          <a:p>
            <a:r>
              <a:rPr lang="en-US" sz="1600" dirty="0"/>
              <a:t>87 new case daily</a:t>
            </a:r>
          </a:p>
          <a:p>
            <a:pPr marL="0" indent="0">
              <a:buNone/>
            </a:pPr>
            <a:endParaRPr lang="en-US" sz="1600" dirty="0"/>
          </a:p>
          <a:p>
            <a:pPr marL="0" indent="0">
              <a:buNone/>
            </a:pPr>
            <a:r>
              <a:rPr lang="en-US" sz="1600" b="1" dirty="0"/>
              <a:t>Claimant unemployment (to September 2021)</a:t>
            </a:r>
          </a:p>
          <a:p>
            <a:r>
              <a:rPr lang="en-GB" sz="1600" dirty="0"/>
              <a:t>2,905 claimants (3% of the working age population) in West Berkshire UA</a:t>
            </a:r>
          </a:p>
          <a:p>
            <a:pPr marL="0" indent="0">
              <a:buNone/>
            </a:pPr>
            <a:endParaRPr lang="en-US" sz="1600" b="1" dirty="0"/>
          </a:p>
          <a:p>
            <a:pPr marL="0" indent="0">
              <a:buNone/>
            </a:pPr>
            <a:r>
              <a:rPr lang="en-US" sz="1600" b="1" dirty="0"/>
              <a:t>Notable business news:</a:t>
            </a:r>
          </a:p>
          <a:p>
            <a:r>
              <a:rPr lang="en-US" sz="1600" dirty="0"/>
              <a:t>Home Bargains opened a new store in Newbury in October. The 19,978 sq ft store, which has created 45 new jobs in the area, will offer shoppers a range of products, including homewares, health and beauty essentials, sweets, snacks and drinks, as well as fresh and frozen food - </a:t>
            </a:r>
            <a:r>
              <a:rPr lang="en-US" sz="1600" dirty="0">
                <a:hlinkClick r:id="rId3"/>
              </a:rPr>
              <a:t>Home Bargains opens at Newbury Retail Park this weekend (newburytoday.co.uk)</a:t>
            </a:r>
            <a:endParaRPr lang="en-US" sz="1600" dirty="0"/>
          </a:p>
        </p:txBody>
      </p:sp>
    </p:spTree>
    <p:extLst>
      <p:ext uri="{BB962C8B-B14F-4D97-AF65-F5344CB8AC3E}">
        <p14:creationId xmlns:p14="http://schemas.microsoft.com/office/powerpoint/2010/main" val="111586644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BBA484-0991-4437-B013-EC5E36288A90}"/>
              </a:ext>
            </a:extLst>
          </p:cNvPr>
          <p:cNvSpPr>
            <a:spLocks noGrp="1"/>
          </p:cNvSpPr>
          <p:nvPr>
            <p:ph type="title"/>
          </p:nvPr>
        </p:nvSpPr>
        <p:spPr/>
        <p:txBody>
          <a:bodyPr/>
          <a:lstStyle/>
          <a:p>
            <a:r>
              <a:rPr lang="en-GB" dirty="0"/>
              <a:t>Global Economy – OECD GDP Tracker</a:t>
            </a:r>
          </a:p>
        </p:txBody>
      </p:sp>
      <p:pic>
        <p:nvPicPr>
          <p:cNvPr id="4" name="Picture 3" descr="Chart, line chart&#10;&#10;Description automatically generated">
            <a:extLst>
              <a:ext uri="{FF2B5EF4-FFF2-40B4-BE49-F238E27FC236}">
                <a16:creationId xmlns:a16="http://schemas.microsoft.com/office/drawing/2014/main" id="{BF24C7B1-AB7D-47B3-86A6-48FFA59DDFC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187581"/>
            <a:ext cx="6007745" cy="2988362"/>
          </a:xfrm>
          <a:prstGeom prst="rect">
            <a:avLst/>
          </a:prstGeom>
        </p:spPr>
      </p:pic>
      <p:pic>
        <p:nvPicPr>
          <p:cNvPr id="7" name="Picture 6" descr="Chart, line chart&#10;&#10;Description automatically generated">
            <a:extLst>
              <a:ext uri="{FF2B5EF4-FFF2-40B4-BE49-F238E27FC236}">
                <a16:creationId xmlns:a16="http://schemas.microsoft.com/office/drawing/2014/main" id="{6960A768-90E1-46AA-9589-D6A89745985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267450" y="1187581"/>
            <a:ext cx="5924550" cy="2982705"/>
          </a:xfrm>
          <a:prstGeom prst="rect">
            <a:avLst/>
          </a:prstGeom>
        </p:spPr>
      </p:pic>
      <p:pic>
        <p:nvPicPr>
          <p:cNvPr id="10" name="Picture 9" descr="Chart&#10;&#10;Description automatically generated with low confidence">
            <a:extLst>
              <a:ext uri="{FF2B5EF4-FFF2-40B4-BE49-F238E27FC236}">
                <a16:creationId xmlns:a16="http://schemas.microsoft.com/office/drawing/2014/main" id="{321777FF-AC3A-4D24-A9EF-A6E78057F24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3791979"/>
            <a:ext cx="6007745" cy="3066021"/>
          </a:xfrm>
          <a:prstGeom prst="rect">
            <a:avLst/>
          </a:prstGeom>
        </p:spPr>
      </p:pic>
      <p:pic>
        <p:nvPicPr>
          <p:cNvPr id="13" name="Picture 12" descr="Graphical user interface, chart, line chart&#10;&#10;Description automatically generated">
            <a:extLst>
              <a:ext uri="{FF2B5EF4-FFF2-40B4-BE49-F238E27FC236}">
                <a16:creationId xmlns:a16="http://schemas.microsoft.com/office/drawing/2014/main" id="{03E7EA43-EBD1-453E-A8D2-3DF6CC0E5F7D}"/>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267450" y="3816629"/>
            <a:ext cx="5924550" cy="3041371"/>
          </a:xfrm>
          <a:prstGeom prst="rect">
            <a:avLst/>
          </a:prstGeom>
        </p:spPr>
      </p:pic>
    </p:spTree>
    <p:extLst>
      <p:ext uri="{BB962C8B-B14F-4D97-AF65-F5344CB8AC3E}">
        <p14:creationId xmlns:p14="http://schemas.microsoft.com/office/powerpoint/2010/main" val="77861231"/>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6" name="Rectangle 35">
            <a:extLst>
              <a:ext uri="{FF2B5EF4-FFF2-40B4-BE49-F238E27FC236}">
                <a16:creationId xmlns:a16="http://schemas.microsoft.com/office/drawing/2014/main" id="{6C4028FD-8BAA-4A19-BFDE-594D991B755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A53B2163-A73C-4387-9F89-300016FC1161}"/>
              </a:ext>
            </a:extLst>
          </p:cNvPr>
          <p:cNvSpPr>
            <a:spLocks noGrp="1"/>
          </p:cNvSpPr>
          <p:nvPr>
            <p:ph type="title"/>
          </p:nvPr>
        </p:nvSpPr>
        <p:spPr>
          <a:xfrm>
            <a:off x="838200" y="556995"/>
            <a:ext cx="10515600" cy="1133693"/>
          </a:xfrm>
        </p:spPr>
        <p:txBody>
          <a:bodyPr>
            <a:normAutofit/>
          </a:bodyPr>
          <a:lstStyle/>
          <a:p>
            <a:r>
              <a:rPr lang="en-GB" dirty="0"/>
              <a:t>Industries hit hardest by COVID shutdown</a:t>
            </a:r>
          </a:p>
        </p:txBody>
      </p:sp>
      <p:sp>
        <p:nvSpPr>
          <p:cNvPr id="10" name="TextBox 9">
            <a:extLst>
              <a:ext uri="{FF2B5EF4-FFF2-40B4-BE49-F238E27FC236}">
                <a16:creationId xmlns:a16="http://schemas.microsoft.com/office/drawing/2014/main" id="{7BEF73F1-F848-4D33-8741-09056C443116}"/>
              </a:ext>
            </a:extLst>
          </p:cNvPr>
          <p:cNvSpPr txBox="1"/>
          <p:nvPr/>
        </p:nvSpPr>
        <p:spPr>
          <a:xfrm>
            <a:off x="836675" y="5574893"/>
            <a:ext cx="10515600" cy="738664"/>
          </a:xfrm>
          <a:prstGeom prst="rect">
            <a:avLst/>
          </a:prstGeom>
          <a:noFill/>
        </p:spPr>
        <p:txBody>
          <a:bodyPr wrap="square" rtlCol="0">
            <a:spAutoFit/>
          </a:bodyPr>
          <a:lstStyle/>
          <a:p>
            <a:r>
              <a:rPr lang="en-GB" sz="1400" dirty="0"/>
              <a:t>While West Berkshire hasn’t been as fortunate as Slough in terms of how great of a percentage of jobs have been directly affected by the COVID shutdown, it has fared significantly better than the Thames Valley Berkshire area and better than Great Britain.</a:t>
            </a:r>
          </a:p>
          <a:p>
            <a:r>
              <a:rPr lang="en-GB" sz="1400" b="1" dirty="0"/>
              <a:t>				       </a:t>
            </a:r>
            <a:r>
              <a:rPr lang="en-GB" sz="1400" b="1" dirty="0">
                <a:hlinkClick r:id="rId2"/>
              </a:rPr>
              <a:t>Source: EMSI, March 2021 </a:t>
            </a:r>
            <a:r>
              <a:rPr lang="en-GB" sz="1400" b="1" dirty="0"/>
              <a:t>(definition for industries hit hardest provided on slide 53)</a:t>
            </a:r>
          </a:p>
        </p:txBody>
      </p:sp>
      <p:graphicFrame>
        <p:nvGraphicFramePr>
          <p:cNvPr id="7" name="Chart 6">
            <a:extLst>
              <a:ext uri="{FF2B5EF4-FFF2-40B4-BE49-F238E27FC236}">
                <a16:creationId xmlns:a16="http://schemas.microsoft.com/office/drawing/2014/main" id="{3713C4F4-A327-49AC-89F3-C7C22A4FB18E}"/>
              </a:ext>
            </a:extLst>
          </p:cNvPr>
          <p:cNvGraphicFramePr>
            <a:graphicFrameLocks/>
          </p:cNvGraphicFramePr>
          <p:nvPr>
            <p:extLst>
              <p:ext uri="{D42A27DB-BD31-4B8C-83A1-F6EECF244321}">
                <p14:modId xmlns:p14="http://schemas.microsoft.com/office/powerpoint/2010/main" val="1923221955"/>
              </p:ext>
            </p:extLst>
          </p:nvPr>
        </p:nvGraphicFramePr>
        <p:xfrm>
          <a:off x="836674" y="1649412"/>
          <a:ext cx="10515599" cy="3866805"/>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188416463"/>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C2CBB8-9BC2-4FF4-A4F8-E3A2D49787F6}"/>
              </a:ext>
            </a:extLst>
          </p:cNvPr>
          <p:cNvSpPr>
            <a:spLocks noGrp="1"/>
          </p:cNvSpPr>
          <p:nvPr>
            <p:ph type="title"/>
          </p:nvPr>
        </p:nvSpPr>
        <p:spPr/>
        <p:txBody>
          <a:bodyPr/>
          <a:lstStyle/>
          <a:p>
            <a:r>
              <a:rPr lang="en-GB" dirty="0"/>
              <a:t>Industry risks and opportunities (2020-2021)</a:t>
            </a:r>
          </a:p>
        </p:txBody>
      </p:sp>
      <p:sp>
        <p:nvSpPr>
          <p:cNvPr id="3" name="Content Placeholder 2">
            <a:extLst>
              <a:ext uri="{FF2B5EF4-FFF2-40B4-BE49-F238E27FC236}">
                <a16:creationId xmlns:a16="http://schemas.microsoft.com/office/drawing/2014/main" id="{F0C9CA1C-ACA2-4EC2-B48C-FC8DBD723959}"/>
              </a:ext>
            </a:extLst>
          </p:cNvPr>
          <p:cNvSpPr>
            <a:spLocks noGrp="1"/>
          </p:cNvSpPr>
          <p:nvPr>
            <p:ph idx="1"/>
          </p:nvPr>
        </p:nvSpPr>
        <p:spPr/>
        <p:txBody>
          <a:bodyPr>
            <a:noAutofit/>
          </a:bodyPr>
          <a:lstStyle/>
          <a:p>
            <a:pPr marL="0" indent="0">
              <a:buNone/>
            </a:pPr>
            <a:r>
              <a:rPr lang="en-GB" sz="1400" dirty="0"/>
              <a:t>Critical industries</a:t>
            </a:r>
          </a:p>
          <a:p>
            <a:r>
              <a:rPr lang="en-GB" sz="1400" dirty="0"/>
              <a:t>Food and drink retail: </a:t>
            </a:r>
            <a:r>
              <a:rPr lang="en-GB" sz="1400" dirty="0">
                <a:solidFill>
                  <a:schemeClr val="accent6"/>
                </a:solidFill>
              </a:rPr>
              <a:t>4,289 </a:t>
            </a:r>
            <a:r>
              <a:rPr lang="en-GB" sz="1400" dirty="0"/>
              <a:t>employees (17% below the national average)</a:t>
            </a:r>
          </a:p>
          <a:p>
            <a:r>
              <a:rPr lang="en-GB" sz="1400" dirty="0"/>
              <a:t>Energy/utilities: 1,343 employees (14% above the national average)</a:t>
            </a:r>
          </a:p>
          <a:p>
            <a:r>
              <a:rPr lang="en-GB" sz="1400" dirty="0"/>
              <a:t>Health and social care: 6,773 employees (48% below the national average)</a:t>
            </a:r>
          </a:p>
          <a:p>
            <a:r>
              <a:rPr lang="en-GB" sz="1400" dirty="0"/>
              <a:t>Freight/logistics: 1,574 employees (43% below the national average)</a:t>
            </a:r>
          </a:p>
          <a:p>
            <a:r>
              <a:rPr lang="en-GB" sz="1400" dirty="0"/>
              <a:t>Insurance: 262 employees (73% below the national average)</a:t>
            </a:r>
          </a:p>
          <a:p>
            <a:r>
              <a:rPr lang="en-GB" sz="1400" dirty="0"/>
              <a:t>Banking and financial services: 692 employees (71% below the national average)</a:t>
            </a:r>
          </a:p>
          <a:p>
            <a:pPr marL="0" indent="0">
              <a:buNone/>
            </a:pPr>
            <a:endParaRPr lang="en-GB" sz="1400" dirty="0"/>
          </a:p>
          <a:p>
            <a:pPr marL="0" indent="0">
              <a:buNone/>
            </a:pPr>
            <a:r>
              <a:rPr lang="en-GB" sz="1400" dirty="0"/>
              <a:t>Sectors most impacted</a:t>
            </a:r>
          </a:p>
          <a:p>
            <a:r>
              <a:rPr lang="en-GB" sz="1400" dirty="0"/>
              <a:t>Hospitality and tourism: 6,617 employees (18% below the national average)</a:t>
            </a:r>
          </a:p>
          <a:p>
            <a:r>
              <a:rPr lang="en-GB" sz="1400" dirty="0"/>
              <a:t>Arts, entertainment and recreation: 2,674 (10% above the national average)</a:t>
            </a:r>
          </a:p>
          <a:p>
            <a:r>
              <a:rPr lang="en-GB" sz="1400" dirty="0"/>
              <a:t>Admin and support: 4,803 (11% below the national average)</a:t>
            </a:r>
          </a:p>
          <a:p>
            <a:r>
              <a:rPr lang="en-GB" sz="1400" dirty="0"/>
              <a:t>Aviation: &lt;10 employees </a:t>
            </a:r>
          </a:p>
          <a:p>
            <a:r>
              <a:rPr lang="en-GB" sz="1400" dirty="0"/>
              <a:t>Non-food retail and wholesale: 8,432 (9% above the national average)</a:t>
            </a:r>
          </a:p>
          <a:p>
            <a:r>
              <a:rPr lang="en-GB" sz="1400" dirty="0"/>
              <a:t>Manufacturing: 11,330 (41% above the national average)</a:t>
            </a:r>
          </a:p>
          <a:p>
            <a:r>
              <a:rPr lang="en-GB" sz="1400" dirty="0"/>
              <a:t>Construction: 4,813 (3% above the national average)</a:t>
            </a:r>
          </a:p>
          <a:p>
            <a:pPr marL="0" indent="0">
              <a:buNone/>
            </a:pPr>
            <a:r>
              <a:rPr lang="en-GB" sz="1400" b="1" dirty="0"/>
              <a:t>	  								  </a:t>
            </a:r>
            <a:r>
              <a:rPr lang="en-GB" sz="1400" b="1" dirty="0">
                <a:hlinkClick r:id="rId2"/>
              </a:rPr>
              <a:t>Source: EMSI, January 2021</a:t>
            </a:r>
            <a:endParaRPr lang="en-GB" sz="1400" dirty="0"/>
          </a:p>
        </p:txBody>
      </p:sp>
    </p:spTree>
    <p:extLst>
      <p:ext uri="{BB962C8B-B14F-4D97-AF65-F5344CB8AC3E}">
        <p14:creationId xmlns:p14="http://schemas.microsoft.com/office/powerpoint/2010/main" val="1520100262"/>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5916BD-64BB-4030-B645-41732464BCB3}"/>
              </a:ext>
            </a:extLst>
          </p:cNvPr>
          <p:cNvSpPr>
            <a:spLocks noGrp="1"/>
          </p:cNvSpPr>
          <p:nvPr>
            <p:ph type="title"/>
          </p:nvPr>
        </p:nvSpPr>
        <p:spPr/>
        <p:txBody>
          <a:bodyPr/>
          <a:lstStyle/>
          <a:p>
            <a:r>
              <a:rPr lang="en-GB" dirty="0"/>
              <a:t>Job posting analytics (EMSI, October 2021)</a:t>
            </a:r>
          </a:p>
        </p:txBody>
      </p:sp>
      <p:sp>
        <p:nvSpPr>
          <p:cNvPr id="3" name="Content Placeholder 2">
            <a:extLst>
              <a:ext uri="{FF2B5EF4-FFF2-40B4-BE49-F238E27FC236}">
                <a16:creationId xmlns:a16="http://schemas.microsoft.com/office/drawing/2014/main" id="{2E943C07-0048-4041-A36D-BA273B7DCC03}"/>
              </a:ext>
            </a:extLst>
          </p:cNvPr>
          <p:cNvSpPr>
            <a:spLocks noGrp="1"/>
          </p:cNvSpPr>
          <p:nvPr>
            <p:ph idx="1"/>
          </p:nvPr>
        </p:nvSpPr>
        <p:spPr/>
        <p:txBody>
          <a:bodyPr/>
          <a:lstStyle/>
          <a:p>
            <a:r>
              <a:rPr lang="en-GB" sz="2000" dirty="0"/>
              <a:t>Unique job postings: 7,348</a:t>
            </a:r>
          </a:p>
          <a:p>
            <a:r>
              <a:rPr lang="en-GB" sz="2000" dirty="0"/>
              <a:t>Total job postings: 43,232</a:t>
            </a:r>
          </a:p>
          <a:p>
            <a:r>
              <a:rPr lang="en-GB" sz="2000" dirty="0"/>
              <a:t>Job posting intensity: 6:1</a:t>
            </a:r>
          </a:p>
          <a:p>
            <a:r>
              <a:rPr lang="en-GB" sz="2000" dirty="0"/>
              <a:t>Unique job postings (October 2020): 3,280</a:t>
            </a:r>
            <a:endParaRPr lang="en-GB" dirty="0"/>
          </a:p>
        </p:txBody>
      </p:sp>
      <p:pic>
        <p:nvPicPr>
          <p:cNvPr id="5" name="Picture 4" descr="Chart, line chart&#10;&#10;Description automatically generated">
            <a:extLst>
              <a:ext uri="{FF2B5EF4-FFF2-40B4-BE49-F238E27FC236}">
                <a16:creationId xmlns:a16="http://schemas.microsoft.com/office/drawing/2014/main" id="{B27C531D-7137-4429-9B79-AA0F420FAAA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3473276"/>
            <a:ext cx="7588640" cy="3384724"/>
          </a:xfrm>
          <a:prstGeom prst="rect">
            <a:avLst/>
          </a:prstGeom>
        </p:spPr>
      </p:pic>
      <p:pic>
        <p:nvPicPr>
          <p:cNvPr id="8" name="Picture 7" descr="Graphical user interface, application, table&#10;&#10;Description automatically generated">
            <a:extLst>
              <a:ext uri="{FF2B5EF4-FFF2-40B4-BE49-F238E27FC236}">
                <a16:creationId xmlns:a16="http://schemas.microsoft.com/office/drawing/2014/main" id="{2FB363C4-F983-49B4-B8BF-04B4ACD6421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557181" y="1328468"/>
            <a:ext cx="4634819" cy="2659513"/>
          </a:xfrm>
          <a:prstGeom prst="rect">
            <a:avLst/>
          </a:prstGeom>
        </p:spPr>
      </p:pic>
      <p:pic>
        <p:nvPicPr>
          <p:cNvPr id="12" name="Picture 11" descr="Graphical user interface, table&#10;&#10;Description automatically generated">
            <a:extLst>
              <a:ext uri="{FF2B5EF4-FFF2-40B4-BE49-F238E27FC236}">
                <a16:creationId xmlns:a16="http://schemas.microsoft.com/office/drawing/2014/main" id="{66C4043F-7FDD-4911-8EA1-AA1C8F34655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557180" y="4029255"/>
            <a:ext cx="4634820" cy="2828745"/>
          </a:xfrm>
          <a:prstGeom prst="rect">
            <a:avLst/>
          </a:prstGeom>
        </p:spPr>
      </p:pic>
    </p:spTree>
    <p:extLst>
      <p:ext uri="{BB962C8B-B14F-4D97-AF65-F5344CB8AC3E}">
        <p14:creationId xmlns:p14="http://schemas.microsoft.com/office/powerpoint/2010/main" val="2542924100"/>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0C17C1-BC30-4D1B-AA42-2B4E6089961E}"/>
              </a:ext>
            </a:extLst>
          </p:cNvPr>
          <p:cNvSpPr>
            <a:spLocks noGrp="1"/>
          </p:cNvSpPr>
          <p:nvPr>
            <p:ph type="title"/>
          </p:nvPr>
        </p:nvSpPr>
        <p:spPr/>
        <p:txBody>
          <a:bodyPr/>
          <a:lstStyle/>
          <a:p>
            <a:r>
              <a:rPr lang="en-GB" dirty="0"/>
              <a:t>Definitions</a:t>
            </a:r>
          </a:p>
        </p:txBody>
      </p:sp>
      <p:sp>
        <p:nvSpPr>
          <p:cNvPr id="7" name="Content Placeholder 6">
            <a:extLst>
              <a:ext uri="{FF2B5EF4-FFF2-40B4-BE49-F238E27FC236}">
                <a16:creationId xmlns:a16="http://schemas.microsoft.com/office/drawing/2014/main" id="{1D33F380-4D17-4D01-BE64-63444D818A04}"/>
              </a:ext>
            </a:extLst>
          </p:cNvPr>
          <p:cNvSpPr>
            <a:spLocks noGrp="1"/>
          </p:cNvSpPr>
          <p:nvPr>
            <p:ph idx="1"/>
          </p:nvPr>
        </p:nvSpPr>
        <p:spPr/>
        <p:txBody>
          <a:bodyPr/>
          <a:lstStyle/>
          <a:p>
            <a:endParaRPr lang="en-GB" dirty="0"/>
          </a:p>
          <a:p>
            <a:endParaRPr lang="en-GB" dirty="0"/>
          </a:p>
          <a:p>
            <a:endParaRPr lang="en-GB" dirty="0"/>
          </a:p>
          <a:p>
            <a:endParaRPr lang="en-GB" dirty="0"/>
          </a:p>
          <a:p>
            <a:pPr marL="0" indent="0">
              <a:buNone/>
            </a:pPr>
            <a:endParaRPr lang="en-GB" sz="1600" dirty="0"/>
          </a:p>
          <a:p>
            <a:pPr marL="0" indent="0">
              <a:buNone/>
            </a:pPr>
            <a:r>
              <a:rPr lang="en-GB" sz="1600" dirty="0"/>
              <a:t>							  </a:t>
            </a:r>
            <a:r>
              <a:rPr lang="en-GB" sz="1600" b="1" dirty="0">
                <a:hlinkClick r:id="rId2"/>
              </a:rPr>
              <a:t>Source: Institute for Fiscal Studies, April 2020</a:t>
            </a:r>
            <a:endParaRPr lang="en-GB" sz="1600" b="1" dirty="0"/>
          </a:p>
        </p:txBody>
      </p:sp>
      <p:pic>
        <p:nvPicPr>
          <p:cNvPr id="8" name="Content Placeholder 4" descr="Text&#10;&#10;Description automatically generated">
            <a:extLst>
              <a:ext uri="{FF2B5EF4-FFF2-40B4-BE49-F238E27FC236}">
                <a16:creationId xmlns:a16="http://schemas.microsoft.com/office/drawing/2014/main" id="{C7DB4E1B-35DD-414B-8933-F282BB437C5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38200" y="1482890"/>
            <a:ext cx="10334437" cy="2386282"/>
          </a:xfrm>
          <a:prstGeom prst="rect">
            <a:avLst/>
          </a:prstGeom>
        </p:spPr>
      </p:pic>
    </p:spTree>
    <p:extLst>
      <p:ext uri="{BB962C8B-B14F-4D97-AF65-F5344CB8AC3E}">
        <p14:creationId xmlns:p14="http://schemas.microsoft.com/office/powerpoint/2010/main" val="74559527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9EAC4E-61A2-4693-9D1D-64CDC29ED7CD}"/>
              </a:ext>
            </a:extLst>
          </p:cNvPr>
          <p:cNvSpPr>
            <a:spLocks noGrp="1"/>
          </p:cNvSpPr>
          <p:nvPr>
            <p:ph type="title"/>
          </p:nvPr>
        </p:nvSpPr>
        <p:spPr/>
        <p:txBody>
          <a:bodyPr>
            <a:normAutofit fontScale="90000"/>
          </a:bodyPr>
          <a:lstStyle/>
          <a:p>
            <a:r>
              <a:rPr lang="en-GB" dirty="0"/>
              <a:t>Global Economy – OECD GDP Tracker Continued</a:t>
            </a:r>
          </a:p>
        </p:txBody>
      </p:sp>
      <p:sp>
        <p:nvSpPr>
          <p:cNvPr id="11" name="TextBox 10">
            <a:extLst>
              <a:ext uri="{FF2B5EF4-FFF2-40B4-BE49-F238E27FC236}">
                <a16:creationId xmlns:a16="http://schemas.microsoft.com/office/drawing/2014/main" id="{4CC410F8-7716-4522-8EC0-DBC15CE3F9F9}"/>
              </a:ext>
            </a:extLst>
          </p:cNvPr>
          <p:cNvSpPr txBox="1"/>
          <p:nvPr/>
        </p:nvSpPr>
        <p:spPr>
          <a:xfrm>
            <a:off x="6096000" y="4549676"/>
            <a:ext cx="6096000" cy="2339102"/>
          </a:xfrm>
          <a:prstGeom prst="rect">
            <a:avLst/>
          </a:prstGeom>
          <a:noFill/>
        </p:spPr>
        <p:txBody>
          <a:bodyPr wrap="square">
            <a:spAutoFit/>
          </a:bodyPr>
          <a:lstStyle/>
          <a:p>
            <a:r>
              <a:rPr lang="en-US" sz="1600" b="0" i="0" dirty="0">
                <a:effectLst/>
              </a:rPr>
              <a:t>Note: The green confidence band shows 95% confidence intervals. The Weekly Tracker is an estimate of weekly GDP relative to the pre-crisis trend, which is proxied by the November 2019 OECD Economic Outlook forecasts. The darkness of the grey background reflects stay-at-home confinement requirement based on the Oxford Blavatnik database (0 - no measures, 1 - recommend not leaving house, 2 - require not leaving house with exceptions, 3 - require not leaving house with minimal exceptions).</a:t>
            </a:r>
            <a:br>
              <a:rPr lang="en-US" dirty="0"/>
            </a:br>
            <a:r>
              <a:rPr lang="en-US" dirty="0"/>
              <a:t>			    </a:t>
            </a:r>
            <a:r>
              <a:rPr lang="en-US" b="1" i="0" dirty="0">
                <a:solidFill>
                  <a:srgbClr val="333333"/>
                </a:solidFill>
                <a:effectLst/>
                <a:hlinkClick r:id="rId2"/>
              </a:rPr>
              <a:t>Source: OECD, </a:t>
            </a:r>
            <a:r>
              <a:rPr lang="en-US" b="1" dirty="0">
                <a:solidFill>
                  <a:srgbClr val="333333"/>
                </a:solidFill>
                <a:hlinkClick r:id="rId2"/>
              </a:rPr>
              <a:t>October</a:t>
            </a:r>
            <a:r>
              <a:rPr lang="en-US" b="1" i="0" dirty="0">
                <a:solidFill>
                  <a:srgbClr val="333333"/>
                </a:solidFill>
                <a:effectLst/>
                <a:hlinkClick r:id="rId2"/>
              </a:rPr>
              <a:t> 2021</a:t>
            </a:r>
            <a:endParaRPr lang="en-GB" b="1" dirty="0"/>
          </a:p>
        </p:txBody>
      </p:sp>
      <p:grpSp>
        <p:nvGrpSpPr>
          <p:cNvPr id="8" name="Group 7">
            <a:extLst>
              <a:ext uri="{FF2B5EF4-FFF2-40B4-BE49-F238E27FC236}">
                <a16:creationId xmlns:a16="http://schemas.microsoft.com/office/drawing/2014/main" id="{01D8F559-8BBB-4997-8292-4AF9C53CAA82}"/>
              </a:ext>
            </a:extLst>
          </p:cNvPr>
          <p:cNvGrpSpPr/>
          <p:nvPr/>
        </p:nvGrpSpPr>
        <p:grpSpPr>
          <a:xfrm>
            <a:off x="0" y="3840728"/>
            <a:ext cx="1304925" cy="3017272"/>
            <a:chOff x="0" y="0"/>
            <a:chExt cx="1308100" cy="3200400"/>
          </a:xfrm>
        </p:grpSpPr>
        <p:pic>
          <p:nvPicPr>
            <p:cNvPr id="10" name="Picture 9" descr="Chart, line chart&#10;&#10;Description automatically generated">
              <a:extLst>
                <a:ext uri="{FF2B5EF4-FFF2-40B4-BE49-F238E27FC236}">
                  <a16:creationId xmlns:a16="http://schemas.microsoft.com/office/drawing/2014/main" id="{B9122AC0-AD2B-45C0-B8F4-5A1EA2F3A9AE}"/>
                </a:ext>
              </a:extLst>
            </p:cNvPr>
            <p:cNvPicPr/>
            <p:nvPr/>
          </p:nvPicPr>
          <p:blipFill rotWithShape="1">
            <a:blip r:embed="rId3">
              <a:extLst>
                <a:ext uri="{28A0092B-C50C-407E-A947-70E740481C1C}">
                  <a14:useLocalDpi xmlns:a14="http://schemas.microsoft.com/office/drawing/2010/main" val="0"/>
                </a:ext>
              </a:extLst>
            </a:blip>
            <a:srcRect r="89364"/>
            <a:stretch/>
          </p:blipFill>
          <p:spPr bwMode="auto">
            <a:xfrm>
              <a:off x="0" y="0"/>
              <a:ext cx="578712" cy="3200400"/>
            </a:xfrm>
            <a:prstGeom prst="rect">
              <a:avLst/>
            </a:prstGeom>
            <a:ln>
              <a:noFill/>
            </a:ln>
            <a:extLst>
              <a:ext uri="{53640926-AAD7-44D8-BBD7-CCE9431645EC}">
                <a14:shadowObscured xmlns:a14="http://schemas.microsoft.com/office/drawing/2010/main"/>
              </a:ext>
            </a:extLst>
          </p:spPr>
        </p:pic>
        <p:pic>
          <p:nvPicPr>
            <p:cNvPr id="12" name="Picture 11" descr="Chart, line chart&#10;&#10;Description automatically generated">
              <a:extLst>
                <a:ext uri="{FF2B5EF4-FFF2-40B4-BE49-F238E27FC236}">
                  <a16:creationId xmlns:a16="http://schemas.microsoft.com/office/drawing/2014/main" id="{956FF07E-2CCD-4A2A-96AA-0576FB952619}"/>
                </a:ext>
              </a:extLst>
            </p:cNvPr>
            <p:cNvPicPr/>
            <p:nvPr/>
          </p:nvPicPr>
          <p:blipFill rotWithShape="1">
            <a:blip r:embed="rId3">
              <a:extLst>
                <a:ext uri="{28A0092B-C50C-407E-A947-70E740481C1C}">
                  <a14:useLocalDpi xmlns:a14="http://schemas.microsoft.com/office/drawing/2010/main" val="0"/>
                </a:ext>
              </a:extLst>
            </a:blip>
            <a:srcRect l="58279" r="30149"/>
            <a:stretch/>
          </p:blipFill>
          <p:spPr bwMode="auto">
            <a:xfrm>
              <a:off x="644992" y="0"/>
              <a:ext cx="663108" cy="3200400"/>
            </a:xfrm>
            <a:prstGeom prst="rect">
              <a:avLst/>
            </a:prstGeom>
            <a:ln>
              <a:noFill/>
            </a:ln>
            <a:extLst>
              <a:ext uri="{53640926-AAD7-44D8-BBD7-CCE9431645EC}">
                <a14:shadowObscured xmlns:a14="http://schemas.microsoft.com/office/drawing/2010/main"/>
              </a:ext>
            </a:extLst>
          </p:spPr>
        </p:pic>
      </p:grpSp>
      <p:sp>
        <p:nvSpPr>
          <p:cNvPr id="3" name="TextBox 2">
            <a:extLst>
              <a:ext uri="{FF2B5EF4-FFF2-40B4-BE49-F238E27FC236}">
                <a16:creationId xmlns:a16="http://schemas.microsoft.com/office/drawing/2014/main" id="{9539D3D6-DE06-4DA3-B595-B9F4DF1410B7}"/>
              </a:ext>
            </a:extLst>
          </p:cNvPr>
          <p:cNvSpPr txBox="1"/>
          <p:nvPr/>
        </p:nvSpPr>
        <p:spPr>
          <a:xfrm>
            <a:off x="1695450" y="3980240"/>
            <a:ext cx="4400550" cy="2585323"/>
          </a:xfrm>
          <a:prstGeom prst="rect">
            <a:avLst/>
          </a:prstGeom>
          <a:noFill/>
        </p:spPr>
        <p:txBody>
          <a:bodyPr wrap="square" rtlCol="0">
            <a:spAutoFit/>
          </a:bodyPr>
          <a:lstStyle/>
          <a:p>
            <a:r>
              <a:rPr lang="en-GB" b="1" dirty="0"/>
              <a:t>China</a:t>
            </a:r>
          </a:p>
          <a:p>
            <a:endParaRPr lang="en-GB" dirty="0"/>
          </a:p>
          <a:p>
            <a:r>
              <a:rPr lang="en-GB" dirty="0"/>
              <a:t>China is not included within the OECD GDP tracker and so the graph on the left has been compiled using statistics from the </a:t>
            </a:r>
            <a:r>
              <a:rPr lang="en-GB" dirty="0">
                <a:hlinkClick r:id="rId4"/>
              </a:rPr>
              <a:t>IMF</a:t>
            </a:r>
            <a:r>
              <a:rPr lang="en-GB" dirty="0"/>
              <a:t> and </a:t>
            </a:r>
            <a:r>
              <a:rPr lang="en-US" b="0" i="0" dirty="0">
                <a:effectLst/>
                <a:latin typeface="Open Sans"/>
                <a:hlinkClick r:id="rId5"/>
              </a:rPr>
              <a:t>National Bureau of Statistics of China.</a:t>
            </a:r>
            <a:r>
              <a:rPr lang="en-US" dirty="0">
                <a:latin typeface="Open Sans"/>
              </a:rPr>
              <a:t> </a:t>
            </a:r>
            <a:r>
              <a:rPr lang="en-US" dirty="0"/>
              <a:t>The 2021 figure is a p</a:t>
            </a:r>
            <a:r>
              <a:rPr lang="en-US" b="0" i="0" dirty="0">
                <a:effectLst/>
              </a:rPr>
              <a:t>reliminary figure published by the National Bureau of Statistics of China in January 2021. </a:t>
            </a:r>
            <a:endParaRPr lang="en-GB" dirty="0">
              <a:solidFill>
                <a:srgbClr val="FF0000"/>
              </a:solidFill>
            </a:endParaRPr>
          </a:p>
        </p:txBody>
      </p:sp>
      <p:pic>
        <p:nvPicPr>
          <p:cNvPr id="5" name="Picture 4" descr="Chart&#10;&#10;Description automatically generated with medium confidence">
            <a:extLst>
              <a:ext uri="{FF2B5EF4-FFF2-40B4-BE49-F238E27FC236}">
                <a16:creationId xmlns:a16="http://schemas.microsoft.com/office/drawing/2014/main" id="{6BD1D8D7-9E68-49F5-AFA7-01955F4BA32E}"/>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0" y="1135708"/>
            <a:ext cx="5587300" cy="2844532"/>
          </a:xfrm>
          <a:prstGeom prst="rect">
            <a:avLst/>
          </a:prstGeom>
        </p:spPr>
      </p:pic>
      <p:pic>
        <p:nvPicPr>
          <p:cNvPr id="9" name="Picture 8" descr="Chart, line chart&#10;&#10;Description automatically generated">
            <a:extLst>
              <a:ext uri="{FF2B5EF4-FFF2-40B4-BE49-F238E27FC236}">
                <a16:creationId xmlns:a16="http://schemas.microsoft.com/office/drawing/2014/main" id="{D4AFDE7E-B669-4CE4-ABCA-C79D0307CAB0}"/>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6604700" y="1135708"/>
            <a:ext cx="5587300" cy="2837150"/>
          </a:xfrm>
          <a:prstGeom prst="rect">
            <a:avLst/>
          </a:prstGeom>
        </p:spPr>
      </p:pic>
    </p:spTree>
    <p:extLst>
      <p:ext uri="{BB962C8B-B14F-4D97-AF65-F5344CB8AC3E}">
        <p14:creationId xmlns:p14="http://schemas.microsoft.com/office/powerpoint/2010/main" val="2019005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0428BD-54D9-4A11-897F-888F83D9DB9D}"/>
              </a:ext>
            </a:extLst>
          </p:cNvPr>
          <p:cNvSpPr>
            <a:spLocks noGrp="1"/>
          </p:cNvSpPr>
          <p:nvPr>
            <p:ph type="title"/>
          </p:nvPr>
        </p:nvSpPr>
        <p:spPr/>
        <p:txBody>
          <a:bodyPr/>
          <a:lstStyle/>
          <a:p>
            <a:r>
              <a:rPr lang="en-GB" dirty="0"/>
              <a:t>UK Economy </a:t>
            </a:r>
          </a:p>
        </p:txBody>
      </p:sp>
      <p:sp>
        <p:nvSpPr>
          <p:cNvPr id="3" name="Content Placeholder 2">
            <a:extLst>
              <a:ext uri="{FF2B5EF4-FFF2-40B4-BE49-F238E27FC236}">
                <a16:creationId xmlns:a16="http://schemas.microsoft.com/office/drawing/2014/main" id="{DAC7F12F-1D5A-4D76-A913-3706407B6BC1}"/>
              </a:ext>
            </a:extLst>
          </p:cNvPr>
          <p:cNvSpPr>
            <a:spLocks noGrp="1"/>
          </p:cNvSpPr>
          <p:nvPr>
            <p:ph idx="1"/>
          </p:nvPr>
        </p:nvSpPr>
        <p:spPr/>
        <p:txBody>
          <a:bodyPr>
            <a:normAutofit lnSpcReduction="10000"/>
          </a:bodyPr>
          <a:lstStyle/>
          <a:p>
            <a:r>
              <a:rPr lang="en-GB" sz="1900" dirty="0"/>
              <a:t>October saw publication of the Annual Budget and Spending Review by the Chancellor of the Exchequer, Rishi Sunak. The latest Office for Budget Responsibility (OBR) economic forecast was also published in October.</a:t>
            </a:r>
          </a:p>
          <a:p>
            <a:r>
              <a:rPr lang="en-GB" sz="1900" dirty="0"/>
              <a:t>According to the OBR, GDP growth this year is expected to be 6.5 per cent, which would be the fastest growth in nearly half a century. </a:t>
            </a:r>
          </a:p>
          <a:p>
            <a:r>
              <a:rPr lang="en-GB" sz="1900" dirty="0"/>
              <a:t>The reason for this higher than expected growth is, simply, </a:t>
            </a:r>
            <a:r>
              <a:rPr lang="en-GB" sz="1900" dirty="0">
                <a:latin typeface="Calibri" panose="020F0502020204030204" pitchFamily="34" charset="0"/>
              </a:rPr>
              <a:t>v</a:t>
            </a:r>
            <a:r>
              <a:rPr lang="en-GB" sz="1900" dirty="0">
                <a:effectLst/>
                <a:latin typeface="Calibri" panose="020F0502020204030204" pitchFamily="34" charset="0"/>
                <a:ea typeface="Times New Roman" panose="02020603050405020304" pitchFamily="18" charset="0"/>
              </a:rPr>
              <a:t>accines. It was a surprise how effective these have been, allowing economic life to go back faster to what is was pre-pandemic. </a:t>
            </a:r>
          </a:p>
          <a:p>
            <a:r>
              <a:rPr lang="en-GB" sz="1900" dirty="0"/>
              <a:t>The OBR now expects unemployment to peak at 5.2 per cent in Q42021, down from a 6.5 per cent forecast in March. </a:t>
            </a:r>
          </a:p>
          <a:p>
            <a:r>
              <a:rPr lang="en-GB" sz="1900" dirty="0"/>
              <a:t>We do not expect such good news on living standards, however. In 2022, the OBR forecasts growth in average earnings to be 3.9 per cent. With inflation forecast to reach four per cent, that means a real terms pay cut. </a:t>
            </a:r>
          </a:p>
          <a:p>
            <a:r>
              <a:rPr lang="en-GB" sz="1900" dirty="0"/>
              <a:t>According to the Resolution Foundation, in the 16 years leading to 2008, average earnings grew by 36 per cent; by 2024, i.e. 16 years after 2008, the OBR expects real wages to have risen by just 2.4 per cent in total. </a:t>
            </a:r>
          </a:p>
          <a:p>
            <a:endParaRPr lang="en-GB" dirty="0"/>
          </a:p>
        </p:txBody>
      </p:sp>
    </p:spTree>
    <p:extLst>
      <p:ext uri="{BB962C8B-B14F-4D97-AF65-F5344CB8AC3E}">
        <p14:creationId xmlns:p14="http://schemas.microsoft.com/office/powerpoint/2010/main" val="280799983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6DD425-4508-4432-ABCF-1776258A3A7E}"/>
              </a:ext>
            </a:extLst>
          </p:cNvPr>
          <p:cNvSpPr>
            <a:spLocks noGrp="1"/>
          </p:cNvSpPr>
          <p:nvPr>
            <p:ph type="title"/>
          </p:nvPr>
        </p:nvSpPr>
        <p:spPr/>
        <p:txBody>
          <a:bodyPr/>
          <a:lstStyle/>
          <a:p>
            <a:r>
              <a:rPr lang="en-GB" dirty="0"/>
              <a:t>UK Economy </a:t>
            </a:r>
          </a:p>
        </p:txBody>
      </p:sp>
      <p:sp>
        <p:nvSpPr>
          <p:cNvPr id="3" name="Content Placeholder 2">
            <a:extLst>
              <a:ext uri="{FF2B5EF4-FFF2-40B4-BE49-F238E27FC236}">
                <a16:creationId xmlns:a16="http://schemas.microsoft.com/office/drawing/2014/main" id="{BF6BDC96-C60F-411B-9668-B1A762A98CCF}"/>
              </a:ext>
            </a:extLst>
          </p:cNvPr>
          <p:cNvSpPr>
            <a:spLocks noGrp="1"/>
          </p:cNvSpPr>
          <p:nvPr>
            <p:ph idx="1"/>
          </p:nvPr>
        </p:nvSpPr>
        <p:spPr/>
        <p:txBody>
          <a:bodyPr>
            <a:normAutofit/>
          </a:bodyPr>
          <a:lstStyle/>
          <a:p>
            <a:r>
              <a:rPr lang="en-GB" sz="2000" dirty="0"/>
              <a:t>A combination of stronger growth and higher inflation means lower borrowing by a cumulative £141bn over the next four years. That is a substantial windfall.</a:t>
            </a:r>
          </a:p>
          <a:p>
            <a:r>
              <a:rPr lang="en-GB" sz="2000" dirty="0"/>
              <a:t>In 2024-25, day to day spending will be focused on reversing the cuts to overseas aid, and on preventing rising NHS spending leading to further cuts for unprotected departments.  </a:t>
            </a:r>
          </a:p>
          <a:p>
            <a:r>
              <a:rPr lang="en-GB" sz="2000" dirty="0"/>
              <a:t>However, only one-third of the post-2010 cuts to unprotected departments in real terms will be reversed by 2024-25 so public expenditure remains limited.</a:t>
            </a:r>
          </a:p>
          <a:p>
            <a:r>
              <a:rPr lang="en-US" sz="2000" dirty="0"/>
              <a:t>For example, the UK education budget will have risen 3 per cent by 2025 against 2010 levels, compared with a 40 per cent increase on spending for health. Paul Johnson, Director of the Institute for Fiscal Studies, called this a “remarkable lack of priority”.</a:t>
            </a:r>
            <a:endParaRPr lang="en-GB" sz="2000" dirty="0"/>
          </a:p>
          <a:p>
            <a:r>
              <a:rPr lang="en-US" sz="2000" dirty="0"/>
              <a:t>The Spending Review provides English councils with £1.6 billion of new grant funding in each of the next three years, on top of the funding to implement social care reform. This may look generous, but a </a:t>
            </a:r>
            <a:r>
              <a:rPr lang="en-GB" sz="2000" dirty="0">
                <a:effectLst/>
                <a:ea typeface="Calibri" panose="020F0502020204030204" pitchFamily="34" charset="0"/>
              </a:rPr>
              <a:t>recent report from the Health Foundation indicating that the public health budget has been cut by 24% per capita since 2015-2016, with the biggest impact falling on the most deprived communities.</a:t>
            </a:r>
          </a:p>
          <a:p>
            <a:endParaRPr lang="en-GB" sz="2800" dirty="0"/>
          </a:p>
          <a:p>
            <a:endParaRPr lang="en-GB" dirty="0"/>
          </a:p>
        </p:txBody>
      </p:sp>
    </p:spTree>
    <p:extLst>
      <p:ext uri="{BB962C8B-B14F-4D97-AF65-F5344CB8AC3E}">
        <p14:creationId xmlns:p14="http://schemas.microsoft.com/office/powerpoint/2010/main" val="301883877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CED0F0-3CD3-46B8-85C2-91F26697A922}"/>
              </a:ext>
            </a:extLst>
          </p:cNvPr>
          <p:cNvSpPr>
            <a:spLocks noGrp="1"/>
          </p:cNvSpPr>
          <p:nvPr>
            <p:ph type="title"/>
          </p:nvPr>
        </p:nvSpPr>
        <p:spPr/>
        <p:txBody>
          <a:bodyPr/>
          <a:lstStyle/>
          <a:p>
            <a:r>
              <a:rPr lang="en-GB" dirty="0"/>
              <a:t>UK Economy</a:t>
            </a:r>
          </a:p>
        </p:txBody>
      </p:sp>
      <p:sp>
        <p:nvSpPr>
          <p:cNvPr id="3" name="Content Placeholder 2">
            <a:extLst>
              <a:ext uri="{FF2B5EF4-FFF2-40B4-BE49-F238E27FC236}">
                <a16:creationId xmlns:a16="http://schemas.microsoft.com/office/drawing/2014/main" id="{6A09682F-4D08-4636-9DA1-BD69E54C2DD6}"/>
              </a:ext>
            </a:extLst>
          </p:cNvPr>
          <p:cNvSpPr>
            <a:spLocks noGrp="1"/>
          </p:cNvSpPr>
          <p:nvPr>
            <p:ph idx="1"/>
          </p:nvPr>
        </p:nvSpPr>
        <p:spPr>
          <a:xfrm>
            <a:off x="838200" y="1561381"/>
            <a:ext cx="10515600" cy="4658444"/>
          </a:xfrm>
        </p:spPr>
        <p:txBody>
          <a:bodyPr>
            <a:noAutofit/>
          </a:bodyPr>
          <a:lstStyle/>
          <a:p>
            <a:r>
              <a:rPr lang="en-US" sz="2000" dirty="0">
                <a:solidFill>
                  <a:srgbClr val="2D2D2D"/>
                </a:solidFill>
              </a:rPr>
              <a:t>The impact of Brexit on the UK economy will be worse than that caused by the pandemic, according to Richard Hughes, Chairman of the OBR.</a:t>
            </a:r>
          </a:p>
          <a:p>
            <a:r>
              <a:rPr lang="en-US" sz="2000" dirty="0">
                <a:solidFill>
                  <a:srgbClr val="2D2D2D"/>
                </a:solidFill>
              </a:rPr>
              <a:t>Hughes said the OBR had assumed leaving the EU would “reduce our long run GDP by around 4%”, adding in comments to the BBC: “We think that the effect of the pandemic will reduce that (GDP) output by a further 2%.” </a:t>
            </a:r>
          </a:p>
          <a:p>
            <a:r>
              <a:rPr lang="en-US" sz="2000" dirty="0">
                <a:solidFill>
                  <a:srgbClr val="2D2D2D"/>
                </a:solidFill>
              </a:rPr>
              <a:t>Gross domestic product – or GDP – is a measure of the size of the economy. “In the long term it is the case that Brexit has a bigger impact than the pandemic”. </a:t>
            </a:r>
          </a:p>
          <a:p>
            <a:r>
              <a:rPr lang="en-US" sz="2000" dirty="0">
                <a:solidFill>
                  <a:srgbClr val="2D2D2D"/>
                </a:solidFill>
              </a:rPr>
              <a:t>Hughes told the BBC the OBR expected inflation to reach 4.4%, while warning it could hit “the highest rate seen in the UK for three decades”. 							</a:t>
            </a:r>
          </a:p>
          <a:p>
            <a:endParaRPr lang="en-US" sz="2000" b="1" dirty="0">
              <a:solidFill>
                <a:srgbClr val="2D2D2D"/>
              </a:solidFill>
              <a:hlinkClick r:id="rId2"/>
            </a:endParaRPr>
          </a:p>
          <a:p>
            <a:endParaRPr lang="en-US" sz="2000" b="1" dirty="0">
              <a:solidFill>
                <a:srgbClr val="2D2D2D"/>
              </a:solidFill>
              <a:hlinkClick r:id="rId2"/>
            </a:endParaRPr>
          </a:p>
          <a:p>
            <a:pPr marL="0" indent="0">
              <a:buNone/>
            </a:pPr>
            <a:r>
              <a:rPr lang="en-GB" sz="1600" b="1" dirty="0">
                <a:solidFill>
                  <a:srgbClr val="2D2D2D"/>
                </a:solidFill>
                <a:hlinkClick r:id="rId2"/>
              </a:rPr>
              <a:t>The Guardian, October 2021 </a:t>
            </a:r>
            <a:r>
              <a:rPr lang="en-US" sz="1100" dirty="0">
                <a:solidFill>
                  <a:srgbClr val="2D2D2D"/>
                </a:solidFill>
              </a:rPr>
              <a:t>	</a:t>
            </a:r>
          </a:p>
          <a:p>
            <a:pPr marL="0" indent="0" algn="r">
              <a:buNone/>
            </a:pPr>
            <a:endParaRPr lang="en-GB" sz="1400" b="1" dirty="0">
              <a:solidFill>
                <a:srgbClr val="2D2D2D"/>
              </a:solidFill>
              <a:hlinkClick r:id="rId2"/>
            </a:endParaRPr>
          </a:p>
          <a:p>
            <a:pPr marL="0" indent="0" algn="r">
              <a:buNone/>
            </a:pPr>
            <a:r>
              <a:rPr lang="en-US" sz="1400" dirty="0">
                <a:solidFill>
                  <a:srgbClr val="2D2D2D"/>
                </a:solidFill>
              </a:rPr>
              <a:t>	</a:t>
            </a:r>
            <a:r>
              <a:rPr lang="en-US" sz="1100" dirty="0">
                <a:solidFill>
                  <a:srgbClr val="2D2D2D"/>
                </a:solidFill>
              </a:rPr>
              <a:t>				</a:t>
            </a:r>
          </a:p>
          <a:p>
            <a:endParaRPr lang="en-US" sz="1100" b="1" dirty="0">
              <a:solidFill>
                <a:srgbClr val="2D2D2D"/>
              </a:solidFill>
            </a:endParaRPr>
          </a:p>
          <a:p>
            <a:endParaRPr lang="en-US" sz="1100" b="1" dirty="0">
              <a:solidFill>
                <a:srgbClr val="2D2D2D"/>
              </a:solidFill>
            </a:endParaRPr>
          </a:p>
          <a:p>
            <a:endParaRPr lang="en-US" sz="1100" b="1" dirty="0">
              <a:solidFill>
                <a:srgbClr val="2D2D2D"/>
              </a:solidFill>
            </a:endParaRPr>
          </a:p>
          <a:p>
            <a:pPr marL="0" indent="0">
              <a:buNone/>
            </a:pPr>
            <a:endParaRPr lang="en-US" sz="1100" b="1" dirty="0">
              <a:solidFill>
                <a:srgbClr val="2D2D2D"/>
              </a:solidFill>
            </a:endParaRPr>
          </a:p>
          <a:p>
            <a:pPr marL="0" indent="0">
              <a:buNone/>
            </a:pPr>
            <a:endParaRPr lang="en-US" sz="1100" b="1" dirty="0">
              <a:solidFill>
                <a:srgbClr val="2D2D2D"/>
              </a:solidFill>
            </a:endParaRPr>
          </a:p>
          <a:p>
            <a:pPr marL="0" indent="0">
              <a:buNone/>
            </a:pPr>
            <a:endParaRPr lang="en-US" sz="1100" b="1" dirty="0">
              <a:solidFill>
                <a:srgbClr val="2D2D2D"/>
              </a:solidFill>
            </a:endParaRPr>
          </a:p>
          <a:p>
            <a:pPr marL="0" indent="0">
              <a:buNone/>
            </a:pPr>
            <a:endParaRPr lang="en-US" sz="1100" b="1" dirty="0">
              <a:solidFill>
                <a:srgbClr val="2D2D2D"/>
              </a:solidFill>
            </a:endParaRPr>
          </a:p>
          <a:p>
            <a:pPr marL="0" indent="0">
              <a:buNone/>
            </a:pPr>
            <a:endParaRPr lang="en-US" sz="1100" b="1" dirty="0">
              <a:solidFill>
                <a:srgbClr val="2D2D2D"/>
              </a:solidFill>
            </a:endParaRPr>
          </a:p>
          <a:p>
            <a:pPr marL="0" indent="0">
              <a:buNone/>
            </a:pPr>
            <a:endParaRPr lang="en-US" sz="1100" b="1" dirty="0">
              <a:solidFill>
                <a:srgbClr val="2D2D2D"/>
              </a:solidFill>
            </a:endParaRPr>
          </a:p>
          <a:p>
            <a:pPr marL="0" indent="0">
              <a:buNone/>
            </a:pPr>
            <a:endParaRPr lang="en-US" sz="1100" b="1" dirty="0">
              <a:solidFill>
                <a:srgbClr val="2D2D2D"/>
              </a:solidFill>
            </a:endParaRPr>
          </a:p>
          <a:p>
            <a:pPr marL="0" indent="0">
              <a:buNone/>
            </a:pPr>
            <a:endParaRPr lang="en-US" sz="1100" b="1" dirty="0">
              <a:solidFill>
                <a:srgbClr val="2D2D2D"/>
              </a:solidFill>
            </a:endParaRPr>
          </a:p>
          <a:p>
            <a:pPr marL="0" indent="0">
              <a:buNone/>
            </a:pPr>
            <a:endParaRPr lang="en-US" sz="1100" b="1" dirty="0">
              <a:solidFill>
                <a:srgbClr val="2D2D2D"/>
              </a:solidFill>
            </a:endParaRPr>
          </a:p>
          <a:p>
            <a:pPr marL="0" indent="0">
              <a:buNone/>
            </a:pPr>
            <a:endParaRPr lang="en-US" sz="1100" b="1" dirty="0">
              <a:solidFill>
                <a:srgbClr val="2D2D2D"/>
              </a:solidFill>
            </a:endParaRPr>
          </a:p>
          <a:p>
            <a:pPr marL="0" indent="0">
              <a:buNone/>
            </a:pPr>
            <a:endParaRPr lang="en-US" sz="1100" b="1" dirty="0">
              <a:solidFill>
                <a:srgbClr val="2D2D2D"/>
              </a:solidFill>
            </a:endParaRPr>
          </a:p>
          <a:p>
            <a:pPr marL="0" indent="0">
              <a:buNone/>
            </a:pPr>
            <a:r>
              <a:rPr lang="en-US" sz="1100" b="1" dirty="0">
                <a:solidFill>
                  <a:srgbClr val="2D2D2D"/>
                </a:solidFill>
              </a:rPr>
              <a:t>Sources:</a:t>
            </a:r>
            <a:r>
              <a:rPr lang="en-GB" sz="1100" b="1" dirty="0">
                <a:solidFill>
                  <a:srgbClr val="2D2D2D"/>
                </a:solidFill>
              </a:rPr>
              <a:t> </a:t>
            </a:r>
            <a:r>
              <a:rPr lang="en-GB" sz="1100" b="1" dirty="0">
                <a:solidFill>
                  <a:srgbClr val="2D2D2D"/>
                </a:solidFill>
                <a:hlinkClick r:id="rId2"/>
              </a:rPr>
              <a:t>The Guardian, October 2021</a:t>
            </a:r>
            <a:r>
              <a:rPr lang="en-GB" sz="1100" b="1" dirty="0">
                <a:solidFill>
                  <a:srgbClr val="2D2D2D"/>
                </a:solidFill>
              </a:rPr>
              <a:t>; </a:t>
            </a:r>
            <a:endParaRPr lang="en-US" sz="1100" b="1" i="0" dirty="0">
              <a:solidFill>
                <a:srgbClr val="2D2D2D"/>
              </a:solidFill>
              <a:effectLst/>
            </a:endParaRPr>
          </a:p>
        </p:txBody>
      </p:sp>
    </p:spTree>
    <p:extLst>
      <p:ext uri="{BB962C8B-B14F-4D97-AF65-F5344CB8AC3E}">
        <p14:creationId xmlns:p14="http://schemas.microsoft.com/office/powerpoint/2010/main" val="206793600"/>
      </p:ext>
    </p:extLst>
  </p:cSld>
  <p:clrMapOvr>
    <a:masterClrMapping/>
  </p:clrMapOvr>
</p:sld>
</file>

<file path=ppt/theme/theme1.xml><?xml version="1.0" encoding="utf-8"?>
<a:theme xmlns:a="http://schemas.openxmlformats.org/drawingml/2006/main" name="Office Theme">
  <a:themeElements>
    <a:clrScheme name="TVBLEP">
      <a:dk1>
        <a:srgbClr val="000000"/>
      </a:dk1>
      <a:lt1>
        <a:srgbClr val="FFFFFF"/>
      </a:lt1>
      <a:dk2>
        <a:srgbClr val="434345"/>
      </a:dk2>
      <a:lt2>
        <a:srgbClr val="999B9E"/>
      </a:lt2>
      <a:accent1>
        <a:srgbClr val="00B7FF"/>
      </a:accent1>
      <a:accent2>
        <a:srgbClr val="F9A01B"/>
      </a:accent2>
      <a:accent3>
        <a:srgbClr val="F06499"/>
      </a:accent3>
      <a:accent4>
        <a:srgbClr val="8E0053"/>
      </a:accent4>
      <a:accent5>
        <a:srgbClr val="FFC000"/>
      </a:accent5>
      <a:accent6>
        <a:srgbClr val="000100"/>
      </a:accent6>
      <a:hlink>
        <a:srgbClr val="0000FF"/>
      </a:hlink>
      <a:folHlink>
        <a:srgbClr val="800080"/>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1 LEP PRESENTATION TEMPLATE.potx" id="{EDDDAD62-5131-44D5-B68A-861F1991EE67}" vid="{30825BD9-185A-4C9D-83B9-66414CA1E632}"/>
    </a:ext>
  </a:extLst>
</a:theme>
</file>

<file path=ppt/theme/theme2.xml><?xml version="1.0" encoding="utf-8"?>
<a:theme xmlns:a="http://schemas.openxmlformats.org/drawingml/2006/main" name="1_Office Theme">
  <a:themeElements>
    <a:clrScheme name="TVBLEP">
      <a:dk1>
        <a:srgbClr val="000000"/>
      </a:dk1>
      <a:lt1>
        <a:srgbClr val="FFFFFF"/>
      </a:lt1>
      <a:dk2>
        <a:srgbClr val="434345"/>
      </a:dk2>
      <a:lt2>
        <a:srgbClr val="999B9E"/>
      </a:lt2>
      <a:accent1>
        <a:srgbClr val="00B7FF"/>
      </a:accent1>
      <a:accent2>
        <a:srgbClr val="F9A01B"/>
      </a:accent2>
      <a:accent3>
        <a:srgbClr val="F06499"/>
      </a:accent3>
      <a:accent4>
        <a:srgbClr val="8E0053"/>
      </a:accent4>
      <a:accent5>
        <a:srgbClr val="FFC000"/>
      </a:accent5>
      <a:accent6>
        <a:srgbClr val="000100"/>
      </a:accent6>
      <a:hlink>
        <a:srgbClr val="0000FF"/>
      </a:hlink>
      <a:folHlink>
        <a:srgbClr val="800080"/>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1 LEP PRESENTATION TEMPLATE.potx" id="{EDDDAD62-5131-44D5-B68A-861F1991EE67}" vid="{CE94641B-62A7-4E9D-8F65-32F4E2EE1937}"/>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SharedWithUsers xmlns="df15de35-5208-4006-b31e-64c99b3e6042">
      <UserInfo>
        <DisplayName>Alison Webster</DisplayName>
        <AccountId>91</AccountId>
        <AccountType/>
      </UserInfo>
      <UserInfo>
        <DisplayName>Dexter Levick</DisplayName>
        <AccountId>404</AccountId>
        <AccountType/>
      </UserInfo>
      <UserInfo>
        <DisplayName>Bill Hicks</DisplayName>
        <AccountId>12</AccountId>
        <AccountType/>
      </UserInfo>
      <UserInfo>
        <DisplayName>Jennie Daley</DisplayName>
        <AccountId>463</AccountId>
        <AccountType/>
      </UserInfo>
      <UserInfo>
        <DisplayName>Rhian Hayes</DisplayName>
        <AccountId>753</AccountId>
        <AccountType/>
      </UserInfo>
      <UserInfo>
        <DisplayName>Peter Fleming</DisplayName>
        <AccountId>642</AccountId>
        <AccountType/>
      </UserInfo>
    </SharedWithUsers>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D985182F72A007408CD12C9A591952E8" ma:contentTypeVersion="13" ma:contentTypeDescription="Create a new document." ma:contentTypeScope="" ma:versionID="9b030b29051167cc1c9899d2e6e97dc7">
  <xsd:schema xmlns:xsd="http://www.w3.org/2001/XMLSchema" xmlns:xs="http://www.w3.org/2001/XMLSchema" xmlns:p="http://schemas.microsoft.com/office/2006/metadata/properties" xmlns:ns2="887f3627-3362-4f0e-99fd-589162ca1cd8" xmlns:ns3="df15de35-5208-4006-b31e-64c99b3e6042" targetNamespace="http://schemas.microsoft.com/office/2006/metadata/properties" ma:root="true" ma:fieldsID="a65afd065a6a6ef9d70287f6bc3073de" ns2:_="" ns3:_="">
    <xsd:import namespace="887f3627-3362-4f0e-99fd-589162ca1cd8"/>
    <xsd:import namespace="df15de35-5208-4006-b31e-64c99b3e6042"/>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2:MediaServiceLocation" minOccurs="0"/>
                <xsd:element ref="ns2:MediaServiceGenerationTime" minOccurs="0"/>
                <xsd:element ref="ns2:MediaServiceEventHashCode" minOccurs="0"/>
                <xsd:element ref="ns2:MediaServiceOCR" minOccurs="0"/>
                <xsd:element ref="ns2:MediaServiceAutoKeyPoints" minOccurs="0"/>
                <xsd:element ref="ns2:MediaServiceKeyPoints" minOccurs="0"/>
                <xsd:element ref="ns3:SharedWithUsers" minOccurs="0"/>
                <xsd:element ref="ns3:SharedWithDetails"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887f3627-3362-4f0e-99fd-589162ca1cd8"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ServiceLocation" ma:index="12" nillable="true" ma:displayName="Location" ma:internalName="MediaServiceLocation"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ServiceOCR" ma:index="15" nillable="true" ma:displayName="Extracted Text" ma:internalName="MediaServiceOCR" ma:readOnly="true">
      <xsd:simpleType>
        <xsd:restriction base="dms:Note">
          <xsd:maxLength value="255"/>
        </xsd:restriction>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true">
      <xsd:simpleType>
        <xsd:restriction base="dms:Note">
          <xsd:maxLength value="255"/>
        </xsd:restriction>
      </xsd:simpleType>
    </xsd:element>
    <xsd:element name="MediaLengthInSeconds" ma:index="20" nillable="true" ma:displayName="Length (seconds)"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df15de35-5208-4006-b31e-64c99b3e6042" elementFormDefault="qualified">
    <xsd:import namespace="http://schemas.microsoft.com/office/2006/documentManagement/types"/>
    <xsd:import namespace="http://schemas.microsoft.com/office/infopath/2007/PartnerControls"/>
    <xsd:element name="SharedWithUsers" ma:index="1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5DCC5866-B63C-4F9A-AE8D-A71EF7591794}">
  <ds:schemaRefs>
    <ds:schemaRef ds:uri="http://schemas.microsoft.com/sharepoint/v3/contenttype/forms"/>
  </ds:schemaRefs>
</ds:datastoreItem>
</file>

<file path=customXml/itemProps2.xml><?xml version="1.0" encoding="utf-8"?>
<ds:datastoreItem xmlns:ds="http://schemas.openxmlformats.org/officeDocument/2006/customXml" ds:itemID="{7C1A669E-19B7-4948-BF30-ADA8F9A55D35}">
  <ds:schemaRefs>
    <ds:schemaRef ds:uri="http://schemas.microsoft.com/office/2006/metadata/properties"/>
    <ds:schemaRef ds:uri="http://schemas.microsoft.com/office/infopath/2007/PartnerControls"/>
    <ds:schemaRef ds:uri="df15de35-5208-4006-b31e-64c99b3e6042"/>
  </ds:schemaRefs>
</ds:datastoreItem>
</file>

<file path=customXml/itemProps3.xml><?xml version="1.0" encoding="utf-8"?>
<ds:datastoreItem xmlns:ds="http://schemas.openxmlformats.org/officeDocument/2006/customXml" ds:itemID="{868D9760-1DEB-4C72-A56E-CE54DB001D13}">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887f3627-3362-4f0e-99fd-589162ca1cd8"/>
    <ds:schemaRef ds:uri="df15de35-5208-4006-b31e-64c99b3e6042"/>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43980</TotalTime>
  <Words>6319</Words>
  <Application>Microsoft Office PowerPoint</Application>
  <PresentationFormat>Widescreen</PresentationFormat>
  <Paragraphs>419</Paragraphs>
  <Slides>53</Slides>
  <Notes>0</Notes>
  <HiddenSlides>0</HiddenSlides>
  <MMClips>0</MMClips>
  <ScaleCrop>false</ScaleCrop>
  <HeadingPairs>
    <vt:vector size="6" baseType="variant">
      <vt:variant>
        <vt:lpstr>Fonts Used</vt:lpstr>
      </vt:variant>
      <vt:variant>
        <vt:i4>3</vt:i4>
      </vt:variant>
      <vt:variant>
        <vt:lpstr>Theme</vt:lpstr>
      </vt:variant>
      <vt:variant>
        <vt:i4>2</vt:i4>
      </vt:variant>
      <vt:variant>
        <vt:lpstr>Slide Titles</vt:lpstr>
      </vt:variant>
      <vt:variant>
        <vt:i4>53</vt:i4>
      </vt:variant>
    </vt:vector>
  </HeadingPairs>
  <TitlesOfParts>
    <vt:vector size="58" baseType="lpstr">
      <vt:lpstr>Arial</vt:lpstr>
      <vt:lpstr>Calibri</vt:lpstr>
      <vt:lpstr>Open Sans</vt:lpstr>
      <vt:lpstr>Office Theme</vt:lpstr>
      <vt:lpstr>1_Office Theme</vt:lpstr>
      <vt:lpstr>Thames Valley Berkshire Monthly Economic Briefing</vt:lpstr>
      <vt:lpstr>Key contents of this month’s briefing</vt:lpstr>
      <vt:lpstr>Global and National Economy</vt:lpstr>
      <vt:lpstr>Global Economy</vt:lpstr>
      <vt:lpstr>Global Economy – OECD GDP Tracker</vt:lpstr>
      <vt:lpstr>Global Economy – OECD GDP Tracker Continued</vt:lpstr>
      <vt:lpstr>UK Economy </vt:lpstr>
      <vt:lpstr>UK Economy </vt:lpstr>
      <vt:lpstr>UK Economy</vt:lpstr>
      <vt:lpstr>UK Economy</vt:lpstr>
      <vt:lpstr>UK Economy </vt:lpstr>
      <vt:lpstr>Coronavirus and Recession: Implications for Thames Valley Berkshire</vt:lpstr>
      <vt:lpstr>Furloughing (Latest data - October 2021)</vt:lpstr>
      <vt:lpstr>SEISS (Latest data - October 2021) </vt:lpstr>
      <vt:lpstr>Claimant Count (Latest data - September 2021)</vt:lpstr>
      <vt:lpstr>Strategic Issues: Heathrow</vt:lpstr>
      <vt:lpstr>Strategic Issues: Aviation</vt:lpstr>
      <vt:lpstr>Demand and Supply Conditions: Businesses, Hiring, Restructuring, Investment, Labour and Skills Supply</vt:lpstr>
      <vt:lpstr>Household/Consumer Demand</vt:lpstr>
      <vt:lpstr>Industries at Risk</vt:lpstr>
      <vt:lpstr>Remote working</vt:lpstr>
      <vt:lpstr>Local Profiles</vt:lpstr>
      <vt:lpstr>Bracknell Forest</vt:lpstr>
      <vt:lpstr>Impact of COVID-19 up to 13th November 2021</vt:lpstr>
      <vt:lpstr>Industries hit hardest by COVID shutdown</vt:lpstr>
      <vt:lpstr>Industry risks and opportunities (2020-2021)</vt:lpstr>
      <vt:lpstr>Job posting analytics (EMSI, October 2021)</vt:lpstr>
      <vt:lpstr>Slough</vt:lpstr>
      <vt:lpstr>Impact of COVID-19 up to 13th November 2021</vt:lpstr>
      <vt:lpstr>Industries hit hardest by COVID shutdown</vt:lpstr>
      <vt:lpstr>Industry risks and opportunities (2020-2021)</vt:lpstr>
      <vt:lpstr>Job posting analytics (EMSI, October 2021)</vt:lpstr>
      <vt:lpstr>Reading</vt:lpstr>
      <vt:lpstr>Impact of COVID-19 up to 13th November 2021</vt:lpstr>
      <vt:lpstr>Industries hit hardest by COVID shutdown</vt:lpstr>
      <vt:lpstr>Industry risks and opportunities (2020-2021)</vt:lpstr>
      <vt:lpstr>Job posting analytics (EMSI, October 2021)</vt:lpstr>
      <vt:lpstr>Wokingham</vt:lpstr>
      <vt:lpstr>Impact of COVID-19 up to 13th November 2021</vt:lpstr>
      <vt:lpstr>Industries hit hardest by COVID shutdown</vt:lpstr>
      <vt:lpstr>Industry risks and opportunities (2020-2021)</vt:lpstr>
      <vt:lpstr>Job posting analytics (EMSI, October 2021)</vt:lpstr>
      <vt:lpstr>Windsor and Maidenhead</vt:lpstr>
      <vt:lpstr>Impact of COVID-19 up to 13th November 2021</vt:lpstr>
      <vt:lpstr>Industries hit hardest by COVID shutdown</vt:lpstr>
      <vt:lpstr>Industry risks and opportunities (2020-2021)</vt:lpstr>
      <vt:lpstr>Job posting analytics (EMSI, October 2021)</vt:lpstr>
      <vt:lpstr>West Berkshire</vt:lpstr>
      <vt:lpstr>Impact of COVID-19 up to 13th November 2021</vt:lpstr>
      <vt:lpstr>Industries hit hardest by COVID shutdown</vt:lpstr>
      <vt:lpstr>Industry risks and opportunities (2020-2021)</vt:lpstr>
      <vt:lpstr>Job posting analytics (EMSI, October 2021)</vt:lpstr>
      <vt:lpstr>Definitions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Recovering from COVID-19</dc:title>
  <dc:creator>Dexter Levick</dc:creator>
  <cp:lastModifiedBy>Dexter Levick</cp:lastModifiedBy>
  <cp:revision>387</cp:revision>
  <dcterms:created xsi:type="dcterms:W3CDTF">2021-01-28T12:18:09Z</dcterms:created>
  <dcterms:modified xsi:type="dcterms:W3CDTF">2021-11-25T16:07:08Z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0x010100D985182F72A007408CD12C9A591952E8</vt:lpwstr>
  </property>
</Properties>
</file>