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62"/>
  </p:handoutMasterIdLst>
  <p:sldIdLst>
    <p:sldId id="256" r:id="rId6"/>
    <p:sldId id="322" r:id="rId7"/>
    <p:sldId id="259" r:id="rId8"/>
    <p:sldId id="258" r:id="rId9"/>
    <p:sldId id="308" r:id="rId10"/>
    <p:sldId id="309" r:id="rId11"/>
    <p:sldId id="317" r:id="rId12"/>
    <p:sldId id="318" r:id="rId13"/>
    <p:sldId id="321" r:id="rId14"/>
    <p:sldId id="319" r:id="rId15"/>
    <p:sldId id="320" r:id="rId16"/>
    <p:sldId id="260" r:id="rId17"/>
    <p:sldId id="298" r:id="rId18"/>
    <p:sldId id="305" r:id="rId19"/>
    <p:sldId id="261" r:id="rId20"/>
    <p:sldId id="262" r:id="rId21"/>
    <p:sldId id="263" r:id="rId22"/>
    <p:sldId id="279" r:id="rId23"/>
    <p:sldId id="306" r:id="rId24"/>
    <p:sldId id="281" r:id="rId25"/>
    <p:sldId id="264" r:id="rId26"/>
    <p:sldId id="265" r:id="rId27"/>
    <p:sldId id="284" r:id="rId28"/>
    <p:sldId id="283" r:id="rId29"/>
    <p:sldId id="266" r:id="rId30"/>
    <p:sldId id="267" r:id="rId31"/>
    <p:sldId id="273" r:id="rId32"/>
    <p:sldId id="299" r:id="rId33"/>
    <p:sldId id="286" r:id="rId34"/>
    <p:sldId id="311" r:id="rId35"/>
    <p:sldId id="268" r:id="rId36"/>
    <p:sldId id="274" r:id="rId37"/>
    <p:sldId id="300" r:id="rId38"/>
    <p:sldId id="292" r:id="rId39"/>
    <p:sldId id="312" r:id="rId40"/>
    <p:sldId id="269" r:id="rId41"/>
    <p:sldId id="275" r:id="rId42"/>
    <p:sldId id="301" r:id="rId43"/>
    <p:sldId id="293" r:id="rId44"/>
    <p:sldId id="313" r:id="rId45"/>
    <p:sldId id="270" r:id="rId46"/>
    <p:sldId id="276" r:id="rId47"/>
    <p:sldId id="302" r:id="rId48"/>
    <p:sldId id="294" r:id="rId49"/>
    <p:sldId id="314" r:id="rId50"/>
    <p:sldId id="271" r:id="rId51"/>
    <p:sldId id="277" r:id="rId52"/>
    <p:sldId id="303" r:id="rId53"/>
    <p:sldId id="295" r:id="rId54"/>
    <p:sldId id="315" r:id="rId55"/>
    <p:sldId id="272" r:id="rId56"/>
    <p:sldId id="278" r:id="rId57"/>
    <p:sldId id="304" r:id="rId58"/>
    <p:sldId id="296" r:id="rId59"/>
    <p:sldId id="316" r:id="rId60"/>
    <p:sldId id="30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a:t>
            </a:r>
            <a:r>
              <a:rPr lang="en-US" baseline="0"/>
              <a:t> </a:t>
            </a:r>
            <a:r>
              <a:rPr lang="en-US"/>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a:t>
            </a:r>
            <a:r>
              <a:rPr lang="en-GB"/>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total jobs affected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total jobs affected</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11/03/2021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topical-events/budget-2021"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topical-events/budget-202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2.deloitte.com/uk/en/pages/finance/articles/covid-19-economics-monitor.html" TargetMode="External"/><Relationship Id="rId2" Type="http://schemas.openxmlformats.org/officeDocument/2006/relationships/hyperlink" Target="https://www.pwc.co.uk/services/economics/insights/uk-economic-update-covid-19.html"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ortherntrust.com/united-kingdom/insights-research/2021/global-economic-outlook/february"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hyperlink" Target="https://www.gov.uk/government/statistics/coronavirus-job-retention-scheme-statistics-february-2021"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hyperlink" Target="https://www.gov.uk/government/statistics/self-employment-income-support-scheme-statistics-february-2021"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hansard.parliament.uk/Commons/2020-09-10/debates/B4798E8B-5B44-4714-BF77-697A7320DC86/AviationSector#contribution-A52C533B-9B29-4522-9DDF-D05B6E9A2376" TargetMode="External"/><Relationship Id="rId2" Type="http://schemas.openxmlformats.org/officeDocument/2006/relationships/hyperlink" Target="https://www.itv.com/news/london/2021-02-24/heathrow-plunges-to-2bn-loss-after-toughest-year-in-history" TargetMode="External"/><Relationship Id="rId1" Type="http://schemas.openxmlformats.org/officeDocument/2006/relationships/slideLayout" Target="../slideLayouts/slideLayout8.xml"/><Relationship Id="rId5" Type="http://schemas.openxmlformats.org/officeDocument/2006/relationships/hyperlink" Target="http://www.bar-uk.org/media/pathway-to-reopening-international-travel---18-feb-21/" TargetMode="External"/><Relationship Id="rId4" Type="http://schemas.openxmlformats.org/officeDocument/2006/relationships/hyperlink" Target="https://www.independent.co.uk/travel/news-and-advice/balpa-pilots-union-uk-aviation-boris-johnson-b1802841.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anuar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ibisworld.com/united-kingdom/industry-trends/fastest-growing-industrie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resolutionfoundation.org/publications/long-covid-in-the-labour-market/"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racknell-forest.gov.uk/news/2021/02/sports-direct-open-princess-squar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breakingtravelnews.com/news/article/new-dual-branded-marriott-property-opens-in-slough/"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adingchronicle.co.uk/news/19054439.readings-broad-street-mall-will-get-new-restaurant-thaigrr/"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 Id="rId4" Type="http://schemas.openxmlformats.org/officeDocument/2006/relationships/hyperlink" Target="https://www.getreading.co.uk/whats-on/food-drink-news/wendys-reading-uk-opening-date-19868188"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radius.at/publikationen/economic-research-global-economic-outlook-february-2021.html" TargetMode="External"/><Relationship Id="rId1" Type="http://schemas.openxmlformats.org/officeDocument/2006/relationships/slideLayout" Target="../slideLayouts/slideLayout8.xml"/><Relationship Id="rId4" Type="http://schemas.openxmlformats.org/officeDocument/2006/relationships/hyperlink" Target="https://insights.abnamro.nl/en/2021/02/forecast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wokingham.today/more-independent-retailers-set-up-shop-in-wokingham-town-centr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getreading.co.uk/news/reading-berkshire-news/berkshire-town-named-one-best-19849863"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newburytoday.co.uk/news/business/33794/new-west-berkshire-business-former-kennet-school-pals-set-up-dr-flame.htm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oecd.org/economy/weekly-tracker-of-gdp-growth/#:~:text=%E2%80%8C%20The%20OECD%20Weekly%20Tracker%20of%20GDP%20growth,the%20turbulent%20period%20of%20the%20current%20global%20pandemic." TargetMode="Externa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hyperlink" Target="http://www.stats.gov.cn/enGliSH/" TargetMode="External"/><Relationship Id="rId5" Type="http://schemas.openxmlformats.org/officeDocument/2006/relationships/hyperlink" Target="https://www.imf.org/en/Publications/WEO/weo-database/2020/October"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s://obr.uk/efo/economic-and-fiscal-outlook-march-2021/"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obr.uk/efo/economic-and-fiscal-outlook-march-2021/"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hyperlink" Target="https://obr.uk/efo/economic-and-fiscal-outlook-march-2021/"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February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52D2-BBAB-498D-BEBB-0CC0F5DA46CE}"/>
              </a:ext>
            </a:extLst>
          </p:cNvPr>
          <p:cNvSpPr>
            <a:spLocks noGrp="1"/>
          </p:cNvSpPr>
          <p:nvPr>
            <p:ph type="title"/>
          </p:nvPr>
        </p:nvSpPr>
        <p:spPr/>
        <p:txBody>
          <a:bodyPr/>
          <a:lstStyle/>
          <a:p>
            <a:r>
              <a:rPr lang="en-GB" dirty="0"/>
              <a:t>Budget 2021 – Key Announcements </a:t>
            </a:r>
          </a:p>
        </p:txBody>
      </p:sp>
      <p:sp>
        <p:nvSpPr>
          <p:cNvPr id="3" name="Content Placeholder 2">
            <a:extLst>
              <a:ext uri="{FF2B5EF4-FFF2-40B4-BE49-F238E27FC236}">
                <a16:creationId xmlns:a16="http://schemas.microsoft.com/office/drawing/2014/main" id="{57C9BBFB-5291-46B2-BA1A-7C0138832D0A}"/>
              </a:ext>
            </a:extLst>
          </p:cNvPr>
          <p:cNvSpPr>
            <a:spLocks noGrp="1"/>
          </p:cNvSpPr>
          <p:nvPr>
            <p:ph idx="1"/>
          </p:nvPr>
        </p:nvSpPr>
        <p:spPr/>
        <p:txBody>
          <a:bodyPr>
            <a:normAutofit lnSpcReduction="10000"/>
          </a:bodyPr>
          <a:lstStyle/>
          <a:p>
            <a:r>
              <a:rPr lang="en-GB" sz="1800" dirty="0">
                <a:effectLst/>
                <a:latin typeface="Calibri" panose="020F0502020204030204" pitchFamily="34" charset="0"/>
                <a:ea typeface="Times New Roman" panose="02020603050405020304" pitchFamily="18" charset="0"/>
              </a:rPr>
              <a:t>Extension of the furlough scheme until September, albeit with an employer contribution from July onwards</a:t>
            </a:r>
          </a:p>
          <a:p>
            <a:r>
              <a:rPr lang="en-GB" sz="1800" dirty="0">
                <a:effectLst/>
                <a:latin typeface="Calibri" panose="020F0502020204030204" pitchFamily="34" charset="0"/>
                <a:ea typeface="Times New Roman" panose="02020603050405020304" pitchFamily="18" charset="0"/>
              </a:rPr>
              <a:t>There will be a fifth Self Employed Income Support Scheme (SEISS) grant covering May to September. </a:t>
            </a:r>
          </a:p>
          <a:p>
            <a:r>
              <a:rPr lang="en-GB" sz="1800" dirty="0">
                <a:effectLst/>
                <a:latin typeface="Calibri" panose="020F0502020204030204" pitchFamily="34" charset="0"/>
                <a:ea typeface="Times New Roman" panose="02020603050405020304" pitchFamily="18" charset="0"/>
              </a:rPr>
              <a:t>Extension of the temporary £20 per week increase to the Universal Credit standard allowance for a further six months. </a:t>
            </a:r>
          </a:p>
          <a:p>
            <a:r>
              <a:rPr lang="en-GB" sz="1800" dirty="0">
                <a:effectLst/>
                <a:latin typeface="Calibri" panose="020F0502020204030204" pitchFamily="34" charset="0"/>
                <a:ea typeface="Times New Roman" panose="02020603050405020304" pitchFamily="18" charset="0"/>
              </a:rPr>
              <a:t>Employers who hire a new apprentice between 1 April 2021 and 30 September 2021 will receive £3,000 per new hire, compared with £1,500 per new apprentice hire (or £2,000 for those aged 24 and under) under the previous scheme</a:t>
            </a:r>
          </a:p>
          <a:p>
            <a:r>
              <a:rPr lang="en-GB" sz="1800" dirty="0">
                <a:effectLst/>
                <a:latin typeface="Calibri" panose="020F0502020204030204" pitchFamily="34" charset="0"/>
                <a:ea typeface="Times New Roman" panose="02020603050405020304" pitchFamily="18" charset="0"/>
              </a:rPr>
              <a:t>The government will provide ‘Restart Grants’ in England of up to £6,000 per premises for non-essential retail businesses and up to £18,000 per premises for hospitality, accommodation, leisure, personal care and gym businesses</a:t>
            </a:r>
          </a:p>
          <a:p>
            <a:r>
              <a:rPr lang="en-GB" sz="1800" dirty="0">
                <a:effectLst/>
                <a:latin typeface="Calibri" panose="020F0502020204030204" pitchFamily="34" charset="0"/>
                <a:ea typeface="Times New Roman" panose="02020603050405020304" pitchFamily="18" charset="0"/>
              </a:rPr>
              <a:t>The government is renewing the Airports and Ground Operations Support Scheme for a further six months from the start of 2021-22. This will provide support for eligible businesses in England up to the equivalent of half of their business rates liabilities during 2021-22</a:t>
            </a:r>
          </a:p>
          <a:p>
            <a:r>
              <a:rPr lang="en-GB" sz="1800" dirty="0">
                <a:effectLst/>
                <a:latin typeface="Calibri" panose="020F0502020204030204" pitchFamily="34" charset="0"/>
                <a:ea typeface="Times New Roman" panose="02020603050405020304" pitchFamily="18" charset="0"/>
              </a:rPr>
              <a:t>The government will publish a tax consultation, ‘Tax policies and consultations (Spring 2021)’ on 23 March 2021</a:t>
            </a:r>
          </a:p>
          <a:p>
            <a:pPr marL="0" indent="0">
              <a:buNone/>
            </a:pPr>
            <a:r>
              <a:rPr lang="en-GB" sz="1800" b="1"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hlinkClick r:id="rId2"/>
              </a:rPr>
              <a:t>Source: UK Government, March 2021</a:t>
            </a:r>
            <a:endParaRPr lang="en-GB" dirty="0"/>
          </a:p>
        </p:txBody>
      </p:sp>
    </p:spTree>
    <p:extLst>
      <p:ext uri="{BB962C8B-B14F-4D97-AF65-F5344CB8AC3E}">
        <p14:creationId xmlns:p14="http://schemas.microsoft.com/office/powerpoint/2010/main" val="263387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32D7-BBF8-457F-84E8-3804C35D0FEB}"/>
              </a:ext>
            </a:extLst>
          </p:cNvPr>
          <p:cNvSpPr>
            <a:spLocks noGrp="1"/>
          </p:cNvSpPr>
          <p:nvPr>
            <p:ph type="title"/>
          </p:nvPr>
        </p:nvSpPr>
        <p:spPr/>
        <p:txBody>
          <a:bodyPr/>
          <a:lstStyle/>
          <a:p>
            <a:r>
              <a:rPr lang="en-GB" dirty="0"/>
              <a:t>Budget 2021 – Key Announcements </a:t>
            </a:r>
          </a:p>
        </p:txBody>
      </p:sp>
      <p:sp>
        <p:nvSpPr>
          <p:cNvPr id="3" name="Content Placeholder 2">
            <a:extLst>
              <a:ext uri="{FF2B5EF4-FFF2-40B4-BE49-F238E27FC236}">
                <a16:creationId xmlns:a16="http://schemas.microsoft.com/office/drawing/2014/main" id="{68E93B02-957C-40BC-98FA-977343FEDDA0}"/>
              </a:ext>
            </a:extLst>
          </p:cNvPr>
          <p:cNvSpPr>
            <a:spLocks noGrp="1"/>
          </p:cNvSpPr>
          <p:nvPr>
            <p:ph idx="1"/>
          </p:nvPr>
        </p:nvSpPr>
        <p:spPr/>
        <p:txBody>
          <a:bodyPr>
            <a:normAutofit fontScale="92500" lnSpcReduction="20000"/>
          </a:bodyPr>
          <a:lstStyle/>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The income tax </a:t>
            </a:r>
            <a:r>
              <a:rPr lang="en-GB" sz="1800" dirty="0">
                <a:latin typeface="Calibri" panose="020F0502020204030204" pitchFamily="34" charset="0"/>
                <a:ea typeface="Times New Roman" panose="02020603050405020304" pitchFamily="18" charset="0"/>
              </a:rPr>
              <a:t>p</a:t>
            </a:r>
            <a:r>
              <a:rPr lang="en-GB" sz="1800" dirty="0">
                <a:effectLst/>
                <a:latin typeface="Calibri" panose="020F0502020204030204" pitchFamily="34" charset="0"/>
                <a:ea typeface="Times New Roman" panose="02020603050405020304" pitchFamily="18" charset="0"/>
              </a:rPr>
              <a:t>ersonal </a:t>
            </a:r>
            <a:r>
              <a:rPr lang="en-GB" sz="1800" dirty="0">
                <a:latin typeface="Calibri" panose="020F0502020204030204" pitchFamily="34" charset="0"/>
                <a:ea typeface="Times New Roman" panose="02020603050405020304" pitchFamily="18" charset="0"/>
              </a:rPr>
              <a:t>a</a:t>
            </a:r>
            <a:r>
              <a:rPr lang="en-GB" sz="1800" dirty="0">
                <a:effectLst/>
                <a:latin typeface="Calibri" panose="020F0502020204030204" pitchFamily="34" charset="0"/>
                <a:ea typeface="Times New Roman" panose="02020603050405020304" pitchFamily="18" charset="0"/>
              </a:rPr>
              <a:t>llowance will rise with CPI as planned to £12,570 from April 2021 and will remain at this level until April 2026 </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The higher rate threshold will rise as planned to £50,270 from April 2021 and will remain at this level until April 2026 </a:t>
            </a:r>
          </a:p>
          <a:p>
            <a:pPr marL="34290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The rate of corporation tax will increase from April 2023 to 25% on profits over £250,000 </a:t>
            </a:r>
          </a:p>
          <a:p>
            <a:pPr marL="34290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From 1 April 2021 until 31 March 2023, companies investing in qualifying new plant and machinery will benefit from a 130% first-year capital allowance. This upfront super-deduction will allow companies to cut their tax bill by up to 25p for every £1 they invest</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East Midlands Airport, Felixstowe &amp; Harwich, Humber, Liverpool City Region, Plymouth and South Devon, Solent, Teesside and Thames have been successful in the Freeports bidding process for England. These Freeports will begin operations from late 2021</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Help to Grow – management. The government will offer a new UK-wide management programme to upskill 30,000 SMEs in the UK over three years. The programme will combine a national curriculum with practical case studies and mentoring</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Help to Grow – digital. The government will launch a new UK-wide scheme to help 100,000 SMEs save time and money by adopting productivity-enhancing software. This will combine a voucher covering up to half of the costs of approved software up to a maximum of £5,000, and free advice, delivered through an online platform</a:t>
            </a:r>
          </a:p>
          <a:p>
            <a:pPr marL="0" lvl="0" indent="0">
              <a:buNone/>
            </a:pPr>
            <a:r>
              <a:rPr lang="en-GB" sz="1800" b="1" dirty="0">
                <a:effectLst/>
                <a:latin typeface="Calibri" panose="020F0502020204030204" pitchFamily="34" charset="0"/>
                <a:ea typeface="Calibri" panose="020F0502020204030204" pitchFamily="34" charset="0"/>
              </a:rPr>
              <a:t>							            </a:t>
            </a:r>
            <a:r>
              <a:rPr lang="en-GB" sz="1800" b="1" dirty="0">
                <a:effectLst/>
                <a:latin typeface="Calibri" panose="020F0502020204030204" pitchFamily="34" charset="0"/>
                <a:ea typeface="Calibri" panose="020F0502020204030204" pitchFamily="34" charset="0"/>
                <a:hlinkClick r:id="rId2"/>
              </a:rPr>
              <a:t>Source: UK Government, March 2021</a:t>
            </a:r>
            <a:endParaRPr lang="en-GB" sz="1800" dirty="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endParaRPr lang="en-GB" sz="1800" dirty="0"/>
          </a:p>
        </p:txBody>
      </p:sp>
    </p:spTree>
    <p:extLst>
      <p:ext uri="{BB962C8B-B14F-4D97-AF65-F5344CB8AC3E}">
        <p14:creationId xmlns:p14="http://schemas.microsoft.com/office/powerpoint/2010/main" val="354032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 – Other Forecasts</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p:txBody>
          <a:bodyPr>
            <a:normAutofit/>
          </a:bodyPr>
          <a:lstStyle/>
          <a:p>
            <a:r>
              <a:rPr lang="en-US" sz="1600" b="0" i="0" dirty="0">
                <a:solidFill>
                  <a:srgbClr val="2D2D2D"/>
                </a:solidFill>
                <a:effectLst/>
              </a:rPr>
              <a:t>Our projection of annual UK GDP growth for 2021 is between 3.4% and 4.6%. Under the ‘quick recovery’ scenario, we expect economic output to remain 3.1% below pre-pandemic levels by the end of the year. We expect the economy to contract by 2.6% in January 2021, as predicted by our nowcasting model, before gradually returning to growth of 0.4% and 1.1% in February and March 2021, respectively. </a:t>
            </a:r>
          </a:p>
          <a:p>
            <a:r>
              <a:rPr lang="en-US" sz="1600" b="0" i="0" dirty="0">
                <a:solidFill>
                  <a:srgbClr val="2D2D2D"/>
                </a:solidFill>
                <a:effectLst/>
              </a:rPr>
              <a:t>However, there is still significant uncertainty over the pace and the path of the recovery in 2021, including the speed of the vaccine rollout and its effectiveness in limiting the spread of the virus, especially with regards to new variants. Additional key risks include the duration of the current national lockdown, the extent to which businesses adapt to new trading arrangements with the EU, the outcome of the US-UK trade negotiations, and the degree of economic scarring.</a:t>
            </a:r>
            <a:r>
              <a:rPr lang="en-GB" sz="1600" b="1" dirty="0">
                <a:solidFill>
                  <a:srgbClr val="2D2D2D"/>
                </a:solidFill>
              </a:rPr>
              <a:t>										    </a:t>
            </a:r>
            <a:r>
              <a:rPr lang="en-GB" sz="1600" b="1" dirty="0">
                <a:solidFill>
                  <a:srgbClr val="2D2D2D"/>
                </a:solidFill>
                <a:hlinkClick r:id="rId2"/>
              </a:rPr>
              <a:t>Source: PwC, Feb 2021</a:t>
            </a:r>
            <a:endParaRPr lang="en-GB" sz="1600" b="1" dirty="0">
              <a:solidFill>
                <a:srgbClr val="2D2D2D"/>
              </a:solidFill>
            </a:endParaRPr>
          </a:p>
          <a:p>
            <a:r>
              <a:rPr lang="en-US" sz="1600" i="0" dirty="0">
                <a:solidFill>
                  <a:srgbClr val="000000"/>
                </a:solidFill>
                <a:effectLst/>
              </a:rPr>
              <a:t>In our baseline forecast for UK GDP, we expect a contraction in the first quarter of 2021 owing to the impact on activity of restrictions needed to contain the new COVID-19 variant. We expect the downturn in GDP to be smaller than in the first half of 2020, given increased business preparedness and continued fiscal and monetary support. In the second quarter we expect the rollout of the vaccine and warmer weather to allow for a modest easing of restrictions, followed by a strong bounce in the third quarter as vaccine coverage exceeds 50% of the population.</a:t>
            </a:r>
          </a:p>
          <a:p>
            <a:pPr marL="0" indent="0">
              <a:buNone/>
            </a:pPr>
            <a:r>
              <a:rPr lang="en-US" sz="1600" dirty="0">
                <a:solidFill>
                  <a:srgbClr val="2D2D2D"/>
                </a:solidFill>
              </a:rPr>
              <a:t>								                 </a:t>
            </a:r>
            <a:r>
              <a:rPr lang="en-US" sz="1600" b="1" dirty="0">
                <a:solidFill>
                  <a:srgbClr val="2D2D2D"/>
                </a:solidFill>
                <a:hlinkClick r:id="rId3"/>
              </a:rPr>
              <a:t>Source: Deloitte, Feb 2021</a:t>
            </a:r>
            <a:endParaRPr lang="en-US" sz="1600" b="1" i="0" dirty="0">
              <a:solidFill>
                <a:srgbClr val="2D2D2D"/>
              </a:solidFill>
              <a:effectLst/>
            </a:endParaRPr>
          </a:p>
        </p:txBody>
      </p:sp>
      <p:pic>
        <p:nvPicPr>
          <p:cNvPr id="6" name="Picture 5" descr="Table&#10;&#10;Description automatically generated">
            <a:extLst>
              <a:ext uri="{FF2B5EF4-FFF2-40B4-BE49-F238E27FC236}">
                <a16:creationId xmlns:a16="http://schemas.microsoft.com/office/drawing/2014/main" id="{ABA12AD1-A3CA-4B2B-9A2C-A1A354528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015183"/>
            <a:ext cx="7675692" cy="1466782"/>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Continued</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rmAutofit/>
          </a:bodyPr>
          <a:lstStyle/>
          <a:p>
            <a:pPr algn="l" fontAlgn="base">
              <a:buFont typeface="Arial" panose="020B0604020202020204" pitchFamily="34" charset="0"/>
              <a:buChar char="•"/>
            </a:pPr>
            <a:r>
              <a:rPr lang="en-US" sz="1600" b="0" i="0" dirty="0">
                <a:solidFill>
                  <a:srgbClr val="3D4042"/>
                </a:solidFill>
                <a:effectLst/>
              </a:rPr>
              <a:t>The third national lockdown, in place since January, will leave a mark on the U.K. economy this quarter. However, after a record year of contraction, the worst in over three centuries, the U.K. looks set for a stronger year on the back of speedier rollout of vaccines (Britain is the best performer among the G20 nations).  Growing consumer demand and sustained monetary and fiscal support will boost economic growth.</a:t>
            </a:r>
          </a:p>
          <a:p>
            <a:pPr algn="l" fontAlgn="base">
              <a:buFont typeface="Arial" panose="020B0604020202020204" pitchFamily="34" charset="0"/>
              <a:buChar char="•"/>
            </a:pPr>
            <a:r>
              <a:rPr lang="en-US" sz="1600" b="0" i="0" dirty="0">
                <a:solidFill>
                  <a:srgbClr val="3D4042"/>
                </a:solidFill>
                <a:effectLst/>
              </a:rPr>
              <a:t>Brexit has ensured tariff and quota-free trade between the U.K. and the European Union (EU), but the new setup is causing notable disruptions at the borders in the form of bureaucratic and regulatory barriers. As a result, EU-U.K. trade flow has slowed, reflected in the significant drop in cargo shipments from the bloc to the U.K.  The future of the economically vital services sector, particularly financial services, remains uncertain as the agreement did not address this sector and talks continue between the two sides.</a:t>
            </a:r>
            <a:endParaRPr lang="en-US" sz="800" dirty="0">
              <a:solidFill>
                <a:srgbClr val="3D4042"/>
              </a:solidFill>
            </a:endParaRPr>
          </a:p>
          <a:p>
            <a:pPr marL="0" indent="0" algn="l" fontAlgn="base">
              <a:buNone/>
            </a:pPr>
            <a:r>
              <a:rPr lang="en-US" sz="1600" b="1" i="0" dirty="0">
                <a:solidFill>
                  <a:srgbClr val="3D4042"/>
                </a:solidFill>
                <a:effectLst/>
              </a:rPr>
              <a:t>							               </a:t>
            </a:r>
            <a:r>
              <a:rPr lang="en-US" sz="1600" b="1" i="0" dirty="0">
                <a:solidFill>
                  <a:srgbClr val="3D4042"/>
                </a:solidFill>
                <a:effectLst/>
                <a:hlinkClick r:id="rId2"/>
              </a:rPr>
              <a:t>Source: Northern Trust, February 2021</a:t>
            </a:r>
            <a:endParaRPr lang="en-US" sz="1600" b="1" i="0" dirty="0">
              <a:solidFill>
                <a:srgbClr val="3D4042"/>
              </a:solidFill>
              <a:effectLst/>
            </a:endParaRPr>
          </a:p>
          <a:p>
            <a:pPr marL="0" indent="0" algn="l" fontAlgn="base">
              <a:buNone/>
            </a:pPr>
            <a:endParaRPr lang="en-US" sz="1600" b="1" i="0" dirty="0">
              <a:solidFill>
                <a:srgbClr val="3D4042"/>
              </a:solidFill>
              <a:effectLst/>
            </a:endParaRPr>
          </a:p>
        </p:txBody>
      </p:sp>
      <p:pic>
        <p:nvPicPr>
          <p:cNvPr id="5" name="Picture 4">
            <a:extLst>
              <a:ext uri="{FF2B5EF4-FFF2-40B4-BE49-F238E27FC236}">
                <a16:creationId xmlns:a16="http://schemas.microsoft.com/office/drawing/2014/main" id="{197AE496-D7F9-49D1-993C-4FC3F3BBC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 y="4252087"/>
            <a:ext cx="7114627" cy="284992"/>
          </a:xfrm>
          <a:prstGeom prst="rect">
            <a:avLst/>
          </a:prstGeom>
        </p:spPr>
      </p:pic>
      <p:pic>
        <p:nvPicPr>
          <p:cNvPr id="7" name="Picture 6" descr="Table&#10;&#10;Description automatically generated">
            <a:extLst>
              <a:ext uri="{FF2B5EF4-FFF2-40B4-BE49-F238E27FC236}">
                <a16:creationId xmlns:a16="http://schemas.microsoft.com/office/drawing/2014/main" id="{149DDCEB-4FEE-4991-B5E5-C53BF4347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49" y="4537079"/>
            <a:ext cx="7124817" cy="1486034"/>
          </a:xfrm>
          <a:prstGeom prst="rect">
            <a:avLst/>
          </a:prstGeom>
        </p:spPr>
      </p:pic>
    </p:spTree>
    <p:extLst>
      <p:ext uri="{BB962C8B-B14F-4D97-AF65-F5344CB8AC3E}">
        <p14:creationId xmlns:p14="http://schemas.microsoft.com/office/powerpoint/2010/main" val="410903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(January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dirty="0"/>
              <a:t>9,400 jobs (15% of total eligible employments) furloughed in Bracknell Forest UA</a:t>
            </a:r>
          </a:p>
          <a:p>
            <a:r>
              <a:rPr lang="en-US" sz="1600" dirty="0"/>
              <a:t>12,900 jobs (17% of total eligible employments) furloughed in Slough UA</a:t>
            </a:r>
          </a:p>
          <a:p>
            <a:r>
              <a:rPr lang="en-US" sz="1600" dirty="0"/>
              <a:t>12,800 jobs (14% of total eligible employments) furloughed in Reading UA</a:t>
            </a:r>
          </a:p>
          <a:p>
            <a:r>
              <a:rPr lang="en-US" sz="1600" dirty="0"/>
              <a:t>10,900 jobs (13% of total jobs) furloughed in Wokingham UA</a:t>
            </a:r>
          </a:p>
          <a:p>
            <a:r>
              <a:rPr lang="en-US" sz="1600" dirty="0"/>
              <a:t>11,200 jobs (16% of total jobs) furloughed in Windsor and Maidenhead</a:t>
            </a:r>
          </a:p>
          <a:p>
            <a:r>
              <a:rPr lang="en-US" sz="1600" dirty="0"/>
              <a:t>10,600 jobs (14% of total jobs) furloughed in West Berkshire</a:t>
            </a:r>
          </a:p>
          <a:p>
            <a:pPr marL="0" indent="0">
              <a:buNone/>
            </a:pPr>
            <a:r>
              <a:rPr lang="en-US" sz="1600" dirty="0"/>
              <a:t>				        </a:t>
            </a:r>
            <a:r>
              <a:rPr lang="en-US" sz="1600" b="1" dirty="0">
                <a:hlinkClick r:id="rId2"/>
              </a:rPr>
              <a:t>Source: HMRC, February 2021</a:t>
            </a:r>
            <a:endParaRPr lang="en-US" sz="1600" b="1" dirty="0"/>
          </a:p>
          <a:p>
            <a:endParaRPr lang="en-US" sz="1600" dirty="0"/>
          </a:p>
          <a:p>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a:p>
            <a:endParaRPr lang="en-GB"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328468"/>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(January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dirty="0"/>
              <a:t>Total value of claims made for Bracknell Forest UA – </a:t>
            </a:r>
            <a:r>
              <a:rPr lang="en-GB" sz="1600" dirty="0">
                <a:solidFill>
                  <a:schemeClr val="bg2"/>
                </a:solidFill>
              </a:rPr>
              <a:t>SEISS 3: £14,200,000</a:t>
            </a:r>
          </a:p>
          <a:p>
            <a:endParaRPr lang="en-GB" sz="1600" dirty="0">
              <a:solidFill>
                <a:schemeClr val="bg2"/>
              </a:solidFill>
            </a:endParaRPr>
          </a:p>
          <a:p>
            <a:r>
              <a:rPr lang="en-GB" sz="1600" dirty="0"/>
              <a:t>Total value of claims made for Slough UA – </a:t>
            </a:r>
            <a:r>
              <a:rPr lang="en-GB" sz="1600" dirty="0">
                <a:solidFill>
                  <a:schemeClr val="bg2"/>
                </a:solidFill>
              </a:rPr>
              <a:t>SEISS 3: £18,200,000</a:t>
            </a:r>
          </a:p>
          <a:p>
            <a:endParaRPr lang="en-GB" sz="1600" dirty="0">
              <a:solidFill>
                <a:schemeClr val="accent2"/>
              </a:solidFill>
            </a:endParaRPr>
          </a:p>
          <a:p>
            <a:r>
              <a:rPr lang="en-GB" sz="1600" dirty="0"/>
              <a:t>Total value of claims made for Reading UA – </a:t>
            </a:r>
            <a:r>
              <a:rPr lang="en-GB" sz="1600" dirty="0">
                <a:solidFill>
                  <a:schemeClr val="bg2"/>
                </a:solidFill>
              </a:rPr>
              <a:t>SEISS 3: £14,700,000</a:t>
            </a:r>
          </a:p>
          <a:p>
            <a:endParaRPr lang="en-GB" sz="1600" dirty="0">
              <a:solidFill>
                <a:schemeClr val="accent2"/>
              </a:solidFill>
            </a:endParaRPr>
          </a:p>
          <a:p>
            <a:r>
              <a:rPr lang="en-GB" sz="1600" dirty="0"/>
              <a:t>Total value of claims made for Wokingham – </a:t>
            </a:r>
            <a:r>
              <a:rPr lang="en-GB" sz="1600" dirty="0">
                <a:solidFill>
                  <a:schemeClr val="bg2"/>
                </a:solidFill>
              </a:rPr>
              <a:t>SEISS 3: £15,300,000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SEISS 3: £13,900,000</a:t>
            </a:r>
          </a:p>
          <a:p>
            <a:endParaRPr lang="en-GB" sz="1600" dirty="0">
              <a:solidFill>
                <a:schemeClr val="bg2"/>
              </a:solidFill>
            </a:endParaRPr>
          </a:p>
          <a:p>
            <a:r>
              <a:rPr lang="en-GB" sz="1600" dirty="0"/>
              <a:t>Total value of claims made in West Berkshire – </a:t>
            </a:r>
            <a:r>
              <a:rPr lang="en-GB" sz="1600" dirty="0">
                <a:solidFill>
                  <a:schemeClr val="bg2"/>
                </a:solidFill>
              </a:rPr>
              <a:t>SEISS 3: £15,400,000</a:t>
            </a:r>
            <a:endParaRPr lang="en-GB" sz="1600" dirty="0">
              <a:solidFill>
                <a:schemeClr val="accent2"/>
              </a:solidFill>
            </a:endParaRPr>
          </a:p>
          <a:p>
            <a:pPr marL="0" indent="0">
              <a:buNone/>
            </a:pPr>
            <a:r>
              <a:rPr lang="en-GB" sz="1600" dirty="0">
                <a:solidFill>
                  <a:schemeClr val="accent2"/>
                </a:solidFill>
              </a:rPr>
              <a:t>								          </a:t>
            </a:r>
            <a:r>
              <a:rPr lang="en-GB" sz="1600" b="1" dirty="0">
                <a:hlinkClick r:id="rId2"/>
              </a:rPr>
              <a:t>Source: HMRC, February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(January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29,565 </a:t>
            </a:r>
            <a:r>
              <a:rPr lang="en-GB" sz="1600" dirty="0"/>
              <a:t>claimants (5.1% of the working age population) in Thames Valley Berkshire</a:t>
            </a:r>
          </a:p>
          <a:p>
            <a:r>
              <a:rPr lang="en-GB" sz="1600" dirty="0"/>
              <a:t>3,375 claimants (4.3% of the working age population) in Bracknell Forest UA</a:t>
            </a:r>
          </a:p>
          <a:p>
            <a:r>
              <a:rPr lang="en-GB" sz="1600" dirty="0"/>
              <a:t>7,930 claimants (8.4% of the working age population) in Slough UA</a:t>
            </a:r>
          </a:p>
          <a:p>
            <a:r>
              <a:rPr lang="en-GB" sz="1600" dirty="0"/>
              <a:t>6,865 claimants (6.4% of the working age population) in Reading UA</a:t>
            </a:r>
          </a:p>
          <a:p>
            <a:r>
              <a:rPr lang="en-GB" sz="1600" dirty="0"/>
              <a:t>3,485 claimants (3.3% of the working age population) in Wokingham UA</a:t>
            </a:r>
          </a:p>
          <a:p>
            <a:r>
              <a:rPr lang="en-GB" sz="1600" dirty="0"/>
              <a:t>4,185 claimants (4.5% of the working age population) in Windsor and Maidenhead UA</a:t>
            </a:r>
          </a:p>
          <a:p>
            <a:r>
              <a:rPr lang="en-GB" sz="1600" dirty="0"/>
              <a:t>3,720 claimants (3.9%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a:t>
            </a:r>
            <a:r>
              <a:rPr lang="en-GB" sz="1600" dirty="0">
                <a:ea typeface="Calibri" panose="020F0502020204030204" pitchFamily="34" charset="0"/>
              </a:rPr>
              <a:t>almost tripled in the last year</a:t>
            </a:r>
            <a:r>
              <a:rPr lang="en-GB" sz="1600" dirty="0">
                <a:effectLst/>
                <a:ea typeface="Calibri" panose="020F0502020204030204" pitchFamily="34" charset="0"/>
              </a:rPr>
              <a:t>, rising from 10,575 in January 2020 to 29,565 in January 2021. Slough had 8.4% of its working age population claimant unemployed in January 2021, up from 2.8% in </a:t>
            </a:r>
            <a:r>
              <a:rPr lang="en-GB" sz="1600" dirty="0">
                <a:ea typeface="Calibri" panose="020F0502020204030204" pitchFamily="34" charset="0"/>
              </a:rPr>
              <a:t>January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January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200" dirty="0"/>
              <a:t>Heathrow Airport:</a:t>
            </a:r>
          </a:p>
          <a:p>
            <a:pPr algn="l"/>
            <a:r>
              <a:rPr lang="en-US" sz="1200" b="0" i="0" dirty="0">
                <a:solidFill>
                  <a:srgbClr val="22252F"/>
                </a:solidFill>
                <a:effectLst/>
              </a:rPr>
              <a:t>Heathrow has plunged to a £2 billion annual loss after the “toughest” year in the airport’s 75-year history as the pandemic saw passenger numbers crash by 73%. The number of people passing through the west London airport tumbled from 80.9 million in 2019 to 22.1 million last year – a level not seen since the 1970s – and more than half of those travelled before the Covid-19 crisis struck. The group’s mammoth loss last year compares with profits of £546 million in 2019. This came despite the group’s move to slash costs by nearly £400 million, reduce spending by £700 million and raise £2.5 billion to help see it through the crisis. Its cost-cutting action saw it slash its management team by about a third and around a quarter of frontline staff take voluntary redundancy.</a:t>
            </a:r>
          </a:p>
          <a:p>
            <a:pPr algn="l"/>
            <a:r>
              <a:rPr lang="en-US" sz="1200" b="0" i="0" dirty="0">
                <a:effectLst/>
                <a:latin typeface="+mj-lt"/>
              </a:rPr>
              <a:t>In September 2020, the MP for Maidenhead and former Prime Minister, Theresa May, raised the plight of the aviation sector, and its effects on the economy on the floor  of the House of Commons. Mrs. May said: “Passenger numbers at Heathrow have fallen by 82% and cargo is down 35%. It is reckoned that for every 1,000 passengers, one job is created. The fewer passengers, the fewer jobs. Cargo is also important, particularly for the UK as we are looking to improve our trading relationships around the world, and a lot of cargo is carried on passenger flights.”</a:t>
            </a:r>
          </a:p>
          <a:p>
            <a:pPr marL="0" indent="0" algn="r">
              <a:buNone/>
            </a:pPr>
            <a:r>
              <a:rPr lang="en-GB" sz="1200" dirty="0"/>
              <a:t>			                  </a:t>
            </a:r>
          </a:p>
          <a:p>
            <a:pPr marL="0" indent="0" algn="l">
              <a:buNone/>
            </a:pPr>
            <a:r>
              <a:rPr lang="en-GB" sz="1200" b="1" dirty="0"/>
              <a:t>						                                       Sources: </a:t>
            </a:r>
            <a:r>
              <a:rPr lang="en-GB" sz="1200" b="1" dirty="0">
                <a:hlinkClick r:id="rId2"/>
              </a:rPr>
              <a:t>ITV, February 2021</a:t>
            </a:r>
            <a:r>
              <a:rPr lang="en-GB" sz="1200" b="1" dirty="0"/>
              <a:t>; </a:t>
            </a:r>
            <a:r>
              <a:rPr lang="en-US" sz="1200" b="1" i="0" dirty="0">
                <a:solidFill>
                  <a:srgbClr val="4D4D4D"/>
                </a:solidFill>
                <a:effectLst/>
                <a:hlinkClick r:id="rId3"/>
              </a:rPr>
              <a:t>Hansard, September 2020</a:t>
            </a:r>
            <a:endParaRPr lang="en-GB" sz="1200" b="1" dirty="0"/>
          </a:p>
          <a:p>
            <a:pPr marL="0" indent="0">
              <a:buNone/>
            </a:pPr>
            <a:r>
              <a:rPr lang="en-GB" sz="1200" dirty="0"/>
              <a:t>Aviation:</a:t>
            </a:r>
          </a:p>
          <a:p>
            <a:pPr algn="l" fontAlgn="base"/>
            <a:r>
              <a:rPr lang="en-US" sz="1200" dirty="0">
                <a:solidFill>
                  <a:srgbClr val="121212"/>
                </a:solidFill>
              </a:rPr>
              <a:t>Brian </a:t>
            </a:r>
            <a:r>
              <a:rPr lang="en-US" sz="1200" dirty="0" err="1">
                <a:solidFill>
                  <a:srgbClr val="121212"/>
                </a:solidFill>
              </a:rPr>
              <a:t>Strutton</a:t>
            </a:r>
            <a:r>
              <a:rPr lang="en-US" sz="1200" dirty="0">
                <a:solidFill>
                  <a:srgbClr val="121212"/>
                </a:solidFill>
              </a:rPr>
              <a:t>, the general secretary of </a:t>
            </a:r>
            <a:r>
              <a:rPr lang="en-US" sz="1200" dirty="0" err="1">
                <a:solidFill>
                  <a:srgbClr val="121212"/>
                </a:solidFill>
              </a:rPr>
              <a:t>Balpa</a:t>
            </a:r>
            <a:r>
              <a:rPr lang="en-US" sz="1200" dirty="0">
                <a:solidFill>
                  <a:srgbClr val="121212"/>
                </a:solidFill>
              </a:rPr>
              <a:t>, wrote: “Government policy has effectively shut down UK aviation. We understand the reasoning behind those decisions, but the effects have already been disastrous. </a:t>
            </a:r>
            <a:r>
              <a:rPr lang="en-US" sz="1200" dirty="0" err="1">
                <a:solidFill>
                  <a:srgbClr val="121212"/>
                </a:solidFill>
              </a:rPr>
              <a:t>Covid</a:t>
            </a:r>
            <a:r>
              <a:rPr lang="en-US" sz="1200" dirty="0">
                <a:solidFill>
                  <a:srgbClr val="121212"/>
                </a:solidFill>
              </a:rPr>
              <a:t> has seen permanent closure of </a:t>
            </a:r>
            <a:r>
              <a:rPr lang="en-US" sz="1200" dirty="0" err="1">
                <a:solidFill>
                  <a:srgbClr val="121212"/>
                </a:solidFill>
              </a:rPr>
              <a:t>Flybe</a:t>
            </a:r>
            <a:r>
              <a:rPr lang="en-US" sz="1200" dirty="0">
                <a:solidFill>
                  <a:srgbClr val="121212"/>
                </a:solidFill>
              </a:rPr>
              <a:t> and Norwegian Air UK. Thousands of pilots in airlines across the country have lost their careers or are furloughed, along with tens of thousands of other front-line staff members. These are the same people who, in the face of this terrible virus, repatriated British citizens and ensured important cargo made it to the UK to protect the NHS and save lives. Now their careers and livelihoods have been permanently damaged.”</a:t>
            </a:r>
          </a:p>
          <a:p>
            <a:pPr algn="l" fontAlgn="base"/>
            <a:r>
              <a:rPr lang="en-US" sz="1200" dirty="0">
                <a:solidFill>
                  <a:srgbClr val="121212"/>
                </a:solidFill>
              </a:rPr>
              <a:t>Dale Keller, chief executive of BAR UK said “As we check-in for the long-haul journey out of this pandemic it is essential that we put to best use the learnings of science, experience and hindsight that was lacking as Governments worldwide applied inconsistent and poorly aligned measures on international travel. The best minds in the industry and Government must come together to develop and implement a well thought out and workable plan that is needed to restore the UK’s international connectivity. The airline industry has tremendous expertise available to the Government on effective scenario planning and our thought leadership on a pathway to safely reopening international travel poses the practical questions and ideas that need to be worked through.”</a:t>
            </a:r>
          </a:p>
          <a:p>
            <a:pPr marL="0" indent="0">
              <a:buNone/>
            </a:pPr>
            <a:r>
              <a:rPr lang="en-US" sz="1200" b="1" dirty="0"/>
              <a:t>					                                             Sources: </a:t>
            </a:r>
            <a:r>
              <a:rPr lang="en-US" sz="1200" b="1" dirty="0">
                <a:hlinkClick r:id="rId4"/>
              </a:rPr>
              <a:t>The Independent, February 2021</a:t>
            </a:r>
            <a:r>
              <a:rPr lang="en-US" sz="1200" b="1" dirty="0"/>
              <a:t>; </a:t>
            </a:r>
            <a:r>
              <a:rPr lang="en-US" sz="1200" b="1" dirty="0">
                <a:hlinkClick r:id="rId5"/>
              </a:rPr>
              <a:t>BAR UK, February 2021</a:t>
            </a:r>
            <a:endParaRPr lang="en-GB" sz="1200" b="1" dirty="0"/>
          </a:p>
          <a:p>
            <a:endParaRPr lang="en-GB" sz="1400" dirty="0"/>
          </a:p>
        </p:txBody>
      </p:sp>
    </p:spTree>
    <p:extLst>
      <p:ext uri="{BB962C8B-B14F-4D97-AF65-F5344CB8AC3E}">
        <p14:creationId xmlns:p14="http://schemas.microsoft.com/office/powerpoint/2010/main" val="6797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Commentary on the UK Budget announced on 3 March 2021</a:t>
            </a:r>
          </a:p>
          <a:p>
            <a:r>
              <a:rPr lang="en-GB" dirty="0"/>
              <a:t>Latest furlough, SEISS and claimant count figures by Local Authority</a:t>
            </a:r>
          </a:p>
          <a:p>
            <a:r>
              <a:rPr lang="en-GB" dirty="0"/>
              <a:t>Latest ‘notable business news’ by Local Authority</a:t>
            </a:r>
          </a:p>
          <a:p>
            <a:r>
              <a:rPr lang="en-GB" dirty="0"/>
              <a:t>Latest figures for industries hit hardest by the COVID-19 shutdowns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fontScale="92500"/>
          </a:bodyPr>
          <a:lstStyle/>
          <a:p>
            <a:r>
              <a:rPr lang="en-GB" sz="1600" dirty="0"/>
              <a:t>Slough is top of the spend index according to the Centre for Cities High Streets Recovery Tracker, whilst Reading is third from bottom.</a:t>
            </a:r>
            <a:endParaRPr lang="en-US" sz="1600" b="1" dirty="0"/>
          </a:p>
          <a:p>
            <a:pPr marL="0" indent="0">
              <a:buNone/>
            </a:pPr>
            <a:r>
              <a:rPr lang="en-US" sz="1600" b="1" dirty="0"/>
              <a:t>							                  </a:t>
            </a:r>
            <a:r>
              <a:rPr lang="en-US" sz="1600" b="1" dirty="0">
                <a:hlinkClick r:id="rId2"/>
              </a:rPr>
              <a:t>Source: Centre for Cities, February 2021</a:t>
            </a:r>
            <a:endParaRPr lang="en-US" sz="1600" b="1" dirty="0"/>
          </a:p>
          <a:p>
            <a:pPr algn="l">
              <a:buFont typeface="Arial" panose="020B0604020202020204" pitchFamily="34" charset="0"/>
              <a:buChar char="•"/>
            </a:pPr>
            <a:r>
              <a:rPr lang="en-US" sz="1600" b="0" i="0" dirty="0">
                <a:solidFill>
                  <a:schemeClr val="accent6"/>
                </a:solidFill>
                <a:effectLst/>
              </a:rPr>
              <a:t>In January 2021, retail sales volumes decreased by 8.2% when compared with December 2020 as tighter nationwide coronavirus (COVID-19) restrictions affected sales.</a:t>
            </a:r>
          </a:p>
          <a:p>
            <a:pPr algn="l">
              <a:buFont typeface="Arial" panose="020B0604020202020204" pitchFamily="34" charset="0"/>
              <a:buChar char="•"/>
            </a:pPr>
            <a:r>
              <a:rPr lang="en-US" sz="1600" b="0" i="0" dirty="0">
                <a:solidFill>
                  <a:schemeClr val="accent6"/>
                </a:solidFill>
                <a:effectLst/>
              </a:rPr>
              <a:t>Retail sales volumes were 5.5% lower than before the pandemic in February 2020 indicating that the impact of restrictions on the retail sector was not as large as that seen in April 2020 during the first full month of retail restrictions when sales fell by 22.2% when compared with levels before the pandemic.</a:t>
            </a:r>
          </a:p>
          <a:p>
            <a:pPr algn="l">
              <a:buFont typeface="Arial" panose="020B0604020202020204" pitchFamily="34" charset="0"/>
              <a:buChar char="•"/>
            </a:pPr>
            <a:r>
              <a:rPr lang="en-US" sz="1600" b="0" i="0" dirty="0">
                <a:solidFill>
                  <a:schemeClr val="accent6"/>
                </a:solidFill>
                <a:effectLst/>
              </a:rPr>
              <a:t>All sectors saw a monthly decline in volume sales in January 2021 except for non-store retailers and food stores, who reported growth of 3.7% and 1.4% respectively when compared with December 2020.</a:t>
            </a:r>
          </a:p>
          <a:p>
            <a:pPr algn="l">
              <a:buFont typeface="Arial" panose="020B0604020202020204" pitchFamily="34" charset="0"/>
              <a:buChar char="•"/>
            </a:pPr>
            <a:r>
              <a:rPr lang="en-US" sz="1600" b="0" i="0" dirty="0">
                <a:solidFill>
                  <a:schemeClr val="accent6"/>
                </a:solidFill>
                <a:effectLst/>
              </a:rPr>
              <a:t>In the three months to January 2021, retail sales volume fell by 4.9% when compared with the previous three months, with strong declines in both clothing stores and automotive fuel.</a:t>
            </a:r>
          </a:p>
          <a:p>
            <a:pPr algn="l">
              <a:buFont typeface="Arial" panose="020B0604020202020204" pitchFamily="34" charset="0"/>
              <a:buChar char="•"/>
            </a:pPr>
            <a:r>
              <a:rPr lang="en-US" sz="1600" b="0" i="0" dirty="0">
                <a:solidFill>
                  <a:schemeClr val="accent6"/>
                </a:solidFill>
                <a:effectLst/>
              </a:rPr>
              <a:t>The proportion spent online soared to 35.2% in January 2021, the highest on record; this compares with 29.6% in December 2020 and 19.5% reported in January 2020.</a:t>
            </a:r>
          </a:p>
          <a:p>
            <a:pPr algn="l">
              <a:buFont typeface="Arial" panose="020B0604020202020204" pitchFamily="34" charset="0"/>
              <a:buChar char="•"/>
            </a:pPr>
            <a:r>
              <a:rPr lang="en-US" sz="1600" b="0" i="0" dirty="0">
                <a:solidFill>
                  <a:schemeClr val="accent6"/>
                </a:solidFill>
                <a:effectLst/>
              </a:rPr>
              <a:t>All store types reported an increase in their proportion of online spending in January 2021 when compared with December 2020; with food stores reaching an historic high of 12.2% of sales conducted online.</a:t>
            </a:r>
          </a:p>
          <a:p>
            <a:pPr marL="0" indent="0" algn="l">
              <a:buNone/>
            </a:pPr>
            <a:r>
              <a:rPr lang="en-US" sz="1600" b="1" dirty="0">
                <a:solidFill>
                  <a:schemeClr val="accent6"/>
                </a:solidFill>
              </a:rPr>
              <a:t>								                  </a:t>
            </a:r>
            <a:r>
              <a:rPr lang="en-US" sz="1600" b="1" dirty="0">
                <a:solidFill>
                  <a:schemeClr val="accent6"/>
                </a:solidFill>
                <a:hlinkClick r:id="rId3"/>
              </a:rPr>
              <a:t>Source: ONS, February 2021</a:t>
            </a:r>
            <a:endParaRPr lang="en-US" sz="1600" b="1" dirty="0">
              <a:solidFill>
                <a:schemeClr val="accent6"/>
              </a:solidFill>
            </a:endParaRPr>
          </a:p>
          <a:p>
            <a:pPr marL="0" indent="0">
              <a:buNone/>
            </a:pPr>
            <a:endParaRPr lang="en-GB" sz="1600" dirty="0"/>
          </a:p>
        </p:txBody>
      </p:sp>
    </p:spTree>
    <p:extLst>
      <p:ext uri="{BB962C8B-B14F-4D97-AF65-F5344CB8AC3E}">
        <p14:creationId xmlns:p14="http://schemas.microsoft.com/office/powerpoint/2010/main" val="13389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IT and Healthcare</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rmAutofit lnSpcReduction="10000"/>
          </a:bodyPr>
          <a:lstStyle/>
          <a:p>
            <a:r>
              <a:rPr lang="en-US" sz="1600" dirty="0"/>
              <a:t>Based on the analysis of their database of 440+ UK industries, IBISWorld has produced a list of the Fastest Growing Industries in the UK and predicted their Revenue Growth (%) for 2021:</a:t>
            </a:r>
          </a:p>
          <a:p>
            <a:pPr marL="0" indent="0">
              <a:buNone/>
            </a:pPr>
            <a:endParaRPr lang="en-US" sz="1600" dirty="0"/>
          </a:p>
          <a:p>
            <a:pPr lvl="1"/>
            <a:r>
              <a:rPr lang="en-US" sz="1600" dirty="0"/>
              <a:t>1. Safety Equipment &amp; Supplies Wholesaling in the UK - 78.0%</a:t>
            </a:r>
          </a:p>
          <a:p>
            <a:pPr lvl="1"/>
            <a:r>
              <a:rPr lang="en-US" sz="1600" dirty="0"/>
              <a:t>2. CRM System Providers in the UK - 49.1%</a:t>
            </a:r>
          </a:p>
          <a:p>
            <a:pPr lvl="1"/>
            <a:r>
              <a:rPr lang="en-US" sz="1600" dirty="0"/>
              <a:t>3. Online Food Ordering &amp; Delivery Platforms in the UK - 45.1%</a:t>
            </a:r>
          </a:p>
          <a:p>
            <a:pPr lvl="1"/>
            <a:r>
              <a:rPr lang="en-US" sz="1600" dirty="0"/>
              <a:t>4. Online Alcohol Retailing in the UK - 42.0%</a:t>
            </a:r>
          </a:p>
          <a:p>
            <a:pPr lvl="1"/>
            <a:r>
              <a:rPr lang="en-US" sz="1600" dirty="0"/>
              <a:t>5. Language Learning Software Developers in the UK - 39.5%</a:t>
            </a:r>
          </a:p>
          <a:p>
            <a:pPr lvl="1"/>
            <a:r>
              <a:rPr lang="en-US" sz="1600" dirty="0"/>
              <a:t>6. Online Greetings Card Retailers in the UK - 36.5%</a:t>
            </a:r>
          </a:p>
          <a:p>
            <a:pPr lvl="1"/>
            <a:r>
              <a:rPr lang="en-US" sz="1600" dirty="0"/>
              <a:t>7. Precious Metals Production in the UK - 35.9%</a:t>
            </a:r>
          </a:p>
          <a:p>
            <a:pPr lvl="1"/>
            <a:r>
              <a:rPr lang="en-US" sz="1600" dirty="0"/>
              <a:t>8. Online Vitamin &amp; Supplement Retailing in the UK - 29.8%</a:t>
            </a:r>
          </a:p>
          <a:p>
            <a:pPr lvl="1"/>
            <a:r>
              <a:rPr lang="en-US" sz="1600" dirty="0"/>
              <a:t>9. E-Commerce &amp; Online Auctions in the UK - 29.5%</a:t>
            </a:r>
          </a:p>
          <a:p>
            <a:pPr lvl="1"/>
            <a:r>
              <a:rPr lang="en-US" sz="1600" dirty="0"/>
              <a:t>10. Respiratory Protection Equipment Manufacturing in the UK - 28.4%</a:t>
            </a:r>
          </a:p>
          <a:p>
            <a:pPr marL="457200" lvl="1" indent="0">
              <a:buNone/>
            </a:pPr>
            <a:r>
              <a:rPr lang="en-US" sz="1600" b="1" dirty="0"/>
              <a:t>								 </a:t>
            </a:r>
            <a:r>
              <a:rPr lang="en-US" sz="1600" b="1" dirty="0">
                <a:hlinkClick r:id="rId2"/>
              </a:rPr>
              <a:t>Source: IBISWorld, December 2020</a:t>
            </a:r>
            <a:endParaRPr lang="en-US" sz="1600" b="1" dirty="0"/>
          </a:p>
          <a:p>
            <a:pPr marL="457200" lvl="1" indent="0">
              <a:buNone/>
            </a:pPr>
            <a:endParaRPr lang="en-US" sz="1600" b="1" dirty="0"/>
          </a:p>
          <a:p>
            <a:pPr marL="457200" lvl="1" indent="0">
              <a:buNone/>
            </a:pPr>
            <a:r>
              <a:rPr lang="en-US" sz="1600" dirty="0"/>
              <a:t>From this analysis, it is apparent that (as alluded to in the previous monthly report) IT, and e-commerce by extension, as well as healthcare related industries and those which have so far demonstrated the greatest resilience in the face of the COVID-19 pandemic and are predicted to see the highest growth throughout 2021.</a:t>
            </a:r>
          </a:p>
        </p:txBody>
      </p:sp>
    </p:spTree>
    <p:extLst>
      <p:ext uri="{BB962C8B-B14F-4D97-AF65-F5344CB8AC3E}">
        <p14:creationId xmlns:p14="http://schemas.microsoft.com/office/powerpoint/2010/main" val="273007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p:txBody>
          <a:bodyPr>
            <a:normAutofit/>
          </a:bodyPr>
          <a:lstStyle/>
          <a:p>
            <a:r>
              <a:rPr lang="en-US" sz="1600" dirty="0"/>
              <a:t>The January lockdown has not had as significant a </a:t>
            </a:r>
            <a:r>
              <a:rPr lang="en-US" sz="1600" dirty="0" err="1"/>
              <a:t>labour</a:t>
            </a:r>
            <a:r>
              <a:rPr lang="en-US" sz="1600" dirty="0"/>
              <a:t> market impact as the first lockdown did in spring 2020. The main effect has been increased use of the JRS, with the number of workers on furlough rising from 4 million in December to 4.5 million in January, with all of this increase coming from a rise in the number of workers on full furlough (i.e. not working any hours).</a:t>
            </a:r>
          </a:p>
          <a:p>
            <a:r>
              <a:rPr lang="en-US" sz="1600" dirty="0"/>
              <a:t>The crisis continues to be highly sector-specific in its impacts, with workers in hospitality, leisure, and non-supermarket retail much more likely than workers in other parts of the economy to have found themselves out of work, on furlough, or earning less than they were before the crisis, including over seven-in-ten hospitality workers and more than half of those in non-food retail. These sectoral differences are in turn driving the greater impacts experienced by the youngest (and older) workers, and those in low paid jobs – 18-24-year-olds are twice as likely to have faced an impact as those in middle age, for example.</a:t>
            </a:r>
          </a:p>
          <a:p>
            <a:r>
              <a:rPr lang="en-US" sz="1600" dirty="0"/>
              <a:t>The difference in the economic impact on men and women has been an important question during this crisis. The latest data shows that the impact on male employment has been greater (down 1.9 per cent since the start of the crisis, compared to a 1.1 per cent fall in female employment), although women have been marginally more likely than men to have been furloughed. Of course, the headline effects do not tell the whole story, and women have borne the brunt of the crisis in other ways – other studies have shown, for example, that the crisis has worsened within-household inequalities in the apportionment of childcare and housework. </a:t>
            </a:r>
            <a:endParaRPr lang="en-GB" sz="1600" dirty="0"/>
          </a:p>
          <a:p>
            <a:pPr marL="0" indent="0">
              <a:buNone/>
            </a:pPr>
            <a:r>
              <a:rPr lang="en-GB" sz="1600" b="1" dirty="0"/>
              <a:t>							</a:t>
            </a:r>
            <a:r>
              <a:rPr lang="en-GB" sz="1600" b="1" dirty="0">
                <a:hlinkClick r:id="rId2"/>
              </a:rPr>
              <a:t>Source: Resolution Foundation, February 2021</a:t>
            </a:r>
            <a:endParaRPr lang="en-GB" sz="1600" b="1" dirty="0"/>
          </a:p>
        </p:txBody>
      </p:sp>
    </p:spTree>
    <p:extLst>
      <p:ext uri="{BB962C8B-B14F-4D97-AF65-F5344CB8AC3E}">
        <p14:creationId xmlns:p14="http://schemas.microsoft.com/office/powerpoint/2010/main" val="221488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February of 2021, there were 2,576 unique job postings for remote positions at companies based in Berkshire, almost 200% more than the figure of 862 for the same period one year previous.</a:t>
            </a:r>
          </a:p>
          <a:p>
            <a:endParaRPr lang="en-US" sz="1900" dirty="0"/>
          </a:p>
          <a:p>
            <a:r>
              <a:rPr lang="en-US" sz="1900" dirty="0"/>
              <a:t>Compare this with the South East, in February 2021 there were 16,635 unique remote job postings for remote positions; rising from 4,848 in February of the previous year – a 243% increase.</a:t>
            </a:r>
          </a:p>
          <a:p>
            <a:endParaRPr lang="en-US" sz="1900" dirty="0"/>
          </a:p>
          <a:p>
            <a:r>
              <a:rPr lang="en-US" sz="1900" dirty="0"/>
              <a:t>A similar rise can be seen at national level, with a recorded 107,757 unique remote job postings in England in February of 2021, rising from 33,671 in February 2020 – an increase of 220%.</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smaller boost in vacancies which are remote-based than both England and the South East, but still one which is hugely significant.</a:t>
            </a:r>
          </a:p>
          <a:p>
            <a:pPr marL="0" indent="0">
              <a:buNone/>
            </a:pPr>
            <a:r>
              <a:rPr lang="en-US" sz="1900" b="1" dirty="0"/>
              <a:t>								  </a:t>
            </a:r>
            <a:r>
              <a:rPr lang="en-US" sz="1900" b="1" dirty="0">
                <a:hlinkClick r:id="rId2"/>
              </a:rPr>
              <a:t>Source: EMSI, February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21</a:t>
            </a:r>
            <a:r>
              <a:rPr lang="en-GB" baseline="30000" dirty="0"/>
              <a:t>st</a:t>
            </a:r>
            <a:r>
              <a:rPr lang="en-GB" dirty="0"/>
              <a:t> February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21</a:t>
            </a:r>
            <a:r>
              <a:rPr lang="en-US" sz="1600" b="1" baseline="30000" dirty="0"/>
              <a:t>st</a:t>
            </a:r>
            <a:r>
              <a:rPr lang="en-US" sz="1600" b="1" dirty="0"/>
              <a:t> February 2021) – </a:t>
            </a:r>
            <a:r>
              <a:rPr lang="en-US" sz="1600" b="1" dirty="0">
                <a:hlinkClick r:id="rId2"/>
              </a:rPr>
              <a:t>Source: Public Health Berkshire COVID-19 Dashboard, February 2021</a:t>
            </a:r>
            <a:endParaRPr lang="en-US" sz="1600" b="1" dirty="0"/>
          </a:p>
          <a:p>
            <a:r>
              <a:rPr lang="en-US" sz="1600" dirty="0"/>
              <a:t>6,752 total cases</a:t>
            </a:r>
          </a:p>
          <a:p>
            <a:r>
              <a:rPr lang="en-US" sz="1600" dirty="0"/>
              <a:t>20 new cases daily</a:t>
            </a:r>
          </a:p>
          <a:p>
            <a:pPr marL="0" indent="0">
              <a:buNone/>
            </a:pPr>
            <a:endParaRPr lang="en-US" sz="1600" dirty="0"/>
          </a:p>
          <a:p>
            <a:pPr marL="0" indent="0">
              <a:buNone/>
            </a:pPr>
            <a:r>
              <a:rPr lang="en-US" sz="1600" b="1" dirty="0"/>
              <a:t>Claimant unemployment (to January 2021)</a:t>
            </a:r>
          </a:p>
          <a:p>
            <a:r>
              <a:rPr lang="en-GB" sz="1600" dirty="0"/>
              <a:t>3,375 claimants (4.3% of the working age population) in Bracknell Forest UA</a:t>
            </a:r>
          </a:p>
          <a:p>
            <a:pPr marL="0" indent="0">
              <a:buNone/>
            </a:pPr>
            <a:endParaRPr lang="en-US" sz="1600" b="1" dirty="0"/>
          </a:p>
          <a:p>
            <a:pPr marL="0" indent="0">
              <a:buNone/>
            </a:pPr>
            <a:r>
              <a:rPr lang="en-US" sz="1600" b="1" dirty="0"/>
              <a:t>Notable business news</a:t>
            </a:r>
          </a:p>
          <a:p>
            <a:r>
              <a:rPr lang="en-US" sz="1600" dirty="0">
                <a:effectLst/>
              </a:rPr>
              <a:t>The Lexicon has announced that Sports Direct will be opening a store in Princess Square later this year. Moving into the old Sainsbury’s unit, the new store will also include GAME and Evans Cycles. Rob Morris, general manager at The Lexicon said: “We are so pleased to be able to welcome the ever-popular Sports Direct store to Princess Square. It will be the first time that Evans Cycles has opened in the town, which we know will be a popular addition for the many local cycling enthusiasts.”</a:t>
            </a:r>
          </a:p>
          <a:p>
            <a:pPr marL="0" indent="0">
              <a:buNone/>
            </a:pPr>
            <a:r>
              <a:rPr lang="en-US" sz="1600" b="1" dirty="0"/>
              <a:t>				                                                          </a:t>
            </a:r>
            <a:r>
              <a:rPr lang="en-US" sz="1600" b="1" dirty="0">
                <a:hlinkClick r:id="rId3"/>
              </a:rPr>
              <a:t>Source: Bracknell Forest Council, February 2021</a:t>
            </a:r>
            <a:endParaRPr lang="en-US" sz="1600" b="1" dirty="0">
              <a:effectLst/>
            </a:endParaRPr>
          </a:p>
        </p:txBody>
      </p:sp>
    </p:spTree>
    <p:extLst>
      <p:ext uri="{BB962C8B-B14F-4D97-AF65-F5344CB8AC3E}">
        <p14:creationId xmlns:p14="http://schemas.microsoft.com/office/powerpoint/2010/main" val="296333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February 2021 </a:t>
            </a:r>
            <a:r>
              <a:rPr lang="en-GB" sz="1600" b="1" dirty="0"/>
              <a:t>(definition for industries hit hardest provided on slide 56)</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February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4,101</a:t>
            </a:r>
          </a:p>
          <a:p>
            <a:r>
              <a:rPr lang="en-GB" sz="2000" dirty="0"/>
              <a:t>Total job postings: 36,747</a:t>
            </a:r>
          </a:p>
          <a:p>
            <a:r>
              <a:rPr lang="en-GB" sz="2000" dirty="0"/>
              <a:t>Job posting intensity: 9:1</a:t>
            </a:r>
          </a:p>
          <a:p>
            <a:r>
              <a:rPr lang="en-GB" sz="2000" dirty="0"/>
              <a:t>Unique job postings (Feb 2020): 5,297</a:t>
            </a:r>
            <a:endParaRPr lang="en-GB" dirty="0"/>
          </a:p>
        </p:txBody>
      </p:sp>
      <p:pic>
        <p:nvPicPr>
          <p:cNvPr id="6" name="Picture 5" descr="Chart, line chart&#10;&#10;Description automatically generated">
            <a:extLst>
              <a:ext uri="{FF2B5EF4-FFF2-40B4-BE49-F238E27FC236}">
                <a16:creationId xmlns:a16="http://schemas.microsoft.com/office/drawing/2014/main" id="{A3F68FC3-3EC3-4DC7-8AEF-DA71E315C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2894"/>
            <a:ext cx="7392983" cy="3245105"/>
          </a:xfrm>
          <a:prstGeom prst="rect">
            <a:avLst/>
          </a:prstGeom>
        </p:spPr>
      </p:pic>
      <p:pic>
        <p:nvPicPr>
          <p:cNvPr id="10" name="Picture 9" descr="Table&#10;&#10;Description automatically generated">
            <a:extLst>
              <a:ext uri="{FF2B5EF4-FFF2-40B4-BE49-F238E27FC236}">
                <a16:creationId xmlns:a16="http://schemas.microsoft.com/office/drawing/2014/main" id="{A5EE8FE0-25D6-47BA-82EC-F0A3797F6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1149341"/>
            <a:ext cx="4762500" cy="2693057"/>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B1DDC37E-0F32-40E6-B655-90EE10BE4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3800936"/>
            <a:ext cx="4762500" cy="3057064"/>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21</a:t>
            </a:r>
            <a:r>
              <a:rPr lang="en-GB" baseline="30000" dirty="0"/>
              <a:t>st</a:t>
            </a:r>
            <a:r>
              <a:rPr lang="en-GB" dirty="0"/>
              <a:t> February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21</a:t>
            </a:r>
            <a:r>
              <a:rPr lang="en-US" sz="1600" b="1" baseline="30000" dirty="0"/>
              <a:t>st</a:t>
            </a:r>
            <a:r>
              <a:rPr lang="en-US" sz="1600" b="1" dirty="0"/>
              <a:t> February 2021) – </a:t>
            </a:r>
            <a:r>
              <a:rPr lang="en-US" sz="1600" b="1" dirty="0">
                <a:hlinkClick r:id="rId2"/>
              </a:rPr>
              <a:t>Source: Public Health Berkshire COVID-19 Dashboard, February 2021</a:t>
            </a:r>
            <a:endParaRPr lang="en-US" sz="1600" b="1" dirty="0"/>
          </a:p>
          <a:p>
            <a:r>
              <a:rPr lang="en-US" sz="1600" dirty="0"/>
              <a:t>14,407 total cases</a:t>
            </a:r>
          </a:p>
          <a:p>
            <a:r>
              <a:rPr lang="en-US" sz="1600" dirty="0"/>
              <a:t>48 new cases daily</a:t>
            </a:r>
          </a:p>
          <a:p>
            <a:pPr marL="0" indent="0">
              <a:buNone/>
            </a:pPr>
            <a:endParaRPr lang="en-US" sz="1600" dirty="0"/>
          </a:p>
          <a:p>
            <a:pPr marL="0" indent="0">
              <a:buNone/>
            </a:pPr>
            <a:r>
              <a:rPr lang="en-US" sz="1600" b="1" dirty="0"/>
              <a:t>Claimant unemployment (to January 2021)</a:t>
            </a:r>
          </a:p>
          <a:p>
            <a:r>
              <a:rPr lang="en-GB" sz="1600" dirty="0"/>
              <a:t>7,930 claimants (8.4% of the working age population) in Slough UA</a:t>
            </a:r>
          </a:p>
          <a:p>
            <a:endParaRPr lang="en-GB" sz="1600" dirty="0"/>
          </a:p>
          <a:p>
            <a:pPr marL="0" indent="0">
              <a:buNone/>
            </a:pPr>
            <a:r>
              <a:rPr lang="en-US" sz="1600" b="1" dirty="0"/>
              <a:t>Notable business news</a:t>
            </a:r>
          </a:p>
          <a:p>
            <a:pPr algn="l" fontAlgn="base"/>
            <a:r>
              <a:rPr lang="en-US" sz="1600" dirty="0"/>
              <a:t>The first double-decker hotel in Slough opened its doors in February, three months ahead of schedule, becoming the first time Marriott International has combined two hotel brands under one roof in the UK. Developed and owned by Slough Borough Council, both hotels are operated by specialist hotel management company Cycas Hospitality. The company was responsible for the first dual-branded Marriott property in Europe in 2018, launched under the Moxy and Residence Inn brands in Amsterdam. The development was built via Slough Urban Renewal, a joint venture between the council and Morgan Sindall Investments. The 244-room hotel complex forms part of a major development transforming the town’s former library site, which also include 64 new apartments and 4,000 square foot of restaurant and retail space.</a:t>
            </a:r>
          </a:p>
          <a:p>
            <a:pPr marL="0" indent="0" algn="l" fontAlgn="base">
              <a:buNone/>
            </a:pPr>
            <a:r>
              <a:rPr lang="en-US" sz="1600" b="1" dirty="0"/>
              <a:t>							   </a:t>
            </a:r>
            <a:r>
              <a:rPr lang="en-US" sz="1600" b="1" dirty="0">
                <a:hlinkClick r:id="rId3"/>
              </a:rPr>
              <a:t>Source: Breaking Travel News, February 2021</a:t>
            </a:r>
            <a:endParaRPr lang="en-GB" sz="1600" b="1" dirty="0"/>
          </a:p>
        </p:txBody>
      </p:sp>
    </p:spTree>
    <p:extLst>
      <p:ext uri="{BB962C8B-B14F-4D97-AF65-F5344CB8AC3E}">
        <p14:creationId xmlns:p14="http://schemas.microsoft.com/office/powerpoint/2010/main" val="4140400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February 2021 </a:t>
            </a:r>
            <a:r>
              <a:rPr lang="en-GB" sz="1400" b="1" dirty="0"/>
              <a:t>(definition for industries hit hardest provided on slide 56)</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6,634</a:t>
            </a:r>
          </a:p>
          <a:p>
            <a:r>
              <a:rPr lang="en-GB" sz="2000" dirty="0"/>
              <a:t>Total job postings: 48,800</a:t>
            </a:r>
          </a:p>
          <a:p>
            <a:r>
              <a:rPr lang="en-GB" sz="2000" dirty="0"/>
              <a:t>Job posting intensity: 7:1</a:t>
            </a:r>
          </a:p>
          <a:p>
            <a:r>
              <a:rPr lang="en-GB" sz="2000" dirty="0"/>
              <a:t>Unique job postings (Feb 2020): 10,331</a:t>
            </a:r>
            <a:endParaRPr lang="en-GB" dirty="0"/>
          </a:p>
        </p:txBody>
      </p:sp>
      <p:pic>
        <p:nvPicPr>
          <p:cNvPr id="5" name="Picture 4" descr="Chart, line chart&#10;&#10;Description automatically generated">
            <a:extLst>
              <a:ext uri="{FF2B5EF4-FFF2-40B4-BE49-F238E27FC236}">
                <a16:creationId xmlns:a16="http://schemas.microsoft.com/office/drawing/2014/main" id="{21AF9137-C2E4-43FB-B445-0477E6AD2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04519"/>
            <a:ext cx="7429500" cy="3253481"/>
          </a:xfrm>
          <a:prstGeom prst="rect">
            <a:avLst/>
          </a:prstGeom>
        </p:spPr>
      </p:pic>
      <p:pic>
        <p:nvPicPr>
          <p:cNvPr id="8" name="Picture 7" descr="Chart&#10;&#10;Description automatically generated">
            <a:extLst>
              <a:ext uri="{FF2B5EF4-FFF2-40B4-BE49-F238E27FC236}">
                <a16:creationId xmlns:a16="http://schemas.microsoft.com/office/drawing/2014/main" id="{22643C40-4F21-47E0-A73E-FCEF1AE82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1089913"/>
            <a:ext cx="4762500" cy="2705068"/>
          </a:xfrm>
          <a:prstGeom prst="rect">
            <a:avLst/>
          </a:prstGeom>
        </p:spPr>
      </p:pic>
      <p:pic>
        <p:nvPicPr>
          <p:cNvPr id="11" name="Picture 10" descr="Graphical user interface, application, table&#10;&#10;Description automatically generated">
            <a:extLst>
              <a:ext uri="{FF2B5EF4-FFF2-40B4-BE49-F238E27FC236}">
                <a16:creationId xmlns:a16="http://schemas.microsoft.com/office/drawing/2014/main" id="{7C62C4A0-CB03-4C1B-ADAE-F8EBB9855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3799223"/>
            <a:ext cx="4762500" cy="3058777"/>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21</a:t>
            </a:r>
            <a:r>
              <a:rPr lang="en-GB" baseline="30000" dirty="0"/>
              <a:t>st</a:t>
            </a:r>
            <a:r>
              <a:rPr lang="en-GB" dirty="0"/>
              <a:t> February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300" b="1" dirty="0"/>
              <a:t>COVID-19 cases (to 21</a:t>
            </a:r>
            <a:r>
              <a:rPr lang="en-US" sz="1300" b="1" baseline="30000" dirty="0"/>
              <a:t>st</a:t>
            </a:r>
            <a:r>
              <a:rPr lang="en-US" sz="1300" b="1" dirty="0"/>
              <a:t> February 2021) – </a:t>
            </a:r>
            <a:r>
              <a:rPr lang="en-US" sz="1300" b="1" dirty="0">
                <a:hlinkClick r:id="rId2"/>
              </a:rPr>
              <a:t>Source: Public Health Berkshire COVID-19 Dashboard, February 2021</a:t>
            </a:r>
            <a:endParaRPr lang="en-US" sz="1300" b="1" dirty="0"/>
          </a:p>
          <a:p>
            <a:r>
              <a:rPr lang="en-US" sz="1300" dirty="0"/>
              <a:t>10,386 total cases</a:t>
            </a:r>
          </a:p>
          <a:p>
            <a:r>
              <a:rPr lang="en-US" sz="1300" dirty="0"/>
              <a:t>23 new cases daily</a:t>
            </a:r>
          </a:p>
          <a:p>
            <a:pPr marL="0" indent="0">
              <a:buNone/>
            </a:pPr>
            <a:endParaRPr lang="en-US" sz="1300" dirty="0"/>
          </a:p>
          <a:p>
            <a:pPr marL="0" indent="0">
              <a:buNone/>
            </a:pPr>
            <a:r>
              <a:rPr lang="en-US" sz="1300" b="1" dirty="0"/>
              <a:t>Claimant unemployment (to January 2021)</a:t>
            </a:r>
          </a:p>
          <a:p>
            <a:r>
              <a:rPr lang="en-GB" sz="1400" dirty="0"/>
              <a:t>6,865 claimants (6.4% of the working age population) in Reading UA</a:t>
            </a:r>
          </a:p>
          <a:p>
            <a:pPr marL="0" indent="0">
              <a:buNone/>
            </a:pPr>
            <a:endParaRPr lang="en-US" sz="1300" b="1" dirty="0"/>
          </a:p>
          <a:p>
            <a:pPr marL="0" indent="0">
              <a:buNone/>
            </a:pPr>
            <a:r>
              <a:rPr lang="en-US" sz="1300" b="1" dirty="0"/>
              <a:t>Notable business news</a:t>
            </a:r>
          </a:p>
          <a:p>
            <a:r>
              <a:rPr lang="en-US" sz="1300" dirty="0">
                <a:effectLst/>
                <a:latin typeface="Calibri" panose="020F0502020204030204" pitchFamily="34" charset="0"/>
                <a:ea typeface="Calibri" panose="020F0502020204030204" pitchFamily="34" charset="0"/>
              </a:rPr>
              <a:t>A new Thai restaurant at Broad Street Mall is coming to Reading. </a:t>
            </a:r>
            <a:r>
              <a:rPr lang="en-US" sz="1300" dirty="0" err="1">
                <a:effectLst/>
                <a:latin typeface="Calibri" panose="020F0502020204030204" pitchFamily="34" charset="0"/>
                <a:ea typeface="Calibri" panose="020F0502020204030204" pitchFamily="34" charset="0"/>
              </a:rPr>
              <a:t>ThaiGrr</a:t>
            </a:r>
            <a:r>
              <a:rPr lang="en-US" sz="1300" dirty="0">
                <a:effectLst/>
                <a:latin typeface="Calibri" panose="020F0502020204030204" pitchFamily="34" charset="0"/>
                <a:ea typeface="Calibri" panose="020F0502020204030204" pitchFamily="34" charset="0"/>
              </a:rPr>
              <a:t>! will take up unit 1D at the shopping center on Queens Walk, after the application for new signs at the empty unit was approved on Thursday (January 28). Eat in, takeout, and delivery will be available, depending on Covid-19 restrictions, when the restaurant opens. Currently, only takeaway and delivery is allowed, with England in lockdown. A new bowling alley, mini-golf and darts venue and a cinema are also planned at other empty Broad Street Mall units on Queens Walk.</a:t>
            </a:r>
          </a:p>
          <a:p>
            <a:pPr marL="0" indent="0">
              <a:buNone/>
            </a:pPr>
            <a:r>
              <a:rPr lang="en-US" sz="1300" b="1" dirty="0">
                <a:latin typeface="Calibri" panose="020F0502020204030204" pitchFamily="34" charset="0"/>
                <a:ea typeface="Calibri" panose="020F0502020204030204" pitchFamily="34" charset="0"/>
              </a:rPr>
              <a:t>							                    </a:t>
            </a:r>
            <a:r>
              <a:rPr lang="en-US" sz="1300" b="1" dirty="0">
                <a:latin typeface="Calibri" panose="020F0502020204030204" pitchFamily="34" charset="0"/>
                <a:ea typeface="Calibri" panose="020F0502020204030204" pitchFamily="34" charset="0"/>
                <a:hlinkClick r:id="rId3"/>
              </a:rPr>
              <a:t>Source: The Reading Chronicle, February 2021</a:t>
            </a:r>
            <a:endParaRPr lang="en-US" sz="1300" b="1" dirty="0">
              <a:effectLst/>
              <a:latin typeface="Calibri" panose="020F0502020204030204" pitchFamily="34" charset="0"/>
              <a:ea typeface="Calibri" panose="020F0502020204030204" pitchFamily="34" charset="0"/>
            </a:endParaRPr>
          </a:p>
          <a:p>
            <a:r>
              <a:rPr lang="en-US" sz="1400" dirty="0">
                <a:latin typeface="Calibri" panose="020F0502020204030204" pitchFamily="34" charset="0"/>
                <a:ea typeface="Calibri" panose="020F0502020204030204" pitchFamily="34" charset="0"/>
              </a:rPr>
              <a:t>The UK's first Wendy's restaurant in more than 20 years is on course to open later this year as the company announces more branches will open soon. The restaurant on the corner of Friar Street and Station Road in Reading town </a:t>
            </a:r>
            <a:r>
              <a:rPr lang="en-US" sz="1400" dirty="0" err="1">
                <a:latin typeface="Calibri" panose="020F0502020204030204" pitchFamily="34" charset="0"/>
                <a:ea typeface="Calibri" panose="020F0502020204030204" pitchFamily="34" charset="0"/>
              </a:rPr>
              <a:t>centre</a:t>
            </a:r>
            <a:r>
              <a:rPr lang="en-US" sz="1400" dirty="0">
                <a:latin typeface="Calibri" panose="020F0502020204030204" pitchFamily="34" charset="0"/>
                <a:ea typeface="Calibri" panose="020F0502020204030204" pitchFamily="34" charset="0"/>
              </a:rPr>
              <a:t>, will be the company's first in the UK in 21 years. The company has now added its branding to the former home of Nationwide. No official date has been released yet, but the company says it will open in "first half of the year". </a:t>
            </a:r>
          </a:p>
          <a:p>
            <a:pPr marL="0" indent="0">
              <a:buNone/>
            </a:pPr>
            <a:r>
              <a:rPr lang="en-US" sz="1400" b="1" dirty="0">
                <a:latin typeface="Calibri" panose="020F0502020204030204" pitchFamily="34" charset="0"/>
                <a:ea typeface="Calibri" panose="020F0502020204030204" pitchFamily="34" charset="0"/>
              </a:rPr>
              <a:t>								      </a:t>
            </a:r>
            <a:r>
              <a:rPr lang="en-US" sz="1400" b="1" dirty="0">
                <a:latin typeface="Calibri" panose="020F0502020204030204" pitchFamily="34" charset="0"/>
                <a:ea typeface="Calibri" panose="020F0502020204030204" pitchFamily="34" charset="0"/>
                <a:hlinkClick r:id="rId4"/>
              </a:rPr>
              <a:t>Source: Berkshire Live, February 2021</a:t>
            </a:r>
            <a:endParaRPr lang="en-GB" sz="1400" b="1" dirty="0">
              <a:latin typeface="Calibri" panose="020F0502020204030204" pitchFamily="34" charset="0"/>
              <a:ea typeface="Calibri" panose="020F0502020204030204" pitchFamily="34" charset="0"/>
            </a:endParaRPr>
          </a:p>
          <a:p>
            <a:pPr marL="0" indent="0">
              <a:buNone/>
            </a:pPr>
            <a:endParaRPr lang="en-GB" sz="1400" dirty="0">
              <a:effectLst/>
              <a:latin typeface="Calibri" panose="020F0502020204030204" pitchFamily="34" charset="0"/>
              <a:ea typeface="Calibri" panose="020F0502020204030204" pitchFamily="34" charset="0"/>
            </a:endParaRPr>
          </a:p>
          <a:p>
            <a:endParaRPr lang="en-US" sz="1400" dirty="0"/>
          </a:p>
          <a:p>
            <a:pPr marL="0" indent="0">
              <a:buNone/>
            </a:pPr>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a:t>
            </a:r>
            <a:r>
              <a:rPr lang="en-GB" sz="1200" b="1" dirty="0" err="1">
                <a:hlinkClick r:id="rId2"/>
              </a:rPr>
              <a:t>Febraury</a:t>
            </a:r>
            <a:r>
              <a:rPr lang="en-GB" sz="1200" b="1" dirty="0">
                <a:hlinkClick r:id="rId2"/>
              </a:rPr>
              <a:t> 2021</a:t>
            </a:r>
            <a:r>
              <a:rPr lang="en-GB" sz="1200" b="1" dirty="0"/>
              <a:t> (definition for industries hit hardest provided on slide 56)</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92500" lnSpcReduction="10000"/>
          </a:bodyPr>
          <a:lstStyle/>
          <a:p>
            <a:r>
              <a:rPr lang="en-US" sz="1300" u="none" strike="noStrike" dirty="0">
                <a:solidFill>
                  <a:srgbClr val="333333"/>
                </a:solidFill>
              </a:rPr>
              <a:t>As countries gradually emerge from their lockdowns, we expect global GDP to recover by 5.0% in 2021, following a 3.9% contraction in 2020.</a:t>
            </a:r>
          </a:p>
          <a:p>
            <a:r>
              <a:rPr lang="en-US" sz="1300" u="none" strike="noStrike" dirty="0">
                <a:solidFill>
                  <a:srgbClr val="333333"/>
                </a:solidFill>
              </a:rPr>
              <a:t>Prospects for global trade in 2021 are good, following a revival of trade growth in the second half of last year. Global trade growth is expected to rebound by 7-8% in 2021, after a contraction of similar size in 2020.</a:t>
            </a:r>
          </a:p>
          <a:p>
            <a:r>
              <a:rPr lang="en-US" sz="1300" u="none" strike="noStrike" dirty="0">
                <a:solidFill>
                  <a:srgbClr val="333333"/>
                </a:solidFill>
              </a:rPr>
              <a:t>After economic downturns in 2020, advanced markets as a group see growth rebounding by 3.9% in 2021, after a 5.0% decline in 2020. The pace of recovery deviates, but most advanced markets do not completely recover in 2021 from the GDP contraction they experienced last year.</a:t>
            </a:r>
          </a:p>
          <a:p>
            <a:r>
              <a:rPr lang="en-US" sz="1300" u="none" strike="noStrike" dirty="0">
                <a:solidFill>
                  <a:srgbClr val="333333"/>
                </a:solidFill>
              </a:rPr>
              <a:t>In the Eurozone, economies continue to be in relatively strict lockdowns. A partial recovery of 4.2% is likely to occur in 2021 and only in 2022 is activity expected to return to pre-pandemic levels. National governments are expected to continue fiscal stimulus well into 2021.</a:t>
            </a:r>
          </a:p>
          <a:p>
            <a:r>
              <a:rPr lang="en-US" sz="1300" u="none" strike="noStrike" dirty="0">
                <a:solidFill>
                  <a:srgbClr val="333333"/>
                </a:solidFill>
              </a:rPr>
              <a:t>The virus poses serious downside risks to the US economy in 2021, but economic growth is forecast to rebound as the rollout of vaccination allows lockdown measures to be gradually reversed. Moreover, the new government reduces policy uncertainty, and a new major stimulus plan for the economy is in the making.</a:t>
            </a:r>
          </a:p>
          <a:p>
            <a:r>
              <a:rPr lang="en-US" sz="1300" u="none" strike="noStrike" dirty="0">
                <a:solidFill>
                  <a:srgbClr val="333333"/>
                </a:solidFill>
              </a:rPr>
              <a:t>In Japan, infections were brought under control in the first half of 2020. As a result, the economy is off to a good start in 2021, though it will not fully recover from the recession of last year. If held, the Tokyo Olympics will provide a temporary boost to GDP in 2021.</a:t>
            </a:r>
          </a:p>
          <a:p>
            <a:r>
              <a:rPr lang="en-US" sz="1300" u="none" strike="noStrike" dirty="0">
                <a:solidFill>
                  <a:srgbClr val="333333"/>
                </a:solidFill>
              </a:rPr>
              <a:t>Many emerging market economies (EMEs) are still at a critical stage in the health crisis, though there are large differences between countries and regions. Asia is head of the curve in controlling the number of infections. Emerging markets as a group are forecast to grow by 6.3% in 2021, following a 1.9% contraction in 2020.</a:t>
            </a:r>
          </a:p>
          <a:p>
            <a:pPr marL="0" indent="0">
              <a:buNone/>
            </a:pPr>
            <a:r>
              <a:rPr lang="en-US" sz="1300" b="1" i="0" dirty="0">
                <a:solidFill>
                  <a:srgbClr val="333333"/>
                </a:solidFill>
                <a:effectLst/>
              </a:rPr>
              <a:t>								                            </a:t>
            </a:r>
            <a:r>
              <a:rPr lang="en-US" sz="1300" b="1" i="0" dirty="0">
                <a:solidFill>
                  <a:srgbClr val="333333"/>
                </a:solidFill>
                <a:effectLst/>
                <a:hlinkClick r:id="rId2"/>
              </a:rPr>
              <a:t>Source: Atradius, February 2021</a:t>
            </a:r>
            <a:endParaRPr lang="en-US" sz="1300" b="1" i="0" dirty="0">
              <a:solidFill>
                <a:srgbClr val="333333"/>
              </a:solidFill>
              <a:effectLst/>
            </a:endParaRPr>
          </a:p>
          <a:p>
            <a:pPr marL="0" indent="0">
              <a:buNone/>
            </a:pPr>
            <a:endParaRPr lang="en-US" sz="1300" b="1" u="none" strike="noStrike" dirty="0">
              <a:solidFill>
                <a:srgbClr val="333333"/>
              </a:solidFill>
            </a:endParaRPr>
          </a:p>
          <a:p>
            <a:pPr marL="0" indent="0">
              <a:buNone/>
            </a:pPr>
            <a:endParaRPr lang="en-US" sz="1300" b="1" i="0" dirty="0">
              <a:solidFill>
                <a:srgbClr val="333333"/>
              </a:solidFill>
              <a:effectLst/>
            </a:endParaRPr>
          </a:p>
          <a:p>
            <a:pPr marL="0" indent="0">
              <a:buNone/>
            </a:pPr>
            <a:endParaRPr lang="en-US" sz="1300" b="1" u="none" strike="noStrike" dirty="0">
              <a:solidFill>
                <a:srgbClr val="333333"/>
              </a:solidFill>
            </a:endParaRPr>
          </a:p>
          <a:p>
            <a:pPr marL="0" indent="0">
              <a:buNone/>
            </a:pPr>
            <a:endParaRPr lang="en-US" sz="1300" b="1" i="0" dirty="0">
              <a:solidFill>
                <a:srgbClr val="333333"/>
              </a:solidFill>
              <a:effectLst/>
            </a:endParaRPr>
          </a:p>
          <a:p>
            <a:pPr marL="0" indent="0">
              <a:buNone/>
            </a:pPr>
            <a:r>
              <a:rPr lang="en-US" sz="1300" b="1" u="none" strike="noStrike" dirty="0">
                <a:solidFill>
                  <a:srgbClr val="333333"/>
                </a:solidFill>
              </a:rPr>
              <a:t>				</a:t>
            </a:r>
            <a:endParaRPr lang="en-US" sz="1300" b="1" i="0" u="none" strike="noStrike" dirty="0">
              <a:effectLst/>
            </a:endParaRPr>
          </a:p>
        </p:txBody>
      </p:sp>
      <p:pic>
        <p:nvPicPr>
          <p:cNvPr id="3" name="Picture 2" descr="Graphical user interface, application&#10;&#10;Description automatically generated">
            <a:extLst>
              <a:ext uri="{FF2B5EF4-FFF2-40B4-BE49-F238E27FC236}">
                <a16:creationId xmlns:a16="http://schemas.microsoft.com/office/drawing/2014/main" id="{865F83B3-F0EA-4E65-9710-9D8B7731A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90601"/>
            <a:ext cx="8082901" cy="1819275"/>
          </a:xfrm>
          <a:prstGeom prst="rect">
            <a:avLst/>
          </a:prstGeom>
        </p:spPr>
      </p:pic>
      <p:sp>
        <p:nvSpPr>
          <p:cNvPr id="6" name="TextBox 5">
            <a:extLst>
              <a:ext uri="{FF2B5EF4-FFF2-40B4-BE49-F238E27FC236}">
                <a16:creationId xmlns:a16="http://schemas.microsoft.com/office/drawing/2014/main" id="{58BA0803-0DD5-440C-955D-E6F9408C4148}"/>
              </a:ext>
            </a:extLst>
          </p:cNvPr>
          <p:cNvSpPr txBox="1"/>
          <p:nvPr/>
        </p:nvSpPr>
        <p:spPr>
          <a:xfrm>
            <a:off x="9140176" y="6362251"/>
            <a:ext cx="2432699" cy="276999"/>
          </a:xfrm>
          <a:prstGeom prst="rect">
            <a:avLst/>
          </a:prstGeom>
          <a:noFill/>
        </p:spPr>
        <p:txBody>
          <a:bodyPr wrap="square" rtlCol="0">
            <a:spAutoFit/>
          </a:bodyPr>
          <a:lstStyle/>
          <a:p>
            <a:r>
              <a:rPr lang="en-GB" sz="1200" b="1" dirty="0">
                <a:hlinkClick r:id="rId4"/>
              </a:rPr>
              <a:t>Source: ABN AMRO, February 2021</a:t>
            </a:r>
            <a:endParaRPr lang="en-GB" sz="1200" b="1" dirty="0"/>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13,056</a:t>
            </a:r>
          </a:p>
          <a:p>
            <a:r>
              <a:rPr lang="en-GB" sz="2000" dirty="0"/>
              <a:t>Total job postings: 136,335</a:t>
            </a:r>
          </a:p>
          <a:p>
            <a:r>
              <a:rPr lang="en-GB" sz="2000" dirty="0"/>
              <a:t>Job posting intensity: 10:1</a:t>
            </a:r>
          </a:p>
          <a:p>
            <a:r>
              <a:rPr lang="en-GB" sz="2000" dirty="0"/>
              <a:t>Unique job postings (Feb 2020):  18,020</a:t>
            </a:r>
            <a:endParaRPr lang="en-GB" dirty="0"/>
          </a:p>
        </p:txBody>
      </p:sp>
      <p:pic>
        <p:nvPicPr>
          <p:cNvPr id="6" name="Picture 5" descr="Chart, line chart&#10;&#10;Description automatically generated">
            <a:extLst>
              <a:ext uri="{FF2B5EF4-FFF2-40B4-BE49-F238E27FC236}">
                <a16:creationId xmlns:a16="http://schemas.microsoft.com/office/drawing/2014/main" id="{3CB5F28A-BADF-48D3-9AF4-E828385CA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2844"/>
            <a:ext cx="7592698" cy="3385157"/>
          </a:xfrm>
          <a:prstGeom prst="rect">
            <a:avLst/>
          </a:prstGeom>
        </p:spPr>
      </p:pic>
      <p:pic>
        <p:nvPicPr>
          <p:cNvPr id="9" name="Picture 8" descr="Graphical user interface, table&#10;&#10;Description automatically generated with medium confidence">
            <a:extLst>
              <a:ext uri="{FF2B5EF4-FFF2-40B4-BE49-F238E27FC236}">
                <a16:creationId xmlns:a16="http://schemas.microsoft.com/office/drawing/2014/main" id="{327C61D0-EAFE-45BC-9136-90D81BEFF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699" y="1328468"/>
            <a:ext cx="4598548" cy="2590249"/>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414F3788-95F5-47AB-AB1C-180C687FF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137" y="3998112"/>
            <a:ext cx="4578110" cy="2859887"/>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21</a:t>
            </a:r>
            <a:r>
              <a:rPr lang="en-GB" baseline="30000" dirty="0"/>
              <a:t>st</a:t>
            </a:r>
            <a:r>
              <a:rPr lang="en-GB" dirty="0"/>
              <a:t> February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21</a:t>
            </a:r>
            <a:r>
              <a:rPr lang="en-US" sz="1600" b="1" baseline="30000" dirty="0"/>
              <a:t>st</a:t>
            </a:r>
            <a:r>
              <a:rPr lang="en-US" sz="1600" b="1" dirty="0"/>
              <a:t> February 2021) – </a:t>
            </a:r>
            <a:r>
              <a:rPr lang="en-US" sz="1600" b="1" dirty="0">
                <a:hlinkClick r:id="rId2"/>
              </a:rPr>
              <a:t>Source: Public Health Berkshire COVID-19 Dashboard, February 2021</a:t>
            </a:r>
            <a:endParaRPr lang="en-US" sz="1600" b="1" dirty="0"/>
          </a:p>
          <a:p>
            <a:r>
              <a:rPr lang="en-US" sz="1600" dirty="0"/>
              <a:t>7,757 total cases</a:t>
            </a:r>
          </a:p>
          <a:p>
            <a:r>
              <a:rPr lang="en-US" sz="1600" dirty="0"/>
              <a:t>12 new cases daily</a:t>
            </a:r>
          </a:p>
          <a:p>
            <a:pPr marL="0" indent="0">
              <a:buNone/>
            </a:pPr>
            <a:endParaRPr lang="en-US" sz="1600" dirty="0"/>
          </a:p>
          <a:p>
            <a:pPr marL="0" indent="0">
              <a:buNone/>
            </a:pPr>
            <a:r>
              <a:rPr lang="en-US" sz="1600" b="1" dirty="0"/>
              <a:t>Claimant unemployment (to January 2021)</a:t>
            </a:r>
          </a:p>
          <a:p>
            <a:r>
              <a:rPr lang="en-GB" sz="1600" dirty="0"/>
              <a:t>3,485 claimants (3.3% of the working age population) in Wokingham UA</a:t>
            </a:r>
          </a:p>
          <a:p>
            <a:pPr marL="0" indent="0">
              <a:buNone/>
            </a:pPr>
            <a:endParaRPr lang="en-US" sz="1600" b="1" dirty="0"/>
          </a:p>
          <a:p>
            <a:pPr marL="0" indent="0">
              <a:buNone/>
            </a:pPr>
            <a:r>
              <a:rPr lang="en-US" sz="1600" b="1" dirty="0"/>
              <a:t>Notable business news</a:t>
            </a:r>
          </a:p>
          <a:p>
            <a:r>
              <a:rPr lang="en-US" sz="1600" dirty="0"/>
              <a:t>Three local businesses have signed up to open units as part of the town center regeneration project. Peacock House Interiors and the Vale Clinic will soon be opening their doors in Elms Field, and new bistro Hamlet will welcome customers in Peach Place. The owners of the new bistro have a background in fine dining and want to bring the best of British food and produce to local residents, while Peacock House Interiors is set to open a furniture and home goods store. The Vale Clinic, which also has a branch in </a:t>
            </a:r>
            <a:r>
              <a:rPr lang="en-US" sz="1600" dirty="0" err="1"/>
              <a:t>Earley</a:t>
            </a:r>
            <a:r>
              <a:rPr lang="en-US" sz="1600" dirty="0"/>
              <a:t>, will offer a range of podiatry services. It has already opened its doors on the corner of Elms Walk and Denmark Street.</a:t>
            </a:r>
          </a:p>
          <a:p>
            <a:pPr marL="0" indent="0">
              <a:buNone/>
            </a:pPr>
            <a:r>
              <a:rPr lang="en-US" sz="1600" b="1" dirty="0"/>
              <a:t>							        </a:t>
            </a:r>
            <a:r>
              <a:rPr lang="en-US" sz="1600" b="1" dirty="0">
                <a:hlinkClick r:id="rId3"/>
              </a:rPr>
              <a:t>Source: Wokingham Today, February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February 2021 </a:t>
            </a:r>
            <a:r>
              <a:rPr lang="en-GB" sz="1200" b="1" dirty="0"/>
              <a:t>(definition for industries hit hardest provided on slide 56)</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3,139</a:t>
            </a:r>
          </a:p>
          <a:p>
            <a:r>
              <a:rPr lang="en-GB" sz="2000" dirty="0"/>
              <a:t>Total job postings: 22,513</a:t>
            </a:r>
          </a:p>
          <a:p>
            <a:r>
              <a:rPr lang="en-GB" sz="2000" dirty="0"/>
              <a:t>Job posting intensity: 7:1</a:t>
            </a:r>
          </a:p>
          <a:p>
            <a:r>
              <a:rPr lang="en-GB" sz="2000" dirty="0"/>
              <a:t>Unique job postings (Feb 2020): 3,934</a:t>
            </a:r>
            <a:endParaRPr lang="en-GB" dirty="0"/>
          </a:p>
        </p:txBody>
      </p:sp>
      <p:pic>
        <p:nvPicPr>
          <p:cNvPr id="5" name="Picture 4" descr="Chart, line chart&#10;&#10;Description automatically generated">
            <a:extLst>
              <a:ext uri="{FF2B5EF4-FFF2-40B4-BE49-F238E27FC236}">
                <a16:creationId xmlns:a16="http://schemas.microsoft.com/office/drawing/2014/main" id="{00218FCC-27EE-4848-AFBB-370D5EC2B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26703"/>
            <a:ext cx="7534629" cy="3331297"/>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8F260BEE-562F-48D4-AE02-BCECEF2F0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28" y="1242119"/>
            <a:ext cx="4646965" cy="2627053"/>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74C7D082-BD86-47F6-BD19-9A0EE5199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035" y="3874811"/>
            <a:ext cx="4646965" cy="2983189"/>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21</a:t>
            </a:r>
            <a:r>
              <a:rPr lang="en-GB" baseline="30000" dirty="0"/>
              <a:t>st</a:t>
            </a:r>
            <a:r>
              <a:rPr lang="en-GB" dirty="0"/>
              <a:t> February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COVID-19 cases (to 21</a:t>
            </a:r>
            <a:r>
              <a:rPr lang="en-US" sz="1800" b="1" baseline="30000" dirty="0"/>
              <a:t>st</a:t>
            </a:r>
            <a:r>
              <a:rPr lang="en-US" sz="1800" b="1" dirty="0"/>
              <a:t> February 2021) – </a:t>
            </a:r>
            <a:r>
              <a:rPr lang="en-US" sz="1800" b="1" dirty="0">
                <a:hlinkClick r:id="rId2"/>
              </a:rPr>
              <a:t>Source: Public Health Berkshire COVID-19 Dashboard, February 2021</a:t>
            </a:r>
            <a:endParaRPr lang="en-US" sz="1800" b="1" dirty="0"/>
          </a:p>
          <a:p>
            <a:r>
              <a:rPr lang="en-US" sz="1800" dirty="0"/>
              <a:t>7,934 total cases</a:t>
            </a:r>
          </a:p>
          <a:p>
            <a:r>
              <a:rPr lang="en-US" sz="1800" dirty="0"/>
              <a:t>23 new cases daily</a:t>
            </a:r>
          </a:p>
          <a:p>
            <a:pPr marL="0" indent="0">
              <a:buNone/>
            </a:pPr>
            <a:endParaRPr lang="en-US" sz="1800" dirty="0"/>
          </a:p>
          <a:p>
            <a:pPr marL="0" indent="0">
              <a:buNone/>
            </a:pPr>
            <a:r>
              <a:rPr lang="en-US" sz="1800" b="1" dirty="0"/>
              <a:t>Claimant unemployment (to January 2021)</a:t>
            </a:r>
          </a:p>
          <a:p>
            <a:r>
              <a:rPr lang="en-GB" sz="1800" dirty="0"/>
              <a:t>4,185 claimants (4.5% of the working age population) in Windsor and Maidenhead UA</a:t>
            </a:r>
          </a:p>
          <a:p>
            <a:pPr marL="0" indent="0">
              <a:buNone/>
            </a:pPr>
            <a:endParaRPr lang="en-US" sz="1800" b="1" dirty="0"/>
          </a:p>
          <a:p>
            <a:pPr marL="0" indent="0">
              <a:buNone/>
            </a:pPr>
            <a:r>
              <a:rPr lang="en-US" sz="1800" b="1" dirty="0"/>
              <a:t>Notable business news</a:t>
            </a:r>
          </a:p>
          <a:p>
            <a:r>
              <a:rPr lang="en-US" sz="1800" dirty="0"/>
              <a:t>Windsor was ranked 44th in a list of the best shopping hotspots in Britain by Harper Dennis Hobbs, who made the rankings according to multiple factors, including vacancy rates and the suitability of the shops. The Berkshire town has been upgraded from 53rd, climbing nine places. Other towns rocketed up the charts, including nearby Henley-on-Thames, which had gone from 28th to an impressive second place ranking. Beaconsfield came in first place, with all three of the top rankings going to places in the South East.</a:t>
            </a:r>
          </a:p>
          <a:p>
            <a:pPr marL="0" indent="0">
              <a:buNone/>
            </a:pPr>
            <a:r>
              <a:rPr lang="en-US" sz="1800" b="1" dirty="0"/>
              <a:t>							       </a:t>
            </a:r>
            <a:r>
              <a:rPr lang="en-US" sz="1800" b="1" dirty="0">
                <a:hlinkClick r:id="rId3"/>
              </a:rPr>
              <a:t>Source: Berkshire Live, February 2021</a:t>
            </a:r>
            <a:endParaRPr lang="en-US" sz="1800" b="1" dirty="0"/>
          </a:p>
        </p:txBody>
      </p:sp>
    </p:spTree>
    <p:extLst>
      <p:ext uri="{BB962C8B-B14F-4D97-AF65-F5344CB8AC3E}">
        <p14:creationId xmlns:p14="http://schemas.microsoft.com/office/powerpoint/2010/main" val="384645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February 2021 </a:t>
            </a:r>
            <a:r>
              <a:rPr lang="en-GB" sz="1200" b="1" dirty="0"/>
              <a:t>(definition for industries hit hardest provided on slide 56)</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7" name="Content Placeholder 6" descr="Graphical user interface, chart&#10;&#10;Description automatically generated">
            <a:extLst>
              <a:ext uri="{FF2B5EF4-FFF2-40B4-BE49-F238E27FC236}">
                <a16:creationId xmlns:a16="http://schemas.microsoft.com/office/drawing/2014/main" id="{180994FC-2D0E-4E8B-ACEF-863DB25E2F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5107"/>
            <a:ext cx="6085563" cy="2407920"/>
          </a:xfrm>
        </p:spPr>
      </p:pic>
      <p:pic>
        <p:nvPicPr>
          <p:cNvPr id="10" name="Picture 9" descr="Chart&#10;&#10;Description automatically generated">
            <a:extLst>
              <a:ext uri="{FF2B5EF4-FFF2-40B4-BE49-F238E27FC236}">
                <a16:creationId xmlns:a16="http://schemas.microsoft.com/office/drawing/2014/main" id="{F96FABEB-C8A5-4D78-B577-CC9E602A6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4" y="1425107"/>
            <a:ext cx="5953125" cy="2406368"/>
          </a:xfrm>
          <a:prstGeom prst="rect">
            <a:avLst/>
          </a:prstGeom>
        </p:spPr>
      </p:pic>
      <p:pic>
        <p:nvPicPr>
          <p:cNvPr id="14" name="Picture 13" descr="Chart&#10;&#10;Description automatically generated">
            <a:extLst>
              <a:ext uri="{FF2B5EF4-FFF2-40B4-BE49-F238E27FC236}">
                <a16:creationId xmlns:a16="http://schemas.microsoft.com/office/drawing/2014/main" id="{CE2DF8C2-031B-47B3-AF6A-C3AA0DB94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333972"/>
            <a:ext cx="6080875" cy="2522475"/>
          </a:xfrm>
          <a:prstGeom prst="rect">
            <a:avLst/>
          </a:prstGeom>
        </p:spPr>
      </p:pic>
      <p:pic>
        <p:nvPicPr>
          <p:cNvPr id="16" name="Picture 15" descr="Chart&#10;&#10;Description automatically generated">
            <a:extLst>
              <a:ext uri="{FF2B5EF4-FFF2-40B4-BE49-F238E27FC236}">
                <a16:creationId xmlns:a16="http://schemas.microsoft.com/office/drawing/2014/main" id="{FE098763-03F0-4826-8C3D-94B2FF9175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933" y="4451630"/>
            <a:ext cx="5984066" cy="2406369"/>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6,780</a:t>
            </a:r>
          </a:p>
          <a:p>
            <a:r>
              <a:rPr lang="en-GB" sz="2000" dirty="0"/>
              <a:t>Total job postings: 55,481</a:t>
            </a:r>
          </a:p>
          <a:p>
            <a:r>
              <a:rPr lang="en-GB" sz="2000" dirty="0"/>
              <a:t>Job posting intensity: 8:1</a:t>
            </a:r>
          </a:p>
          <a:p>
            <a:r>
              <a:rPr lang="en-GB" sz="2000" dirty="0"/>
              <a:t>Unique job postings (Feb 2020): 8,490</a:t>
            </a:r>
            <a:endParaRPr lang="en-GB" dirty="0"/>
          </a:p>
        </p:txBody>
      </p:sp>
      <p:pic>
        <p:nvPicPr>
          <p:cNvPr id="6" name="Picture 5" descr="Chart, line chart&#10;&#10;Description automatically generated">
            <a:extLst>
              <a:ext uri="{FF2B5EF4-FFF2-40B4-BE49-F238E27FC236}">
                <a16:creationId xmlns:a16="http://schemas.microsoft.com/office/drawing/2014/main" id="{28DBB55F-14B7-448A-9E72-D41FFC2B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2048"/>
            <a:ext cx="7590758" cy="3365951"/>
          </a:xfrm>
          <a:prstGeom prst="rect">
            <a:avLst/>
          </a:prstGeom>
        </p:spPr>
      </p:pic>
      <p:pic>
        <p:nvPicPr>
          <p:cNvPr id="9" name="Picture 8" descr="Table&#10;&#10;Description automatically generated">
            <a:extLst>
              <a:ext uri="{FF2B5EF4-FFF2-40B4-BE49-F238E27FC236}">
                <a16:creationId xmlns:a16="http://schemas.microsoft.com/office/drawing/2014/main" id="{9FD31D34-B7DB-4093-AAE7-F4AF112EA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758" y="1189315"/>
            <a:ext cx="4601239" cy="2615562"/>
          </a:xfrm>
          <a:prstGeom prst="rect">
            <a:avLst/>
          </a:prstGeom>
        </p:spPr>
      </p:pic>
      <p:pic>
        <p:nvPicPr>
          <p:cNvPr id="12" name="Picture 11" descr="Graphical user interface, table&#10;&#10;Description automatically generated">
            <a:extLst>
              <a:ext uri="{FF2B5EF4-FFF2-40B4-BE49-F238E27FC236}">
                <a16:creationId xmlns:a16="http://schemas.microsoft.com/office/drawing/2014/main" id="{D4AEBCB5-AA9A-4E6C-BCCD-11805E59B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758" y="3894294"/>
            <a:ext cx="4601239" cy="2963705"/>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21</a:t>
            </a:r>
            <a:r>
              <a:rPr lang="en-GB" baseline="30000" dirty="0"/>
              <a:t>st</a:t>
            </a:r>
            <a:r>
              <a:rPr lang="en-GB" dirty="0"/>
              <a:t> February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21</a:t>
            </a:r>
            <a:r>
              <a:rPr lang="en-US" sz="1600" b="1" baseline="30000" dirty="0"/>
              <a:t>st</a:t>
            </a:r>
            <a:r>
              <a:rPr lang="en-US" sz="1600" b="1" dirty="0"/>
              <a:t> February 2021) – </a:t>
            </a:r>
            <a:r>
              <a:rPr lang="en-US" sz="1600" b="1" dirty="0">
                <a:hlinkClick r:id="rId2"/>
              </a:rPr>
              <a:t>Source: Public Health Berkshire COVID-19 Dashboard, February 2021</a:t>
            </a:r>
            <a:endParaRPr lang="en-US" sz="1600" b="1" dirty="0"/>
          </a:p>
          <a:p>
            <a:r>
              <a:rPr lang="en-US" sz="1600" dirty="0"/>
              <a:t>6,000 total cases</a:t>
            </a:r>
          </a:p>
          <a:p>
            <a:r>
              <a:rPr lang="en-US" sz="1600" dirty="0"/>
              <a:t>21 new cases daily</a:t>
            </a:r>
          </a:p>
          <a:p>
            <a:pPr marL="0" indent="0">
              <a:buNone/>
            </a:pPr>
            <a:endParaRPr lang="en-US" sz="1600" dirty="0"/>
          </a:p>
          <a:p>
            <a:pPr marL="0" indent="0">
              <a:buNone/>
            </a:pPr>
            <a:r>
              <a:rPr lang="en-US" sz="1600" b="1" dirty="0"/>
              <a:t>Claimant unemployment (to January 2021)</a:t>
            </a:r>
          </a:p>
          <a:p>
            <a:r>
              <a:rPr lang="en-GB" sz="1600" dirty="0"/>
              <a:t>3,720 claimants (3.9% of the working age population) in West Berkshire UA</a:t>
            </a:r>
          </a:p>
          <a:p>
            <a:pPr marL="0" indent="0">
              <a:buNone/>
            </a:pPr>
            <a:endParaRPr lang="en-US" sz="1600" b="1" dirty="0"/>
          </a:p>
          <a:p>
            <a:pPr marL="0" indent="0">
              <a:buNone/>
            </a:pPr>
            <a:r>
              <a:rPr lang="en-US" sz="1600" b="1" dirty="0"/>
              <a:t>Notable business news</a:t>
            </a:r>
          </a:p>
          <a:p>
            <a:r>
              <a:rPr lang="en-US" sz="1600" dirty="0">
                <a:latin typeface="Calibri" panose="020F0502020204030204" pitchFamily="34" charset="0"/>
                <a:ea typeface="Calibri" panose="020F0502020204030204" pitchFamily="34" charset="0"/>
                <a:cs typeface="Calibri" panose="020F0502020204030204" pitchFamily="34" charset="0"/>
              </a:rPr>
              <a:t>New West Berkshire business: Former </a:t>
            </a:r>
            <a:r>
              <a:rPr lang="en-US" sz="1600" dirty="0" err="1">
                <a:latin typeface="Calibri" panose="020F0502020204030204" pitchFamily="34" charset="0"/>
                <a:ea typeface="Calibri" panose="020F0502020204030204" pitchFamily="34" charset="0"/>
                <a:cs typeface="Calibri" panose="020F0502020204030204" pitchFamily="34" charset="0"/>
              </a:rPr>
              <a:t>Kennet</a:t>
            </a:r>
            <a:r>
              <a:rPr lang="en-US" sz="1600" dirty="0">
                <a:latin typeface="Calibri" panose="020F0502020204030204" pitchFamily="34" charset="0"/>
                <a:ea typeface="Calibri" panose="020F0502020204030204" pitchFamily="34" charset="0"/>
                <a:cs typeface="Calibri" panose="020F0502020204030204" pitchFamily="34" charset="0"/>
              </a:rPr>
              <a:t> School pals set up DR Flame. Richard Baldwin and his business partner Dylan Collins had a bit of a ‘Eureka!’ moment when they decided to start up a new company, DR Flame, offering </a:t>
            </a:r>
            <a:r>
              <a:rPr lang="en-US" sz="1600" dirty="0" err="1">
                <a:latin typeface="Calibri" panose="020F0502020204030204" pitchFamily="34" charset="0"/>
                <a:ea typeface="Calibri" panose="020F0502020204030204" pitchFamily="34" charset="0"/>
                <a:cs typeface="Calibri" panose="020F0502020204030204" pitchFamily="34" charset="0"/>
              </a:rPr>
              <a:t>colour</a:t>
            </a:r>
            <a:r>
              <a:rPr lang="en-US" sz="1600" dirty="0">
                <a:latin typeface="Calibri" panose="020F0502020204030204" pitchFamily="34" charset="0"/>
                <a:ea typeface="Calibri" panose="020F0502020204030204" pitchFamily="34" charset="0"/>
                <a:cs typeface="Calibri" panose="020F0502020204030204" pitchFamily="34" charset="0"/>
              </a:rPr>
              <a:t> flame pellets. </a:t>
            </a:r>
            <a:r>
              <a:rPr lang="en-GB" sz="1600"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The </a:t>
            </a:r>
            <a:r>
              <a:rPr lang="en-US" sz="1600" dirty="0" err="1">
                <a:latin typeface="Calibri" panose="020F0502020204030204" pitchFamily="34" charset="0"/>
                <a:ea typeface="Calibri" panose="020F0502020204030204" pitchFamily="34" charset="0"/>
                <a:cs typeface="Calibri" panose="020F0502020204030204" pitchFamily="34" charset="0"/>
              </a:rPr>
              <a:t>colours</a:t>
            </a:r>
            <a:r>
              <a:rPr lang="en-US" sz="1600" dirty="0">
                <a:latin typeface="Calibri" panose="020F0502020204030204" pitchFamily="34" charset="0"/>
                <a:ea typeface="Calibri" panose="020F0502020204030204" pitchFamily="34" charset="0"/>
                <a:cs typeface="Calibri" panose="020F0502020204030204" pitchFamily="34" charset="0"/>
              </a:rPr>
              <a:t> currently on offer are blue and green, but </a:t>
            </a:r>
            <a:r>
              <a:rPr lang="en-US" sz="1600" dirty="0" err="1">
                <a:latin typeface="Calibri" panose="020F0502020204030204" pitchFamily="34" charset="0"/>
                <a:ea typeface="Calibri" panose="020F0502020204030204" pitchFamily="34" charset="0"/>
                <a:cs typeface="Calibri" panose="020F0502020204030204" pitchFamily="34" charset="0"/>
              </a:rPr>
              <a:t>Mr</a:t>
            </a:r>
            <a:r>
              <a:rPr lang="en-US" sz="1600" dirty="0">
                <a:latin typeface="Calibri" panose="020F0502020204030204" pitchFamily="34" charset="0"/>
                <a:ea typeface="Calibri" panose="020F0502020204030204" pitchFamily="34" charset="0"/>
                <a:cs typeface="Calibri" panose="020F0502020204030204" pitchFamily="34" charset="0"/>
              </a:rPr>
              <a:t> Baldwin says they are looking at finding ways to add more </a:t>
            </a:r>
            <a:r>
              <a:rPr lang="en-US" sz="1600" dirty="0" err="1">
                <a:latin typeface="Calibri" panose="020F0502020204030204" pitchFamily="34" charset="0"/>
                <a:ea typeface="Calibri" panose="020F0502020204030204" pitchFamily="34" charset="0"/>
                <a:cs typeface="Calibri" panose="020F0502020204030204" pitchFamily="34" charset="0"/>
              </a:rPr>
              <a:t>colours</a:t>
            </a:r>
            <a:r>
              <a:rPr lang="en-US" sz="1600" dirty="0">
                <a:latin typeface="Calibri" panose="020F0502020204030204" pitchFamily="34" charset="0"/>
                <a:ea typeface="Calibri" panose="020F0502020204030204" pitchFamily="34" charset="0"/>
                <a:cs typeface="Calibri" panose="020F0502020204030204" pitchFamily="34" charset="0"/>
              </a:rPr>
              <a:t> into the mix. Unfortunately, this was all just before the coronavirus pandemic hit. “When the first lockdown came, we had some difficulty in getting supplies, but we’ve soldiered on and I think we are the only people – possibly in the world – who make these pellets.” said </a:t>
            </a:r>
            <a:r>
              <a:rPr lang="en-US" sz="1600" dirty="0" err="1">
                <a:latin typeface="Calibri" panose="020F0502020204030204" pitchFamily="34" charset="0"/>
                <a:ea typeface="Calibri" panose="020F0502020204030204" pitchFamily="34" charset="0"/>
                <a:cs typeface="Calibri" panose="020F0502020204030204" pitchFamily="34" charset="0"/>
              </a:rPr>
              <a:t>Mr</a:t>
            </a:r>
            <a:r>
              <a:rPr lang="en-US" sz="1600" dirty="0">
                <a:latin typeface="Calibri" panose="020F0502020204030204" pitchFamily="34" charset="0"/>
                <a:ea typeface="Calibri" panose="020F0502020204030204" pitchFamily="34" charset="0"/>
                <a:cs typeface="Calibri" panose="020F0502020204030204" pitchFamily="34" charset="0"/>
              </a:rPr>
              <a:t> Baldwin.</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hlinkClick r:id="rId3"/>
              </a:rPr>
              <a:t>Source: Newbury Today, February 2021</a:t>
            </a:r>
            <a:endParaRPr lang="en-GB" sz="1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866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February 2021 </a:t>
            </a:r>
            <a:r>
              <a:rPr lang="en-GB" sz="1400" b="1" dirty="0"/>
              <a:t>(definition for industries hit hardest provided on slide 56)</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7,379</a:t>
            </a:r>
          </a:p>
          <a:p>
            <a:r>
              <a:rPr lang="en-GB" sz="2000" dirty="0"/>
              <a:t>Total job postings: 59,051</a:t>
            </a:r>
          </a:p>
          <a:p>
            <a:r>
              <a:rPr lang="en-GB" sz="2000" dirty="0"/>
              <a:t>Job posting intensity: 8:1</a:t>
            </a:r>
          </a:p>
          <a:p>
            <a:r>
              <a:rPr lang="en-GB" sz="2000" dirty="0"/>
              <a:t>Unique job postings (Feb 2020): 7,551</a:t>
            </a:r>
            <a:endParaRPr lang="en-GB" dirty="0"/>
          </a:p>
        </p:txBody>
      </p:sp>
      <p:pic>
        <p:nvPicPr>
          <p:cNvPr id="5" name="Picture 4" descr="Chart, line chart&#10;&#10;Description automatically generated">
            <a:extLst>
              <a:ext uri="{FF2B5EF4-FFF2-40B4-BE49-F238E27FC236}">
                <a16:creationId xmlns:a16="http://schemas.microsoft.com/office/drawing/2014/main" id="{CB6DEDB3-5DFA-489F-AB75-CB1EC0974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70179"/>
            <a:ext cx="7590756" cy="3387821"/>
          </a:xfrm>
          <a:prstGeom prst="rect">
            <a:avLst/>
          </a:prstGeom>
        </p:spPr>
      </p:pic>
      <p:pic>
        <p:nvPicPr>
          <p:cNvPr id="8" name="Picture 7" descr="Chart&#10;&#10;Description automatically generated">
            <a:extLst>
              <a:ext uri="{FF2B5EF4-FFF2-40B4-BE49-F238E27FC236}">
                <a16:creationId xmlns:a16="http://schemas.microsoft.com/office/drawing/2014/main" id="{F102A08A-27EE-4164-A678-C382C28F4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019" y="1259929"/>
            <a:ext cx="4589981" cy="2609243"/>
          </a:xfrm>
          <a:prstGeom prst="rect">
            <a:avLst/>
          </a:prstGeom>
        </p:spPr>
      </p:pic>
      <p:pic>
        <p:nvPicPr>
          <p:cNvPr id="11" name="Picture 10" descr="Table&#10;&#10;Description automatically generated">
            <a:extLst>
              <a:ext uri="{FF2B5EF4-FFF2-40B4-BE49-F238E27FC236}">
                <a16:creationId xmlns:a16="http://schemas.microsoft.com/office/drawing/2014/main" id="{8AC77887-198D-413C-BC60-DECB7A697A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018" y="3917364"/>
            <a:ext cx="4589981" cy="2940635"/>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pic>
        <p:nvPicPr>
          <p:cNvPr id="7" name="Picture 6">
            <a:extLst>
              <a:ext uri="{FF2B5EF4-FFF2-40B4-BE49-F238E27FC236}">
                <a16:creationId xmlns:a16="http://schemas.microsoft.com/office/drawing/2014/main" id="{03DF35BA-F39B-436E-B3FB-5062FE4FA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590" y="1303069"/>
            <a:ext cx="5892409" cy="2466590"/>
          </a:xfrm>
          <a:prstGeom prst="rect">
            <a:avLst/>
          </a:prstGeom>
        </p:spPr>
      </p:pic>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08324"/>
          </a:xfrm>
          <a:prstGeom prst="rect">
            <a:avLst/>
          </a:prstGeom>
          <a:noFill/>
        </p:spPr>
        <p:txBody>
          <a:bodyPr wrap="square">
            <a:spAutoFit/>
          </a:bodyPr>
          <a:lstStyle/>
          <a:p>
            <a:r>
              <a:rPr lang="en-US" b="0" i="0" dirty="0">
                <a:effectLst/>
              </a:rPr>
              <a:t>Note: The blue confidence band shows 95% confidence intervals. The darkness of the grey background reflects stay-at-home confinement requirement based on the Oxford </a:t>
            </a:r>
            <a:r>
              <a:rPr lang="en-US" b="0" i="0" dirty="0" err="1">
                <a:effectLst/>
              </a:rPr>
              <a:t>Blavatnik</a:t>
            </a:r>
            <a:r>
              <a:rPr lang="en-US" b="0" i="0" dirty="0">
                <a:effectLst/>
              </a:rPr>
              <a:t> database (0 - no measures, 1 - recommend not leaving house, 2 - require not leaving house with exceptions, 3 - require not leaving house with minimal exceptions).</a:t>
            </a:r>
          </a:p>
          <a:p>
            <a:br>
              <a:rPr lang="en-US" dirty="0"/>
            </a:br>
            <a:r>
              <a:rPr lang="en-US" dirty="0"/>
              <a:t>			        </a:t>
            </a:r>
            <a:r>
              <a:rPr lang="en-US" b="1" i="0" dirty="0">
                <a:solidFill>
                  <a:srgbClr val="333333"/>
                </a:solidFill>
                <a:effectLst/>
                <a:hlinkClick r:id="rId3"/>
              </a:rPr>
              <a:t>Source: OECD, February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4">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4">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5"/>
              </a:rPr>
              <a:t>IMF</a:t>
            </a:r>
            <a:r>
              <a:rPr lang="en-GB" dirty="0"/>
              <a:t> and </a:t>
            </a:r>
            <a:r>
              <a:rPr lang="en-US" b="0" i="0" dirty="0">
                <a:effectLst/>
                <a:latin typeface="Open Sans"/>
                <a:hlinkClick r:id="rId6"/>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a:t>
            </a:r>
            <a:r>
              <a:rPr lang="en-US" b="0" i="0">
                <a:effectLst/>
              </a:rPr>
              <a:t>. </a:t>
            </a:r>
            <a:endParaRPr lang="en-GB" dirty="0">
              <a:solidFill>
                <a:srgbClr val="FF0000"/>
              </a:solidFill>
            </a:endParaRPr>
          </a:p>
        </p:txBody>
      </p:sp>
      <p:pic>
        <p:nvPicPr>
          <p:cNvPr id="13" name="Content Placeholder 12" descr="Chart&#10;&#10;Description automatically generated">
            <a:extLst>
              <a:ext uri="{FF2B5EF4-FFF2-40B4-BE49-F238E27FC236}">
                <a16:creationId xmlns:a16="http://schemas.microsoft.com/office/drawing/2014/main" id="{617882FD-D85E-4668-B813-3A4FA30586B8}"/>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 y="1303070"/>
            <a:ext cx="6095999" cy="2466590"/>
          </a:xfr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6578-FE3D-46A9-9792-4F07C7384CCD}"/>
              </a:ext>
            </a:extLst>
          </p:cNvPr>
          <p:cNvSpPr>
            <a:spLocks noGrp="1"/>
          </p:cNvSpPr>
          <p:nvPr>
            <p:ph type="title"/>
          </p:nvPr>
        </p:nvSpPr>
        <p:spPr/>
        <p:txBody>
          <a:bodyPr>
            <a:normAutofit fontScale="90000"/>
          </a:bodyPr>
          <a:lstStyle/>
          <a:p>
            <a:r>
              <a:rPr lang="en-GB" dirty="0"/>
              <a:t>UK Economy – OBR Economic and Fiscal Outlook</a:t>
            </a:r>
          </a:p>
        </p:txBody>
      </p:sp>
      <p:sp>
        <p:nvSpPr>
          <p:cNvPr id="3" name="Content Placeholder 2">
            <a:extLst>
              <a:ext uri="{FF2B5EF4-FFF2-40B4-BE49-F238E27FC236}">
                <a16:creationId xmlns:a16="http://schemas.microsoft.com/office/drawing/2014/main" id="{A2F7B55F-56DF-46FB-A0F5-817C5EC06C2F}"/>
              </a:ext>
            </a:extLst>
          </p:cNvPr>
          <p:cNvSpPr>
            <a:spLocks noGrp="1"/>
          </p:cNvSpPr>
          <p:nvPr>
            <p:ph idx="1"/>
          </p:nvPr>
        </p:nvSpPr>
        <p:spPr>
          <a:xfrm>
            <a:off x="838200" y="1475656"/>
            <a:ext cx="10515600" cy="4615582"/>
          </a:xfrm>
        </p:spPr>
        <p:txBody>
          <a:bodyPr>
            <a:normAutofit fontScale="92500" lnSpcReduction="10000"/>
          </a:bodyPr>
          <a:lstStyle/>
          <a:p>
            <a:r>
              <a:rPr lang="en-GB" sz="2000" dirty="0"/>
              <a:t>On 3 March, the Office for Budget Responsibility (OBR) published its Economic and Fiscal Outlook. Key observations made by the OBR include: </a:t>
            </a:r>
          </a:p>
          <a:p>
            <a:pPr lvl="1">
              <a:buFont typeface="Courier New" panose="02070309020205020404" pitchFamily="49" charset="0"/>
              <a:buChar char="o"/>
            </a:pPr>
            <a:r>
              <a:rPr lang="en-US" sz="1600" dirty="0"/>
              <a:t>Around the globe, more than 100 million people have had Covid-19 and around 2.5 million have died from it</a:t>
            </a:r>
          </a:p>
          <a:p>
            <a:pPr lvl="1">
              <a:buFont typeface="Courier New" panose="02070309020205020404" pitchFamily="49" charset="0"/>
              <a:buChar char="o"/>
            </a:pPr>
            <a:r>
              <a:rPr lang="en-US" sz="1600" dirty="0"/>
              <a:t>Global GDP fell by 3½ per cent in 2020 as much of the world went into lockdown</a:t>
            </a:r>
          </a:p>
          <a:p>
            <a:pPr lvl="1">
              <a:buFont typeface="Courier New" panose="02070309020205020404" pitchFamily="49" charset="0"/>
              <a:buChar char="o"/>
            </a:pPr>
            <a:r>
              <a:rPr lang="en-US" sz="1600" dirty="0"/>
              <a:t>As of March 2021, more than 200 million people worldwide have received their first dose of one of the vaccines</a:t>
            </a:r>
          </a:p>
          <a:p>
            <a:pPr lvl="1">
              <a:buFont typeface="Courier New" panose="02070309020205020404" pitchFamily="49" charset="0"/>
              <a:buChar char="o"/>
            </a:pPr>
            <a:r>
              <a:rPr lang="en-US" sz="1600" dirty="0"/>
              <a:t>Around 1 in 5 people in the UK have so far contracted Covid-19, 1 in 150 have been </a:t>
            </a:r>
            <a:r>
              <a:rPr lang="en-US" sz="1600" dirty="0" err="1"/>
              <a:t>hospitalised</a:t>
            </a:r>
            <a:r>
              <a:rPr lang="en-US" sz="1600" dirty="0"/>
              <a:t>, and 1 in 550 have died. This is the fourth highest mortality rate in the world</a:t>
            </a:r>
          </a:p>
          <a:p>
            <a:pPr lvl="1">
              <a:buFont typeface="Courier New" panose="02070309020205020404" pitchFamily="49" charset="0"/>
              <a:buChar char="o"/>
            </a:pPr>
            <a:r>
              <a:rPr lang="en-US" sz="1600" dirty="0"/>
              <a:t>UK GDP fell 9.9 per cent in 2020, the largest decline in the G7. Output partially recovered in the second half of last year – and somewhat more strongly than previously forecast – but the OBR expects output to fall again in the first quarter of 2021</a:t>
            </a:r>
          </a:p>
          <a:p>
            <a:pPr lvl="1">
              <a:buFont typeface="Courier New" panose="02070309020205020404" pitchFamily="49" charset="0"/>
              <a:buChar char="o"/>
            </a:pPr>
            <a:r>
              <a:rPr lang="en-US" sz="1600" dirty="0"/>
              <a:t>In the UK, 20 million people have received a first vaccine dose – more than a third of all adults and the fourth highest vaccination rate worldwide</a:t>
            </a:r>
          </a:p>
          <a:p>
            <a:pPr lvl="1">
              <a:buFont typeface="Courier New" panose="02070309020205020404" pitchFamily="49" charset="0"/>
              <a:buChar char="o"/>
            </a:pPr>
            <a:r>
              <a:rPr lang="en-US" sz="1600" dirty="0"/>
              <a:t>GDP is expected to grow by 4 per cent in 2021 and to regain its pre-pandemic level in the second quarter of 2022, six months earlier than the OBR forecast in November</a:t>
            </a:r>
          </a:p>
          <a:p>
            <a:pPr lvl="1">
              <a:buFont typeface="Courier New" panose="02070309020205020404" pitchFamily="49" charset="0"/>
              <a:buChar char="o"/>
            </a:pPr>
            <a:r>
              <a:rPr lang="en-US" sz="1600" dirty="0"/>
              <a:t>Unemployment is expected to rise by a further 500,000 to a peak of 6.5 per cent at the end of 2021, but the peak is around 340,000 less than the 7.5 per cent assumed in the OBR’s November forecast, thanks partly to the latest extension of the furlough scheme</a:t>
            </a:r>
          </a:p>
          <a:p>
            <a:pPr lvl="1">
              <a:buFont typeface="Courier New" panose="02070309020205020404" pitchFamily="49" charset="0"/>
              <a:buChar char="o"/>
            </a:pPr>
            <a:r>
              <a:rPr lang="en-US" sz="1600" dirty="0"/>
              <a:t>The pandemic is expected to lower the supply capacity of the economy in the medium term by around 3 per cent relative to previous expectations </a:t>
            </a:r>
          </a:p>
          <a:p>
            <a:pPr marL="457200" lvl="1" indent="0">
              <a:buNone/>
            </a:pPr>
            <a:r>
              <a:rPr lang="en-GB" sz="1600" b="1" dirty="0"/>
              <a:t>									 </a:t>
            </a:r>
            <a:r>
              <a:rPr lang="en-GB" sz="1600" b="1" dirty="0">
                <a:hlinkClick r:id="rId2"/>
              </a:rPr>
              <a:t>Source: OBR, March 2021</a:t>
            </a:r>
            <a:endParaRPr lang="en-GB" sz="1600" dirty="0"/>
          </a:p>
        </p:txBody>
      </p:sp>
    </p:spTree>
    <p:extLst>
      <p:ext uri="{BB962C8B-B14F-4D97-AF65-F5344CB8AC3E}">
        <p14:creationId xmlns:p14="http://schemas.microsoft.com/office/powerpoint/2010/main" val="104643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BA6C-9586-421A-96B1-7EAC4A30F6D1}"/>
              </a:ext>
            </a:extLst>
          </p:cNvPr>
          <p:cNvSpPr>
            <a:spLocks noGrp="1"/>
          </p:cNvSpPr>
          <p:nvPr>
            <p:ph type="title"/>
          </p:nvPr>
        </p:nvSpPr>
        <p:spPr/>
        <p:txBody>
          <a:bodyPr>
            <a:normAutofit fontScale="90000"/>
          </a:bodyPr>
          <a:lstStyle/>
          <a:p>
            <a:r>
              <a:rPr lang="en-GB" dirty="0"/>
              <a:t>UK Economy – OBR Economic and Fiscal Outlook</a:t>
            </a:r>
          </a:p>
        </p:txBody>
      </p:sp>
      <p:sp>
        <p:nvSpPr>
          <p:cNvPr id="3" name="Content Placeholder 2">
            <a:extLst>
              <a:ext uri="{FF2B5EF4-FFF2-40B4-BE49-F238E27FC236}">
                <a16:creationId xmlns:a16="http://schemas.microsoft.com/office/drawing/2014/main" id="{94CEE9C8-F80E-4905-BA23-D2D2AF466831}"/>
              </a:ext>
            </a:extLst>
          </p:cNvPr>
          <p:cNvSpPr>
            <a:spLocks noGrp="1"/>
          </p:cNvSpPr>
          <p:nvPr>
            <p:ph idx="1"/>
          </p:nvPr>
        </p:nvSpPr>
        <p:spPr/>
        <p:txBody>
          <a:bodyPr>
            <a:normAutofit/>
          </a:bodyPr>
          <a:lstStyle/>
          <a:p>
            <a:r>
              <a:rPr lang="en-GB" sz="2200" dirty="0"/>
              <a:t>Key observations made by the OBR (continued) include: </a:t>
            </a:r>
          </a:p>
          <a:p>
            <a:pPr lvl="1">
              <a:buFont typeface="Courier New" panose="02070309020205020404" pitchFamily="49" charset="0"/>
              <a:buChar char="o"/>
            </a:pPr>
            <a:r>
              <a:rPr lang="en-US" sz="1600" dirty="0"/>
              <a:t>In Budget 2021, the Chancellor has extended the virus-related rescue support to households, businesses and public services by a further £44.3 billion, taking its total cost to £344 billion </a:t>
            </a:r>
          </a:p>
          <a:p>
            <a:pPr lvl="1">
              <a:buFont typeface="Courier New" panose="02070309020205020404" pitchFamily="49" charset="0"/>
              <a:buChar char="o"/>
            </a:pPr>
            <a:r>
              <a:rPr lang="en-US" sz="1600" dirty="0"/>
              <a:t>He has boosted the recovery, most notably through a temporary tax break costing more than £12 billion a year that encourages businesses to bring forward investment spending from the future into this year and next </a:t>
            </a:r>
          </a:p>
          <a:p>
            <a:pPr lvl="1">
              <a:buFont typeface="Courier New" panose="02070309020205020404" pitchFamily="49" charset="0"/>
              <a:buChar char="o"/>
            </a:pPr>
            <a:r>
              <a:rPr lang="en-US" sz="1600" dirty="0"/>
              <a:t>As the economy </a:t>
            </a:r>
            <a:r>
              <a:rPr lang="en-US" sz="1600" dirty="0" err="1"/>
              <a:t>normalises</a:t>
            </a:r>
            <a:r>
              <a:rPr lang="en-US" sz="1600" dirty="0"/>
              <a:t>, the Chancellor has started to repair the damage to the public finances in the final three years of the forecast by:</a:t>
            </a:r>
          </a:p>
          <a:p>
            <a:pPr lvl="2">
              <a:buFont typeface="Courier New" panose="02070309020205020404" pitchFamily="49" charset="0"/>
              <a:buChar char="o"/>
            </a:pPr>
            <a:r>
              <a:rPr lang="en-US" sz="1600" dirty="0"/>
              <a:t>Raising the headline corporation tax rate</a:t>
            </a:r>
          </a:p>
          <a:p>
            <a:pPr lvl="2">
              <a:buFont typeface="Courier New" panose="02070309020205020404" pitchFamily="49" charset="0"/>
              <a:buChar char="o"/>
            </a:pPr>
            <a:r>
              <a:rPr lang="en-US" sz="1600" dirty="0"/>
              <a:t>Freezing personal tax allowances and thresholds, and </a:t>
            </a:r>
          </a:p>
          <a:p>
            <a:pPr lvl="2">
              <a:buFont typeface="Courier New" panose="02070309020205020404" pitchFamily="49" charset="0"/>
              <a:buChar char="o"/>
            </a:pPr>
            <a:r>
              <a:rPr lang="en-US" sz="1600" dirty="0"/>
              <a:t>Taking around £4 billion a year more off annual departmental spending plans, raising a total of £31.8 billion in 2025-26 </a:t>
            </a:r>
          </a:p>
          <a:p>
            <a:pPr marL="914400" lvl="2" indent="0">
              <a:buNone/>
            </a:pPr>
            <a:r>
              <a:rPr lang="en-GB" sz="1600" b="1" dirty="0"/>
              <a:t>							                  </a:t>
            </a:r>
            <a:r>
              <a:rPr lang="en-GB" sz="1600" b="1" dirty="0">
                <a:hlinkClick r:id="rId2"/>
              </a:rPr>
              <a:t>Source: OBR, March 2021</a:t>
            </a:r>
            <a:endParaRPr lang="en-GB" sz="1600" dirty="0"/>
          </a:p>
        </p:txBody>
      </p:sp>
    </p:spTree>
    <p:extLst>
      <p:ext uri="{BB962C8B-B14F-4D97-AF65-F5344CB8AC3E}">
        <p14:creationId xmlns:p14="http://schemas.microsoft.com/office/powerpoint/2010/main" val="339032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2FAD-C609-4E8D-A901-5CC82F373D54}"/>
              </a:ext>
            </a:extLst>
          </p:cNvPr>
          <p:cNvSpPr>
            <a:spLocks noGrp="1"/>
          </p:cNvSpPr>
          <p:nvPr>
            <p:ph type="title"/>
          </p:nvPr>
        </p:nvSpPr>
        <p:spPr/>
        <p:txBody>
          <a:bodyPr>
            <a:normAutofit fontScale="90000"/>
          </a:bodyPr>
          <a:lstStyle/>
          <a:p>
            <a:r>
              <a:rPr lang="en-GB" dirty="0"/>
              <a:t>UK Economy – OBR Economic and Fiscal Outlook  (Key Charts)</a:t>
            </a:r>
          </a:p>
        </p:txBody>
      </p:sp>
      <p:pic>
        <p:nvPicPr>
          <p:cNvPr id="5" name="Content Placeholder 4" descr="Chart&#10;&#10;Description automatically generated">
            <a:extLst>
              <a:ext uri="{FF2B5EF4-FFF2-40B4-BE49-F238E27FC236}">
                <a16:creationId xmlns:a16="http://schemas.microsoft.com/office/drawing/2014/main" id="{3319D501-2706-400B-A9EB-957DA4050D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0411" y="1522711"/>
            <a:ext cx="4492960" cy="2594066"/>
          </a:xfrm>
        </p:spPr>
      </p:pic>
      <p:pic>
        <p:nvPicPr>
          <p:cNvPr id="7" name="Picture 6" descr="Chart, line chart&#10;&#10;Description automatically generated">
            <a:extLst>
              <a:ext uri="{FF2B5EF4-FFF2-40B4-BE49-F238E27FC236}">
                <a16:creationId xmlns:a16="http://schemas.microsoft.com/office/drawing/2014/main" id="{09F0F806-BEC9-40C9-81F1-027278EDD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263934"/>
            <a:ext cx="4607371" cy="2594066"/>
          </a:xfrm>
          <a:prstGeom prst="rect">
            <a:avLst/>
          </a:prstGeom>
        </p:spPr>
      </p:pic>
      <p:pic>
        <p:nvPicPr>
          <p:cNvPr id="9" name="Picture 8" descr="Chart, bar chart&#10;&#10;Description automatically generated">
            <a:extLst>
              <a:ext uri="{FF2B5EF4-FFF2-40B4-BE49-F238E27FC236}">
                <a16:creationId xmlns:a16="http://schemas.microsoft.com/office/drawing/2014/main" id="{0EE4A237-152C-4639-9CD9-7BCD0BECA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412" y="4219647"/>
            <a:ext cx="4492959" cy="2628758"/>
          </a:xfrm>
          <a:prstGeom prst="rect">
            <a:avLst/>
          </a:prstGeom>
        </p:spPr>
      </p:pic>
      <p:sp>
        <p:nvSpPr>
          <p:cNvPr id="10" name="TextBox 9">
            <a:extLst>
              <a:ext uri="{FF2B5EF4-FFF2-40B4-BE49-F238E27FC236}">
                <a16:creationId xmlns:a16="http://schemas.microsoft.com/office/drawing/2014/main" id="{3326BA78-CC45-452C-8B02-7AA4F6C7D034}"/>
              </a:ext>
            </a:extLst>
          </p:cNvPr>
          <p:cNvSpPr txBox="1"/>
          <p:nvPr/>
        </p:nvSpPr>
        <p:spPr>
          <a:xfrm>
            <a:off x="952500" y="1522711"/>
            <a:ext cx="5029090" cy="2246769"/>
          </a:xfrm>
          <a:prstGeom prst="rect">
            <a:avLst/>
          </a:prstGeom>
          <a:noFill/>
        </p:spPr>
        <p:txBody>
          <a:bodyPr wrap="square" rtlCol="0">
            <a:spAutoFit/>
          </a:bodyPr>
          <a:lstStyle/>
          <a:p>
            <a:r>
              <a:rPr lang="en-GB" sz="2000" dirty="0"/>
              <a:t>Highlighted on this slide are some of what we deem to be the key charts from the OBR’s Economic and Fiscal Outlook for March 2021. These charts provide UK level data on real GDP, unemployment rate and the evolving cost of the coronavirus policy response.</a:t>
            </a:r>
          </a:p>
          <a:p>
            <a:r>
              <a:rPr lang="en-GB" sz="2000" b="1" dirty="0"/>
              <a:t>		      </a:t>
            </a:r>
            <a:r>
              <a:rPr lang="en-GB" sz="2000" b="1" dirty="0">
                <a:hlinkClick r:id="rId5"/>
              </a:rPr>
              <a:t>Source: OBR, March 2021</a:t>
            </a:r>
            <a:endParaRPr lang="en-GB" sz="2000" b="1" dirty="0"/>
          </a:p>
        </p:txBody>
      </p:sp>
    </p:spTree>
    <p:extLst>
      <p:ext uri="{BB962C8B-B14F-4D97-AF65-F5344CB8AC3E}">
        <p14:creationId xmlns:p14="http://schemas.microsoft.com/office/powerpoint/2010/main" val="3451928792"/>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2" ma:contentTypeDescription="Create a new document." ma:contentTypeScope="" ma:versionID="ed8197c59a2c85a7b8dc84226bc80eb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ebb1858ea81fbe661747a186e813422"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EF98DEAB-EF1B-4066-89B9-A4384A3AD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5901</TotalTime>
  <Words>8270</Words>
  <Application>Microsoft Office PowerPoint</Application>
  <PresentationFormat>Widescreen</PresentationFormat>
  <Paragraphs>456</Paragraphs>
  <Slides>56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Courier New</vt:lpstr>
      <vt:lpstr>Open Sans</vt:lpstr>
      <vt:lpstr>Symbol</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 – OBR Economic and Fiscal Outlook</vt:lpstr>
      <vt:lpstr>UK Economy – OBR Economic and Fiscal Outlook</vt:lpstr>
      <vt:lpstr>UK Economy – OBR Economic and Fiscal Outlook  (Key Charts)</vt:lpstr>
      <vt:lpstr>Budget 2021 – Key Announcements </vt:lpstr>
      <vt:lpstr>Budget 2021 – Key Announcements </vt:lpstr>
      <vt:lpstr>UK Economy – Other Forecasts</vt:lpstr>
      <vt:lpstr>UK Economy Continued</vt:lpstr>
      <vt:lpstr>Coronavirus and Recession: Implications for Thames Valley Berkshire</vt:lpstr>
      <vt:lpstr>Furloughing (January 2021)</vt:lpstr>
      <vt:lpstr>SEISS (January 2021) </vt:lpstr>
      <vt:lpstr>Claimant Count (January 2021)</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IT and Healthcare</vt:lpstr>
      <vt:lpstr>Supply of labour and skills</vt:lpstr>
      <vt:lpstr>Remote working</vt:lpstr>
      <vt:lpstr>Local Profiles</vt:lpstr>
      <vt:lpstr>Bracknell Forest</vt:lpstr>
      <vt:lpstr>Impact of COVID-19 up to 21st February 2021</vt:lpstr>
      <vt:lpstr>Industries hit hardest by COVID shutdown</vt:lpstr>
      <vt:lpstr>Industry risks and opportunities (2020-2021)</vt:lpstr>
      <vt:lpstr>Job posting analytics (EMSI, February 2021)</vt:lpstr>
      <vt:lpstr>Slough</vt:lpstr>
      <vt:lpstr>Impact of COVID-19 up to 21st February 2021</vt:lpstr>
      <vt:lpstr>Industries hit hardest by COVID shutdown</vt:lpstr>
      <vt:lpstr>Industry risks and opportunities (2020-2021)</vt:lpstr>
      <vt:lpstr>Job posting analytics (EMSI, February 2021)</vt:lpstr>
      <vt:lpstr>Reading</vt:lpstr>
      <vt:lpstr>Impact of COVID-19 up to 21st February 2021</vt:lpstr>
      <vt:lpstr>Industries hit hardest by COVID shutdown</vt:lpstr>
      <vt:lpstr>Industry risks and opportunities (2020-2021)</vt:lpstr>
      <vt:lpstr>Job posting analytics (EMSI, February 2021)</vt:lpstr>
      <vt:lpstr>Wokingham</vt:lpstr>
      <vt:lpstr>Impact of COVID-19 up to 21st February 2021</vt:lpstr>
      <vt:lpstr>Industries hit hardest by COVID shutdown</vt:lpstr>
      <vt:lpstr>Industry risks and opportunities (2020-2021)</vt:lpstr>
      <vt:lpstr>Job posting analytics (EMSI, February 2021)</vt:lpstr>
      <vt:lpstr>Windsor and Maidenhead</vt:lpstr>
      <vt:lpstr>Impact of COVID-19 up to 21st February 2021</vt:lpstr>
      <vt:lpstr>Industries hit hardest by COVID shutdown</vt:lpstr>
      <vt:lpstr>Industry risks and opportunities (2020-2021)</vt:lpstr>
      <vt:lpstr>Job posting analytics (EMSI, February 2021)</vt:lpstr>
      <vt:lpstr>West Berkshire</vt:lpstr>
      <vt:lpstr>Impact of COVID-19 up to 21st February 2021</vt:lpstr>
      <vt:lpstr>Industries hit hardest by COVID shutdown</vt:lpstr>
      <vt:lpstr>Industry risks and opportunities (2020-2021)</vt:lpstr>
      <vt:lpstr>Job posting analytics (EMSI, February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186</cp:revision>
  <dcterms:created xsi:type="dcterms:W3CDTF">2021-01-28T12:18:09Z</dcterms:created>
  <dcterms:modified xsi:type="dcterms:W3CDTF">2021-03-11T09:11:59Z</dcterms:modified>
</cp:coreProperties>
</file>