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4" r:id="rId2"/>
    <p:sldId id="286" r:id="rId3"/>
    <p:sldId id="292" r:id="rId4"/>
    <p:sldId id="328" r:id="rId5"/>
    <p:sldId id="329" r:id="rId6"/>
    <p:sldId id="317" r:id="rId7"/>
    <p:sldId id="280" r:id="rId8"/>
    <p:sldId id="302" r:id="rId9"/>
    <p:sldId id="303" r:id="rId10"/>
    <p:sldId id="298" r:id="rId11"/>
    <p:sldId id="332" r:id="rId12"/>
    <p:sldId id="282" r:id="rId13"/>
    <p:sldId id="316" r:id="rId14"/>
    <p:sldId id="309" r:id="rId15"/>
    <p:sldId id="312" r:id="rId16"/>
    <p:sldId id="313" r:id="rId17"/>
    <p:sldId id="324" r:id="rId18"/>
    <p:sldId id="325" r:id="rId19"/>
    <p:sldId id="326" r:id="rId20"/>
    <p:sldId id="331" r:id="rId21"/>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FE"/>
    <a:srgbClr val="CDD9EF"/>
    <a:srgbClr val="32B0E6"/>
    <a:srgbClr val="EC6599"/>
    <a:srgbClr val="355792"/>
    <a:srgbClr val="B8E3F6"/>
    <a:srgbClr val="8E0053"/>
    <a:srgbClr val="8E1456"/>
    <a:srgbClr val="A4C841"/>
    <a:srgbClr val="126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518" autoAdjust="0"/>
  </p:normalViewPr>
  <p:slideViewPr>
    <p:cSldViewPr snapToGrid="0">
      <p:cViewPr varScale="1">
        <p:scale>
          <a:sx n="64" d="100"/>
          <a:sy n="64" d="100"/>
        </p:scale>
        <p:origin x="19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err="1"/>
              <a:t>Pixabay</a:t>
            </a:r>
            <a:endParaRPr lang="en-GB" b="0" dirty="0"/>
          </a:p>
          <a:p>
            <a:pPr marL="228600" indent="-228600">
              <a:buAutoNum type="arabicParenR"/>
            </a:pPr>
            <a:r>
              <a:rPr lang="en-GB" b="0" dirty="0"/>
              <a:t>Icons8</a:t>
            </a:r>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325217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endParaRPr lang="en-GB" dirty="0"/>
          </a:p>
          <a:p>
            <a:r>
              <a:rPr lang="en-GB" b="1" dirty="0"/>
              <a:t>Images:</a:t>
            </a:r>
          </a:p>
          <a:p>
            <a:pPr marL="228600" indent="-228600">
              <a:buAutoNum type="arabicParenR"/>
            </a:pPr>
            <a:r>
              <a:rPr lang="en-GB" dirty="0"/>
              <a:t>Icons8</a:t>
            </a:r>
          </a:p>
          <a:p>
            <a:pPr marL="228600" indent="-228600">
              <a:buAutoNum type="arabicParenR"/>
            </a:pPr>
            <a:r>
              <a:rPr lang="en-GB" dirty="0"/>
              <a:t>Power Point Icons</a:t>
            </a:r>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49956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15</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16</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https://www.thecdi.net/New-Career-Development-Framework</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b="0" dirty="0"/>
              <a:t>https://www.berkshireopportunities.co.uk/</a:t>
            </a:r>
          </a:p>
          <a:p>
            <a:pPr marL="241539" indent="-241539">
              <a:buAutoNum type="arabicParenR"/>
            </a:pPr>
            <a:r>
              <a:rPr lang="en-GB" b="0" dirty="0"/>
              <a:t>https://dictionary.cambridge.org/dictionary/english/sector</a:t>
            </a:r>
          </a:p>
          <a:p>
            <a:pPr marL="241539" indent="-241539">
              <a:buAutoNum type="arabicParenR"/>
            </a:pPr>
            <a:r>
              <a:rPr lang="en-GB" b="0" dirty="0"/>
              <a:t>https://dictionary.cambridge.org/dictionary/english/employability</a:t>
            </a:r>
          </a:p>
          <a:p>
            <a:pPr marL="241539" indent="-241539">
              <a:buAutoNum type="arabicParenR"/>
            </a:pPr>
            <a:r>
              <a:rPr lang="en-GB" dirty="0"/>
              <a:t>https://dictionary.cambridge.org/dictionary/english/career</a:t>
            </a:r>
          </a:p>
          <a:p>
            <a:pPr marL="241539" indent="-241539">
              <a:buAutoNum type="arabicParenR"/>
            </a:pPr>
            <a:r>
              <a:rPr lang="en-GB" dirty="0"/>
              <a:t>https://dictionary.cambridge.org/dictionary/english/labour-market</a:t>
            </a:r>
          </a:p>
          <a:p>
            <a:pPr marL="241539" indent="-241539">
              <a:buAutoNum type="arabicParenR"/>
            </a:pPr>
            <a:endParaRPr lang="en-GB" dirty="0"/>
          </a:p>
          <a:p>
            <a:pPr marL="241539" indent="-241539">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https://www.tvbintelligence.co.uk/people </a:t>
            </a:r>
            <a:r>
              <a:rPr lang="en-GB" b="1" dirty="0"/>
              <a:t> </a:t>
            </a:r>
          </a:p>
          <a:p>
            <a:pPr marL="255210" indent="-255210">
              <a:buAutoNum type="arabicParenR"/>
            </a:pPr>
            <a:r>
              <a:rPr lang="en-GB" b="0" dirty="0"/>
              <a:t>http://www.thamesvalleyberkshire.co.uk/schools</a:t>
            </a:r>
          </a:p>
          <a:p>
            <a:pPr marL="255210" indent="-255210">
              <a:buAutoNum type="arabicParenR"/>
            </a:pPr>
            <a:endParaRPr lang="en-GB" b="1" dirty="0"/>
          </a:p>
          <a:p>
            <a:pPr marL="255210" indent="-255210">
              <a:buAutoNum type="arabicParenR"/>
            </a:pPr>
            <a:endParaRPr lang="en-GB" b="1" dirty="0"/>
          </a:p>
          <a:p>
            <a:pPr marL="255210" indent="-255210">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b="1" dirty="0"/>
          </a:p>
          <a:p>
            <a:r>
              <a:rPr lang="en-GB" b="1" dirty="0"/>
              <a:t>References:</a:t>
            </a:r>
          </a:p>
          <a:p>
            <a:pPr marL="255210" indent="-255210">
              <a:buAutoNum type="arabicParenR"/>
            </a:pPr>
            <a:r>
              <a:rPr lang="en-GB" dirty="0"/>
              <a:t>https://www.berkshireopportunities.co.uk/advice/explore-job-sectors/job-sectors/sectors-recruiting-now/priority-sectors/digital-technology/</a:t>
            </a:r>
          </a:p>
          <a:p>
            <a:pPr marL="255210" indent="-255210">
              <a:buAutoNum type="arabicParenR"/>
            </a:pPr>
            <a:r>
              <a:rPr lang="en-GB" dirty="0"/>
              <a:t>https://www.berkshireopportunities.co.uk/advice/explore-job-sectors/job-sectors/sectors-recruiting-now/priority-sectors/health-and-care/</a:t>
            </a:r>
          </a:p>
          <a:p>
            <a:pPr marL="255210" indent="-255210">
              <a:buAutoNum type="arabicParenR"/>
            </a:pPr>
            <a:r>
              <a:rPr lang="en-GB" dirty="0"/>
              <a:t>https://www.berkshireopportunities.co.uk/advice/explore-job-sectors/job-sectors/sectors-recruiting-now/priority-sectors/life-sciences/</a:t>
            </a:r>
          </a:p>
          <a:p>
            <a:pPr marL="255210" indent="-255210">
              <a:buAutoNum type="arabicParenR"/>
            </a:pPr>
            <a:r>
              <a:rPr lang="en-GB" dirty="0"/>
              <a:t>https://www.berkshireopportunities.co.uk/advice/explore-job-sectors/job-sectors/sectors-recruiting-now/priority-sectors/business-and-finance/</a:t>
            </a:r>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https://assets.publishing.service.gov.uk/</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244728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dirty="0"/>
              <a:t>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93121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https://www.prospects.ac.uk/careers-advice/getting-a-job/skills-shortages-and-covid-19</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https://dictionary.cambridge.org/dictionary/english/soft-skills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293105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https://www.prospects.ac.uk/careers-advice/getting-a-job/skills-shortages-and-covid-19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Icons8</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242434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9.png"/><Relationship Id="rId3" Type="http://schemas.openxmlformats.org/officeDocument/2006/relationships/image" Target="../media/image53.png"/><Relationship Id="rId7" Type="http://schemas.openxmlformats.org/officeDocument/2006/relationships/image" Target="../media/image63.png"/><Relationship Id="rId12"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54.sv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5.png"/><Relationship Id="rId7" Type="http://schemas.openxmlformats.org/officeDocument/2006/relationships/hyperlink" Target="https://www.berkshireopportunities.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image" Target="../media/image32.png"/><Relationship Id="rId5" Type="http://schemas.openxmlformats.org/officeDocument/2006/relationships/image" Target="../media/image77.png"/><Relationship Id="rId10" Type="http://schemas.openxmlformats.org/officeDocument/2006/relationships/image" Target="../media/image2.png"/><Relationship Id="rId4" Type="http://schemas.openxmlformats.org/officeDocument/2006/relationships/image" Target="../media/image76.svg"/><Relationship Id="rId9" Type="http://schemas.openxmlformats.org/officeDocument/2006/relationships/image" Target="../media/image79.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5.png"/><Relationship Id="rId7" Type="http://schemas.openxmlformats.org/officeDocument/2006/relationships/hyperlink" Target="https://www.berkshireopportunities.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76.svg"/><Relationship Id="rId9" Type="http://schemas.openxmlformats.org/officeDocument/2006/relationships/hyperlink" Target="http://www.thamesvalleyberkshire.co.uk/getfile/Starting%20Out%20-%20The%20Berkshire%20Careers%20Gu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8.sv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hyperlink" Target="https://www.jacobs.com/" TargetMode="External"/><Relationship Id="rId18" Type="http://schemas.openxmlformats.org/officeDocument/2006/relationships/image" Target="../media/image86.png"/><Relationship Id="rId26" Type="http://schemas.openxmlformats.org/officeDocument/2006/relationships/image" Target="../media/image90.png"/><Relationship Id="rId3" Type="http://schemas.openxmlformats.org/officeDocument/2006/relationships/image" Target="../media/image75.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83.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4.xml"/><Relationship Id="rId16" Type="http://schemas.openxmlformats.org/officeDocument/2006/relationships/image" Target="../media/image85.png"/><Relationship Id="rId20"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www.balfourbeatty.com/" TargetMode="External"/><Relationship Id="rId24" Type="http://schemas.openxmlformats.org/officeDocument/2006/relationships/image" Target="../media/image89.png"/><Relationship Id="rId5" Type="http://schemas.openxmlformats.org/officeDocument/2006/relationships/image" Target="../media/image77.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82.png"/><Relationship Id="rId19" Type="http://schemas.openxmlformats.org/officeDocument/2006/relationships/hyperlink" Target="https://www.persimmonhomes.com/" TargetMode="External"/><Relationship Id="rId4" Type="http://schemas.openxmlformats.org/officeDocument/2006/relationships/image" Target="../media/image76.svg"/><Relationship Id="rId9" Type="http://schemas.openxmlformats.org/officeDocument/2006/relationships/hyperlink" Target="https://www.costain.com/" TargetMode="External"/><Relationship Id="rId14" Type="http://schemas.openxmlformats.org/officeDocument/2006/relationships/image" Target="../media/image84.png"/><Relationship Id="rId22" Type="http://schemas.openxmlformats.org/officeDocument/2006/relationships/image" Target="../media/image88.png"/><Relationship Id="rId27"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hyperlink" Target="https://careers.microsoft.com/professionals/us/en/l-reading" TargetMode="External"/><Relationship Id="rId18" Type="http://schemas.openxmlformats.org/officeDocument/2006/relationships/image" Target="../media/image96.png"/><Relationship Id="rId26" Type="http://schemas.openxmlformats.org/officeDocument/2006/relationships/image" Target="../media/image100.png"/><Relationship Id="rId3" Type="http://schemas.openxmlformats.org/officeDocument/2006/relationships/image" Target="../media/image75.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93.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5.xml"/><Relationship Id="rId16" Type="http://schemas.openxmlformats.org/officeDocument/2006/relationships/image" Target="../media/image95.png"/><Relationship Id="rId20" Type="http://schemas.openxmlformats.org/officeDocument/2006/relationships/image" Target="../media/image97.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userreplay.com/" TargetMode="External"/><Relationship Id="rId24" Type="http://schemas.openxmlformats.org/officeDocument/2006/relationships/image" Target="../media/image99.png"/><Relationship Id="rId5" Type="http://schemas.openxmlformats.org/officeDocument/2006/relationships/image" Target="../media/image77.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01.png"/><Relationship Id="rId10" Type="http://schemas.openxmlformats.org/officeDocument/2006/relationships/image" Target="../media/image92.png"/><Relationship Id="rId19" Type="http://schemas.openxmlformats.org/officeDocument/2006/relationships/hyperlink" Target="https://www.oneadvanced.com/" TargetMode="External"/><Relationship Id="rId4" Type="http://schemas.openxmlformats.org/officeDocument/2006/relationships/image" Target="../media/image76.svg"/><Relationship Id="rId9" Type="http://schemas.openxmlformats.org/officeDocument/2006/relationships/hyperlink" Target="https://www.vodafone.co.uk/" TargetMode="External"/><Relationship Id="rId14" Type="http://schemas.openxmlformats.org/officeDocument/2006/relationships/image" Target="../media/image94.png"/><Relationship Id="rId22" Type="http://schemas.openxmlformats.org/officeDocument/2006/relationships/image" Target="../media/image98.png"/><Relationship Id="rId27" Type="http://schemas.openxmlformats.org/officeDocument/2006/relationships/hyperlink" Target="https://www.o2.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75.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04.png"/><Relationship Id="rId17" Type="http://schemas.openxmlformats.org/officeDocument/2006/relationships/image" Target="../media/image107.png"/><Relationship Id="rId25"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hyperlink" Target="https://www.windsor-forest.ac.uk/" TargetMode="External"/><Relationship Id="rId20" Type="http://schemas.openxmlformats.org/officeDocument/2006/relationships/image" Target="../media/image109.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newbury-college.ac.uk/" TargetMode="External"/><Relationship Id="rId24" Type="http://schemas.openxmlformats.org/officeDocument/2006/relationships/image" Target="../media/image111.png"/><Relationship Id="rId5" Type="http://schemas.openxmlformats.org/officeDocument/2006/relationships/image" Target="../media/image77.png"/><Relationship Id="rId15" Type="http://schemas.openxmlformats.org/officeDocument/2006/relationships/image" Target="../media/image106.png"/><Relationship Id="rId23" Type="http://schemas.openxmlformats.org/officeDocument/2006/relationships/hyperlink" Target="https://ranelagh.bonitas.org.uk/" TargetMode="External"/><Relationship Id="rId10" Type="http://schemas.openxmlformats.org/officeDocument/2006/relationships/image" Target="../media/image103.png"/><Relationship Id="rId19" Type="http://schemas.openxmlformats.org/officeDocument/2006/relationships/image" Target="../media/image108.png"/><Relationship Id="rId4" Type="http://schemas.openxmlformats.org/officeDocument/2006/relationships/image" Target="../media/image76.svg"/><Relationship Id="rId9" Type="http://schemas.openxmlformats.org/officeDocument/2006/relationships/hyperlink" Target="https://bracknell.activatelearning.ac.uk/" TargetMode="External"/><Relationship Id="rId14" Type="http://schemas.openxmlformats.org/officeDocument/2006/relationships/image" Target="../media/image105.png"/><Relationship Id="rId22" Type="http://schemas.openxmlformats.org/officeDocument/2006/relationships/image" Target="../media/image110.png"/></Relationships>
</file>

<file path=ppt/slides/_rels/slide18.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hyperlink" Target="https://www.gsk.com/en-gb/home/" TargetMode="External"/><Relationship Id="rId18" Type="http://schemas.openxmlformats.org/officeDocument/2006/relationships/image" Target="../media/image117.png"/><Relationship Id="rId26" Type="http://schemas.openxmlformats.org/officeDocument/2006/relationships/image" Target="../media/image121.png"/><Relationship Id="rId3" Type="http://schemas.openxmlformats.org/officeDocument/2006/relationships/image" Target="../media/image75.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14.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7.xml"/><Relationship Id="rId16" Type="http://schemas.openxmlformats.org/officeDocument/2006/relationships/image" Target="../media/image116.png"/><Relationship Id="rId20" Type="http://schemas.openxmlformats.org/officeDocument/2006/relationships/image" Target="../media/image118.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www.morganadvancedmaterials.com/" TargetMode="External"/><Relationship Id="rId24" Type="http://schemas.openxmlformats.org/officeDocument/2006/relationships/image" Target="../media/image120.png"/><Relationship Id="rId5" Type="http://schemas.openxmlformats.org/officeDocument/2006/relationships/image" Target="../media/image77.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22.png"/><Relationship Id="rId10" Type="http://schemas.openxmlformats.org/officeDocument/2006/relationships/image" Target="../media/image113.png"/><Relationship Id="rId19" Type="http://schemas.openxmlformats.org/officeDocument/2006/relationships/hyperlink" Target="https://www.ucb.com/" TargetMode="External"/><Relationship Id="rId4" Type="http://schemas.openxmlformats.org/officeDocument/2006/relationships/image" Target="../media/image76.svg"/><Relationship Id="rId9" Type="http://schemas.openxmlformats.org/officeDocument/2006/relationships/hyperlink" Target="https://www.stryker.com/" TargetMode="External"/><Relationship Id="rId14" Type="http://schemas.openxmlformats.org/officeDocument/2006/relationships/image" Target="../media/image115.png"/><Relationship Id="rId22" Type="http://schemas.openxmlformats.org/officeDocument/2006/relationships/image" Target="../media/image119.png"/><Relationship Id="rId27" Type="http://schemas.openxmlformats.org/officeDocument/2006/relationships/hyperlink" Target="https://www.stantec.com/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hyperlink" Target="https://www.newcrosshealthcare.com/" TargetMode="External"/><Relationship Id="rId18" Type="http://schemas.openxmlformats.org/officeDocument/2006/relationships/image" Target="../media/image128.png"/><Relationship Id="rId3" Type="http://schemas.openxmlformats.org/officeDocument/2006/relationships/image" Target="../media/image75.png"/><Relationship Id="rId7" Type="http://schemas.openxmlformats.org/officeDocument/2006/relationships/hyperlink" Target="https://www.heathcareers.nhs.uk/" TargetMode="External"/><Relationship Id="rId12" Type="http://schemas.openxmlformats.org/officeDocument/2006/relationships/image" Target="../media/image125.png"/><Relationship Id="rId17" Type="http://schemas.openxmlformats.org/officeDocument/2006/relationships/hyperlink" Target="https://www.slough.gov.uk/" TargetMode="External"/><Relationship Id="rId2" Type="http://schemas.openxmlformats.org/officeDocument/2006/relationships/notesSlide" Target="../notesSlides/notesSlide18.xml"/><Relationship Id="rId16" Type="http://schemas.openxmlformats.org/officeDocument/2006/relationships/image" Target="../media/image127.png"/><Relationship Id="rId20" Type="http://schemas.openxmlformats.org/officeDocument/2006/relationships/image" Target="../media/image129.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www.bmihealthcare.co.uk/" TargetMode="External"/><Relationship Id="rId5" Type="http://schemas.openxmlformats.org/officeDocument/2006/relationships/image" Target="../media/image77.png"/><Relationship Id="rId15" Type="http://schemas.openxmlformats.org/officeDocument/2006/relationships/hyperlink" Target="https://www.sunrise-care.co.uk/" TargetMode="External"/><Relationship Id="rId10" Type="http://schemas.openxmlformats.org/officeDocument/2006/relationships/image" Target="../media/image124.png"/><Relationship Id="rId19" Type="http://schemas.openxmlformats.org/officeDocument/2006/relationships/image" Target="../media/image2.png"/><Relationship Id="rId4" Type="http://schemas.openxmlformats.org/officeDocument/2006/relationships/image" Target="../media/image76.svg"/><Relationship Id="rId9" Type="http://schemas.openxmlformats.org/officeDocument/2006/relationships/hyperlink" Target="https://www.voyagecare.com/" TargetMode="External"/><Relationship Id="rId1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75.png"/><Relationship Id="rId21" Type="http://schemas.openxmlformats.org/officeDocument/2006/relationships/image" Target="../media/image137.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32.png"/><Relationship Id="rId17" Type="http://schemas.openxmlformats.org/officeDocument/2006/relationships/image" Target="../media/image135.png"/><Relationship Id="rId25" Type="http://schemas.openxmlformats.org/officeDocument/2006/relationships/image" Target="../media/image139.png"/><Relationship Id="rId33" Type="http://schemas.openxmlformats.org/officeDocument/2006/relationships/image" Target="../media/image143.png"/><Relationship Id="rId2" Type="http://schemas.openxmlformats.org/officeDocument/2006/relationships/notesSlide" Target="../notesSlides/notesSlide19.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41.png"/><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77.png"/><Relationship Id="rId15" Type="http://schemas.openxmlformats.org/officeDocument/2006/relationships/image" Target="../media/image134.png"/><Relationship Id="rId23" Type="http://schemas.openxmlformats.org/officeDocument/2006/relationships/image" Target="../media/image138.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31.png"/><Relationship Id="rId19" Type="http://schemas.openxmlformats.org/officeDocument/2006/relationships/image" Target="../media/image136.png"/><Relationship Id="rId31" Type="http://schemas.openxmlformats.org/officeDocument/2006/relationships/image" Target="../media/image142.png"/><Relationship Id="rId4" Type="http://schemas.openxmlformats.org/officeDocument/2006/relationships/image" Target="../media/image76.svg"/><Relationship Id="rId9" Type="http://schemas.openxmlformats.org/officeDocument/2006/relationships/hyperlink" Target="https://www.dhl.com/en/express.html" TargetMode="External"/><Relationship Id="rId14" Type="http://schemas.openxmlformats.org/officeDocument/2006/relationships/image" Target="../media/image133.png"/><Relationship Id="rId22" Type="http://schemas.openxmlformats.org/officeDocument/2006/relationships/hyperlink" Target="https://home.kuehne-nagel.com/" TargetMode="External"/><Relationship Id="rId27" Type="http://schemas.openxmlformats.org/officeDocument/2006/relationships/image" Target="../media/image140.png"/><Relationship Id="rId30" Type="http://schemas.openxmlformats.org/officeDocument/2006/relationships/hyperlink" Target="https://www.brake.co.uk/" TargetMode="External"/><Relationship Id="rId35" Type="http://schemas.openxmlformats.org/officeDocument/2006/relationships/image" Target="../media/image14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19.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1.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2.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sv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2.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svg"/><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Y7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Graphic 34" descr="Chat outline">
            <a:extLst>
              <a:ext uri="{FF2B5EF4-FFF2-40B4-BE49-F238E27FC236}">
                <a16:creationId xmlns:a16="http://schemas.microsoft.com/office/drawing/2014/main" id="{60779C82-78A2-4AB3-917F-699F03AE66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522" y="109878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Rectangle: Rounded Corners 15">
            <a:extLst>
              <a:ext uri="{FF2B5EF4-FFF2-40B4-BE49-F238E27FC236}">
                <a16:creationId xmlns:a16="http://schemas.microsoft.com/office/drawing/2014/main" id="{8BD1F33C-3714-457F-BA90-3F692CFD09C0}"/>
              </a:ext>
            </a:extLst>
          </p:cNvPr>
          <p:cNvSpPr/>
          <p:nvPr/>
        </p:nvSpPr>
        <p:spPr>
          <a:xfrm>
            <a:off x="3562343" y="2507400"/>
            <a:ext cx="2811600" cy="18432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By far the </a:t>
            </a:r>
            <a:r>
              <a:rPr lang="en-GB" sz="1600" b="1" dirty="0">
                <a:solidFill>
                  <a:schemeClr val="tx1"/>
                </a:solidFill>
                <a:latin typeface="Century Gothic" panose="020B0502020202020204" pitchFamily="34" charset="0"/>
              </a:rPr>
              <a:t>main essential skill </a:t>
            </a:r>
            <a:r>
              <a:rPr lang="en-GB" sz="1600" dirty="0">
                <a:solidFill>
                  <a:schemeClr val="tx1"/>
                </a:solidFill>
                <a:latin typeface="Century Gothic" panose="020B0502020202020204" pitchFamily="34" charset="0"/>
              </a:rPr>
              <a:t>that employers in Berkshire (and in the rest of the </a:t>
            </a:r>
            <a:r>
              <a:rPr lang="en-GB" sz="1600" b="1" dirty="0">
                <a:solidFill>
                  <a:schemeClr val="tx1"/>
                </a:solidFill>
                <a:latin typeface="Century Gothic" panose="020B0502020202020204" pitchFamily="34" charset="0"/>
              </a:rPr>
              <a:t>country</a:t>
            </a:r>
            <a:r>
              <a:rPr lang="en-GB" sz="1600" dirty="0">
                <a:solidFill>
                  <a:schemeClr val="tx1"/>
                </a:solidFill>
                <a:latin typeface="Century Gothic" panose="020B0502020202020204" pitchFamily="34" charset="0"/>
              </a:rPr>
              <a:t>) are looking for is </a:t>
            </a:r>
            <a:r>
              <a:rPr lang="en-GB" sz="1600" b="1" dirty="0">
                <a:solidFill>
                  <a:schemeClr val="tx1"/>
                </a:solidFill>
                <a:latin typeface="Century Gothic" panose="020B0502020202020204" pitchFamily="34" charset="0"/>
              </a:rPr>
              <a:t>good communication.</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4" name="Rectangle: Rounded Corners 23">
            <a:extLst>
              <a:ext uri="{FF2B5EF4-FFF2-40B4-BE49-F238E27FC236}">
                <a16:creationId xmlns:a16="http://schemas.microsoft.com/office/drawing/2014/main" id="{92960CC1-2B87-484D-B441-0585B4428A8C}"/>
              </a:ext>
            </a:extLst>
          </p:cNvPr>
          <p:cNvSpPr/>
          <p:nvPr/>
        </p:nvSpPr>
        <p:spPr>
          <a:xfrm>
            <a:off x="244012" y="964050"/>
            <a:ext cx="6147628" cy="1251542"/>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Class discussion (2-3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Why is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listening</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so important for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good communication</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are your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listening skills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Which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careers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would need good communication?</a:t>
            </a:r>
          </a:p>
        </p:txBody>
      </p:sp>
      <p:sp>
        <p:nvSpPr>
          <p:cNvPr id="15" name="Rectangle 14">
            <a:extLst>
              <a:ext uri="{FF2B5EF4-FFF2-40B4-BE49-F238E27FC236}">
                <a16:creationId xmlns:a16="http://schemas.microsoft.com/office/drawing/2014/main" id="{4ADB2E10-18C6-4D59-8F7A-B2432419300E}"/>
              </a:ext>
            </a:extLst>
          </p:cNvPr>
          <p:cNvSpPr/>
          <p:nvPr/>
        </p:nvSpPr>
        <p:spPr>
          <a:xfrm>
            <a:off x="6632478" y="0"/>
            <a:ext cx="2511522" cy="6867833"/>
          </a:xfrm>
          <a:prstGeom prst="rect">
            <a:avLst/>
          </a:prstGeom>
          <a:solidFill>
            <a:srgbClr val="F4FBFE">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9" name="TextBox 18">
            <a:extLst>
              <a:ext uri="{FF2B5EF4-FFF2-40B4-BE49-F238E27FC236}">
                <a16:creationId xmlns:a16="http://schemas.microsoft.com/office/drawing/2014/main" id="{E14F4B3A-DFD4-4D8E-B2B5-01A5D2892232}"/>
              </a:ext>
            </a:extLst>
          </p:cNvPr>
          <p:cNvSpPr txBox="1"/>
          <p:nvPr/>
        </p:nvSpPr>
        <p:spPr>
          <a:xfrm>
            <a:off x="6739449" y="1124481"/>
            <a:ext cx="1720783" cy="830997"/>
          </a:xfrm>
          <a:prstGeom prst="rect">
            <a:avLst/>
          </a:prstGeom>
          <a:noFill/>
        </p:spPr>
        <p:txBody>
          <a:bodyPr wrap="square" rtlCol="0" anchor="ctr">
            <a:spAutoFit/>
          </a:bodyPr>
          <a:lstStyle/>
          <a:p>
            <a:r>
              <a:rPr lang="en-GB" sz="1600" b="1" dirty="0">
                <a:latin typeface="Century Gothic" panose="020B0502020202020204" pitchFamily="34" charset="0"/>
              </a:rPr>
              <a:t>Value </a:t>
            </a:r>
            <a:r>
              <a:rPr lang="en-GB" sz="1600" dirty="0">
                <a:latin typeface="Century Gothic" panose="020B0502020202020204" pitchFamily="34" charset="0"/>
              </a:rPr>
              <a:t>and</a:t>
            </a:r>
            <a:r>
              <a:rPr lang="en-GB" sz="1600" b="1" dirty="0">
                <a:latin typeface="Century Gothic" panose="020B0502020202020204" pitchFamily="34" charset="0"/>
              </a:rPr>
              <a:t> respect </a:t>
            </a:r>
            <a:r>
              <a:rPr lang="en-GB" sz="1600" dirty="0">
                <a:latin typeface="Century Gothic" panose="020B0502020202020204" pitchFamily="34" charset="0"/>
              </a:rPr>
              <a:t>the speaker… </a:t>
            </a:r>
          </a:p>
        </p:txBody>
      </p:sp>
      <p:sp>
        <p:nvSpPr>
          <p:cNvPr id="25" name="TextBox 24">
            <a:extLst>
              <a:ext uri="{FF2B5EF4-FFF2-40B4-BE49-F238E27FC236}">
                <a16:creationId xmlns:a16="http://schemas.microsoft.com/office/drawing/2014/main" id="{4B01F462-4CCF-41EA-A7B7-1860383B12F4}"/>
              </a:ext>
            </a:extLst>
          </p:cNvPr>
          <p:cNvSpPr txBox="1"/>
          <p:nvPr/>
        </p:nvSpPr>
        <p:spPr>
          <a:xfrm>
            <a:off x="7362166" y="2160274"/>
            <a:ext cx="1788361" cy="338554"/>
          </a:xfrm>
          <a:prstGeom prst="rect">
            <a:avLst/>
          </a:prstGeom>
          <a:noFill/>
        </p:spPr>
        <p:txBody>
          <a:bodyPr wrap="square" rtlCol="0" anchor="ctr">
            <a:spAutoFit/>
          </a:bodyPr>
          <a:lstStyle/>
          <a:p>
            <a:r>
              <a:rPr lang="en-GB" sz="1600" b="1" dirty="0">
                <a:latin typeface="Century Gothic" panose="020B0502020202020204" pitchFamily="34" charset="0"/>
              </a:rPr>
              <a:t>Wait </a:t>
            </a:r>
            <a:r>
              <a:rPr lang="en-GB" sz="1600" dirty="0">
                <a:latin typeface="Century Gothic" panose="020B0502020202020204" pitchFamily="34" charset="0"/>
              </a:rPr>
              <a:t>to speak… </a:t>
            </a:r>
          </a:p>
        </p:txBody>
      </p:sp>
      <p:sp>
        <p:nvSpPr>
          <p:cNvPr id="26" name="TextBox 25">
            <a:extLst>
              <a:ext uri="{FF2B5EF4-FFF2-40B4-BE49-F238E27FC236}">
                <a16:creationId xmlns:a16="http://schemas.microsoft.com/office/drawing/2014/main" id="{0344BF64-177C-4924-9339-6AB3E06E67B0}"/>
              </a:ext>
            </a:extLst>
          </p:cNvPr>
          <p:cNvSpPr txBox="1"/>
          <p:nvPr/>
        </p:nvSpPr>
        <p:spPr>
          <a:xfrm>
            <a:off x="6739449" y="2703630"/>
            <a:ext cx="1669672" cy="584775"/>
          </a:xfrm>
          <a:prstGeom prst="rect">
            <a:avLst/>
          </a:prstGeom>
          <a:noFill/>
        </p:spPr>
        <p:txBody>
          <a:bodyPr wrap="square" rtlCol="0" anchor="ctr">
            <a:spAutoFit/>
          </a:bodyPr>
          <a:lstStyle/>
          <a:p>
            <a:r>
              <a:rPr lang="en-GB" sz="1600" b="1" dirty="0">
                <a:latin typeface="Century Gothic" panose="020B0502020202020204" pitchFamily="34" charset="0"/>
              </a:rPr>
              <a:t>Look </a:t>
            </a:r>
            <a:r>
              <a:rPr lang="en-GB" sz="1600" dirty="0">
                <a:latin typeface="Century Gothic" panose="020B0502020202020204" pitchFamily="34" charset="0"/>
              </a:rPr>
              <a:t>at the person… </a:t>
            </a:r>
          </a:p>
        </p:txBody>
      </p:sp>
      <p:sp>
        <p:nvSpPr>
          <p:cNvPr id="27" name="TextBox 26">
            <a:extLst>
              <a:ext uri="{FF2B5EF4-FFF2-40B4-BE49-F238E27FC236}">
                <a16:creationId xmlns:a16="http://schemas.microsoft.com/office/drawing/2014/main" id="{ACCED426-BD9A-4E86-B9D1-3E83962BC834}"/>
              </a:ext>
            </a:extLst>
          </p:cNvPr>
          <p:cNvSpPr txBox="1"/>
          <p:nvPr/>
        </p:nvSpPr>
        <p:spPr>
          <a:xfrm>
            <a:off x="7397891" y="3493204"/>
            <a:ext cx="1788361" cy="830997"/>
          </a:xfrm>
          <a:prstGeom prst="rect">
            <a:avLst/>
          </a:prstGeom>
          <a:noFill/>
        </p:spPr>
        <p:txBody>
          <a:bodyPr wrap="square" rtlCol="0" anchor="ctr">
            <a:spAutoFit/>
          </a:bodyPr>
          <a:lstStyle/>
          <a:p>
            <a:r>
              <a:rPr lang="en-GB" sz="1600" b="1" dirty="0">
                <a:latin typeface="Century Gothic" panose="020B0502020202020204" pitchFamily="34" charset="0"/>
              </a:rPr>
              <a:t>Think about </a:t>
            </a:r>
            <a:r>
              <a:rPr lang="en-GB" sz="1600" dirty="0">
                <a:latin typeface="Century Gothic" panose="020B0502020202020204" pitchFamily="34" charset="0"/>
              </a:rPr>
              <a:t>what is being said… </a:t>
            </a:r>
          </a:p>
        </p:txBody>
      </p:sp>
      <p:sp>
        <p:nvSpPr>
          <p:cNvPr id="28" name="TextBox 27">
            <a:extLst>
              <a:ext uri="{FF2B5EF4-FFF2-40B4-BE49-F238E27FC236}">
                <a16:creationId xmlns:a16="http://schemas.microsoft.com/office/drawing/2014/main" id="{608A2E0E-64D4-4E3D-B612-7682D7FEEEDF}"/>
              </a:ext>
            </a:extLst>
          </p:cNvPr>
          <p:cNvSpPr txBox="1"/>
          <p:nvPr/>
        </p:nvSpPr>
        <p:spPr>
          <a:xfrm>
            <a:off x="6739449" y="4529000"/>
            <a:ext cx="2280739" cy="584775"/>
          </a:xfrm>
          <a:prstGeom prst="rect">
            <a:avLst/>
          </a:prstGeom>
          <a:noFill/>
        </p:spPr>
        <p:txBody>
          <a:bodyPr wrap="square" rtlCol="0" anchor="ctr">
            <a:spAutoFit/>
          </a:bodyPr>
          <a:lstStyle/>
          <a:p>
            <a:r>
              <a:rPr lang="en-GB" sz="1600" b="1" dirty="0">
                <a:latin typeface="Century Gothic" panose="020B0502020202020204" pitchFamily="34" charset="0"/>
              </a:rPr>
              <a:t>Ask </a:t>
            </a:r>
            <a:r>
              <a:rPr lang="en-GB" sz="1600" dirty="0">
                <a:latin typeface="Century Gothic" panose="020B0502020202020204" pitchFamily="34" charset="0"/>
              </a:rPr>
              <a:t>thoughtful </a:t>
            </a:r>
            <a:r>
              <a:rPr lang="en-GB" sz="1600" b="1" dirty="0">
                <a:latin typeface="Century Gothic" panose="020B0502020202020204" pitchFamily="34" charset="0"/>
              </a:rPr>
              <a:t>questions… </a:t>
            </a:r>
          </a:p>
        </p:txBody>
      </p:sp>
      <p:sp>
        <p:nvSpPr>
          <p:cNvPr id="29" name="TextBox 28">
            <a:extLst>
              <a:ext uri="{FF2B5EF4-FFF2-40B4-BE49-F238E27FC236}">
                <a16:creationId xmlns:a16="http://schemas.microsoft.com/office/drawing/2014/main" id="{63FA325E-EAB1-499E-B630-67FC5BE52971}"/>
              </a:ext>
            </a:extLst>
          </p:cNvPr>
          <p:cNvSpPr txBox="1"/>
          <p:nvPr/>
        </p:nvSpPr>
        <p:spPr>
          <a:xfrm>
            <a:off x="6739449" y="6108145"/>
            <a:ext cx="1962633" cy="584775"/>
          </a:xfrm>
          <a:prstGeom prst="rect">
            <a:avLst/>
          </a:prstGeom>
          <a:noFill/>
        </p:spPr>
        <p:txBody>
          <a:bodyPr wrap="square" rtlCol="0" anchor="ctr">
            <a:spAutoFit/>
          </a:bodyPr>
          <a:lstStyle/>
          <a:p>
            <a:r>
              <a:rPr lang="en-GB" sz="1600" b="1" dirty="0">
                <a:latin typeface="Century Gothic" panose="020B0502020202020204" pitchFamily="34" charset="0"/>
              </a:rPr>
              <a:t>Look interested </a:t>
            </a:r>
          </a:p>
          <a:p>
            <a:r>
              <a:rPr lang="en-GB" sz="1600" dirty="0">
                <a:latin typeface="Century Gothic" panose="020B0502020202020204" pitchFamily="34" charset="0"/>
              </a:rPr>
              <a:t>in the speaker?</a:t>
            </a:r>
          </a:p>
        </p:txBody>
      </p:sp>
      <p:sp>
        <p:nvSpPr>
          <p:cNvPr id="30" name="TextBox 29">
            <a:extLst>
              <a:ext uri="{FF2B5EF4-FFF2-40B4-BE49-F238E27FC236}">
                <a16:creationId xmlns:a16="http://schemas.microsoft.com/office/drawing/2014/main" id="{3958668B-9775-4170-AC16-1A1A266BBFCD}"/>
              </a:ext>
            </a:extLst>
          </p:cNvPr>
          <p:cNvSpPr txBox="1"/>
          <p:nvPr/>
        </p:nvSpPr>
        <p:spPr>
          <a:xfrm>
            <a:off x="7310756" y="5318574"/>
            <a:ext cx="1891183" cy="584775"/>
          </a:xfrm>
          <a:prstGeom prst="rect">
            <a:avLst/>
          </a:prstGeom>
          <a:noFill/>
        </p:spPr>
        <p:txBody>
          <a:bodyPr wrap="square" rtlCol="0" anchor="ctr">
            <a:spAutoFit/>
          </a:bodyPr>
          <a:lstStyle/>
          <a:p>
            <a:r>
              <a:rPr lang="en-GB" sz="1600" b="1" dirty="0">
                <a:latin typeface="Century Gothic" panose="020B0502020202020204" pitchFamily="34" charset="0"/>
              </a:rPr>
              <a:t>Listen </a:t>
            </a:r>
            <a:r>
              <a:rPr lang="en-GB" sz="1600" dirty="0">
                <a:latin typeface="Century Gothic" panose="020B0502020202020204" pitchFamily="34" charset="0"/>
              </a:rPr>
              <a:t>to</a:t>
            </a:r>
            <a:r>
              <a:rPr lang="en-GB" sz="1600" b="1" dirty="0">
                <a:latin typeface="Century Gothic" panose="020B0502020202020204" pitchFamily="34" charset="0"/>
              </a:rPr>
              <a:t> all </a:t>
            </a:r>
            <a:r>
              <a:rPr lang="en-GB" sz="1600" dirty="0">
                <a:latin typeface="Century Gothic" panose="020B0502020202020204" pitchFamily="34" charset="0"/>
              </a:rPr>
              <a:t>of the </a:t>
            </a:r>
            <a:r>
              <a:rPr lang="en-GB" sz="1600" b="1" dirty="0">
                <a:latin typeface="Century Gothic" panose="020B0502020202020204" pitchFamily="34" charset="0"/>
              </a:rPr>
              <a:t>information… </a:t>
            </a:r>
          </a:p>
        </p:txBody>
      </p:sp>
      <p:pic>
        <p:nvPicPr>
          <p:cNvPr id="1026" name="Picture 2" descr="Trust icon">
            <a:extLst>
              <a:ext uri="{FF2B5EF4-FFF2-40B4-BE49-F238E27FC236}">
                <a16:creationId xmlns:a16="http://schemas.microsoft.com/office/drawing/2014/main" id="{1E2DA794-7676-479D-866B-59DA76D720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59956" y="1156976"/>
            <a:ext cx="745596" cy="7455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it icon">
            <a:extLst>
              <a:ext uri="{FF2B5EF4-FFF2-40B4-BE49-F238E27FC236}">
                <a16:creationId xmlns:a16="http://schemas.microsoft.com/office/drawing/2014/main" id="{17FF351A-6085-405E-BE1B-BB46D0054CA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680720" y="1958034"/>
            <a:ext cx="745596" cy="7455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ok icon">
            <a:extLst>
              <a:ext uri="{FF2B5EF4-FFF2-40B4-BE49-F238E27FC236}">
                <a16:creationId xmlns:a16="http://schemas.microsoft.com/office/drawing/2014/main" id="{05F5BCC2-8869-4A97-AC90-C528DA1A135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292072" y="2538285"/>
            <a:ext cx="745596" cy="7455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inking Male icon">
            <a:extLst>
              <a:ext uri="{FF2B5EF4-FFF2-40B4-BE49-F238E27FC236}">
                <a16:creationId xmlns:a16="http://schemas.microsoft.com/office/drawing/2014/main" id="{41DE2A10-56CC-4DDD-A579-BE50C53B2E8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80720" y="3537182"/>
            <a:ext cx="745596" cy="7455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Question Mark icon">
            <a:extLst>
              <a:ext uri="{FF2B5EF4-FFF2-40B4-BE49-F238E27FC236}">
                <a16:creationId xmlns:a16="http://schemas.microsoft.com/office/drawing/2014/main" id="{1B0BF21C-284B-4AFB-9C5D-CE5ABC16E7C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83976" y="4507449"/>
            <a:ext cx="636212" cy="6362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stening icon">
            <a:extLst>
              <a:ext uri="{FF2B5EF4-FFF2-40B4-BE49-F238E27FC236}">
                <a16:creationId xmlns:a16="http://schemas.microsoft.com/office/drawing/2014/main" id="{F8C7410A-AB04-4077-9388-E4BBD9AACDD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85690" y="5238162"/>
            <a:ext cx="745596" cy="74559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Rounded Corners 30">
            <a:extLst>
              <a:ext uri="{FF2B5EF4-FFF2-40B4-BE49-F238E27FC236}">
                <a16:creationId xmlns:a16="http://schemas.microsoft.com/office/drawing/2014/main" id="{98CBFA82-6288-4D75-BFD0-B4DF114E0CB4}"/>
              </a:ext>
            </a:extLst>
          </p:cNvPr>
          <p:cNvSpPr/>
          <p:nvPr/>
        </p:nvSpPr>
        <p:spPr>
          <a:xfrm>
            <a:off x="292156" y="4601635"/>
            <a:ext cx="2811600" cy="1843200"/>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Pair activity (1-2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Come up with a list of things you can do to improve your communication skills!</a:t>
            </a:r>
          </a:p>
        </p:txBody>
      </p:sp>
      <p:pic>
        <p:nvPicPr>
          <p:cNvPr id="2050" name="Picture 2">
            <a:extLst>
              <a:ext uri="{FF2B5EF4-FFF2-40B4-BE49-F238E27FC236}">
                <a16:creationId xmlns:a16="http://schemas.microsoft.com/office/drawing/2014/main" id="{679F9578-37F8-4125-A248-245A9D24AEAF}"/>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44159" y="2507400"/>
            <a:ext cx="3077347" cy="1842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People celebrating">
            <a:extLst>
              <a:ext uri="{FF2B5EF4-FFF2-40B4-BE49-F238E27FC236}">
                <a16:creationId xmlns:a16="http://schemas.microsoft.com/office/drawing/2014/main" id="{01C0A3B7-62EC-4016-9CB8-2CA7AAFEB46B}"/>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b="10036"/>
          <a:stretch/>
        </p:blipFill>
        <p:spPr>
          <a:xfrm>
            <a:off x="3295943" y="4601635"/>
            <a:ext cx="3078000" cy="1843200"/>
          </a:xfrm>
          <a:prstGeom prst="rect">
            <a:avLst/>
          </a:prstGeom>
        </p:spPr>
      </p:pic>
      <p:sp>
        <p:nvSpPr>
          <p:cNvPr id="32" name="Pentagon 20">
            <a:extLst>
              <a:ext uri="{FF2B5EF4-FFF2-40B4-BE49-F238E27FC236}">
                <a16:creationId xmlns:a16="http://schemas.microsoft.com/office/drawing/2014/main" id="{11EE4E1C-E7F7-4B7F-A481-E28DCFBE94FB}"/>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33" name="Shape 114">
            <a:extLst>
              <a:ext uri="{FF2B5EF4-FFF2-40B4-BE49-F238E27FC236}">
                <a16:creationId xmlns:a16="http://schemas.microsoft.com/office/drawing/2014/main" id="{41191755-0FC1-4C60-9B75-A4DEBE262D36}"/>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How well do you communicate?</a:t>
            </a:r>
          </a:p>
        </p:txBody>
      </p:sp>
      <p:pic>
        <p:nvPicPr>
          <p:cNvPr id="34" name="Picture 10" descr="Eyes Cartoon icon">
            <a:extLst>
              <a:ext uri="{FF2B5EF4-FFF2-40B4-BE49-F238E27FC236}">
                <a16:creationId xmlns:a16="http://schemas.microsoft.com/office/drawing/2014/main" id="{400D13A3-426B-4654-A7F7-03F43583E9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9636" y="6078262"/>
            <a:ext cx="651093" cy="65109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BD7BAC52-0644-43BA-A4A6-FDE6FDC23F30}"/>
              </a:ext>
            </a:extLst>
          </p:cNvPr>
          <p:cNvSpPr/>
          <p:nvPr/>
        </p:nvSpPr>
        <p:spPr>
          <a:xfrm>
            <a:off x="6755187" y="157991"/>
            <a:ext cx="2266103" cy="894324"/>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How are your communication skills? Do you:</a:t>
            </a:r>
          </a:p>
        </p:txBody>
      </p:sp>
    </p:spTree>
    <p:extLst>
      <p:ext uri="{BB962C8B-B14F-4D97-AF65-F5344CB8AC3E}">
        <p14:creationId xmlns:p14="http://schemas.microsoft.com/office/powerpoint/2010/main" val="28860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Group of people outline">
            <a:extLst>
              <a:ext uri="{FF2B5EF4-FFF2-40B4-BE49-F238E27FC236}">
                <a16:creationId xmlns:a16="http://schemas.microsoft.com/office/drawing/2014/main" id="{85AE0F07-6ED8-444D-9A12-5F4266127A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1661" y="2013815"/>
            <a:ext cx="4876798" cy="4876798"/>
          </a:xfrm>
          <a:prstGeom prst="rect">
            <a:avLst/>
          </a:prstGeom>
        </p:spPr>
      </p:pic>
      <p:pic>
        <p:nvPicPr>
          <p:cNvPr id="35" name="Graphic 34" descr="Scales of justice outline">
            <a:extLst>
              <a:ext uri="{FF2B5EF4-FFF2-40B4-BE49-F238E27FC236}">
                <a16:creationId xmlns:a16="http://schemas.microsoft.com/office/drawing/2014/main" id="{265B306F-F029-49DD-BCC8-F148116935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9829" y="757797"/>
            <a:ext cx="4876798" cy="4876798"/>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4" name="Rectangle: Rounded Corners 23">
            <a:extLst>
              <a:ext uri="{FF2B5EF4-FFF2-40B4-BE49-F238E27FC236}">
                <a16:creationId xmlns:a16="http://schemas.microsoft.com/office/drawing/2014/main" id="{92960CC1-2B87-484D-B441-0585B4428A8C}"/>
              </a:ext>
            </a:extLst>
          </p:cNvPr>
          <p:cNvSpPr/>
          <p:nvPr/>
        </p:nvSpPr>
        <p:spPr>
          <a:xfrm>
            <a:off x="267257" y="1854314"/>
            <a:ext cx="4197249" cy="173808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Write down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think you, as an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employee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would have at work. Then, share your ideas as a class. Click for some examples!</a:t>
            </a:r>
          </a:p>
        </p:txBody>
      </p:sp>
      <p:sp>
        <p:nvSpPr>
          <p:cNvPr id="15" name="Rectangle: Rounded Corners 14">
            <a:extLst>
              <a:ext uri="{FF2B5EF4-FFF2-40B4-BE49-F238E27FC236}">
                <a16:creationId xmlns:a16="http://schemas.microsoft.com/office/drawing/2014/main" id="{286B7F37-4942-4867-9F43-EF40DC15DA14}"/>
              </a:ext>
            </a:extLst>
          </p:cNvPr>
          <p:cNvSpPr/>
          <p:nvPr/>
        </p:nvSpPr>
        <p:spPr>
          <a:xfrm>
            <a:off x="267257" y="997198"/>
            <a:ext cx="8609486" cy="684609"/>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Both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and their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employees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have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rights and responsibilities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the workplace.  It is important that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know about both</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CEE563B3-7EC9-4B84-9965-06E5388C4B84}"/>
              </a:ext>
            </a:extLst>
          </p:cNvPr>
          <p:cNvSpPr/>
          <p:nvPr/>
        </p:nvSpPr>
        <p:spPr>
          <a:xfrm>
            <a:off x="4679495" y="1854314"/>
            <a:ext cx="4197248" cy="173808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Individual activity (1-2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Now write down the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top three responsibilities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you think an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employer</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would have at work. Compare your answers as a class. Click for some ideas.</a:t>
            </a:r>
          </a:p>
        </p:txBody>
      </p:sp>
      <p:pic>
        <p:nvPicPr>
          <p:cNvPr id="1026" name="Picture 2" descr="Note icon">
            <a:extLst>
              <a:ext uri="{FF2B5EF4-FFF2-40B4-BE49-F238E27FC236}">
                <a16:creationId xmlns:a16="http://schemas.microsoft.com/office/drawing/2014/main" id="{2D0B465A-B6F9-486D-B4A9-5D1E990AC1D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83354" y="583587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ll Point Pen icon">
            <a:extLst>
              <a:ext uri="{FF2B5EF4-FFF2-40B4-BE49-F238E27FC236}">
                <a16:creationId xmlns:a16="http://schemas.microsoft.com/office/drawing/2014/main" id="{A1D07DAD-16C6-43E9-A05A-BF4DA0CD41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058409" y="58358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a16="http://schemas.microsoft.com/office/drawing/2014/main" id="{0553D604-9144-4D09-B99B-400CC5F41248}"/>
              </a:ext>
            </a:extLst>
          </p:cNvPr>
          <p:cNvSpPr/>
          <p:nvPr/>
        </p:nvSpPr>
        <p:spPr>
          <a:xfrm>
            <a:off x="274106" y="3771328"/>
            <a:ext cx="4190400" cy="56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Being dressed appropriately</a:t>
            </a:r>
          </a:p>
        </p:txBody>
      </p:sp>
      <p:sp>
        <p:nvSpPr>
          <p:cNvPr id="26" name="Rectangle: Rounded Corners 25">
            <a:extLst>
              <a:ext uri="{FF2B5EF4-FFF2-40B4-BE49-F238E27FC236}">
                <a16:creationId xmlns:a16="http://schemas.microsoft.com/office/drawing/2014/main" id="{F3AF5469-E346-4B56-8FFC-60371D80966C}"/>
              </a:ext>
            </a:extLst>
          </p:cNvPr>
          <p:cNvSpPr/>
          <p:nvPr/>
        </p:nvSpPr>
        <p:spPr>
          <a:xfrm>
            <a:off x="4686361" y="5233059"/>
            <a:ext cx="4190400" cy="56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Keeping everyone safe</a:t>
            </a:r>
          </a:p>
        </p:txBody>
      </p:sp>
      <p:sp>
        <p:nvSpPr>
          <p:cNvPr id="27" name="Rectangle: Rounded Corners 26">
            <a:extLst>
              <a:ext uri="{FF2B5EF4-FFF2-40B4-BE49-F238E27FC236}">
                <a16:creationId xmlns:a16="http://schemas.microsoft.com/office/drawing/2014/main" id="{91980489-E2F5-46C8-88F4-860C6243F4A7}"/>
              </a:ext>
            </a:extLst>
          </p:cNvPr>
          <p:cNvSpPr/>
          <p:nvPr/>
        </p:nvSpPr>
        <p:spPr>
          <a:xfrm>
            <a:off x="4686361" y="3776618"/>
            <a:ext cx="4190400" cy="56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Ensuring equality</a:t>
            </a:r>
          </a:p>
        </p:txBody>
      </p:sp>
      <p:sp>
        <p:nvSpPr>
          <p:cNvPr id="28" name="Rectangle: Rounded Corners 27">
            <a:extLst>
              <a:ext uri="{FF2B5EF4-FFF2-40B4-BE49-F238E27FC236}">
                <a16:creationId xmlns:a16="http://schemas.microsoft.com/office/drawing/2014/main" id="{8CB67E65-8B2C-425A-97DF-3E8E6B5BB8B9}"/>
              </a:ext>
            </a:extLst>
          </p:cNvPr>
          <p:cNvSpPr/>
          <p:nvPr/>
        </p:nvSpPr>
        <p:spPr>
          <a:xfrm>
            <a:off x="4686361" y="4504839"/>
            <a:ext cx="4190400" cy="5616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Sickness and holidays</a:t>
            </a:r>
          </a:p>
        </p:txBody>
      </p:sp>
      <p:sp>
        <p:nvSpPr>
          <p:cNvPr id="30" name="Rectangle: Rounded Corners 29">
            <a:extLst>
              <a:ext uri="{FF2B5EF4-FFF2-40B4-BE49-F238E27FC236}">
                <a16:creationId xmlns:a16="http://schemas.microsoft.com/office/drawing/2014/main" id="{23887365-2664-411F-A62B-60F09A8F3B1D}"/>
              </a:ext>
            </a:extLst>
          </p:cNvPr>
          <p:cNvSpPr/>
          <p:nvPr/>
        </p:nvSpPr>
        <p:spPr>
          <a:xfrm>
            <a:off x="274106" y="5233059"/>
            <a:ext cx="4190400" cy="56160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Completing the task/job</a:t>
            </a:r>
          </a:p>
        </p:txBody>
      </p:sp>
      <p:sp>
        <p:nvSpPr>
          <p:cNvPr id="31" name="Rectangle: Rounded Corners 30">
            <a:extLst>
              <a:ext uri="{FF2B5EF4-FFF2-40B4-BE49-F238E27FC236}">
                <a16:creationId xmlns:a16="http://schemas.microsoft.com/office/drawing/2014/main" id="{FDA489F0-105C-4B0C-86E8-98D62080CE5A}"/>
              </a:ext>
            </a:extLst>
          </p:cNvPr>
          <p:cNvSpPr/>
          <p:nvPr/>
        </p:nvSpPr>
        <p:spPr>
          <a:xfrm>
            <a:off x="267240" y="4502193"/>
            <a:ext cx="4190400" cy="56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Turning up on time</a:t>
            </a:r>
          </a:p>
        </p:txBody>
      </p:sp>
      <p:sp>
        <p:nvSpPr>
          <p:cNvPr id="21" name="Pentagon 20">
            <a:extLst>
              <a:ext uri="{FF2B5EF4-FFF2-40B4-BE49-F238E27FC236}">
                <a16:creationId xmlns:a16="http://schemas.microsoft.com/office/drawing/2014/main" id="{51201F9C-56BB-41C8-B38C-EE651269BE53}"/>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7</a:t>
            </a:r>
          </a:p>
        </p:txBody>
      </p:sp>
      <p:pic>
        <p:nvPicPr>
          <p:cNvPr id="22" name="Picture 21" descr="Berkshire Opportunities logo">
            <a:extLst>
              <a:ext uri="{FF2B5EF4-FFF2-40B4-BE49-F238E27FC236}">
                <a16:creationId xmlns:a16="http://schemas.microsoft.com/office/drawing/2014/main" id="{54EE8D22-E765-44D3-A340-1B5EAE0EDD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14">
            <a:extLst>
              <a:ext uri="{FF2B5EF4-FFF2-40B4-BE49-F238E27FC236}">
                <a16:creationId xmlns:a16="http://schemas.microsoft.com/office/drawing/2014/main" id="{B816EC8F-584E-40D1-8EE4-A77586244378}"/>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your future</a:t>
            </a:r>
          </a:p>
        </p:txBody>
      </p:sp>
      <p:sp>
        <p:nvSpPr>
          <p:cNvPr id="33" name="Rectangle: Rounded Corners 32">
            <a:extLst>
              <a:ext uri="{FF2B5EF4-FFF2-40B4-BE49-F238E27FC236}">
                <a16:creationId xmlns:a16="http://schemas.microsoft.com/office/drawing/2014/main" id="{4AFE8A46-96F5-4FD0-A7F9-E9DB9A907B94}"/>
              </a:ext>
            </a:extLst>
          </p:cNvPr>
          <p:cNvSpPr/>
          <p:nvPr/>
        </p:nvSpPr>
        <p:spPr>
          <a:xfrm>
            <a:off x="1208721" y="5982746"/>
            <a:ext cx="6726558" cy="609437"/>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How many of these apply to both employees and employers?</a:t>
            </a:r>
          </a:p>
        </p:txBody>
      </p:sp>
    </p:spTree>
    <p:extLst>
      <p:ext uri="{BB962C8B-B14F-4D97-AF65-F5344CB8AC3E}">
        <p14:creationId xmlns:p14="http://schemas.microsoft.com/office/powerpoint/2010/main" val="319556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animEffect transition="in" filter="fade">
                                      <p:cBhvr>
                                        <p:cTn id="45" dur="500"/>
                                        <p:tgtEl>
                                          <p:spTgt spid="1026"/>
                                        </p:tgtEl>
                                      </p:cBhvr>
                                    </p:animEffect>
                                  </p:childTnLst>
                                </p:cTn>
                              </p:par>
                              <p:par>
                                <p:cTn id="46" presetID="10" presetClass="entr" presetSubtype="0" fill="hold" nodeType="with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fade">
                                      <p:cBhvr>
                                        <p:cTn id="4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25" grpId="0" animBg="1"/>
      <p:bldP spid="26" grpId="0" animBg="1"/>
      <p:bldP spid="27" grpId="0" animBg="1"/>
      <p:bldP spid="28" grpId="0" animBg="1"/>
      <p:bldP spid="30" grpId="0" animBg="1"/>
      <p:bldP spid="31"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6EFD3AAF-B84C-4F04-8939-E7F30A0CF9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151442"/>
            <a:ext cx="6966283" cy="646331"/>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2214064"/>
            <a:ext cx="6804915" cy="369332"/>
          </a:xfrm>
          <a:prstGeom prst="rect">
            <a:avLst/>
          </a:prstGeom>
          <a:noFill/>
        </p:spPr>
        <p:txBody>
          <a:bodyPr wrap="square" rtlCol="0">
            <a:spAutoFit/>
          </a:bodyPr>
          <a:lstStyle/>
          <a:p>
            <a:r>
              <a:rPr lang="en-GB" dirty="0">
                <a:latin typeface="Century Gothic" panose="020B0502020202020204" pitchFamily="34" charset="0"/>
              </a:rPr>
              <a:t>Being aware of the range of possible jobs.</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000103"/>
            <a:ext cx="6804915" cy="646331"/>
          </a:xfrm>
          <a:prstGeom prst="rect">
            <a:avLst/>
          </a:prstGeom>
          <a:noFill/>
        </p:spPr>
        <p:txBody>
          <a:bodyPr wrap="square" rtlCol="0">
            <a:spAutoFit/>
          </a:bodyPr>
          <a:lstStyle/>
          <a:p>
            <a:r>
              <a:rPr lang="en-GB" dirty="0">
                <a:latin typeface="Century Gothic" panose="020B0502020202020204" pitchFamily="34" charset="0"/>
              </a:rPr>
              <a:t>Being aware that career describes their journey through life, learning and work.</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5" y="3916584"/>
            <a:ext cx="6804915" cy="646331"/>
          </a:xfrm>
          <a:prstGeom prst="rect">
            <a:avLst/>
          </a:prstGeom>
          <a:noFill/>
        </p:spPr>
        <p:txBody>
          <a:bodyPr wrap="square" rtlCol="0">
            <a:spAutoFit/>
          </a:bodyPr>
          <a:lstStyle/>
          <a:p>
            <a:r>
              <a:rPr lang="en-GB" dirty="0">
                <a:latin typeface="Century Gothic" panose="020B0502020202020204" pitchFamily="34" charset="0"/>
              </a:rPr>
              <a:t>Developing the ability to communicate their needs and wants.</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4" y="4837281"/>
            <a:ext cx="6804915" cy="646331"/>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6" y="5760563"/>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A16CD4B3-FF2F-46A7-ABCF-13A5BE89EF19}"/>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0" name="Picture 19" descr="Berkshire Opportunities logo">
            <a:extLst>
              <a:ext uri="{FF2B5EF4-FFF2-40B4-BE49-F238E27FC236}">
                <a16:creationId xmlns:a16="http://schemas.microsoft.com/office/drawing/2014/main" id="{3874FF72-34E5-4D62-8C83-B16270C5D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9034640-233D-432E-99BA-56A8F5EDA5E9}"/>
              </a:ext>
            </a:extLst>
          </p:cNvPr>
          <p:cNvPicPr>
            <a:picLocks noChangeAspect="1"/>
          </p:cNvPicPr>
          <p:nvPr/>
        </p:nvPicPr>
        <p:blipFill>
          <a:blip r:embed="rId4"/>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0264872A-5160-44FF-901E-24268872D9B0}"/>
              </a:ext>
            </a:extLst>
          </p:cNvPr>
          <p:cNvPicPr>
            <a:picLocks noChangeAspect="1"/>
          </p:cNvPicPr>
          <p:nvPr/>
        </p:nvPicPr>
        <p:blipFill>
          <a:blip r:embed="rId5"/>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68EE6701-A89A-43DE-9E24-6B3891C07BA8}"/>
              </a:ext>
            </a:extLst>
          </p:cNvPr>
          <p:cNvPicPr>
            <a:picLocks noChangeAspect="1"/>
          </p:cNvPicPr>
          <p:nvPr/>
        </p:nvPicPr>
        <p:blipFill>
          <a:blip r:embed="rId6"/>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D5776689-BCDB-4A39-BC68-5D6AF9D1B0E5}"/>
              </a:ext>
            </a:extLst>
          </p:cNvPr>
          <p:cNvPicPr>
            <a:picLocks noChangeAspect="1"/>
          </p:cNvPicPr>
          <p:nvPr/>
        </p:nvPicPr>
        <p:blipFill>
          <a:blip r:embed="rId7"/>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051DCEB6-6E3A-4F84-B31B-A559B406FDD1}"/>
              </a:ext>
            </a:extLst>
          </p:cNvPr>
          <p:cNvPicPr>
            <a:picLocks noChangeAspect="1"/>
          </p:cNvPicPr>
          <p:nvPr/>
        </p:nvPicPr>
        <p:blipFill>
          <a:blip r:embed="rId8"/>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E8C7338E-AC7C-4C8A-A61D-4175F91CF9F4}"/>
              </a:ext>
            </a:extLst>
          </p:cNvPr>
          <p:cNvPicPr>
            <a:picLocks noChangeAspect="1"/>
          </p:cNvPicPr>
          <p:nvPr/>
        </p:nvPicPr>
        <p:blipFill rotWithShape="1">
          <a:blip r:embed="rId9"/>
          <a:srcRect l="1672" r="7293"/>
          <a:stretch/>
        </p:blipFill>
        <p:spPr>
          <a:xfrm>
            <a:off x="606538" y="2000322"/>
            <a:ext cx="765062" cy="792000"/>
          </a:xfrm>
          <a:prstGeom prst="rect">
            <a:avLst/>
          </a:prstGeom>
        </p:spPr>
      </p:pic>
    </p:spTree>
    <p:extLst>
      <p:ext uri="{BB962C8B-B14F-4D97-AF65-F5344CB8AC3E}">
        <p14:creationId xmlns:p14="http://schemas.microsoft.com/office/powerpoint/2010/main" val="323125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Shape 114">
            <a:extLst>
              <a:ext uri="{FF2B5EF4-FFF2-40B4-BE49-F238E27FC236}">
                <a16:creationId xmlns:a16="http://schemas.microsoft.com/office/drawing/2014/main" id="{102B7FDD-DB33-42A1-AB6E-F97094BA8CA4}"/>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
        <p:nvSpPr>
          <p:cNvPr id="7" name="Shape 113">
            <a:extLst>
              <a:ext uri="{FF2B5EF4-FFF2-40B4-BE49-F238E27FC236}">
                <a16:creationId xmlns:a16="http://schemas.microsoft.com/office/drawing/2014/main" id="{9BA3D665-E2D8-4CBD-9BF2-E27DA46DA42D}"/>
              </a:ext>
            </a:extLst>
          </p:cNvPr>
          <p:cNvSpPr/>
          <p:nvPr/>
        </p:nvSpPr>
        <p:spPr>
          <a:xfrm>
            <a:off x="472484" y="1317773"/>
            <a:ext cx="819903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pic>
        <p:nvPicPr>
          <p:cNvPr id="5" name="Picture 4" descr="Berkshire Opportunities logo">
            <a:extLst>
              <a:ext uri="{FF2B5EF4-FFF2-40B4-BE49-F238E27FC236}">
                <a16:creationId xmlns:a16="http://schemas.microsoft.com/office/drawing/2014/main" id="{9EE14BC4-2CA1-465A-A0F2-D554EE67E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35" name="Graphic 34" descr="Marker outline">
            <a:extLst>
              <a:ext uri="{FF2B5EF4-FFF2-40B4-BE49-F238E27FC236}">
                <a16:creationId xmlns:a16="http://schemas.microsoft.com/office/drawing/2014/main" id="{E6882722-7896-4718-A913-F613A2F8D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1310" y="2288847"/>
            <a:ext cx="4876800" cy="4876800"/>
          </a:xfrm>
          <a:prstGeom prst="rect">
            <a:avLst/>
          </a:prstGeom>
        </p:spPr>
      </p:pic>
      <p:pic>
        <p:nvPicPr>
          <p:cNvPr id="36" name="Graphic 35" descr="Remote work outline">
            <a:extLst>
              <a:ext uri="{FF2B5EF4-FFF2-40B4-BE49-F238E27FC236}">
                <a16:creationId xmlns:a16="http://schemas.microsoft.com/office/drawing/2014/main" id="{6DC66608-C704-4DF9-A0CD-1A88BD7660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863" y="699783"/>
            <a:ext cx="4876800" cy="4876800"/>
          </a:xfrm>
          <a:prstGeom prst="rect">
            <a:avLst/>
          </a:prstGeom>
        </p:spPr>
      </p:pic>
      <p:sp>
        <p:nvSpPr>
          <p:cNvPr id="37" name="Rectangle: Rounded Corners 36">
            <a:extLst>
              <a:ext uri="{FF2B5EF4-FFF2-40B4-BE49-F238E27FC236}">
                <a16:creationId xmlns:a16="http://schemas.microsoft.com/office/drawing/2014/main" id="{8EC74F95-2DAD-497F-BA25-DDAB05DF1EC2}"/>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38" name="Rectangle: Rounded Corners 37">
            <a:extLst>
              <a:ext uri="{FF2B5EF4-FFF2-40B4-BE49-F238E27FC236}">
                <a16:creationId xmlns:a16="http://schemas.microsoft.com/office/drawing/2014/main" id="{DC720C69-5D25-4598-AD9C-2C580EE45987}"/>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the Labour Market Information could help you find a job?</a:t>
            </a:r>
          </a:p>
        </p:txBody>
      </p:sp>
      <p:pic>
        <p:nvPicPr>
          <p:cNvPr id="39" name="Picture 2" descr="City Guide icon">
            <a:extLst>
              <a:ext uri="{FF2B5EF4-FFF2-40B4-BE49-F238E27FC236}">
                <a16:creationId xmlns:a16="http://schemas.microsoft.com/office/drawing/2014/main" id="{2622E8A1-6B49-45C5-AB80-3BF6F20E9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Learning icon">
            <a:extLst>
              <a:ext uri="{FF2B5EF4-FFF2-40B4-BE49-F238E27FC236}">
                <a16:creationId xmlns:a16="http://schemas.microsoft.com/office/drawing/2014/main" id="{EF23BE1F-D310-47EC-AB79-242B5F3D8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d Working icon">
            <a:extLst>
              <a:ext uri="{FF2B5EF4-FFF2-40B4-BE49-F238E27FC236}">
                <a16:creationId xmlns:a16="http://schemas.microsoft.com/office/drawing/2014/main" id="{2A955805-9B35-4742-880A-042B9FE302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958A2ED7-248A-4AB4-8294-0D42A3936CE7}"/>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43" name="Rectangle: Rounded Corners 42">
            <a:extLst>
              <a:ext uri="{FF2B5EF4-FFF2-40B4-BE49-F238E27FC236}">
                <a16:creationId xmlns:a16="http://schemas.microsoft.com/office/drawing/2014/main" id="{71153F0B-0A9C-4BB9-98AA-47569F9FB843}"/>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44" name="Picture 43" descr="Schools">
            <a:extLst>
              <a:ext uri="{FF2B5EF4-FFF2-40B4-BE49-F238E27FC236}">
                <a16:creationId xmlns:a16="http://schemas.microsoft.com/office/drawing/2014/main" id="{78DBAFA0-4A01-4564-A3B5-F257E89C29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Berkshire Opportunities logo">
            <a:extLst>
              <a:ext uri="{FF2B5EF4-FFF2-40B4-BE49-F238E27FC236}">
                <a16:creationId xmlns:a16="http://schemas.microsoft.com/office/drawing/2014/main" id="{249BC305-60D6-4F8F-9E84-4514303AA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B64C6C80-FD13-424B-80CA-BCC98028B2F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47" name="Shape 114">
            <a:extLst>
              <a:ext uri="{FF2B5EF4-FFF2-40B4-BE49-F238E27FC236}">
                <a16:creationId xmlns:a16="http://schemas.microsoft.com/office/drawing/2014/main" id="{A8E50E0C-B258-4945-9A1E-934D466A702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48" name="Rectangle: Rounded Corners 47">
            <a:extLst>
              <a:ext uri="{FF2B5EF4-FFF2-40B4-BE49-F238E27FC236}">
                <a16:creationId xmlns:a16="http://schemas.microsoft.com/office/drawing/2014/main" id="{C460DAF2-FEB0-454D-8603-41DC8672AA61}"/>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Tree>
    <p:extLst>
      <p:ext uri="{BB962C8B-B14F-4D97-AF65-F5344CB8AC3E}">
        <p14:creationId xmlns:p14="http://schemas.microsoft.com/office/powerpoint/2010/main" val="68882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47" descr="Left Brain outline">
            <a:extLst>
              <a:ext uri="{FF2B5EF4-FFF2-40B4-BE49-F238E27FC236}">
                <a16:creationId xmlns:a16="http://schemas.microsoft.com/office/drawing/2014/main" id="{B4085EDC-561E-4365-96BF-3F8D23BB11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17" y="2034760"/>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3" name="Graphic 22" descr="Map with pin outline">
            <a:extLst>
              <a:ext uri="{FF2B5EF4-FFF2-40B4-BE49-F238E27FC236}">
                <a16:creationId xmlns:a16="http://schemas.microsoft.com/office/drawing/2014/main" id="{54951E6E-4B55-49B8-BD44-ACE1742287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518" y="6717"/>
            <a:ext cx="4876800" cy="4876800"/>
          </a:xfrm>
          <a:prstGeom prst="rect">
            <a:avLst/>
          </a:prstGeom>
        </p:spPr>
      </p:pic>
      <p:sp>
        <p:nvSpPr>
          <p:cNvPr id="24" name="Rectangle: Rounded Corners 23">
            <a:extLst>
              <a:ext uri="{FF2B5EF4-FFF2-40B4-BE49-F238E27FC236}">
                <a16:creationId xmlns:a16="http://schemas.microsoft.com/office/drawing/2014/main" id="{B800C6A3-A156-4858-9AA8-557F2FE465AC}"/>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25" name="Rectangle: Rounded Corners 24">
            <a:extLst>
              <a:ext uri="{FF2B5EF4-FFF2-40B4-BE49-F238E27FC236}">
                <a16:creationId xmlns:a16="http://schemas.microsoft.com/office/drawing/2014/main" id="{F6E5811F-02DD-4972-9205-837BF79E720F}"/>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p:txBody>
      </p:sp>
      <p:sp>
        <p:nvSpPr>
          <p:cNvPr id="27" name="Rectangle: Rounded Corners 26">
            <a:extLst>
              <a:ext uri="{FF2B5EF4-FFF2-40B4-BE49-F238E27FC236}">
                <a16:creationId xmlns:a16="http://schemas.microsoft.com/office/drawing/2014/main" id="{E9E89CB0-A779-4C3C-A0FA-7298B7336A14}"/>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p:txBody>
      </p:sp>
      <p:sp>
        <p:nvSpPr>
          <p:cNvPr id="29" name="Rectangle: Rounded Corners 28">
            <a:extLst>
              <a:ext uri="{FF2B5EF4-FFF2-40B4-BE49-F238E27FC236}">
                <a16:creationId xmlns:a16="http://schemas.microsoft.com/office/drawing/2014/main" id="{BF5BB276-4AD1-4220-873A-9C699F4A3E50}"/>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30" name="Rectangle: Rounded Corners 29">
            <a:extLst>
              <a:ext uri="{FF2B5EF4-FFF2-40B4-BE49-F238E27FC236}">
                <a16:creationId xmlns:a16="http://schemas.microsoft.com/office/drawing/2014/main" id="{D12431A9-4FF7-402C-B388-5A79E92FFF2A}"/>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8AF6507-220C-4A25-A33E-C35D0FD69E62}"/>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p:txBody>
      </p:sp>
      <p:sp>
        <p:nvSpPr>
          <p:cNvPr id="33" name="Rectangle: Rounded Corners 32">
            <a:extLst>
              <a:ext uri="{FF2B5EF4-FFF2-40B4-BE49-F238E27FC236}">
                <a16:creationId xmlns:a16="http://schemas.microsoft.com/office/drawing/2014/main" id="{C0F37A00-0EF0-4F2D-90A6-FCC22895920E}"/>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p:txBody>
      </p:sp>
      <p:sp>
        <p:nvSpPr>
          <p:cNvPr id="35" name="Rectangle: Rounded Corners 34">
            <a:extLst>
              <a:ext uri="{FF2B5EF4-FFF2-40B4-BE49-F238E27FC236}">
                <a16:creationId xmlns:a16="http://schemas.microsoft.com/office/drawing/2014/main" id="{512A1D08-85A8-44A9-B62A-248B87725921}"/>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8481BA8F-BFCF-4495-9912-DDCA1FBFE36F}"/>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1A41D15-C7A7-427C-AB45-0809F95A5BDA}"/>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p:txBody>
      </p:sp>
      <p:sp>
        <p:nvSpPr>
          <p:cNvPr id="38" name="Rectangle: Rounded Corners 37">
            <a:extLst>
              <a:ext uri="{FF2B5EF4-FFF2-40B4-BE49-F238E27FC236}">
                <a16:creationId xmlns:a16="http://schemas.microsoft.com/office/drawing/2014/main" id="{D764AD2C-5238-47F6-B706-9D4BFCF678B2}"/>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Have you thought about which sector interests you for your future?</a:t>
            </a:r>
          </a:p>
        </p:txBody>
      </p:sp>
      <p:sp>
        <p:nvSpPr>
          <p:cNvPr id="39" name="Rectangle: Rounded Corners 38">
            <a:extLst>
              <a:ext uri="{FF2B5EF4-FFF2-40B4-BE49-F238E27FC236}">
                <a16:creationId xmlns:a16="http://schemas.microsoft.com/office/drawing/2014/main" id="{F30EF03E-9FD5-409D-A282-956AC389ECAB}"/>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40" name="Rectangle: Rounded Corners 39">
            <a:extLst>
              <a:ext uri="{FF2B5EF4-FFF2-40B4-BE49-F238E27FC236}">
                <a16:creationId xmlns:a16="http://schemas.microsoft.com/office/drawing/2014/main" id="{045E5B0F-5D34-4494-80FE-64062CF6B492}"/>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p:txBody>
      </p:sp>
      <p:pic>
        <p:nvPicPr>
          <p:cNvPr id="41" name="Picture 40">
            <a:hlinkClick r:id="rId7"/>
            <a:extLst>
              <a:ext uri="{FF2B5EF4-FFF2-40B4-BE49-F238E27FC236}">
                <a16:creationId xmlns:a16="http://schemas.microsoft.com/office/drawing/2014/main" id="{49ACDE9F-3632-4D45-9309-7D305C628B9E}"/>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42" name="Picture 41">
            <a:hlinkClick r:id="rId9"/>
            <a:extLst>
              <a:ext uri="{FF2B5EF4-FFF2-40B4-BE49-F238E27FC236}">
                <a16:creationId xmlns:a16="http://schemas.microsoft.com/office/drawing/2014/main" id="{C7E6A50A-1654-4ADC-9A01-F7F6ED49DDB1}"/>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43" name="Picture 42">
            <a:hlinkClick r:id="rId11"/>
            <a:extLst>
              <a:ext uri="{FF2B5EF4-FFF2-40B4-BE49-F238E27FC236}">
                <a16:creationId xmlns:a16="http://schemas.microsoft.com/office/drawing/2014/main" id="{9C2080E9-3361-4BD6-9ED3-C047E1465C0A}"/>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44" name="Picture 43">
            <a:hlinkClick r:id="rId13"/>
            <a:extLst>
              <a:ext uri="{FF2B5EF4-FFF2-40B4-BE49-F238E27FC236}">
                <a16:creationId xmlns:a16="http://schemas.microsoft.com/office/drawing/2014/main" id="{EF758392-43EC-4058-A726-29D1DA9ECD4E}"/>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45" name="Picture 44" descr="Berkshire Opportunities logo">
            <a:extLst>
              <a:ext uri="{FF2B5EF4-FFF2-40B4-BE49-F238E27FC236}">
                <a16:creationId xmlns:a16="http://schemas.microsoft.com/office/drawing/2014/main" id="{20E6B16F-E5A9-46BE-B9CA-7A97710C2F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6517C0BC-BA0C-4B12-A916-9A74C9CDD38E}"/>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47" name="Shape 114">
            <a:extLst>
              <a:ext uri="{FF2B5EF4-FFF2-40B4-BE49-F238E27FC236}">
                <a16:creationId xmlns:a16="http://schemas.microsoft.com/office/drawing/2014/main" id="{6F2A3207-4BE6-46ED-B3D7-22EA8CE7984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11406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5" grpId="0" animBg="1"/>
      <p:bldP spid="36" grpId="0" animBg="1"/>
      <p:bldP spid="37" grpId="0" animBg="1"/>
      <p:bldP spid="38"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descr="Left Brain outline">
            <a:extLst>
              <a:ext uri="{FF2B5EF4-FFF2-40B4-BE49-F238E27FC236}">
                <a16:creationId xmlns:a16="http://schemas.microsoft.com/office/drawing/2014/main" id="{8EE22C19-3B17-4B08-8191-DAA1A6672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17" y="2034760"/>
            <a:ext cx="4876800" cy="4876800"/>
          </a:xfrm>
          <a:prstGeom prst="rect">
            <a:avLst/>
          </a:prstGeom>
        </p:spPr>
      </p:pic>
      <p:pic>
        <p:nvPicPr>
          <p:cNvPr id="72" name="Graphic 71" descr="Map with pin outline">
            <a:extLst>
              <a:ext uri="{FF2B5EF4-FFF2-40B4-BE49-F238E27FC236}">
                <a16:creationId xmlns:a16="http://schemas.microsoft.com/office/drawing/2014/main" id="{A8C823EF-511F-45C3-8B97-7482D49A1A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518" y="6717"/>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454563" y="897791"/>
            <a:ext cx="8327390" cy="110041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Mind the gaps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Now you’ve seen the range of active sectors in Berkshire, it’s time to see what this looks like. On your own or in a pair, choose the right answer to fill the gap in each statement – you can use the icons to help you. Then click to see if you’re right!</a:t>
            </a:r>
          </a:p>
        </p:txBody>
      </p:sp>
      <p:sp>
        <p:nvSpPr>
          <p:cNvPr id="12" name="Rectangle: Rounded Corners 11">
            <a:extLst>
              <a:ext uri="{FF2B5EF4-FFF2-40B4-BE49-F238E27FC236}">
                <a16:creationId xmlns:a16="http://schemas.microsoft.com/office/drawing/2014/main" id="{7CD5049D-70D4-4360-B788-4270836ABFD8}"/>
              </a:ext>
            </a:extLst>
          </p:cNvPr>
          <p:cNvSpPr/>
          <p:nvPr/>
        </p:nvSpPr>
        <p:spPr>
          <a:xfrm>
            <a:off x="3946602" y="2959633"/>
            <a:ext cx="3876284" cy="630188"/>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don’t need to work for a large company</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hundreds of “___- companies too”.  </a:t>
            </a:r>
          </a:p>
        </p:txBody>
      </p:sp>
      <p:sp>
        <p:nvSpPr>
          <p:cNvPr id="18" name="Rectangle: Rounded Corners 17">
            <a:extLst>
              <a:ext uri="{FF2B5EF4-FFF2-40B4-BE49-F238E27FC236}">
                <a16:creationId xmlns:a16="http://schemas.microsoft.com/office/drawing/2014/main" id="{0FF70929-19EB-455E-86C7-BA089CD25CA6}"/>
              </a:ext>
            </a:extLst>
          </p:cNvPr>
          <p:cNvSpPr/>
          <p:nvPr/>
        </p:nvSpPr>
        <p:spPr>
          <a:xfrm>
            <a:off x="3971367" y="4548074"/>
            <a:ext cx="3876283" cy="630189"/>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growth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expected in the area of ___.</a:t>
            </a:r>
          </a:p>
        </p:txBody>
      </p:sp>
      <p:sp>
        <p:nvSpPr>
          <p:cNvPr id="19" name="Rectangle: Rounded Corners 18">
            <a:extLst>
              <a:ext uri="{FF2B5EF4-FFF2-40B4-BE49-F238E27FC236}">
                <a16:creationId xmlns:a16="http://schemas.microsoft.com/office/drawing/2014/main" id="{DDEBD0AD-656B-48CB-9D9C-82BFB922CED2}"/>
              </a:ext>
            </a:extLst>
          </p:cNvPr>
          <p:cNvSpPr/>
          <p:nvPr/>
        </p:nvSpPr>
        <p:spPr>
          <a:xfrm>
            <a:off x="1684989" y="2165413"/>
            <a:ext cx="3248579" cy="630188"/>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___ people between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18-65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years old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Berkshire.  </a:t>
            </a:r>
          </a:p>
        </p:txBody>
      </p:sp>
      <p:sp>
        <p:nvSpPr>
          <p:cNvPr id="20" name="Rectangle: Rounded Corners 19">
            <a:extLst>
              <a:ext uri="{FF2B5EF4-FFF2-40B4-BE49-F238E27FC236}">
                <a16:creationId xmlns:a16="http://schemas.microsoft.com/office/drawing/2014/main" id="{C5BA5439-FA9A-4D1B-947F-E2290F82E163}"/>
              </a:ext>
            </a:extLst>
          </p:cNvPr>
          <p:cNvSpPr/>
          <p:nvPr/>
        </p:nvSpPr>
        <p:spPr>
          <a:xfrm>
            <a:off x="1684989" y="3753853"/>
            <a:ext cx="3248579" cy="630189"/>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___ was the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top skill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asked for by employers.  </a:t>
            </a:r>
          </a:p>
        </p:txBody>
      </p:sp>
      <p:sp>
        <p:nvSpPr>
          <p:cNvPr id="21" name="Rectangle: Rounded Corners 20">
            <a:extLst>
              <a:ext uri="{FF2B5EF4-FFF2-40B4-BE49-F238E27FC236}">
                <a16:creationId xmlns:a16="http://schemas.microsoft.com/office/drawing/2014/main" id="{CBE7D898-25E4-4AF1-ADD8-C88CD0228F5C}"/>
              </a:ext>
            </a:extLst>
          </p:cNvPr>
          <p:cNvSpPr/>
          <p:nvPr/>
        </p:nvSpPr>
        <p:spPr>
          <a:xfrm>
            <a:off x="1684988" y="5342295"/>
            <a:ext cx="3049339" cy="630189"/>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opportunities in the future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____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EC112FE0-77DE-4B73-9D7A-D4B95B9473B4}"/>
              </a:ext>
            </a:extLst>
          </p:cNvPr>
          <p:cNvSpPr/>
          <p:nvPr/>
        </p:nvSpPr>
        <p:spPr>
          <a:xfrm>
            <a:off x="3971367" y="6136515"/>
            <a:ext cx="3851519" cy="630189"/>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highest growth sector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Berkshire is ___</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___</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23" name="Picture 4" descr="People icon">
            <a:extLst>
              <a:ext uri="{FF2B5EF4-FFF2-40B4-BE49-F238E27FC236}">
                <a16:creationId xmlns:a16="http://schemas.microsoft.com/office/drawing/2014/main" id="{5C7537DC-C019-40DB-9132-62E01B696D4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210" y="20233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Nurse Male icon">
            <a:extLst>
              <a:ext uri="{FF2B5EF4-FFF2-40B4-BE49-F238E27FC236}">
                <a16:creationId xmlns:a16="http://schemas.microsoft.com/office/drawing/2014/main" id="{D3764242-67CF-4576-8350-A0C163A04B3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95190" y="58667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ommunication icon">
            <a:extLst>
              <a:ext uri="{FF2B5EF4-FFF2-40B4-BE49-F238E27FC236}">
                <a16:creationId xmlns:a16="http://schemas.microsoft.com/office/drawing/2014/main" id="{3D1A92CB-A291-46B5-9260-2D9B3294AD9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9210" y="36212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Small Business icon">
            <a:extLst>
              <a:ext uri="{FF2B5EF4-FFF2-40B4-BE49-F238E27FC236}">
                <a16:creationId xmlns:a16="http://schemas.microsoft.com/office/drawing/2014/main" id="{61F885B0-FA80-4C67-A487-5AD89C9ADC78}"/>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19954" y="282056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0C65F58-A7FE-4772-AD20-287B1C91454F}"/>
              </a:ext>
            </a:extLst>
          </p:cNvPr>
          <p:cNvSpPr txBox="1"/>
          <p:nvPr/>
        </p:nvSpPr>
        <p:spPr>
          <a:xfrm>
            <a:off x="5394837"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450,000</a:t>
            </a:r>
          </a:p>
        </p:txBody>
      </p:sp>
      <p:sp>
        <p:nvSpPr>
          <p:cNvPr id="28" name="TextBox 27">
            <a:extLst>
              <a:ext uri="{FF2B5EF4-FFF2-40B4-BE49-F238E27FC236}">
                <a16:creationId xmlns:a16="http://schemas.microsoft.com/office/drawing/2014/main" id="{5C7D4FAF-75BE-4F4C-B43B-912E40DF7636}"/>
              </a:ext>
            </a:extLst>
          </p:cNvPr>
          <p:cNvSpPr txBox="1"/>
          <p:nvPr/>
        </p:nvSpPr>
        <p:spPr>
          <a:xfrm>
            <a:off x="6726290"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350,000</a:t>
            </a:r>
          </a:p>
        </p:txBody>
      </p:sp>
      <p:sp>
        <p:nvSpPr>
          <p:cNvPr id="29" name="TextBox 28">
            <a:extLst>
              <a:ext uri="{FF2B5EF4-FFF2-40B4-BE49-F238E27FC236}">
                <a16:creationId xmlns:a16="http://schemas.microsoft.com/office/drawing/2014/main" id="{4D5044E9-A7FC-4A8E-954A-6D67745EC727}"/>
              </a:ext>
            </a:extLst>
          </p:cNvPr>
          <p:cNvSpPr txBox="1"/>
          <p:nvPr/>
        </p:nvSpPr>
        <p:spPr>
          <a:xfrm>
            <a:off x="8057743"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250,000</a:t>
            </a:r>
          </a:p>
        </p:txBody>
      </p:sp>
      <p:sp>
        <p:nvSpPr>
          <p:cNvPr id="30" name="TextBox 29">
            <a:extLst>
              <a:ext uri="{FF2B5EF4-FFF2-40B4-BE49-F238E27FC236}">
                <a16:creationId xmlns:a16="http://schemas.microsoft.com/office/drawing/2014/main" id="{ACCF5D6B-7113-4B07-A84A-F99891DDF930}"/>
              </a:ext>
            </a:extLst>
          </p:cNvPr>
          <p:cNvSpPr txBox="1"/>
          <p:nvPr/>
        </p:nvSpPr>
        <p:spPr>
          <a:xfrm>
            <a:off x="514113" y="3136029"/>
            <a:ext cx="857978"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Medium</a:t>
            </a:r>
          </a:p>
        </p:txBody>
      </p:sp>
      <p:sp>
        <p:nvSpPr>
          <p:cNvPr id="31" name="TextBox 30">
            <a:extLst>
              <a:ext uri="{FF2B5EF4-FFF2-40B4-BE49-F238E27FC236}">
                <a16:creationId xmlns:a16="http://schemas.microsoft.com/office/drawing/2014/main" id="{067A2650-F1C8-458B-A0BA-089F0A19B343}"/>
              </a:ext>
            </a:extLst>
          </p:cNvPr>
          <p:cNvSpPr txBox="1"/>
          <p:nvPr/>
        </p:nvSpPr>
        <p:spPr>
          <a:xfrm>
            <a:off x="1673299" y="3136029"/>
            <a:ext cx="978439"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Mega</a:t>
            </a:r>
          </a:p>
        </p:txBody>
      </p:sp>
      <p:sp>
        <p:nvSpPr>
          <p:cNvPr id="32" name="TextBox 31">
            <a:extLst>
              <a:ext uri="{FF2B5EF4-FFF2-40B4-BE49-F238E27FC236}">
                <a16:creationId xmlns:a16="http://schemas.microsoft.com/office/drawing/2014/main" id="{0D438ECC-0E8A-4B0B-AA90-3B516D645537}"/>
              </a:ext>
            </a:extLst>
          </p:cNvPr>
          <p:cNvSpPr txBox="1"/>
          <p:nvPr/>
        </p:nvSpPr>
        <p:spPr>
          <a:xfrm>
            <a:off x="2952948" y="3136029"/>
            <a:ext cx="758247"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Micro</a:t>
            </a:r>
          </a:p>
        </p:txBody>
      </p:sp>
      <p:sp>
        <p:nvSpPr>
          <p:cNvPr id="33" name="TextBox 32">
            <a:extLst>
              <a:ext uri="{FF2B5EF4-FFF2-40B4-BE49-F238E27FC236}">
                <a16:creationId xmlns:a16="http://schemas.microsoft.com/office/drawing/2014/main" id="{1D78E6E5-8A6B-41E7-8DC7-0BE118FBFBCB}"/>
              </a:ext>
            </a:extLst>
          </p:cNvPr>
          <p:cNvSpPr txBox="1"/>
          <p:nvPr/>
        </p:nvSpPr>
        <p:spPr>
          <a:xfrm>
            <a:off x="5283121" y="3934470"/>
            <a:ext cx="900542"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Manners</a:t>
            </a:r>
          </a:p>
        </p:txBody>
      </p:sp>
      <p:sp>
        <p:nvSpPr>
          <p:cNvPr id="34" name="TextBox 33">
            <a:extLst>
              <a:ext uri="{FF2B5EF4-FFF2-40B4-BE49-F238E27FC236}">
                <a16:creationId xmlns:a16="http://schemas.microsoft.com/office/drawing/2014/main" id="{1646D188-6F7C-4BEA-8A78-E897DC1D3DD2}"/>
              </a:ext>
            </a:extLst>
          </p:cNvPr>
          <p:cNvSpPr txBox="1"/>
          <p:nvPr/>
        </p:nvSpPr>
        <p:spPr>
          <a:xfrm>
            <a:off x="6374807" y="3934470"/>
            <a:ext cx="149210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Communication</a:t>
            </a:r>
          </a:p>
        </p:txBody>
      </p:sp>
      <p:sp>
        <p:nvSpPr>
          <p:cNvPr id="35" name="TextBox 34">
            <a:extLst>
              <a:ext uri="{FF2B5EF4-FFF2-40B4-BE49-F238E27FC236}">
                <a16:creationId xmlns:a16="http://schemas.microsoft.com/office/drawing/2014/main" id="{1CAD6EDB-9715-419B-ABCB-B178826A089C}"/>
              </a:ext>
            </a:extLst>
          </p:cNvPr>
          <p:cNvSpPr txBox="1"/>
          <p:nvPr/>
        </p:nvSpPr>
        <p:spPr>
          <a:xfrm>
            <a:off x="8058055" y="3934470"/>
            <a:ext cx="975157"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Discipline</a:t>
            </a:r>
          </a:p>
        </p:txBody>
      </p:sp>
      <p:sp>
        <p:nvSpPr>
          <p:cNvPr id="37" name="TextBox 36">
            <a:extLst>
              <a:ext uri="{FF2B5EF4-FFF2-40B4-BE49-F238E27FC236}">
                <a16:creationId xmlns:a16="http://schemas.microsoft.com/office/drawing/2014/main" id="{0264C902-C237-49F8-A737-4695706FB5B7}"/>
              </a:ext>
            </a:extLst>
          </p:cNvPr>
          <p:cNvSpPr txBox="1"/>
          <p:nvPr/>
        </p:nvSpPr>
        <p:spPr>
          <a:xfrm>
            <a:off x="501480" y="4747075"/>
            <a:ext cx="1027840"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Digital</a:t>
            </a:r>
          </a:p>
        </p:txBody>
      </p:sp>
      <p:sp>
        <p:nvSpPr>
          <p:cNvPr id="38" name="TextBox 37">
            <a:extLst>
              <a:ext uri="{FF2B5EF4-FFF2-40B4-BE49-F238E27FC236}">
                <a16:creationId xmlns:a16="http://schemas.microsoft.com/office/drawing/2014/main" id="{4C32AF11-B95B-4812-B097-6C70395F7D68}"/>
              </a:ext>
            </a:extLst>
          </p:cNvPr>
          <p:cNvSpPr txBox="1"/>
          <p:nvPr/>
        </p:nvSpPr>
        <p:spPr>
          <a:xfrm>
            <a:off x="1811266" y="4747075"/>
            <a:ext cx="72402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Retail</a:t>
            </a:r>
          </a:p>
        </p:txBody>
      </p:sp>
      <p:sp>
        <p:nvSpPr>
          <p:cNvPr id="39" name="TextBox 38">
            <a:extLst>
              <a:ext uri="{FF2B5EF4-FFF2-40B4-BE49-F238E27FC236}">
                <a16:creationId xmlns:a16="http://schemas.microsoft.com/office/drawing/2014/main" id="{B0D4883E-CE67-4023-AA47-96BE75012ACE}"/>
              </a:ext>
            </a:extLst>
          </p:cNvPr>
          <p:cNvSpPr txBox="1"/>
          <p:nvPr/>
        </p:nvSpPr>
        <p:spPr>
          <a:xfrm>
            <a:off x="2817234" y="4747075"/>
            <a:ext cx="1029676"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Education</a:t>
            </a:r>
          </a:p>
        </p:txBody>
      </p:sp>
      <p:sp>
        <p:nvSpPr>
          <p:cNvPr id="40" name="TextBox 39">
            <a:extLst>
              <a:ext uri="{FF2B5EF4-FFF2-40B4-BE49-F238E27FC236}">
                <a16:creationId xmlns:a16="http://schemas.microsoft.com/office/drawing/2014/main" id="{8068BA25-0D92-4342-9EE2-28B3B47E5B23}"/>
              </a:ext>
            </a:extLst>
          </p:cNvPr>
          <p:cNvSpPr txBox="1"/>
          <p:nvPr/>
        </p:nvSpPr>
        <p:spPr>
          <a:xfrm>
            <a:off x="4734329" y="5523321"/>
            <a:ext cx="144933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Law</a:t>
            </a:r>
          </a:p>
        </p:txBody>
      </p:sp>
      <p:sp>
        <p:nvSpPr>
          <p:cNvPr id="41" name="TextBox 40">
            <a:extLst>
              <a:ext uri="{FF2B5EF4-FFF2-40B4-BE49-F238E27FC236}">
                <a16:creationId xmlns:a16="http://schemas.microsoft.com/office/drawing/2014/main" id="{727EE514-DA32-4E57-8648-591A931CC2A3}"/>
              </a:ext>
            </a:extLst>
          </p:cNvPr>
          <p:cNvSpPr txBox="1"/>
          <p:nvPr/>
        </p:nvSpPr>
        <p:spPr>
          <a:xfrm>
            <a:off x="6079005" y="5523321"/>
            <a:ext cx="1212965"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Construction</a:t>
            </a:r>
          </a:p>
        </p:txBody>
      </p:sp>
      <p:sp>
        <p:nvSpPr>
          <p:cNvPr id="42" name="TextBox 41">
            <a:extLst>
              <a:ext uri="{FF2B5EF4-FFF2-40B4-BE49-F238E27FC236}">
                <a16:creationId xmlns:a16="http://schemas.microsoft.com/office/drawing/2014/main" id="{8FB57253-04B7-43E4-AA48-A28217D4A9D7}"/>
              </a:ext>
            </a:extLst>
          </p:cNvPr>
          <p:cNvSpPr txBox="1"/>
          <p:nvPr/>
        </p:nvSpPr>
        <p:spPr>
          <a:xfrm>
            <a:off x="7602900" y="5523321"/>
            <a:ext cx="14303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Communication</a:t>
            </a:r>
          </a:p>
        </p:txBody>
      </p:sp>
      <p:pic>
        <p:nvPicPr>
          <p:cNvPr id="43" name="Picture 2" descr="Crystal Ball icon">
            <a:extLst>
              <a:ext uri="{FF2B5EF4-FFF2-40B4-BE49-F238E27FC236}">
                <a16:creationId xmlns:a16="http://schemas.microsoft.com/office/drawing/2014/main" id="{68F38C3C-9F12-4364-BB70-6DCEC1BCC03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39210" y="524371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68B89ED-4DDD-44E7-BD7E-8F054ABCDC06}"/>
              </a:ext>
            </a:extLst>
          </p:cNvPr>
          <p:cNvSpPr txBox="1"/>
          <p:nvPr/>
        </p:nvSpPr>
        <p:spPr>
          <a:xfrm>
            <a:off x="480431" y="6325329"/>
            <a:ext cx="903973"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Farming</a:t>
            </a:r>
          </a:p>
        </p:txBody>
      </p:sp>
      <p:sp>
        <p:nvSpPr>
          <p:cNvPr id="45" name="TextBox 44">
            <a:extLst>
              <a:ext uri="{FF2B5EF4-FFF2-40B4-BE49-F238E27FC236}">
                <a16:creationId xmlns:a16="http://schemas.microsoft.com/office/drawing/2014/main" id="{1A1CA60C-5FCA-4E31-AD48-9730A9D223CB}"/>
              </a:ext>
            </a:extLst>
          </p:cNvPr>
          <p:cNvSpPr txBox="1"/>
          <p:nvPr/>
        </p:nvSpPr>
        <p:spPr>
          <a:xfrm>
            <a:off x="1627330" y="6325329"/>
            <a:ext cx="851655"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Vet care</a:t>
            </a:r>
          </a:p>
        </p:txBody>
      </p:sp>
      <p:sp>
        <p:nvSpPr>
          <p:cNvPr id="46" name="Rectangle: Rounded Corners 45">
            <a:extLst>
              <a:ext uri="{FF2B5EF4-FFF2-40B4-BE49-F238E27FC236}">
                <a16:creationId xmlns:a16="http://schemas.microsoft.com/office/drawing/2014/main" id="{161E5809-BEB2-47A9-B16E-DBD2089DC304}"/>
              </a:ext>
            </a:extLst>
          </p:cNvPr>
          <p:cNvSpPr/>
          <p:nvPr/>
        </p:nvSpPr>
        <p:spPr>
          <a:xfrm>
            <a:off x="228509"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47" name="Rectangle: Rounded Corners 46">
            <a:extLst>
              <a:ext uri="{FF2B5EF4-FFF2-40B4-BE49-F238E27FC236}">
                <a16:creationId xmlns:a16="http://schemas.microsoft.com/office/drawing/2014/main" id="{00994F93-C2A7-443B-B0A9-BA17CF7A393A}"/>
              </a:ext>
            </a:extLst>
          </p:cNvPr>
          <p:cNvSpPr/>
          <p:nvPr/>
        </p:nvSpPr>
        <p:spPr>
          <a:xfrm>
            <a:off x="1387695"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48" name="Rectangle: Rounded Corners 47">
            <a:extLst>
              <a:ext uri="{FF2B5EF4-FFF2-40B4-BE49-F238E27FC236}">
                <a16:creationId xmlns:a16="http://schemas.microsoft.com/office/drawing/2014/main" id="{74460138-3B46-49E7-AC91-F606EE3D882A}"/>
              </a:ext>
            </a:extLst>
          </p:cNvPr>
          <p:cNvSpPr/>
          <p:nvPr/>
        </p:nvSpPr>
        <p:spPr>
          <a:xfrm>
            <a:off x="2667342"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49" name="Rectangle: Rounded Corners 48">
            <a:extLst>
              <a:ext uri="{FF2B5EF4-FFF2-40B4-BE49-F238E27FC236}">
                <a16:creationId xmlns:a16="http://schemas.microsoft.com/office/drawing/2014/main" id="{A1D0E01E-516D-4CA5-BB47-1AA943614B7A}"/>
              </a:ext>
            </a:extLst>
          </p:cNvPr>
          <p:cNvSpPr/>
          <p:nvPr/>
        </p:nvSpPr>
        <p:spPr>
          <a:xfrm>
            <a:off x="5032416"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0" name="Rectangle: Rounded Corners 49">
            <a:extLst>
              <a:ext uri="{FF2B5EF4-FFF2-40B4-BE49-F238E27FC236}">
                <a16:creationId xmlns:a16="http://schemas.microsoft.com/office/drawing/2014/main" id="{943E0129-4678-4F2E-A170-7D1C5B6F432C}"/>
              </a:ext>
            </a:extLst>
          </p:cNvPr>
          <p:cNvSpPr/>
          <p:nvPr/>
        </p:nvSpPr>
        <p:spPr>
          <a:xfrm>
            <a:off x="6363869"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1" name="Rectangle: Rounded Corners 50">
            <a:extLst>
              <a:ext uri="{FF2B5EF4-FFF2-40B4-BE49-F238E27FC236}">
                <a16:creationId xmlns:a16="http://schemas.microsoft.com/office/drawing/2014/main" id="{E63E6B07-32D2-4CE1-8112-F48A06F1BAB4}"/>
              </a:ext>
            </a:extLst>
          </p:cNvPr>
          <p:cNvSpPr/>
          <p:nvPr/>
        </p:nvSpPr>
        <p:spPr>
          <a:xfrm>
            <a:off x="7695322"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2" name="Rectangle: Rounded Corners 51">
            <a:extLst>
              <a:ext uri="{FF2B5EF4-FFF2-40B4-BE49-F238E27FC236}">
                <a16:creationId xmlns:a16="http://schemas.microsoft.com/office/drawing/2014/main" id="{D37018AC-4A37-47AB-9EEA-9F40336251A4}"/>
              </a:ext>
            </a:extLst>
          </p:cNvPr>
          <p:cNvSpPr/>
          <p:nvPr/>
        </p:nvSpPr>
        <p:spPr>
          <a:xfrm>
            <a:off x="227046"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3" name="Rectangle: Rounded Corners 52">
            <a:extLst>
              <a:ext uri="{FF2B5EF4-FFF2-40B4-BE49-F238E27FC236}">
                <a16:creationId xmlns:a16="http://schemas.microsoft.com/office/drawing/2014/main" id="{350BC93E-B1B1-4B95-94DF-D9F52C109C80}"/>
              </a:ext>
            </a:extLst>
          </p:cNvPr>
          <p:cNvSpPr/>
          <p:nvPr/>
        </p:nvSpPr>
        <p:spPr>
          <a:xfrm>
            <a:off x="1536832"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4" name="Rectangle: Rounded Corners 53">
            <a:extLst>
              <a:ext uri="{FF2B5EF4-FFF2-40B4-BE49-F238E27FC236}">
                <a16:creationId xmlns:a16="http://schemas.microsoft.com/office/drawing/2014/main" id="{F1A24188-AC4B-4666-A560-E60450AB134C}"/>
              </a:ext>
            </a:extLst>
          </p:cNvPr>
          <p:cNvSpPr/>
          <p:nvPr/>
        </p:nvSpPr>
        <p:spPr>
          <a:xfrm>
            <a:off x="2542802"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5" name="Rectangle: Rounded Corners 54">
            <a:extLst>
              <a:ext uri="{FF2B5EF4-FFF2-40B4-BE49-F238E27FC236}">
                <a16:creationId xmlns:a16="http://schemas.microsoft.com/office/drawing/2014/main" id="{8A07CA9E-5D5E-4460-A7D0-9A41A47C0AF2}"/>
              </a:ext>
            </a:extLst>
          </p:cNvPr>
          <p:cNvSpPr/>
          <p:nvPr/>
        </p:nvSpPr>
        <p:spPr>
          <a:xfrm>
            <a:off x="5052549"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6" name="Rectangle: Rounded Corners 55">
            <a:extLst>
              <a:ext uri="{FF2B5EF4-FFF2-40B4-BE49-F238E27FC236}">
                <a16:creationId xmlns:a16="http://schemas.microsoft.com/office/drawing/2014/main" id="{4E1D2F96-2E32-466C-9F07-3D1692B0716D}"/>
              </a:ext>
            </a:extLst>
          </p:cNvPr>
          <p:cNvSpPr/>
          <p:nvPr/>
        </p:nvSpPr>
        <p:spPr>
          <a:xfrm>
            <a:off x="6144235"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7" name="Rectangle: Rounded Corners 56">
            <a:extLst>
              <a:ext uri="{FF2B5EF4-FFF2-40B4-BE49-F238E27FC236}">
                <a16:creationId xmlns:a16="http://schemas.microsoft.com/office/drawing/2014/main" id="{3BE7B993-F606-475A-BE28-63E564B2F6A5}"/>
              </a:ext>
            </a:extLst>
          </p:cNvPr>
          <p:cNvSpPr/>
          <p:nvPr/>
        </p:nvSpPr>
        <p:spPr>
          <a:xfrm>
            <a:off x="7827483"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8" name="Rectangle: Rounded Corners 57">
            <a:extLst>
              <a:ext uri="{FF2B5EF4-FFF2-40B4-BE49-F238E27FC236}">
                <a16:creationId xmlns:a16="http://schemas.microsoft.com/office/drawing/2014/main" id="{F913B28B-CD4D-4B18-BDE7-2699090826C0}"/>
              </a:ext>
            </a:extLst>
          </p:cNvPr>
          <p:cNvSpPr/>
          <p:nvPr/>
        </p:nvSpPr>
        <p:spPr>
          <a:xfrm>
            <a:off x="223968" y="63288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9" name="Rectangle: Rounded Corners 58">
            <a:extLst>
              <a:ext uri="{FF2B5EF4-FFF2-40B4-BE49-F238E27FC236}">
                <a16:creationId xmlns:a16="http://schemas.microsoft.com/office/drawing/2014/main" id="{07FD69B4-8381-4656-9C51-E12DCAD8291B}"/>
              </a:ext>
            </a:extLst>
          </p:cNvPr>
          <p:cNvSpPr/>
          <p:nvPr/>
        </p:nvSpPr>
        <p:spPr>
          <a:xfrm>
            <a:off x="1370867" y="6349064"/>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60" name="Rectangle: Rounded Corners 59">
            <a:extLst>
              <a:ext uri="{FF2B5EF4-FFF2-40B4-BE49-F238E27FC236}">
                <a16:creationId xmlns:a16="http://schemas.microsoft.com/office/drawing/2014/main" id="{6D3D0FBB-5043-42D4-ABA7-9094AB8B5B9C}"/>
              </a:ext>
            </a:extLst>
          </p:cNvPr>
          <p:cNvSpPr/>
          <p:nvPr/>
        </p:nvSpPr>
        <p:spPr>
          <a:xfrm>
            <a:off x="2465448" y="63288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61" name="Rectangle: Rounded Corners 60">
            <a:extLst>
              <a:ext uri="{FF2B5EF4-FFF2-40B4-BE49-F238E27FC236}">
                <a16:creationId xmlns:a16="http://schemas.microsoft.com/office/drawing/2014/main" id="{82A4B7EB-6814-4D65-BB84-82CD6BD92B46}"/>
              </a:ext>
            </a:extLst>
          </p:cNvPr>
          <p:cNvSpPr/>
          <p:nvPr/>
        </p:nvSpPr>
        <p:spPr>
          <a:xfrm>
            <a:off x="4907493"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62" name="Rectangle: Rounded Corners 61">
            <a:extLst>
              <a:ext uri="{FF2B5EF4-FFF2-40B4-BE49-F238E27FC236}">
                <a16:creationId xmlns:a16="http://schemas.microsoft.com/office/drawing/2014/main" id="{FF4E2732-5C4D-488F-8B47-97B7CD2B93CD}"/>
              </a:ext>
            </a:extLst>
          </p:cNvPr>
          <p:cNvSpPr/>
          <p:nvPr/>
        </p:nvSpPr>
        <p:spPr>
          <a:xfrm>
            <a:off x="5849831"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63" name="Rectangle: Rounded Corners 62">
            <a:extLst>
              <a:ext uri="{FF2B5EF4-FFF2-40B4-BE49-F238E27FC236}">
                <a16:creationId xmlns:a16="http://schemas.microsoft.com/office/drawing/2014/main" id="{3D0A2FE2-46AC-40D6-A48C-BC28963305B1}"/>
              </a:ext>
            </a:extLst>
          </p:cNvPr>
          <p:cNvSpPr/>
          <p:nvPr/>
        </p:nvSpPr>
        <p:spPr>
          <a:xfrm>
            <a:off x="7332901"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64" name="TextBox 63">
            <a:extLst>
              <a:ext uri="{FF2B5EF4-FFF2-40B4-BE49-F238E27FC236}">
                <a16:creationId xmlns:a16="http://schemas.microsoft.com/office/drawing/2014/main" id="{0BF4A687-8092-4897-96DB-7A3C8135403A}"/>
              </a:ext>
            </a:extLst>
          </p:cNvPr>
          <p:cNvSpPr txBox="1"/>
          <p:nvPr/>
        </p:nvSpPr>
        <p:spPr>
          <a:xfrm>
            <a:off x="2721909" y="6325329"/>
            <a:ext cx="1224693"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Care work</a:t>
            </a:r>
          </a:p>
        </p:txBody>
      </p:sp>
      <p:sp>
        <p:nvSpPr>
          <p:cNvPr id="66" name="TextBox 13">
            <a:extLst>
              <a:ext uri="{FF2B5EF4-FFF2-40B4-BE49-F238E27FC236}">
                <a16:creationId xmlns:a16="http://schemas.microsoft.com/office/drawing/2014/main" id="{AF4F1E8B-3200-47DE-A6DD-370D81CCE59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67" name="Picture 66" descr="Berkshire Opportunities logo">
            <a:extLst>
              <a:ext uri="{FF2B5EF4-FFF2-40B4-BE49-F238E27FC236}">
                <a16:creationId xmlns:a16="http://schemas.microsoft.com/office/drawing/2014/main" id="{626D7045-6B88-4510-852E-C8A7949E47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68" name="Pentagon 20">
            <a:extLst>
              <a:ext uri="{FF2B5EF4-FFF2-40B4-BE49-F238E27FC236}">
                <a16:creationId xmlns:a16="http://schemas.microsoft.com/office/drawing/2014/main" id="{BCC3439E-B7D5-40C6-BEEC-318F0DA2118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69" name="Shape 114">
            <a:extLst>
              <a:ext uri="{FF2B5EF4-FFF2-40B4-BE49-F238E27FC236}">
                <a16:creationId xmlns:a16="http://schemas.microsoft.com/office/drawing/2014/main" id="{C769D954-9C15-41D2-976C-F594D29C5EB6}"/>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pic>
        <p:nvPicPr>
          <p:cNvPr id="73" name="Picture 2" descr="Laptop icon">
            <a:extLst>
              <a:ext uri="{FF2B5EF4-FFF2-40B4-BE49-F238E27FC236}">
                <a16:creationId xmlns:a16="http://schemas.microsoft.com/office/drawing/2014/main" id="{ED517491-DB7D-4B12-9A7B-54C52FD6EF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056100" y="440596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3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3"/>
                                        </p:tgtEl>
                                      </p:cBhvr>
                                    </p:animEffect>
                                    <p:set>
                                      <p:cBhvr>
                                        <p:cTn id="49" dur="1" fill="hold">
                                          <p:stCondLst>
                                            <p:cond delay="499"/>
                                          </p:stCondLst>
                                        </p:cTn>
                                        <p:tgtEl>
                                          <p:spTgt spid="5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0"/>
                                        </p:tgtEl>
                                      </p:cBhvr>
                                    </p:animEffect>
                                    <p:set>
                                      <p:cBhvr>
                                        <p:cTn id="66" dur="1" fill="hold">
                                          <p:stCondLst>
                                            <p:cond delay="499"/>
                                          </p:stCondLst>
                                        </p:cTn>
                                        <p:tgtEl>
                                          <p:spTgt spid="40"/>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62"/>
                                        </p:tgtEl>
                                      </p:cBhvr>
                                    </p:animEffect>
                                    <p:set>
                                      <p:cBhvr>
                                        <p:cTn id="69" dur="1" fill="hold">
                                          <p:stCondLst>
                                            <p:cond delay="499"/>
                                          </p:stCondLst>
                                        </p:cTn>
                                        <p:tgtEl>
                                          <p:spTgt spid="6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8"/>
                                        </p:tgtEl>
                                      </p:cBhvr>
                                    </p:animEffect>
                                    <p:set>
                                      <p:cBhvr>
                                        <p:cTn id="77" dur="1" fill="hold">
                                          <p:stCondLst>
                                            <p:cond delay="499"/>
                                          </p:stCondLst>
                                        </p:cTn>
                                        <p:tgtEl>
                                          <p:spTgt spid="5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9"/>
                                        </p:tgtEl>
                                      </p:cBhvr>
                                    </p:animEffect>
                                    <p:set>
                                      <p:cBhvr>
                                        <p:cTn id="83" dur="1" fill="hold">
                                          <p:stCondLst>
                                            <p:cond delay="499"/>
                                          </p:stCondLst>
                                        </p:cTn>
                                        <p:tgtEl>
                                          <p:spTgt spid="5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45"/>
                                        </p:tgtEl>
                                      </p:cBhvr>
                                    </p:animEffect>
                                    <p:set>
                                      <p:cBhvr>
                                        <p:cTn id="8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5" grpId="0"/>
      <p:bldP spid="38" grpId="0"/>
      <p:bldP spid="39" grpId="0"/>
      <p:bldP spid="40" grpId="0"/>
      <p:bldP spid="41" grpId="0"/>
      <p:bldP spid="44" grpId="0"/>
      <p:bldP spid="45" grpId="0"/>
      <p:bldP spid="46" grpId="0" animBg="1"/>
      <p:bldP spid="47" grpId="0" animBg="1"/>
      <p:bldP spid="50" grpId="0" animBg="1"/>
      <p:bldP spid="51" grpId="0" animBg="1"/>
      <p:bldP spid="53" grpId="0" animBg="1"/>
      <p:bldP spid="54" grpId="0" animBg="1"/>
      <p:bldP spid="55" grpId="0" animBg="1"/>
      <p:bldP spid="57" grpId="0" animBg="1"/>
      <p:bldP spid="58" grpId="0" animBg="1"/>
      <p:bldP spid="59"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Internet Of Things outline">
            <a:extLst>
              <a:ext uri="{FF2B5EF4-FFF2-40B4-BE49-F238E27FC236}">
                <a16:creationId xmlns:a16="http://schemas.microsoft.com/office/drawing/2014/main" id="{97905A15-5B11-462C-84F6-E0E175A331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1407329"/>
            <a:ext cx="4875897" cy="4875897"/>
          </a:xfrm>
          <a:prstGeom prst="rect">
            <a:avLst/>
          </a:prstGeom>
        </p:spPr>
      </p:pic>
      <p:pic>
        <p:nvPicPr>
          <p:cNvPr id="10" name="Graphic 9" descr="Building Brick Wall outline">
            <a:extLst>
              <a:ext uri="{FF2B5EF4-FFF2-40B4-BE49-F238E27FC236}">
                <a16:creationId xmlns:a16="http://schemas.microsoft.com/office/drawing/2014/main" id="{BA71622F-F182-405B-95E7-0BD68B655AE6}"/>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25347"/>
          <a:stretch/>
        </p:blipFill>
        <p:spPr>
          <a:xfrm>
            <a:off x="5400169" y="3312803"/>
            <a:ext cx="3550895" cy="2650824"/>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15" name="Picture 14">
            <a:extLst>
              <a:ext uri="{FF2B5EF4-FFF2-40B4-BE49-F238E27FC236}">
                <a16:creationId xmlns:a16="http://schemas.microsoft.com/office/drawing/2014/main" id="{C4EDC4DC-6061-4044-8AA0-9EEE8210736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4506"/>
          <a:stretch/>
        </p:blipFill>
        <p:spPr>
          <a:xfrm>
            <a:off x="4832273" y="1755411"/>
            <a:ext cx="4062389" cy="4752754"/>
          </a:xfrm>
          <a:prstGeom prst="rect">
            <a:avLst/>
          </a:prstGeom>
        </p:spPr>
      </p:pic>
      <p:sp>
        <p:nvSpPr>
          <p:cNvPr id="19" name="Rectangle: Rounded Corners 18">
            <a:extLst>
              <a:ext uri="{FF2B5EF4-FFF2-40B4-BE49-F238E27FC236}">
                <a16:creationId xmlns:a16="http://schemas.microsoft.com/office/drawing/2014/main" id="{3CE34B35-99B9-4411-9C24-67B2E10E3035}"/>
              </a:ext>
            </a:extLst>
          </p:cNvPr>
          <p:cNvSpPr/>
          <p:nvPr/>
        </p:nvSpPr>
        <p:spPr>
          <a:xfrm>
            <a:off x="249338" y="3194987"/>
            <a:ext cx="4322664" cy="877528"/>
          </a:xfrm>
          <a:prstGeom prst="roundRect">
            <a:avLst/>
          </a:prstGeom>
          <a:solidFill>
            <a:schemeClr val="bg1"/>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In Berkshire, digital tech is one of our </a:t>
            </a:r>
            <a:r>
              <a:rPr lang="en-GB" sz="1600" b="1" i="0" u="none" strike="noStrike" baseline="0" dirty="0">
                <a:solidFill>
                  <a:schemeClr val="tx1"/>
                </a:solidFill>
                <a:latin typeface="Century Gothic" panose="020B0502020202020204" pitchFamily="34" charset="0"/>
              </a:rPr>
              <a:t>strongest sectors </a:t>
            </a:r>
            <a:r>
              <a:rPr lang="en-GB" sz="1600" b="0" i="0" u="none" strike="noStrike" baseline="0" dirty="0">
                <a:solidFill>
                  <a:schemeClr val="tx1"/>
                </a:solidFill>
                <a:latin typeface="Century Gothic" panose="020B0502020202020204" pitchFamily="34" charset="0"/>
              </a:rPr>
              <a:t>and is only set to get bigger.</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5" name="Rectangle: Rounded Corners 24">
            <a:extLst>
              <a:ext uri="{FF2B5EF4-FFF2-40B4-BE49-F238E27FC236}">
                <a16:creationId xmlns:a16="http://schemas.microsoft.com/office/drawing/2014/main" id="{4CE03FB5-35C2-4B4D-A273-2BBEEA3645C6}"/>
              </a:ext>
            </a:extLst>
          </p:cNvPr>
          <p:cNvSpPr/>
          <p:nvPr/>
        </p:nvSpPr>
        <p:spPr>
          <a:xfrm>
            <a:off x="249337" y="5362704"/>
            <a:ext cx="4322663" cy="1145461"/>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chemeClr val="tx1"/>
                </a:solidFill>
                <a:latin typeface="Century Gothic" panose="020B0502020202020204" pitchFamily="34" charset="0"/>
              </a:rPr>
              <a:t>In fact, local employers </a:t>
            </a:r>
            <a:r>
              <a:rPr lang="en-GB" sz="1600" b="1" i="0" u="none" strike="noStrike" baseline="0" dirty="0">
                <a:solidFill>
                  <a:schemeClr val="tx1"/>
                </a:solidFill>
                <a:latin typeface="Century Gothic" panose="020B0502020202020204" pitchFamily="34" charset="0"/>
              </a:rPr>
              <a:t>can’t fill some jobs fast enough </a:t>
            </a:r>
            <a:r>
              <a:rPr lang="en-GB" sz="1600" b="0" i="0" u="none" strike="noStrike" baseline="0" dirty="0">
                <a:solidFill>
                  <a:schemeClr val="tx1"/>
                </a:solidFill>
                <a:latin typeface="Century Gothic" panose="020B0502020202020204" pitchFamily="34" charset="0"/>
              </a:rPr>
              <a:t>and find it a challenge to find qualified people for some tech roles.</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6" name="Rectangle: Rounded Corners 25">
            <a:extLst>
              <a:ext uri="{FF2B5EF4-FFF2-40B4-BE49-F238E27FC236}">
                <a16:creationId xmlns:a16="http://schemas.microsoft.com/office/drawing/2014/main" id="{8DB1E5A3-0905-4C44-BC3F-50F357AEC744}"/>
              </a:ext>
            </a:extLst>
          </p:cNvPr>
          <p:cNvSpPr/>
          <p:nvPr/>
        </p:nvSpPr>
        <p:spPr>
          <a:xfrm>
            <a:off x="249337" y="1749726"/>
            <a:ext cx="4322664" cy="1217492"/>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none" strike="noStrike" baseline="0" dirty="0">
                <a:solidFill>
                  <a:schemeClr val="tx1"/>
                </a:solidFill>
                <a:latin typeface="Century Gothic" panose="020B0502020202020204" pitchFamily="34" charset="0"/>
              </a:rPr>
              <a:t>Digital technology </a:t>
            </a:r>
            <a:r>
              <a:rPr lang="en-GB" sz="1600" b="0" i="0" u="none" strike="noStrike" baseline="0" dirty="0">
                <a:solidFill>
                  <a:schemeClr val="tx1"/>
                </a:solidFill>
                <a:latin typeface="Century Gothic" panose="020B0502020202020204" pitchFamily="34" charset="0"/>
              </a:rPr>
              <a:t>now impacts almost every aspect of our daily lives, from </a:t>
            </a:r>
            <a:r>
              <a:rPr lang="en-GB" sz="1600" b="1" i="0" u="none" strike="noStrike" baseline="0" dirty="0">
                <a:solidFill>
                  <a:schemeClr val="tx1"/>
                </a:solidFill>
                <a:latin typeface="Century Gothic" panose="020B0502020202020204" pitchFamily="34" charset="0"/>
              </a:rPr>
              <a:t>smartphones</a:t>
            </a:r>
            <a:r>
              <a:rPr lang="en-GB" sz="1600" b="0" i="0" u="none" strike="noStrike" baseline="0" dirty="0">
                <a:solidFill>
                  <a:schemeClr val="tx1"/>
                </a:solidFill>
                <a:latin typeface="Century Gothic" panose="020B0502020202020204" pitchFamily="34" charset="0"/>
              </a:rPr>
              <a:t> and </a:t>
            </a:r>
            <a:r>
              <a:rPr lang="en-GB" sz="1600" b="1" i="0" u="none" strike="noStrike" baseline="0" dirty="0">
                <a:solidFill>
                  <a:schemeClr val="tx1"/>
                </a:solidFill>
                <a:latin typeface="Century Gothic" panose="020B0502020202020204" pitchFamily="34" charset="0"/>
              </a:rPr>
              <a:t>music</a:t>
            </a:r>
            <a:r>
              <a:rPr lang="en-GB" sz="1600" b="0" i="0" u="none" strike="noStrike" baseline="0" dirty="0">
                <a:solidFill>
                  <a:schemeClr val="tx1"/>
                </a:solidFill>
                <a:latin typeface="Century Gothic" panose="020B0502020202020204" pitchFamily="34" charset="0"/>
              </a:rPr>
              <a:t> downloads to online </a:t>
            </a:r>
            <a:r>
              <a:rPr lang="en-GB" sz="1600" b="1" i="0" u="none" strike="noStrike" baseline="0" dirty="0">
                <a:solidFill>
                  <a:schemeClr val="tx1"/>
                </a:solidFill>
                <a:latin typeface="Century Gothic" panose="020B0502020202020204" pitchFamily="34" charset="0"/>
              </a:rPr>
              <a:t>gaming</a:t>
            </a:r>
            <a:r>
              <a:rPr lang="en-GB" sz="1600" b="0" i="0" u="none" strike="noStrike" baseline="0" dirty="0">
                <a:solidFill>
                  <a:schemeClr val="tx1"/>
                </a:solidFill>
                <a:latin typeface="Century Gothic" panose="020B0502020202020204" pitchFamily="34" charset="0"/>
              </a:rPr>
              <a:t> and </a:t>
            </a:r>
            <a:r>
              <a:rPr lang="en-GB" sz="1600" b="1" i="0" u="none" strike="noStrike" baseline="0" dirty="0">
                <a:solidFill>
                  <a:schemeClr val="tx1"/>
                </a:solidFill>
                <a:latin typeface="Century Gothic" panose="020B0502020202020204" pitchFamily="34" charset="0"/>
              </a:rPr>
              <a:t>booking</a:t>
            </a:r>
            <a:r>
              <a:rPr lang="en-GB" sz="1600" b="0" i="0" u="none" strike="noStrike" baseline="0" dirty="0">
                <a:solidFill>
                  <a:schemeClr val="tx1"/>
                </a:solidFill>
                <a:latin typeface="Century Gothic" panose="020B0502020202020204" pitchFamily="34" charset="0"/>
              </a:rPr>
              <a:t> systems.</a:t>
            </a:r>
            <a:endParaRPr lang="en-GB" sz="14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7" name="Picture 6" descr="Laptop icon">
            <a:extLst>
              <a:ext uri="{FF2B5EF4-FFF2-40B4-BE49-F238E27FC236}">
                <a16:creationId xmlns:a16="http://schemas.microsoft.com/office/drawing/2014/main" id="{1031EC6C-737F-46FD-8057-94FBDD68752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3185" y="4320367"/>
            <a:ext cx="914400" cy="8346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Informatics icon">
            <a:extLst>
              <a:ext uri="{FF2B5EF4-FFF2-40B4-BE49-F238E27FC236}">
                <a16:creationId xmlns:a16="http://schemas.microsoft.com/office/drawing/2014/main" id="{F5D1B9DC-4A68-4CA2-9532-FD0138EAD21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978555" y="4300284"/>
            <a:ext cx="914400" cy="8346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Automatic icon">
            <a:extLst>
              <a:ext uri="{FF2B5EF4-FFF2-40B4-BE49-F238E27FC236}">
                <a16:creationId xmlns:a16="http://schemas.microsoft.com/office/drawing/2014/main" id="{ACC34F24-E8C5-4690-9C43-004B1AFAB42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33925" y="4320367"/>
            <a:ext cx="914400" cy="8346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6B69F25-E12D-402F-AE68-7B800C9E0846}"/>
              </a:ext>
            </a:extLst>
          </p:cNvPr>
          <p:cNvSpPr/>
          <p:nvPr/>
        </p:nvSpPr>
        <p:spPr>
          <a:xfrm>
            <a:off x="249338" y="981782"/>
            <a:ext cx="8645326" cy="633553"/>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Digital Technology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0" name="Pentagon 20">
            <a:extLst>
              <a:ext uri="{FF2B5EF4-FFF2-40B4-BE49-F238E27FC236}">
                <a16:creationId xmlns:a16="http://schemas.microsoft.com/office/drawing/2014/main" id="{99422170-71E6-4BD2-816E-C0FC4AED0A02}"/>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pic>
        <p:nvPicPr>
          <p:cNvPr id="21" name="Picture 20" descr="Berkshire Opportunities logo">
            <a:extLst>
              <a:ext uri="{FF2B5EF4-FFF2-40B4-BE49-F238E27FC236}">
                <a16:creationId xmlns:a16="http://schemas.microsoft.com/office/drawing/2014/main" id="{DB09C88B-546F-4254-936A-5CEC261FFE6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2" name="Shape 114">
            <a:extLst>
              <a:ext uri="{FF2B5EF4-FFF2-40B4-BE49-F238E27FC236}">
                <a16:creationId xmlns:a16="http://schemas.microsoft.com/office/drawing/2014/main" id="{2CF5FB92-C8CB-4DBC-8F56-61AFC6FCD0C4}"/>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spTree>
    <p:extLst>
      <p:ext uri="{BB962C8B-B14F-4D97-AF65-F5344CB8AC3E}">
        <p14:creationId xmlns:p14="http://schemas.microsoft.com/office/powerpoint/2010/main" val="325894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lipboard Partially Checked outline">
            <a:extLst>
              <a:ext uri="{FF2B5EF4-FFF2-40B4-BE49-F238E27FC236}">
                <a16:creationId xmlns:a16="http://schemas.microsoft.com/office/drawing/2014/main" id="{830221AD-78D1-4EFC-9D46-EAC7D14FBA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469" y="956903"/>
            <a:ext cx="4876800" cy="4876800"/>
          </a:xfrm>
          <a:prstGeom prst="rect">
            <a:avLst/>
          </a:prstGeom>
        </p:spPr>
      </p:pic>
      <p:pic>
        <p:nvPicPr>
          <p:cNvPr id="7" name="Graphic 6" descr="Aspiration outline">
            <a:extLst>
              <a:ext uri="{FF2B5EF4-FFF2-40B4-BE49-F238E27FC236}">
                <a16:creationId xmlns:a16="http://schemas.microsoft.com/office/drawing/2014/main" id="{56773270-A6C9-4C2F-892A-F601C66A96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1784" y="1981200"/>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Rectangle: Rounded Corners 15">
            <a:extLst>
              <a:ext uri="{FF2B5EF4-FFF2-40B4-BE49-F238E27FC236}">
                <a16:creationId xmlns:a16="http://schemas.microsoft.com/office/drawing/2014/main" id="{8BD1F33C-3714-457F-BA90-3F692CFD09C0}"/>
              </a:ext>
            </a:extLst>
          </p:cNvPr>
          <p:cNvSpPr/>
          <p:nvPr/>
        </p:nvSpPr>
        <p:spPr>
          <a:xfrm>
            <a:off x="3171032" y="4284075"/>
            <a:ext cx="5721284" cy="913378"/>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Being able to </a:t>
            </a:r>
            <a:r>
              <a:rPr lang="en-GB" sz="1600" b="1" dirty="0">
                <a:solidFill>
                  <a:schemeClr val="tx1"/>
                </a:solidFill>
                <a:latin typeface="Century Gothic" panose="020B0502020202020204" pitchFamily="34" charset="0"/>
                <a:cs typeface="Arial" panose="020B0604020202020204" pitchFamily="34" charset="0"/>
              </a:rPr>
              <a:t>show that you have these types of skills </a:t>
            </a:r>
            <a:r>
              <a:rPr lang="en-GB" sz="1600" dirty="0">
                <a:solidFill>
                  <a:schemeClr val="tx1"/>
                </a:solidFill>
                <a:latin typeface="Century Gothic" panose="020B0502020202020204" pitchFamily="34" charset="0"/>
                <a:cs typeface="Arial" panose="020B0604020202020204" pitchFamily="34" charset="0"/>
              </a:rPr>
              <a:t>is </a:t>
            </a:r>
            <a:r>
              <a:rPr lang="en-GB" sz="1600" b="1" dirty="0">
                <a:solidFill>
                  <a:schemeClr val="tx1"/>
                </a:solidFill>
                <a:latin typeface="Century Gothic" panose="020B0502020202020204" pitchFamily="34" charset="0"/>
                <a:cs typeface="Arial" panose="020B0604020202020204" pitchFamily="34" charset="0"/>
              </a:rPr>
              <a:t>important</a:t>
            </a:r>
            <a:r>
              <a:rPr lang="en-GB" sz="1600" dirty="0">
                <a:solidFill>
                  <a:schemeClr val="tx1"/>
                </a:solidFill>
                <a:latin typeface="Century Gothic" panose="020B0502020202020204" pitchFamily="34" charset="0"/>
                <a:cs typeface="Arial" panose="020B0604020202020204" pitchFamily="34" charset="0"/>
              </a:rPr>
              <a:t> for helping you get the </a:t>
            </a:r>
            <a:r>
              <a:rPr lang="en-GB" sz="1600" b="1" dirty="0">
                <a:solidFill>
                  <a:schemeClr val="tx1"/>
                </a:solidFill>
                <a:latin typeface="Century Gothic" panose="020B0502020202020204" pitchFamily="34" charset="0"/>
                <a:cs typeface="Arial" panose="020B0604020202020204" pitchFamily="34" charset="0"/>
              </a:rPr>
              <a:t>job you want</a:t>
            </a:r>
            <a:r>
              <a:rPr lang="en-GB" sz="1600" dirty="0">
                <a:solidFill>
                  <a:schemeClr val="tx1"/>
                </a:solidFill>
                <a:latin typeface="Century Gothic" panose="020B0502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3FE4B31A-7735-4481-B2AD-09B02AE4A345}"/>
              </a:ext>
            </a:extLst>
          </p:cNvPr>
          <p:cNvSpPr/>
          <p:nvPr/>
        </p:nvSpPr>
        <p:spPr>
          <a:xfrm>
            <a:off x="261236" y="5404682"/>
            <a:ext cx="4202368" cy="113008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Essential skills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People's abilities to communicate with each other and work well together.</a:t>
            </a:r>
          </a:p>
        </p:txBody>
      </p:sp>
      <p:sp>
        <p:nvSpPr>
          <p:cNvPr id="24" name="Rectangle: Rounded Corners 23">
            <a:extLst>
              <a:ext uri="{FF2B5EF4-FFF2-40B4-BE49-F238E27FC236}">
                <a16:creationId xmlns:a16="http://schemas.microsoft.com/office/drawing/2014/main" id="{92960CC1-2B87-484D-B441-0585B4428A8C}"/>
              </a:ext>
            </a:extLst>
          </p:cNvPr>
          <p:cNvSpPr/>
          <p:nvPr/>
        </p:nvSpPr>
        <p:spPr>
          <a:xfrm>
            <a:off x="256848" y="990698"/>
            <a:ext cx="8637814" cy="1227191"/>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solidFill>
                <a:latin typeface="Century Gothic" panose="020B0502020202020204" pitchFamily="34" charset="0"/>
                <a:cs typeface="Arial" panose="020B0604020202020204" pitchFamily="34" charset="0"/>
              </a:rPr>
              <a:t>Aside from qualifications and specialist skills, the other types of skills employers look for are known as “soft skills”. Can you </a:t>
            </a:r>
            <a:r>
              <a:rPr lang="en-GB" sz="1600" dirty="0">
                <a:solidFill>
                  <a:schemeClr val="tx1">
                    <a:lumMod val="95000"/>
                    <a:lumOff val="5000"/>
                  </a:schemeClr>
                </a:solidFill>
                <a:latin typeface="Century Gothic" panose="020B0502020202020204" pitchFamily="34" charset="0"/>
                <a:cs typeface="Arial" panose="020B0604020202020204" pitchFamily="34" charset="0"/>
              </a:rPr>
              <a:t>come up with a list of the skills you think are needed to be employable? Click if you need a little help!</a:t>
            </a:r>
          </a:p>
        </p:txBody>
      </p:sp>
      <p:sp>
        <p:nvSpPr>
          <p:cNvPr id="26" name="Rectangle: Rounded Corners 25">
            <a:extLst>
              <a:ext uri="{FF2B5EF4-FFF2-40B4-BE49-F238E27FC236}">
                <a16:creationId xmlns:a16="http://schemas.microsoft.com/office/drawing/2014/main" id="{88F573DF-42D6-4A51-978B-EBFD1911755A}"/>
              </a:ext>
            </a:extLst>
          </p:cNvPr>
          <p:cNvSpPr/>
          <p:nvPr/>
        </p:nvSpPr>
        <p:spPr>
          <a:xfrm>
            <a:off x="7441511" y="250625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Teamworking</a:t>
            </a:r>
          </a:p>
        </p:txBody>
      </p:sp>
      <p:sp>
        <p:nvSpPr>
          <p:cNvPr id="28" name="Rectangle: Rounded Corners 27">
            <a:extLst>
              <a:ext uri="{FF2B5EF4-FFF2-40B4-BE49-F238E27FC236}">
                <a16:creationId xmlns:a16="http://schemas.microsoft.com/office/drawing/2014/main" id="{880779E1-ED6A-4685-8212-FFC0C43343F6}"/>
              </a:ext>
            </a:extLst>
          </p:cNvPr>
          <p:cNvSpPr/>
          <p:nvPr/>
        </p:nvSpPr>
        <p:spPr>
          <a:xfrm>
            <a:off x="5265751" y="250625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Flexibility</a:t>
            </a:r>
          </a:p>
        </p:txBody>
      </p:sp>
      <p:sp>
        <p:nvSpPr>
          <p:cNvPr id="31" name="Rectangle: Rounded Corners 30">
            <a:extLst>
              <a:ext uri="{FF2B5EF4-FFF2-40B4-BE49-F238E27FC236}">
                <a16:creationId xmlns:a16="http://schemas.microsoft.com/office/drawing/2014/main" id="{5302187B-58EE-4DA3-AF98-3EEA3ACBD95A}"/>
              </a:ext>
            </a:extLst>
          </p:cNvPr>
          <p:cNvSpPr/>
          <p:nvPr/>
        </p:nvSpPr>
        <p:spPr>
          <a:xfrm>
            <a:off x="3089989" y="250625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Timekeeping</a:t>
            </a:r>
          </a:p>
        </p:txBody>
      </p:sp>
      <p:sp>
        <p:nvSpPr>
          <p:cNvPr id="33" name="Rectangle: Rounded Corners 32">
            <a:extLst>
              <a:ext uri="{FF2B5EF4-FFF2-40B4-BE49-F238E27FC236}">
                <a16:creationId xmlns:a16="http://schemas.microsoft.com/office/drawing/2014/main" id="{18C9486F-2C9A-421F-99E3-3D16474BD6FF}"/>
              </a:ext>
            </a:extLst>
          </p:cNvPr>
          <p:cNvSpPr/>
          <p:nvPr/>
        </p:nvSpPr>
        <p:spPr>
          <a:xfrm>
            <a:off x="914227" y="250625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Organisation</a:t>
            </a:r>
          </a:p>
        </p:txBody>
      </p:sp>
      <p:pic>
        <p:nvPicPr>
          <p:cNvPr id="36" name="Picture 4" descr="Leadership icon">
            <a:extLst>
              <a:ext uri="{FF2B5EF4-FFF2-40B4-BE49-F238E27FC236}">
                <a16:creationId xmlns:a16="http://schemas.microsoft.com/office/drawing/2014/main" id="{04115381-7349-4256-9E05-9AEFEC1541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373"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onnected People icon">
            <a:extLst>
              <a:ext uri="{FF2B5EF4-FFF2-40B4-BE49-F238E27FC236}">
                <a16:creationId xmlns:a16="http://schemas.microsoft.com/office/drawing/2014/main" id="{3D5BA748-D185-44AB-8EDD-8B6F376ED6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3897"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Teamwork icon">
            <a:extLst>
              <a:ext uri="{FF2B5EF4-FFF2-40B4-BE49-F238E27FC236}">
                <a16:creationId xmlns:a16="http://schemas.microsoft.com/office/drawing/2014/main" id="{0968F24C-F3B6-4AB6-9719-D9D272F854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9659" y="249713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Present icon">
            <a:extLst>
              <a:ext uri="{FF2B5EF4-FFF2-40B4-BE49-F238E27FC236}">
                <a16:creationId xmlns:a16="http://schemas.microsoft.com/office/drawing/2014/main" id="{BF054709-D8C4-4CB6-B38A-5BF84BE942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8135" y="2497133"/>
            <a:ext cx="621097" cy="62109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5D7CCDA7-A447-44CF-BE0A-B6F3AB624D4B}"/>
              </a:ext>
            </a:extLst>
          </p:cNvPr>
          <p:cNvSpPr/>
          <p:nvPr/>
        </p:nvSpPr>
        <p:spPr>
          <a:xfrm>
            <a:off x="4499532" y="340442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Confidence</a:t>
            </a:r>
          </a:p>
        </p:txBody>
      </p:sp>
      <p:sp>
        <p:nvSpPr>
          <p:cNvPr id="29" name="Rectangle: Rounded Corners 28">
            <a:extLst>
              <a:ext uri="{FF2B5EF4-FFF2-40B4-BE49-F238E27FC236}">
                <a16:creationId xmlns:a16="http://schemas.microsoft.com/office/drawing/2014/main" id="{12561953-88F0-414B-90F4-A3DAA5C55C01}"/>
              </a:ext>
            </a:extLst>
          </p:cNvPr>
          <p:cNvSpPr/>
          <p:nvPr/>
        </p:nvSpPr>
        <p:spPr>
          <a:xfrm>
            <a:off x="2378190" y="3404428"/>
            <a:ext cx="1453151"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Reliability</a:t>
            </a:r>
          </a:p>
        </p:txBody>
      </p:sp>
      <p:sp>
        <p:nvSpPr>
          <p:cNvPr id="30" name="Rectangle: Rounded Corners 29">
            <a:extLst>
              <a:ext uri="{FF2B5EF4-FFF2-40B4-BE49-F238E27FC236}">
                <a16:creationId xmlns:a16="http://schemas.microsoft.com/office/drawing/2014/main" id="{80B04586-67CB-4F9C-A1E6-6D196274658F}"/>
              </a:ext>
            </a:extLst>
          </p:cNvPr>
          <p:cNvSpPr/>
          <p:nvPr/>
        </p:nvSpPr>
        <p:spPr>
          <a:xfrm>
            <a:off x="6620874" y="3404428"/>
            <a:ext cx="1629147" cy="60284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Resilience</a:t>
            </a:r>
          </a:p>
        </p:txBody>
      </p:sp>
      <p:sp>
        <p:nvSpPr>
          <p:cNvPr id="32" name="Rectangle: Rounded Corners 31">
            <a:extLst>
              <a:ext uri="{FF2B5EF4-FFF2-40B4-BE49-F238E27FC236}">
                <a16:creationId xmlns:a16="http://schemas.microsoft.com/office/drawing/2014/main" id="{82AB96C3-C958-4945-873A-B17F855B695A}"/>
              </a:ext>
            </a:extLst>
          </p:cNvPr>
          <p:cNvSpPr/>
          <p:nvPr/>
        </p:nvSpPr>
        <p:spPr>
          <a:xfrm>
            <a:off x="256848" y="3404428"/>
            <a:ext cx="1453151" cy="60284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Positive Attitude</a:t>
            </a:r>
          </a:p>
        </p:txBody>
      </p:sp>
      <p:pic>
        <p:nvPicPr>
          <p:cNvPr id="34" name="Picture 2" descr="Solve Problem icon">
            <a:extLst>
              <a:ext uri="{FF2B5EF4-FFF2-40B4-BE49-F238E27FC236}">
                <a16:creationId xmlns:a16="http://schemas.microsoft.com/office/drawing/2014/main" id="{82335104-13C2-4187-AE3D-98BC10B9EC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3565"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ommunication icon">
            <a:extLst>
              <a:ext uri="{FF2B5EF4-FFF2-40B4-BE49-F238E27FC236}">
                <a16:creationId xmlns:a16="http://schemas.microsoft.com/office/drawing/2014/main" id="{347EAB00-B4EE-494D-9EA9-2EBF853D1F8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854888"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Checked icon">
            <a:extLst>
              <a:ext uri="{FF2B5EF4-FFF2-40B4-BE49-F238E27FC236}">
                <a16:creationId xmlns:a16="http://schemas.microsoft.com/office/drawing/2014/main" id="{417205BD-C281-494D-B808-80F9A8CBB69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76230" y="3395303"/>
            <a:ext cx="621097" cy="6210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Goal icon">
            <a:extLst>
              <a:ext uri="{FF2B5EF4-FFF2-40B4-BE49-F238E27FC236}">
                <a16:creationId xmlns:a16="http://schemas.microsoft.com/office/drawing/2014/main" id="{FFF8B50C-F624-4084-9466-916E5238DFD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3546" y="3395303"/>
            <a:ext cx="621097" cy="62109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2645D889-4515-4F66-A2D9-5F590D60CBA1}"/>
              </a:ext>
            </a:extLst>
          </p:cNvPr>
          <p:cNvSpPr/>
          <p:nvPr/>
        </p:nvSpPr>
        <p:spPr>
          <a:xfrm>
            <a:off x="251685" y="4284075"/>
            <a:ext cx="2698597" cy="913378"/>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reflection (1-2 mins)</a:t>
            </a:r>
          </a:p>
          <a:p>
            <a:pPr algn="ctr"/>
            <a:r>
              <a:rPr lang="en-GB" sz="1600" dirty="0">
                <a:solidFill>
                  <a:schemeClr val="tx1"/>
                </a:solidFill>
                <a:latin typeface="Century Gothic" panose="020B0502020202020204" pitchFamily="34" charset="0"/>
                <a:cs typeface="Arial" panose="020B0604020202020204" pitchFamily="34" charset="0"/>
              </a:rPr>
              <a:t>How many did you come up with? </a:t>
            </a:r>
            <a:endParaRPr lang="en-GB" sz="16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519C8DCF-0A47-4D10-A717-071247FF70CD}"/>
              </a:ext>
            </a:extLst>
          </p:cNvPr>
          <p:cNvSpPr/>
          <p:nvPr/>
        </p:nvSpPr>
        <p:spPr>
          <a:xfrm>
            <a:off x="4692294" y="5404682"/>
            <a:ext cx="4202368" cy="113008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Skills shortage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there are not enough people available with the skills needed to do the jobs, which need to be done.</a:t>
            </a:r>
            <a:endPar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44" name="Pentagon 20">
            <a:extLst>
              <a:ext uri="{FF2B5EF4-FFF2-40B4-BE49-F238E27FC236}">
                <a16:creationId xmlns:a16="http://schemas.microsoft.com/office/drawing/2014/main" id="{2EC98D71-1338-4900-B217-4D36262BC0DD}"/>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45" name="Shape 114">
            <a:extLst>
              <a:ext uri="{FF2B5EF4-FFF2-40B4-BE49-F238E27FC236}">
                <a16:creationId xmlns:a16="http://schemas.microsoft.com/office/drawing/2014/main" id="{014F6736-5CBA-44FF-8BE2-75FAAC581F0A}"/>
              </a:ext>
            </a:extLst>
          </p:cNvPr>
          <p:cNvSpPr/>
          <p:nvPr/>
        </p:nvSpPr>
        <p:spPr>
          <a:xfrm>
            <a:off x="780384" y="245570"/>
            <a:ext cx="8250116"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Soft Skills – What are they and why do you need them?</a:t>
            </a:r>
          </a:p>
        </p:txBody>
      </p:sp>
    </p:spTree>
    <p:extLst>
      <p:ext uri="{BB962C8B-B14F-4D97-AF65-F5344CB8AC3E}">
        <p14:creationId xmlns:p14="http://schemas.microsoft.com/office/powerpoint/2010/main" val="35095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8" grpId="0" animBg="1"/>
      <p:bldP spid="31" grpId="0" animBg="1"/>
      <p:bldP spid="33" grpId="0" animBg="1"/>
      <p:bldP spid="27" grpId="0" animBg="1"/>
      <p:bldP spid="29" grpId="0" animBg="1"/>
      <p:bldP spid="30" grpId="0" animBg="1"/>
      <p:bldP spid="32"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Ear outline">
            <a:extLst>
              <a:ext uri="{FF2B5EF4-FFF2-40B4-BE49-F238E27FC236}">
                <a16:creationId xmlns:a16="http://schemas.microsoft.com/office/drawing/2014/main" id="{76212C1B-EE6D-4DD2-86E8-9E7E23F41B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2363" y="2319388"/>
            <a:ext cx="4876800" cy="4876800"/>
          </a:xfrm>
          <a:prstGeom prst="rect">
            <a:avLst/>
          </a:prstGeom>
        </p:spPr>
      </p:pic>
      <p:pic>
        <p:nvPicPr>
          <p:cNvPr id="5" name="Graphic 4" descr="Chat outline">
            <a:extLst>
              <a:ext uri="{FF2B5EF4-FFF2-40B4-BE49-F238E27FC236}">
                <a16:creationId xmlns:a16="http://schemas.microsoft.com/office/drawing/2014/main" id="{CA72C646-6BA6-4722-BBE6-794D7A311F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0196" y="418429"/>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9" name="Rectangle: Rounded Corners 28">
            <a:extLst>
              <a:ext uri="{FF2B5EF4-FFF2-40B4-BE49-F238E27FC236}">
                <a16:creationId xmlns:a16="http://schemas.microsoft.com/office/drawing/2014/main" id="{12561953-88F0-414B-90F4-A3DAA5C55C01}"/>
              </a:ext>
            </a:extLst>
          </p:cNvPr>
          <p:cNvSpPr/>
          <p:nvPr/>
        </p:nvSpPr>
        <p:spPr>
          <a:xfrm>
            <a:off x="267258" y="3232539"/>
            <a:ext cx="4059131" cy="10789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Next time you’re about to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text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 friend or relative,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pick up the phone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and have a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conversation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instead.  </a:t>
            </a:r>
          </a:p>
        </p:txBody>
      </p:sp>
      <p:sp>
        <p:nvSpPr>
          <p:cNvPr id="31" name="Rectangle: Rounded Corners 30">
            <a:extLst>
              <a:ext uri="{FF2B5EF4-FFF2-40B4-BE49-F238E27FC236}">
                <a16:creationId xmlns:a16="http://schemas.microsoft.com/office/drawing/2014/main" id="{5302187B-58EE-4DA3-AF98-3EEA3ACBD95A}"/>
              </a:ext>
            </a:extLst>
          </p:cNvPr>
          <p:cNvSpPr/>
          <p:nvPr/>
        </p:nvSpPr>
        <p:spPr>
          <a:xfrm>
            <a:off x="267258" y="1955237"/>
            <a:ext cx="4059131" cy="107890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Get a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part-time job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do some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volunteering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These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ways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talk to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different people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3" name="Rectangle: Rounded Corners 32">
            <a:extLst>
              <a:ext uri="{FF2B5EF4-FFF2-40B4-BE49-F238E27FC236}">
                <a16:creationId xmlns:a16="http://schemas.microsoft.com/office/drawing/2014/main" id="{18C9486F-2C9A-421F-99E3-3D16474BD6FF}"/>
              </a:ext>
            </a:extLst>
          </p:cNvPr>
          <p:cNvSpPr/>
          <p:nvPr/>
        </p:nvSpPr>
        <p:spPr>
          <a:xfrm>
            <a:off x="267258" y="998343"/>
            <a:ext cx="8627404" cy="749344"/>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communication skills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are the number one skill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employers in Berkshire look for</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Here are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some ideas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for improving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communication</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skills.  </a:t>
            </a:r>
          </a:p>
        </p:txBody>
      </p:sp>
      <p:sp>
        <p:nvSpPr>
          <p:cNvPr id="48" name="Rectangle: Rounded Corners 47">
            <a:extLst>
              <a:ext uri="{FF2B5EF4-FFF2-40B4-BE49-F238E27FC236}">
                <a16:creationId xmlns:a16="http://schemas.microsoft.com/office/drawing/2014/main" id="{57754A94-7BF3-4F74-BB03-499FD7A2105E}"/>
              </a:ext>
            </a:extLst>
          </p:cNvPr>
          <p:cNvSpPr/>
          <p:nvPr/>
        </p:nvSpPr>
        <p:spPr>
          <a:xfrm>
            <a:off x="4831293" y="4535329"/>
            <a:ext cx="4059131" cy="10789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Think about your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body language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do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smile and look people in the eye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you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meet</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or </a:t>
            </a: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speak to </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them?</a:t>
            </a:r>
          </a:p>
        </p:txBody>
      </p:sp>
      <p:sp>
        <p:nvSpPr>
          <p:cNvPr id="49" name="Rectangle: Rounded Corners 48">
            <a:extLst>
              <a:ext uri="{FF2B5EF4-FFF2-40B4-BE49-F238E27FC236}">
                <a16:creationId xmlns:a16="http://schemas.microsoft.com/office/drawing/2014/main" id="{0B631A6E-C156-4504-816E-4E2F27E82044}"/>
              </a:ext>
            </a:extLst>
          </p:cNvPr>
          <p:cNvSpPr/>
          <p:nvPr/>
        </p:nvSpPr>
        <p:spPr>
          <a:xfrm>
            <a:off x="4831293" y="3233396"/>
            <a:ext cx="4059131" cy="1078902"/>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Get into the habit of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checking emails or texts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before sending to make sure you have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corrected any errors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50" name="Rectangle: Rounded Corners 49">
            <a:extLst>
              <a:ext uri="{FF2B5EF4-FFF2-40B4-BE49-F238E27FC236}">
                <a16:creationId xmlns:a16="http://schemas.microsoft.com/office/drawing/2014/main" id="{B60E028F-785C-4E8A-A21E-D21E0BB38780}"/>
              </a:ext>
            </a:extLst>
          </p:cNvPr>
          <p:cNvSpPr/>
          <p:nvPr/>
        </p:nvSpPr>
        <p:spPr>
          <a:xfrm>
            <a:off x="267258" y="5763176"/>
            <a:ext cx="8623166" cy="842457"/>
          </a:xfrm>
          <a:prstGeom prst="roundRect">
            <a:avLst/>
          </a:prstGeom>
          <a:solidFill>
            <a:srgbClr val="EC6599"/>
          </a:solidFill>
          <a:ln w="28575">
            <a:solidFill>
              <a:srgbClr val="FEF1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Class discussion (2-3 mins)</a:t>
            </a:r>
          </a:p>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What opportunities are there in your area to develop your communication skills?</a:t>
            </a:r>
          </a:p>
        </p:txBody>
      </p:sp>
      <p:pic>
        <p:nvPicPr>
          <p:cNvPr id="1026" name="Picture 2" descr="Customer Support icon">
            <a:extLst>
              <a:ext uri="{FF2B5EF4-FFF2-40B4-BE49-F238E27FC236}">
                <a16:creationId xmlns:a16="http://schemas.microsoft.com/office/drawing/2014/main" id="{749F4754-37E3-4D20-B19F-C537D973D2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7177" y="20666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aborating In Circle icon">
            <a:extLst>
              <a:ext uri="{FF2B5EF4-FFF2-40B4-BE49-F238E27FC236}">
                <a16:creationId xmlns:a16="http://schemas.microsoft.com/office/drawing/2014/main" id="{77D8D355-4FF8-4810-B6F7-2F035BFC3B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2365" y="20346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working icon">
            <a:extLst>
              <a:ext uri="{FF2B5EF4-FFF2-40B4-BE49-F238E27FC236}">
                <a16:creationId xmlns:a16="http://schemas.microsoft.com/office/drawing/2014/main" id="{578EE324-EFE8-4BF8-8EFE-3B747C2F8D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7553" y="206668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miling Mouth icon">
            <a:extLst>
              <a:ext uri="{FF2B5EF4-FFF2-40B4-BE49-F238E27FC236}">
                <a16:creationId xmlns:a16="http://schemas.microsoft.com/office/drawing/2014/main" id="{26157D57-8369-4981-A676-50FC5DC8AB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464" y="461480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yes Cartoon icon">
            <a:extLst>
              <a:ext uri="{FF2B5EF4-FFF2-40B4-BE49-F238E27FC236}">
                <a16:creationId xmlns:a16="http://schemas.microsoft.com/office/drawing/2014/main" id="{2B311704-70A0-4872-B412-D82D1CF053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9623" y="463365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at icon">
            <a:extLst>
              <a:ext uri="{FF2B5EF4-FFF2-40B4-BE49-F238E27FC236}">
                <a16:creationId xmlns:a16="http://schemas.microsoft.com/office/drawing/2014/main" id="{9E879269-B526-46D8-97C1-E226FE2F8C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989" y="466605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69CA2E7-7BEC-4851-BE62-B624CC27B754}"/>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pic>
        <p:nvPicPr>
          <p:cNvPr id="20" name="Picture 19" descr="Berkshire Opportunities logo">
            <a:extLst>
              <a:ext uri="{FF2B5EF4-FFF2-40B4-BE49-F238E27FC236}">
                <a16:creationId xmlns:a16="http://schemas.microsoft.com/office/drawing/2014/main" id="{DB74A89E-FE69-46C1-BFB5-B487ACDF98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5F746AA5-308B-428D-93DD-68598ED5D0D4}"/>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Look who’s talking</a:t>
            </a:r>
          </a:p>
        </p:txBody>
      </p:sp>
    </p:spTree>
    <p:extLst>
      <p:ext uri="{BB962C8B-B14F-4D97-AF65-F5344CB8AC3E}">
        <p14:creationId xmlns:p14="http://schemas.microsoft.com/office/powerpoint/2010/main" val="73886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48" grpId="0" animBg="1"/>
      <p:bldP spid="49" grpId="0" animBg="1"/>
      <p:bldP spid="5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3247</TotalTime>
  <Words>3280</Words>
  <Application>Microsoft Office PowerPoint</Application>
  <PresentationFormat>On-screen Show (4:3)</PresentationFormat>
  <Paragraphs>421</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180</cp:revision>
  <cp:lastPrinted>2021-06-09T08:12:10Z</cp:lastPrinted>
  <dcterms:created xsi:type="dcterms:W3CDTF">2021-02-15T13:09:11Z</dcterms:created>
  <dcterms:modified xsi:type="dcterms:W3CDTF">2021-06-28T15:21:49Z</dcterms:modified>
</cp:coreProperties>
</file>