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4" r:id="rId2"/>
    <p:sldId id="293" r:id="rId3"/>
    <p:sldId id="294" r:id="rId4"/>
    <p:sldId id="314" r:id="rId5"/>
    <p:sldId id="315" r:id="rId6"/>
    <p:sldId id="297" r:id="rId7"/>
    <p:sldId id="298" r:id="rId8"/>
    <p:sldId id="276" r:id="rId9"/>
    <p:sldId id="304" r:id="rId10"/>
    <p:sldId id="305" r:id="rId11"/>
    <p:sldId id="306" r:id="rId12"/>
    <p:sldId id="303" r:id="rId13"/>
    <p:sldId id="307" r:id="rId14"/>
    <p:sldId id="282" r:id="rId15"/>
    <p:sldId id="316" r:id="rId16"/>
    <p:sldId id="309" r:id="rId17"/>
    <p:sldId id="312" r:id="rId18"/>
    <p:sldId id="313" r:id="rId19"/>
    <p:sldId id="324" r:id="rId20"/>
    <p:sldId id="325" r:id="rId21"/>
    <p:sldId id="326" r:id="rId22"/>
    <p:sldId id="317" r:id="rId23"/>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BFE"/>
    <a:srgbClr val="EC6599"/>
    <a:srgbClr val="B8E3F6"/>
    <a:srgbClr val="32B0E6"/>
    <a:srgbClr val="8E1456"/>
    <a:srgbClr val="CDD9EF"/>
    <a:srgbClr val="A4C841"/>
    <a:srgbClr val="126D5C"/>
    <a:srgbClr val="355792"/>
    <a:srgbClr val="00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549" autoAdjust="0"/>
  </p:normalViewPr>
  <p:slideViewPr>
    <p:cSldViewPr snapToGrid="0">
      <p:cViewPr varScale="1">
        <p:scale>
          <a:sx n="68" d="100"/>
          <a:sy n="68" d="100"/>
        </p:scale>
        <p:origin x="183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23C3FB-A12B-4BBB-8A01-B317BE61FE35}" type="datetimeFigureOut">
              <a:rPr lang="en-GB" smtClean="0"/>
              <a:t>28/06/2021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0E7A800-59B0-4B9A-9AA6-4437779AFB33}" type="slidenum">
              <a:rPr lang="en-GB" smtClean="0"/>
              <a:t>‹#›</a:t>
            </a:fld>
            <a:endParaRPr lang="en-GB"/>
          </a:p>
        </p:txBody>
      </p:sp>
    </p:spTree>
    <p:extLst>
      <p:ext uri="{BB962C8B-B14F-4D97-AF65-F5344CB8AC3E}">
        <p14:creationId xmlns:p14="http://schemas.microsoft.com/office/powerpoint/2010/main" val="146892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erkshireopportunities.co.uk/advice/explore-job-sectors/job-sectors/all-sectors/sector-details/educat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defTabSz="966155">
              <a:buFontTx/>
              <a:buAutoNum type="arabicParenR"/>
              <a:defRPr/>
            </a:pPr>
            <a:r>
              <a:rPr lang="en-GB" b="0" dirty="0"/>
              <a:t>https://www.berkshireopportunities.co.uk/</a:t>
            </a:r>
          </a:p>
          <a:p>
            <a:pPr marL="241539" indent="-241539" defTabSz="966155">
              <a:buFontTx/>
              <a:buAutoNum type="arabicParenR"/>
              <a:defRPr/>
            </a:pPr>
            <a:r>
              <a:rPr lang="en-GB" b="0" dirty="0"/>
              <a:t>http://www.thamesvalleyberkshire.co.uk/careers-hub</a:t>
            </a:r>
          </a:p>
          <a:p>
            <a:pPr marL="241539" indent="-241539" defTabSz="966155">
              <a:buFontTx/>
              <a:buAutoNum type="arabicParenR"/>
              <a:defRPr/>
            </a:pPr>
            <a:r>
              <a:rPr lang="en-GB" b="0" dirty="0"/>
              <a:t>https://www.careersandenterprise.co.uk/</a:t>
            </a:r>
          </a:p>
          <a:p>
            <a:pPr marL="241539" indent="-241539" defTabSz="966155">
              <a:buFontTx/>
              <a:buAutoNum type="arabicParenR"/>
              <a:defRP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1</a:t>
            </a:fld>
            <a:endParaRPr lang="en-GB"/>
          </a:p>
        </p:txBody>
      </p:sp>
    </p:spTree>
    <p:extLst>
      <p:ext uri="{BB962C8B-B14F-4D97-AF65-F5344CB8AC3E}">
        <p14:creationId xmlns:p14="http://schemas.microsoft.com/office/powerpoint/2010/main" val="7859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https://dictionary.cambridge.org/dictionary/english/discrimination</a:t>
            </a:r>
          </a:p>
          <a:p>
            <a:pPr marL="228600" indent="-228600">
              <a:buAutoNum type="arabicParenR"/>
            </a:pPr>
            <a:r>
              <a:rPr lang="en-GB" dirty="0"/>
              <a:t>https://www.oxfordshirelep.com/sites/default/files/uploads/Equality%20and%20Diversity%20Statement%20v2%20230519.pdf</a:t>
            </a:r>
          </a:p>
          <a:p>
            <a:pPr marL="228600" indent="-228600">
              <a:buAutoNum type="arabicParenR"/>
            </a:pPr>
            <a:endParaRPr lang="en-GB" dirty="0"/>
          </a:p>
          <a:p>
            <a:pPr marL="0" indent="0">
              <a:buNone/>
            </a:pPr>
            <a:r>
              <a:rPr lang="en-GB" b="1" dirty="0"/>
              <a:t>Images: </a:t>
            </a:r>
          </a:p>
          <a:p>
            <a:pPr marL="228600" indent="-228600">
              <a:buAutoNum type="arabicParenR"/>
            </a:pPr>
            <a:r>
              <a:rPr lang="en-GB" b="0" dirty="0"/>
              <a:t>Icons8</a:t>
            </a:r>
          </a:p>
          <a:p>
            <a:pPr marL="228600" indent="-228600">
              <a:buAutoNum type="arabicParenR"/>
            </a:pPr>
            <a:r>
              <a:rPr lang="en-GB" b="0" dirty="0"/>
              <a:t>iStock</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10</a:t>
            </a:fld>
            <a:endParaRPr lang="en-GB"/>
          </a:p>
        </p:txBody>
      </p:sp>
    </p:spTree>
    <p:extLst>
      <p:ext uri="{BB962C8B-B14F-4D97-AF65-F5344CB8AC3E}">
        <p14:creationId xmlns:p14="http://schemas.microsoft.com/office/powerpoint/2010/main" val="4233746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https://dictionary.cambridge.org/dictionary/english/discrimination</a:t>
            </a:r>
          </a:p>
          <a:p>
            <a:pPr marL="228600" indent="-228600">
              <a:buAutoNum type="arabicParenR"/>
            </a:pPr>
            <a:endParaRPr lang="en-GB" dirty="0"/>
          </a:p>
          <a:p>
            <a:pPr marL="228600" indent="-228600">
              <a:buAutoNum type="arabicParenR"/>
            </a:pPr>
            <a:endParaRPr lang="en-GB" dirty="0"/>
          </a:p>
          <a:p>
            <a:pPr marL="0" indent="0">
              <a:buNone/>
            </a:pPr>
            <a:r>
              <a:rPr lang="en-GB" b="1" dirty="0"/>
              <a:t>Images: </a:t>
            </a:r>
          </a:p>
          <a:p>
            <a:pPr marL="228600" indent="-228600">
              <a:buAutoNum type="arabicParenR"/>
            </a:pPr>
            <a:r>
              <a:rPr lang="en-GB" b="0" dirty="0"/>
              <a:t>Icons8</a:t>
            </a:r>
          </a:p>
          <a:p>
            <a:pPr marL="228600" indent="-228600">
              <a:buAutoNum type="arabicParenR"/>
            </a:pPr>
            <a:r>
              <a:rPr lang="en-GB" b="0" dirty="0"/>
              <a:t>iStock</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11</a:t>
            </a:fld>
            <a:endParaRPr lang="en-GB"/>
          </a:p>
        </p:txBody>
      </p:sp>
    </p:spTree>
    <p:extLst>
      <p:ext uri="{BB962C8B-B14F-4D97-AF65-F5344CB8AC3E}">
        <p14:creationId xmlns:p14="http://schemas.microsoft.com/office/powerpoint/2010/main" val="128630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https://www.careersandenterprise.co.uk/sites/default/files/uploaded/1377_my_choices_guide-cl_final_.pdf </a:t>
            </a:r>
          </a:p>
          <a:p>
            <a:pPr marL="228600" indent="-228600">
              <a:buAutoNum type="arabicParenR"/>
            </a:pPr>
            <a:r>
              <a:rPr lang="en-GB" dirty="0"/>
              <a:t>https://icould.com/stories/choices-after-your-gcses/</a:t>
            </a:r>
          </a:p>
          <a:p>
            <a:pPr marL="228600" indent="-228600">
              <a:buAutoNum type="arabicParenR"/>
            </a:pPr>
            <a:r>
              <a:rPr lang="en-GB" dirty="0"/>
              <a:t>Starting Out Brochure</a:t>
            </a:r>
          </a:p>
          <a:p>
            <a:pPr marL="228600" indent="-228600">
              <a:buAutoNum type="arabicParenR"/>
            </a:pPr>
            <a:endParaRPr lang="en-GB" dirty="0"/>
          </a:p>
          <a:p>
            <a:pPr marL="0" indent="0">
              <a:buNone/>
            </a:pPr>
            <a:r>
              <a:rPr lang="en-GB" b="1" dirty="0"/>
              <a:t>Images:</a:t>
            </a:r>
          </a:p>
          <a:p>
            <a:pPr marL="228600" indent="-228600">
              <a:buAutoNum type="arabicParenR"/>
            </a:pPr>
            <a:r>
              <a:rPr lang="en-GB" dirty="0"/>
              <a:t>Icons8</a:t>
            </a:r>
          </a:p>
          <a:p>
            <a:pPr marL="228600" indent="-228600">
              <a:buAutoNum type="arabicParenR"/>
            </a:pPr>
            <a:r>
              <a:rPr lang="en-GB" dirty="0"/>
              <a:t>Starting out brochure</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12</a:t>
            </a:fld>
            <a:endParaRPr lang="en-GB"/>
          </a:p>
        </p:txBody>
      </p:sp>
    </p:spTree>
    <p:extLst>
      <p:ext uri="{BB962C8B-B14F-4D97-AF65-F5344CB8AC3E}">
        <p14:creationId xmlns:p14="http://schemas.microsoft.com/office/powerpoint/2010/main" val="1666226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28600" indent="-228600">
              <a:buAutoNum type="arabicParenR"/>
            </a:pPr>
            <a:r>
              <a:rPr lang="en-GB" dirty="0"/>
              <a:t>https://www.careersandenterprise.co.uk/sites/default/files/uploaded/1377_my_choices_guide-cl_final_.pdf </a:t>
            </a:r>
          </a:p>
          <a:p>
            <a:pPr marL="228600" indent="-228600">
              <a:buAutoNum type="arabicParenR"/>
            </a:pPr>
            <a:r>
              <a:rPr lang="en-GB" dirty="0"/>
              <a:t>https://icould.com/stories/choices-after-your-gcses/</a:t>
            </a:r>
          </a:p>
          <a:p>
            <a:pPr marL="228600" indent="-228600">
              <a:buAutoNum type="arabicParenR"/>
            </a:pPr>
            <a:r>
              <a:rPr lang="en-GB" dirty="0"/>
              <a:t>Starting Out Brochure</a:t>
            </a:r>
          </a:p>
          <a:p>
            <a:pPr marL="228600" indent="-228600">
              <a:buAutoNum type="arabicParenR"/>
            </a:pPr>
            <a:endParaRPr lang="en-GB" dirty="0"/>
          </a:p>
          <a:p>
            <a:pPr marL="0" indent="0">
              <a:buNone/>
            </a:pPr>
            <a:r>
              <a:rPr lang="en-GB" dirty="0"/>
              <a:t>Images:</a:t>
            </a:r>
          </a:p>
          <a:p>
            <a:pPr marL="228600" indent="-228600">
              <a:buAutoNum type="arabicParenR"/>
            </a:pPr>
            <a:r>
              <a:rPr lang="en-GB" dirty="0"/>
              <a:t>Icons8</a:t>
            </a:r>
          </a:p>
          <a:p>
            <a:pPr marL="228600" indent="-228600">
              <a:buAutoNum type="arabicParenR"/>
            </a:pPr>
            <a:r>
              <a:rPr lang="en-GB" dirty="0"/>
              <a:t>Starting out brochure</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13</a:t>
            </a:fld>
            <a:endParaRPr lang="en-GB"/>
          </a:p>
        </p:txBody>
      </p:sp>
    </p:spTree>
    <p:extLst>
      <p:ext uri="{BB962C8B-B14F-4D97-AF65-F5344CB8AC3E}">
        <p14:creationId xmlns:p14="http://schemas.microsoft.com/office/powerpoint/2010/main" val="333891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https://www.berkshireopportunities.co.uk/</a:t>
            </a:r>
          </a:p>
          <a:p>
            <a:pPr marL="241539" indent="-241539">
              <a:buAutoNum type="arabicParenR"/>
            </a:pPr>
            <a:endParaRPr lang="en-GB" dirty="0"/>
          </a:p>
          <a:p>
            <a:r>
              <a:rPr lang="en-GB" b="1" dirty="0"/>
              <a:t>Images: </a:t>
            </a:r>
          </a:p>
          <a:p>
            <a:pPr marL="241539" indent="-241539" defTabSz="966155">
              <a:buFontTx/>
              <a:buAutoNum type="arabicParenR"/>
              <a:defRPr/>
            </a:pPr>
            <a:r>
              <a:rPr lang="en-GB" b="0" dirty="0"/>
              <a:t>Icons8</a:t>
            </a:r>
          </a:p>
          <a:p>
            <a:pPr marL="241539" indent="-241539">
              <a:buAutoNum type="arabicParenR"/>
            </a:pPr>
            <a:endParaRPr lang="en-GB" b="0" dirty="0"/>
          </a:p>
          <a:p>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14</a:t>
            </a:fld>
            <a:endParaRPr lang="en-GB"/>
          </a:p>
        </p:txBody>
      </p:sp>
    </p:spTree>
    <p:extLst>
      <p:ext uri="{BB962C8B-B14F-4D97-AF65-F5344CB8AC3E}">
        <p14:creationId xmlns:p14="http://schemas.microsoft.com/office/powerpoint/2010/main" val="3214707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https://www.berkshireopportunities.co.uk/</a:t>
            </a:r>
          </a:p>
          <a:p>
            <a:pPr marL="241539" indent="-241539">
              <a:buAutoNum type="arabicParenR"/>
            </a:pPr>
            <a:r>
              <a:rPr lang="en-GB" dirty="0"/>
              <a:t>https://www.tvbintelligence.co.uk/</a:t>
            </a:r>
          </a:p>
          <a:p>
            <a:pPr marL="241539" indent="-241539">
              <a:buAutoNum type="arabicParenR"/>
            </a:pPr>
            <a:r>
              <a:rPr lang="en-GB" dirty="0"/>
              <a:t>http://www.thamesvalleyberkshire.co.uk/getfile/TVBLEP%20Skills%20Priority%20Statement%20Executive%20Summary.pdf</a:t>
            </a:r>
          </a:p>
          <a:p>
            <a:pPr marL="241539" indent="-241539">
              <a:buAutoNum type="arabicParenR"/>
            </a:pPr>
            <a:r>
              <a:rPr lang="en-GB" dirty="0"/>
              <a:t>http://www.thamesvalleyberkshire.co.uk/getfile/Starting%20Out%20-%20The%20Berkshire%20Careers%20Guide.pdf</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15</a:t>
            </a:fld>
            <a:endParaRPr lang="en-GB"/>
          </a:p>
        </p:txBody>
      </p:sp>
    </p:spTree>
    <p:extLst>
      <p:ext uri="{BB962C8B-B14F-4D97-AF65-F5344CB8AC3E}">
        <p14:creationId xmlns:p14="http://schemas.microsoft.com/office/powerpoint/2010/main" val="2974044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https://www.ngbailey.com/</a:t>
            </a:r>
          </a:p>
          <a:p>
            <a:pPr marL="241539" indent="-241539">
              <a:buAutoNum type="arabicParenR"/>
            </a:pPr>
            <a:r>
              <a:rPr lang="en-GB" dirty="0"/>
              <a:t>https://www.kier.co.uk/</a:t>
            </a:r>
          </a:p>
          <a:p>
            <a:pPr marL="241539" indent="-241539">
              <a:buAutoNum type="arabicParenR"/>
            </a:pPr>
            <a:r>
              <a:rPr lang="en-GB" dirty="0"/>
              <a:t>https://www.persimmonhomes.com/</a:t>
            </a:r>
          </a:p>
          <a:p>
            <a:pPr marL="241539" indent="-241539">
              <a:buAutoNum type="arabicParenR"/>
            </a:pPr>
            <a:r>
              <a:rPr lang="en-GB" dirty="0"/>
              <a:t>https://www.woodplc.com/</a:t>
            </a:r>
          </a:p>
          <a:p>
            <a:pPr marL="241539" indent="-241539">
              <a:buAutoNum type="arabicParenR"/>
            </a:pPr>
            <a:r>
              <a:rPr lang="en-GB" dirty="0"/>
              <a:t>https://www.francisconstruction.co.uk/</a:t>
            </a:r>
          </a:p>
          <a:p>
            <a:pPr marL="241539" indent="-241539">
              <a:buAutoNum type="arabicParenR"/>
            </a:pPr>
            <a:r>
              <a:rPr lang="en-GB" dirty="0"/>
              <a:t>https://www.costain.com/</a:t>
            </a:r>
          </a:p>
          <a:p>
            <a:pPr marL="241539" indent="-241539">
              <a:buAutoNum type="arabicParenR"/>
            </a:pPr>
            <a:r>
              <a:rPr lang="en-GB" dirty="0"/>
              <a:t>https://www.crestnicholson.com/towns-counties-new-homes/Berkshire</a:t>
            </a:r>
          </a:p>
          <a:p>
            <a:pPr marL="241539" indent="-241539">
              <a:buAutoNum type="arabicParenR"/>
            </a:pPr>
            <a:r>
              <a:rPr lang="en-GB" dirty="0"/>
              <a:t>https://www.bsria.com/uk/</a:t>
            </a:r>
          </a:p>
          <a:p>
            <a:pPr marL="241539" indent="-241539">
              <a:buAutoNum type="arabicParenR"/>
            </a:pPr>
            <a:r>
              <a:rPr lang="en-GB" dirty="0"/>
              <a:t>https://www.balfourbeatty.com/</a:t>
            </a:r>
          </a:p>
          <a:p>
            <a:pPr marL="241539" indent="-241539">
              <a:buAutoNum type="arabicParenR"/>
            </a:pPr>
            <a:r>
              <a:rPr lang="en-GB" dirty="0"/>
              <a:t>https://www.jacobs.com/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17</a:t>
            </a:fld>
            <a:endParaRPr lang="en-GB"/>
          </a:p>
        </p:txBody>
      </p:sp>
    </p:spTree>
    <p:extLst>
      <p:ext uri="{BB962C8B-B14F-4D97-AF65-F5344CB8AC3E}">
        <p14:creationId xmlns:p14="http://schemas.microsoft.com/office/powerpoint/2010/main" val="356535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https://careers.microsoft.com</a:t>
            </a:r>
          </a:p>
          <a:p>
            <a:pPr marL="241539" indent="-241539">
              <a:buAutoNum type="arabicParenR"/>
            </a:pPr>
            <a:r>
              <a:rPr lang="en-GB" dirty="0"/>
              <a:t>https://mapr.com/try-mapr/</a:t>
            </a:r>
          </a:p>
          <a:p>
            <a:pPr marL="241539" indent="-241539">
              <a:buAutoNum type="arabicParenR"/>
            </a:pPr>
            <a:r>
              <a:rPr lang="en-GB" dirty="0"/>
              <a:t>https://www.oneadvanced.com/</a:t>
            </a:r>
          </a:p>
          <a:p>
            <a:pPr marL="241539" indent="-241539">
              <a:buAutoNum type="arabicParenR"/>
            </a:pPr>
            <a:r>
              <a:rPr lang="en-GB" dirty="0"/>
              <a:t>https://www.broadcom.com/</a:t>
            </a:r>
          </a:p>
          <a:p>
            <a:pPr marL="241539" indent="-241539">
              <a:buAutoNum type="arabicParenR"/>
            </a:pPr>
            <a:r>
              <a:rPr lang="en-GB" dirty="0"/>
              <a:t>https://www.blackswan.com/</a:t>
            </a:r>
          </a:p>
          <a:p>
            <a:pPr marL="241539" indent="-241539">
              <a:buAutoNum type="arabicParenR"/>
            </a:pPr>
            <a:r>
              <a:rPr lang="en-GB" dirty="0"/>
              <a:t>https://www.visa.co.uk/</a:t>
            </a:r>
          </a:p>
          <a:p>
            <a:pPr marL="241539" indent="-241539">
              <a:buAutoNum type="arabicParenR"/>
            </a:pPr>
            <a:r>
              <a:rPr lang="en-GB" dirty="0"/>
              <a:t>https://www.blackducksoftware.com/</a:t>
            </a:r>
          </a:p>
          <a:p>
            <a:pPr marL="241539" indent="-241539">
              <a:buAutoNum type="arabicParenR"/>
            </a:pPr>
            <a:r>
              <a:rPr lang="en-GB" dirty="0"/>
              <a:t>https://www.vodafone.co.uk/</a:t>
            </a:r>
          </a:p>
          <a:p>
            <a:pPr marL="241539" indent="-241539">
              <a:buAutoNum type="arabicParenR"/>
            </a:pPr>
            <a:r>
              <a:rPr lang="en-GB" dirty="0"/>
              <a:t>https://www.o2.co.uk/</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dirty="0"/>
              <a:t>https://www.heathcareers.nhs.uk/</a:t>
            </a:r>
          </a:p>
          <a:p>
            <a:pPr marL="241539" indent="-241539">
              <a:buAutoNum type="arabicParenR"/>
            </a:pPr>
            <a:r>
              <a:rPr lang="en-GB" dirty="0"/>
              <a:t>https://userreplay.com/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18</a:t>
            </a:fld>
            <a:endParaRPr lang="en-GB"/>
          </a:p>
        </p:txBody>
      </p:sp>
    </p:spTree>
    <p:extLst>
      <p:ext uri="{BB962C8B-B14F-4D97-AF65-F5344CB8AC3E}">
        <p14:creationId xmlns:p14="http://schemas.microsoft.com/office/powerpoint/2010/main" val="1118796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r>
              <a:rPr lang="en-GB" b="0" i="1" dirty="0">
                <a:solidFill>
                  <a:srgbClr val="222222"/>
                </a:solidFill>
                <a:effectLst/>
                <a:latin typeface="Arial" panose="020B0604020202020204" pitchFamily="34" charset="0"/>
              </a:rPr>
              <a:t>Here is the link to education sectors showing vacancies in Berkshire (on </a:t>
            </a:r>
            <a:r>
              <a:rPr lang="en-GB" b="0" i="1" dirty="0" err="1">
                <a:solidFill>
                  <a:srgbClr val="222222"/>
                </a:solidFill>
                <a:effectLst/>
                <a:latin typeface="Arial" panose="020B0604020202020204" pitchFamily="34" charset="0"/>
              </a:rPr>
              <a:t>BoP</a:t>
            </a:r>
            <a:r>
              <a:rPr lang="en-GB" b="0" i="1" dirty="0">
                <a:solidFill>
                  <a:srgbClr val="222222"/>
                </a:solidFill>
                <a:effectLst/>
                <a:latin typeface="Arial" panose="020B0604020202020204" pitchFamily="34" charset="0"/>
              </a:rPr>
              <a:t>) which may be better as for a classroom discussion piece </a:t>
            </a:r>
            <a:r>
              <a:rPr lang="en-GB" b="0" i="1" dirty="0">
                <a:solidFill>
                  <a:srgbClr val="1155CC"/>
                </a:solidFill>
                <a:effectLst/>
                <a:latin typeface="Arial" panose="020B0604020202020204" pitchFamily="34" charset="0"/>
                <a:hlinkClick r:id="rId3"/>
              </a:rPr>
              <a:t>https://www.berkshireopportunities.co.uk/advice/explore-job-sectors/job-sectors/all-sectors/sector-details/education/</a:t>
            </a:r>
            <a:endParaRPr lang="en-GB" b="0" i="1" dirty="0">
              <a:solidFill>
                <a:srgbClr val="1155CC"/>
              </a:solidFill>
              <a:effectLst/>
              <a:latin typeface="Arial" panose="020B0604020202020204" pitchFamily="34" charset="0"/>
            </a:endParaRPr>
          </a:p>
          <a:p>
            <a:pPr algn="l"/>
            <a:endParaRPr lang="en-GB" b="0" i="1"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Berkshire offers a range of careers in education, from schools to further education colleges and higher education institutions.</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In recent years, schools and colleges in particular have struggled to recruit teachers and lecturers, particularly to teach STEM subjects.  This is not confined to Berkshire, but high living costs are perceived to have been an added barrier.</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Nationally, secondary education teachers in the subjects of maths, physics, science (where an element of physics will be taught), computer science and Mandarin are on the Home Office’s national Shortage Occupation national Shortage Occupation List.</a:t>
            </a:r>
            <a:endParaRPr lang="en-GB" b="0" i="0" dirty="0">
              <a:solidFill>
                <a:srgbClr val="222222"/>
              </a:solidFill>
              <a:effectLst/>
              <a:latin typeface="Arial" panose="020B0604020202020204" pitchFamily="34" charset="0"/>
            </a:endParaRPr>
          </a:p>
          <a:p>
            <a:endParaRPr lang="en-GB" b="1" dirty="0"/>
          </a:p>
          <a:p>
            <a:pPr marL="241539" indent="-241539">
              <a:buAutoNum type="arabicParenR"/>
            </a:pPr>
            <a:r>
              <a:rPr lang="en-GB" dirty="0"/>
              <a:t>https://www.tvbintelligence.co.uk/people</a:t>
            </a:r>
          </a:p>
          <a:p>
            <a:pPr marL="241539" indent="-241539">
              <a:buAutoNum type="arabicParenR"/>
            </a:pPr>
            <a:r>
              <a:rPr lang="en-GB" dirty="0"/>
              <a:t>https://www.windsor-forest.ac.uk/</a:t>
            </a:r>
          </a:p>
          <a:p>
            <a:pPr marL="241539" indent="-241539">
              <a:buAutoNum type="arabicParenR"/>
            </a:pPr>
            <a:r>
              <a:rPr lang="en-GB" dirty="0"/>
              <a:t>https://www.reading.ac.uk/</a:t>
            </a:r>
          </a:p>
          <a:p>
            <a:pPr marL="241539" indent="-241539">
              <a:buAutoNum type="arabicParenR"/>
            </a:pPr>
            <a:r>
              <a:rPr lang="en-GB" dirty="0"/>
              <a:t>https://bracknell.activatelearning.ac.uk/</a:t>
            </a:r>
          </a:p>
          <a:p>
            <a:pPr marL="241539" indent="-241539">
              <a:buAutoNum type="arabicParenR"/>
            </a:pPr>
            <a:r>
              <a:rPr lang="en-GB" dirty="0"/>
              <a:t>http://www.coxgreen.com/</a:t>
            </a:r>
          </a:p>
          <a:p>
            <a:pPr marL="241539" indent="-241539">
              <a:buAutoNum type="arabicParenR"/>
            </a:pPr>
            <a:r>
              <a:rPr lang="en-GB" dirty="0"/>
              <a:t>https://www.bca.ac.uk/</a:t>
            </a:r>
          </a:p>
          <a:p>
            <a:pPr marL="241539" indent="-241539">
              <a:buAutoNum type="arabicParenR"/>
            </a:pPr>
            <a:r>
              <a:rPr lang="en-GB" dirty="0"/>
              <a:t>https://newbury-college.ac.uk/</a:t>
            </a:r>
          </a:p>
          <a:p>
            <a:pPr marL="241539" indent="-241539">
              <a:buAutoNum type="arabicParenR"/>
            </a:pPr>
            <a:r>
              <a:rPr lang="en-GB" dirty="0"/>
              <a:t>https://ranelagh.bonitas.org.uk/</a:t>
            </a:r>
          </a:p>
          <a:p>
            <a:pPr marL="241539" indent="-241539">
              <a:buAutoNum type="arabicParenR"/>
            </a:pPr>
            <a:r>
              <a:rPr lang="en-GB" dirty="0"/>
              <a:t>https://www.utcreading.co.uk/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19</a:t>
            </a:fld>
            <a:endParaRPr lang="en-GB"/>
          </a:p>
        </p:txBody>
      </p:sp>
    </p:spTree>
    <p:extLst>
      <p:ext uri="{BB962C8B-B14F-4D97-AF65-F5344CB8AC3E}">
        <p14:creationId xmlns:p14="http://schemas.microsoft.com/office/powerpoint/2010/main" val="3499458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https://www.xtrac.com/</a:t>
            </a:r>
          </a:p>
          <a:p>
            <a:pPr marL="241539" indent="-241539">
              <a:buAutoNum type="arabicParenR"/>
            </a:pPr>
            <a:r>
              <a:rPr lang="en-GB" dirty="0"/>
              <a:t>https://www.morganadvancedmaterials.com/</a:t>
            </a:r>
          </a:p>
          <a:p>
            <a:pPr marL="241539" indent="-241539">
              <a:buAutoNum type="arabicParenR"/>
            </a:pPr>
            <a:r>
              <a:rPr lang="en-GB" dirty="0"/>
              <a:t>https://www.ucb.com/</a:t>
            </a:r>
          </a:p>
          <a:p>
            <a:pPr marL="241539" indent="-241539">
              <a:buAutoNum type="arabicParenR"/>
            </a:pPr>
            <a:r>
              <a:rPr lang="en-GB" dirty="0"/>
              <a:t>https://www.3m.com/</a:t>
            </a:r>
          </a:p>
          <a:p>
            <a:pPr marL="241539" indent="-241539">
              <a:buAutoNum type="arabicParenR"/>
            </a:pPr>
            <a:r>
              <a:rPr lang="en-GB" dirty="0"/>
              <a:t>https://www.gsk.com/en-gb/home/</a:t>
            </a:r>
          </a:p>
          <a:p>
            <a:pPr marL="241539" indent="-241539">
              <a:buAutoNum type="arabicParenR"/>
            </a:pPr>
            <a:r>
              <a:rPr lang="en-GB" dirty="0"/>
              <a:t>https://www.covance.com/</a:t>
            </a:r>
          </a:p>
          <a:p>
            <a:pPr marL="241539" indent="-241539">
              <a:buAutoNum type="arabicParenR"/>
            </a:pPr>
            <a:r>
              <a:rPr lang="en-GB" dirty="0"/>
              <a:t>https://www.lonza.com/</a:t>
            </a:r>
          </a:p>
          <a:p>
            <a:pPr marL="241539" indent="-241539">
              <a:buAutoNum type="arabicParenR"/>
            </a:pPr>
            <a:r>
              <a:rPr lang="en-GB" dirty="0"/>
              <a:t>https://www.awe.co.uk/</a:t>
            </a:r>
          </a:p>
          <a:p>
            <a:pPr marL="241539" indent="-241539">
              <a:buAutoNum type="arabicParenR"/>
            </a:pPr>
            <a:r>
              <a:rPr lang="en-GB" dirty="0"/>
              <a:t>https://www.stantec.com/uk</a:t>
            </a:r>
          </a:p>
          <a:p>
            <a:pPr marL="241539" indent="-241539">
              <a:buAutoNum type="arabicParenR"/>
            </a:pPr>
            <a:r>
              <a:rPr lang="en-GB" dirty="0"/>
              <a:t>https://www.stryker.com/</a:t>
            </a:r>
          </a:p>
          <a:p>
            <a:pPr marL="241539" indent="-241539">
              <a:buAutoNum type="arabicParenR"/>
            </a:pPr>
            <a:r>
              <a:rPr lang="en-GB" dirty="0"/>
              <a:t>https://www.thalesgroup.com/en</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20</a:t>
            </a:fld>
            <a:endParaRPr lang="en-GB"/>
          </a:p>
        </p:txBody>
      </p:sp>
    </p:spTree>
    <p:extLst>
      <p:ext uri="{BB962C8B-B14F-4D97-AF65-F5344CB8AC3E}">
        <p14:creationId xmlns:p14="http://schemas.microsoft.com/office/powerpoint/2010/main" val="292208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dirty="0"/>
              <a:t>https://www.thecdi.net/New-Career-Development-Framework</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https://www.heathcareers.nhs.uk/</a:t>
            </a:r>
          </a:p>
          <a:p>
            <a:pPr marL="241539" indent="-241539">
              <a:buAutoNum type="arabicParenR"/>
            </a:pPr>
            <a:r>
              <a:rPr lang="en-GB" dirty="0"/>
              <a:t>https://www.berkshirehealthcare.nhs.uk/</a:t>
            </a:r>
          </a:p>
          <a:p>
            <a:pPr marL="241539" indent="-241539">
              <a:buAutoNum type="arabicParenR"/>
            </a:pPr>
            <a:r>
              <a:rPr lang="en-GB" dirty="0"/>
              <a:t>https://www.bmihealthcare.co.uk/</a:t>
            </a:r>
          </a:p>
          <a:p>
            <a:pPr marL="241539" indent="-241539">
              <a:buAutoNum type="arabicParenR"/>
            </a:pPr>
            <a:r>
              <a:rPr lang="en-GB" dirty="0"/>
              <a:t>https://www.voyagecare.com/</a:t>
            </a:r>
          </a:p>
          <a:p>
            <a:pPr marL="241539" indent="-241539">
              <a:buAutoNum type="arabicParenR"/>
            </a:pPr>
            <a:r>
              <a:rPr lang="en-GB" dirty="0"/>
              <a:t>https://www.newcrosshealthcare.com/</a:t>
            </a:r>
          </a:p>
          <a:p>
            <a:pPr marL="241539" indent="-241539">
              <a:buAutoNum type="arabicParenR"/>
            </a:pPr>
            <a:r>
              <a:rPr lang="en-GB" dirty="0"/>
              <a:t>https://www.slough.gov.uk/</a:t>
            </a:r>
          </a:p>
          <a:p>
            <a:pPr marL="241539" indent="-241539">
              <a:buAutoNum type="arabicParenR"/>
            </a:pPr>
            <a:r>
              <a:rPr lang="en-GB" dirty="0"/>
              <a:t>https://www.sunrise-care.co.uk/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21</a:t>
            </a:fld>
            <a:endParaRPr lang="en-GB"/>
          </a:p>
        </p:txBody>
      </p:sp>
    </p:spTree>
    <p:extLst>
      <p:ext uri="{BB962C8B-B14F-4D97-AF65-F5344CB8AC3E}">
        <p14:creationId xmlns:p14="http://schemas.microsoft.com/office/powerpoint/2010/main" val="3203588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https://saints.co.uk/</a:t>
            </a:r>
          </a:p>
          <a:p>
            <a:pPr marL="241539" indent="-241539">
              <a:buAutoNum type="arabicParenR"/>
            </a:pPr>
            <a:r>
              <a:rPr lang="en-GB" dirty="0"/>
              <a:t>https://www.ups.com/gb/en/Home.page</a:t>
            </a:r>
          </a:p>
          <a:p>
            <a:pPr marL="241539" indent="-241539">
              <a:buAutoNum type="arabicParenR"/>
            </a:pPr>
            <a:r>
              <a:rPr lang="en-GB" dirty="0"/>
              <a:t>https://www.waitrose.com/</a:t>
            </a:r>
          </a:p>
          <a:p>
            <a:pPr marL="241539" indent="-241539">
              <a:buAutoNum type="arabicParenR"/>
            </a:pPr>
            <a:r>
              <a:rPr lang="en-GB" dirty="0"/>
              <a:t>https://home.kuehne-nagel.com/</a:t>
            </a:r>
          </a:p>
          <a:p>
            <a:pPr marL="241539" indent="-241539">
              <a:buAutoNum type="arabicParenR"/>
            </a:pPr>
            <a:r>
              <a:rPr lang="en-GB" dirty="0"/>
              <a:t>https://www.royalmail.com/</a:t>
            </a:r>
          </a:p>
          <a:p>
            <a:pPr marL="241539" indent="-241539">
              <a:buAutoNum type="arabicParenR"/>
            </a:pPr>
            <a:r>
              <a:rPr lang="en-GB" dirty="0"/>
              <a:t>https://www.amazon.co.uk/</a:t>
            </a:r>
          </a:p>
          <a:p>
            <a:pPr marL="241539" indent="-241539">
              <a:buAutoNum type="arabicParenR"/>
            </a:pPr>
            <a:r>
              <a:rPr lang="en-GB" dirty="0"/>
              <a:t>https://www.bidfood.co.uk/</a:t>
            </a:r>
          </a:p>
          <a:p>
            <a:pPr marL="241539" indent="-241539">
              <a:buAutoNum type="arabicParenR"/>
            </a:pPr>
            <a:r>
              <a:rPr lang="en-GB" dirty="0"/>
              <a:t>https://www.argos.co.uk/</a:t>
            </a:r>
          </a:p>
          <a:p>
            <a:pPr marL="241539" indent="-241539">
              <a:buAutoNum type="arabicParenR"/>
            </a:pPr>
            <a:r>
              <a:rPr lang="en-GB" dirty="0"/>
              <a:t>https://www.brake.co.uk/</a:t>
            </a:r>
          </a:p>
          <a:p>
            <a:pPr marL="241539" indent="-241539">
              <a:buAutoNum type="arabicParenR"/>
            </a:pPr>
            <a:r>
              <a:rPr lang="en-GB" dirty="0"/>
              <a:t>https://www.dhl.com/en/express.html</a:t>
            </a:r>
          </a:p>
          <a:p>
            <a:pPr marL="241539" indent="-241539">
              <a:buAutoNum type="arabicParenR"/>
            </a:pPr>
            <a:r>
              <a:rPr lang="en-GB" dirty="0"/>
              <a:t>https://www.westcoast.co.uk/</a:t>
            </a:r>
          </a:p>
          <a:p>
            <a:pPr marL="241539" indent="-241539">
              <a:buAutoNum type="arabicParenR"/>
            </a:pPr>
            <a:r>
              <a:rPr lang="en-GB" dirty="0"/>
              <a:t>https://www.harrods.com/en-gb/</a:t>
            </a:r>
          </a:p>
          <a:p>
            <a:pPr marL="241539" indent="-241539">
              <a:buAutoNum type="arabicParenR"/>
            </a:pPr>
            <a:r>
              <a:rPr lang="en-GB" dirty="0"/>
              <a:t>https://www.ricogroup.global/</a:t>
            </a:r>
          </a:p>
          <a:p>
            <a:pPr marL="241539" indent="-241539">
              <a:buAutoNum type="arabicParenR"/>
            </a:pPr>
            <a:r>
              <a:rPr lang="en-GB" dirty="0"/>
              <a:t>https://www.tesco.com/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22</a:t>
            </a:fld>
            <a:endParaRPr lang="en-GB"/>
          </a:p>
        </p:txBody>
      </p:sp>
    </p:spTree>
    <p:extLst>
      <p:ext uri="{BB962C8B-B14F-4D97-AF65-F5344CB8AC3E}">
        <p14:creationId xmlns:p14="http://schemas.microsoft.com/office/powerpoint/2010/main" val="5598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https://dictionary.cambridge.org/dictionary/english/sector</a:t>
            </a:r>
          </a:p>
          <a:p>
            <a:pPr marL="255210" indent="-255210">
              <a:buAutoNum type="arabicParenR"/>
            </a:pPr>
            <a:r>
              <a:rPr lang="en-GB" b="0" dirty="0"/>
              <a:t>https://dictionary.cambridge.org/dictionary/english/employability</a:t>
            </a:r>
          </a:p>
          <a:p>
            <a:pPr marL="255210" indent="-255210">
              <a:buAutoNum type="arabicParenR"/>
            </a:pPr>
            <a:r>
              <a:rPr lang="en-GB" dirty="0"/>
              <a:t>https://dictionary.cambridge.org/dictionary/english/career</a:t>
            </a:r>
          </a:p>
          <a:p>
            <a:pPr marL="241539" indent="-241539">
              <a:buAutoNum type="arabicParenR"/>
            </a:pPr>
            <a:r>
              <a:rPr lang="en-GB" dirty="0"/>
              <a:t>https://dictionary.cambridge.org/dictionary/english/prejudice</a:t>
            </a:r>
          </a:p>
          <a:p>
            <a:pPr marL="241539" indent="-241539">
              <a:buAutoNum type="arabicParenR"/>
            </a:pPr>
            <a:r>
              <a:rPr lang="en-GB" dirty="0"/>
              <a:t>https://dictionary.cambridge.org/dictionary/english/stereotype</a:t>
            </a:r>
          </a:p>
          <a:p>
            <a:pPr marL="241539" indent="-241539">
              <a:buAutoNum type="arabicParenR"/>
            </a:pPr>
            <a:r>
              <a:rPr lang="en-GB"/>
              <a:t>https://dictionary.cambridge.org/dictionary/english/discrimination</a:t>
            </a:r>
          </a:p>
          <a:p>
            <a:pPr marL="255210" indent="-255210">
              <a:buAutoNum type="arabicParenR"/>
            </a:pPr>
            <a:endParaRPr lang="en-GB" dirty="0"/>
          </a:p>
          <a:p>
            <a:pPr marL="255210" indent="-25521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3</a:t>
            </a:fld>
            <a:endParaRPr lang="en-GB"/>
          </a:p>
        </p:txBody>
      </p:sp>
    </p:spTree>
    <p:extLst>
      <p:ext uri="{BB962C8B-B14F-4D97-AF65-F5344CB8AC3E}">
        <p14:creationId xmlns:p14="http://schemas.microsoft.com/office/powerpoint/2010/main" val="289799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https://www.tvbintelligence.co.uk/people </a:t>
            </a:r>
          </a:p>
          <a:p>
            <a:pPr marL="255210" indent="-255210">
              <a:buAutoNum type="arabicParenR"/>
            </a:pPr>
            <a:r>
              <a:rPr lang="en-GB" b="0" dirty="0"/>
              <a:t>http://www.thamesvalleyberkshire.co.uk/schools</a:t>
            </a:r>
          </a:p>
          <a:p>
            <a:pPr marL="255210" indent="-255210">
              <a:buAutoNum type="arabicParenR"/>
            </a:pPr>
            <a:endParaRPr lang="en-GB" b="1" dirty="0"/>
          </a:p>
          <a:p>
            <a:pPr marL="255210" indent="-255210">
              <a:buAutoNum type="arabicParenR"/>
            </a:pPr>
            <a:endParaRPr lang="en-GB" b="1" dirty="0"/>
          </a:p>
          <a:p>
            <a:pPr marL="255210" indent="-255210">
              <a:buAutoNum type="arabicParen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4</a:t>
            </a:fld>
            <a:endParaRPr lang="en-GB"/>
          </a:p>
        </p:txBody>
      </p:sp>
    </p:spTree>
    <p:extLst>
      <p:ext uri="{BB962C8B-B14F-4D97-AF65-F5344CB8AC3E}">
        <p14:creationId xmlns:p14="http://schemas.microsoft.com/office/powerpoint/2010/main" val="4586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r>
              <a:rPr lang="en-GB" dirty="0"/>
              <a:t>Click on the pink images to link to explore the sectors on a recruitment drive. </a:t>
            </a:r>
          </a:p>
          <a:p>
            <a:endParaRPr lang="en-GB" b="1" dirty="0"/>
          </a:p>
          <a:p>
            <a:r>
              <a:rPr lang="en-GB" b="1" dirty="0"/>
              <a:t>References:</a:t>
            </a:r>
          </a:p>
          <a:p>
            <a:pPr marL="255210" indent="-255210">
              <a:buAutoNum type="arabicParenR"/>
            </a:pPr>
            <a:r>
              <a:rPr lang="en-GB" dirty="0"/>
              <a:t>https://www.berkshireopportunities.co.uk/advice/explore-job-sectors/job-sectors/sectors-recruiting-now/priority-sectors/digital-technology/</a:t>
            </a:r>
          </a:p>
          <a:p>
            <a:pPr marL="255210" indent="-255210">
              <a:buAutoNum type="arabicParenR"/>
            </a:pPr>
            <a:r>
              <a:rPr lang="en-GB" dirty="0"/>
              <a:t>https://www.berkshireopportunities.co.uk/advice/explore-job-sectors/job-sectors/sectors-recruiting-now/priority-sectors/health-and-care/</a:t>
            </a:r>
          </a:p>
          <a:p>
            <a:pPr marL="255210" indent="-255210">
              <a:buAutoNum type="arabicParenR"/>
            </a:pPr>
            <a:r>
              <a:rPr lang="en-GB" dirty="0"/>
              <a:t>https://www.berkshireopportunities.co.uk/advice/explore-job-sectors/job-sectors/sectors-recruiting-now/priority-sectors/life-sciences/</a:t>
            </a:r>
          </a:p>
          <a:p>
            <a:pPr marL="255210" indent="-255210">
              <a:buAutoNum type="arabicParenR"/>
            </a:pPr>
            <a:r>
              <a:rPr lang="en-GB" dirty="0"/>
              <a:t>https://www.berkshireopportunities.co.uk/advice/explore-job-sectors/job-sectors/sectors-recruiting-now/priority-sectors/business-and-finance/</a:t>
            </a:r>
          </a:p>
        </p:txBody>
      </p:sp>
      <p:sp>
        <p:nvSpPr>
          <p:cNvPr id="4" name="Slide Number Placeholder 3"/>
          <p:cNvSpPr>
            <a:spLocks noGrp="1"/>
          </p:cNvSpPr>
          <p:nvPr>
            <p:ph type="sldNum" sz="quarter" idx="5"/>
          </p:nvPr>
        </p:nvSpPr>
        <p:spPr/>
        <p:txBody>
          <a:bodyPr/>
          <a:lstStyle/>
          <a:p>
            <a:fld id="{30E7A800-59B0-4B9A-9AA6-4437779AFB33}" type="slidenum">
              <a:rPr lang="en-GB" smtClean="0"/>
              <a:t>5</a:t>
            </a:fld>
            <a:endParaRPr lang="en-GB"/>
          </a:p>
        </p:txBody>
      </p:sp>
    </p:spTree>
    <p:extLst>
      <p:ext uri="{BB962C8B-B14F-4D97-AF65-F5344CB8AC3E}">
        <p14:creationId xmlns:p14="http://schemas.microsoft.com/office/powerpoint/2010/main" val="248912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Starting out – The Berkshire Careers Guide</a:t>
            </a:r>
          </a:p>
          <a:p>
            <a:pPr marL="228600" indent="-228600">
              <a:buAutoNum type="arabicParenR"/>
            </a:pPr>
            <a:endParaRPr lang="en-GB" dirty="0"/>
          </a:p>
          <a:p>
            <a:pPr marL="0" indent="0">
              <a:buNone/>
            </a:pPr>
            <a:r>
              <a:rPr lang="en-GB" b="1" dirty="0"/>
              <a:t>Images:</a:t>
            </a:r>
          </a:p>
          <a:p>
            <a:pPr marL="228600" indent="-228600">
              <a:buAutoNum type="arabicParenR"/>
            </a:pPr>
            <a:r>
              <a:rPr lang="en-GB" dirty="0"/>
              <a:t>Starting out – The Berkshire Careers Guide </a:t>
            </a:r>
          </a:p>
          <a:p>
            <a:pPr marL="228600" indent="-228600">
              <a:buAutoNum type="arabicParenR"/>
            </a:pPr>
            <a:r>
              <a:rPr lang="en-GB" dirty="0"/>
              <a:t>Icons8</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6</a:t>
            </a:fld>
            <a:endParaRPr lang="en-GB"/>
          </a:p>
        </p:txBody>
      </p:sp>
    </p:spTree>
    <p:extLst>
      <p:ext uri="{BB962C8B-B14F-4D97-AF65-F5344CB8AC3E}">
        <p14:creationId xmlns:p14="http://schemas.microsoft.com/office/powerpoint/2010/main" val="1449935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b="0" dirty="0"/>
              <a:t>Icons8 </a:t>
            </a:r>
          </a:p>
        </p:txBody>
      </p:sp>
      <p:sp>
        <p:nvSpPr>
          <p:cNvPr id="4" name="Slide Number Placeholder 3"/>
          <p:cNvSpPr>
            <a:spLocks noGrp="1"/>
          </p:cNvSpPr>
          <p:nvPr>
            <p:ph type="sldNum" sz="quarter" idx="5"/>
          </p:nvPr>
        </p:nvSpPr>
        <p:spPr/>
        <p:txBody>
          <a:bodyPr/>
          <a:lstStyle/>
          <a:p>
            <a:fld id="{30E7A800-59B0-4B9A-9AA6-4437779AFB33}" type="slidenum">
              <a:rPr lang="en-GB" smtClean="0"/>
              <a:t>7</a:t>
            </a:fld>
            <a:endParaRPr lang="en-GB"/>
          </a:p>
        </p:txBody>
      </p:sp>
    </p:spTree>
    <p:extLst>
      <p:ext uri="{BB962C8B-B14F-4D97-AF65-F5344CB8AC3E}">
        <p14:creationId xmlns:p14="http://schemas.microsoft.com/office/powerpoint/2010/main" val="1907318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https://dictionary.cambridge.org/dictionary/english/stereotyping</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8</a:t>
            </a:fld>
            <a:endParaRPr lang="en-GB"/>
          </a:p>
        </p:txBody>
      </p:sp>
    </p:spTree>
    <p:extLst>
      <p:ext uri="{BB962C8B-B14F-4D97-AF65-F5344CB8AC3E}">
        <p14:creationId xmlns:p14="http://schemas.microsoft.com/office/powerpoint/2010/main" val="350372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https://www.youtube.com/watch?v=9xCn-Kwy97U&amp;feature=emb_logo</a:t>
            </a:r>
          </a:p>
          <a:p>
            <a:r>
              <a:rPr lang="en-GB" b="1" dirty="0" err="1"/>
              <a:t>SafeShare</a:t>
            </a:r>
            <a:r>
              <a:rPr lang="en-GB" b="1" dirty="0"/>
              <a:t> Video Link: </a:t>
            </a:r>
            <a:r>
              <a:rPr lang="en-GB" b="0" dirty="0"/>
              <a:t>https://safeshare.tv/x/9xCn-Kwy97U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WOW Show Link: </a:t>
            </a:r>
            <a:r>
              <a:rPr lang="en-GB" b="0" dirty="0"/>
              <a:t>https://www.thewowshow.org/mythbusters/</a:t>
            </a:r>
          </a:p>
          <a:p>
            <a:endParaRPr lang="en-GB" b="0" dirty="0"/>
          </a:p>
          <a:p>
            <a:pPr marL="0" indent="0">
              <a:buNone/>
            </a:pPr>
            <a:r>
              <a:rPr lang="en-GB" b="1" dirty="0"/>
              <a:t>Images: </a:t>
            </a:r>
          </a:p>
          <a:p>
            <a:pPr marL="0" indent="0">
              <a:buNone/>
            </a:pPr>
            <a:r>
              <a:rPr lang="en-GB" b="0" dirty="0"/>
              <a:t>1) Via video </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9</a:t>
            </a:fld>
            <a:endParaRPr lang="en-GB"/>
          </a:p>
        </p:txBody>
      </p:sp>
    </p:spTree>
    <p:extLst>
      <p:ext uri="{BB962C8B-B14F-4D97-AF65-F5344CB8AC3E}">
        <p14:creationId xmlns:p14="http://schemas.microsoft.com/office/powerpoint/2010/main" val="325417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3431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700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8176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6583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3477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417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31D5A-9BDD-4AA7-9943-260070415E67}"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692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31D5A-9BDD-4AA7-9943-260070415E67}"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57829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1D5A-9BDD-4AA7-9943-260070415E67}"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400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771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96883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55792">
                <a:alpha val="6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31D5A-9BDD-4AA7-9943-260070415E67}" type="datetimeFigureOut">
              <a:rPr lang="en-GB" smtClean="0"/>
              <a:t>28/06/2021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E2B6-506B-43FC-969D-842867C05886}" type="slidenum">
              <a:rPr lang="en-GB" smtClean="0"/>
              <a:t>‹#›</a:t>
            </a:fld>
            <a:endParaRPr lang="en-GB"/>
          </a:p>
        </p:txBody>
      </p:sp>
    </p:spTree>
    <p:extLst>
      <p:ext uri="{BB962C8B-B14F-4D97-AF65-F5344CB8AC3E}">
        <p14:creationId xmlns:p14="http://schemas.microsoft.com/office/powerpoint/2010/main" val="224852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3" Type="http://schemas.openxmlformats.org/officeDocument/2006/relationships/image" Target="../media/image57.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2.png"/><Relationship Id="rId2" Type="http://schemas.openxmlformats.org/officeDocument/2006/relationships/notesSlide" Target="../notesSlides/notesSlide11.xml"/><Relationship Id="rId16"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60.svg"/><Relationship Id="rId11" Type="http://schemas.openxmlformats.org/officeDocument/2006/relationships/image" Target="../media/image67.png"/><Relationship Id="rId5" Type="http://schemas.openxmlformats.org/officeDocument/2006/relationships/image" Target="../media/image59.png"/><Relationship Id="rId15" Type="http://schemas.openxmlformats.org/officeDocument/2006/relationships/image" Target="../media/image71.png"/><Relationship Id="rId10" Type="http://schemas.openxmlformats.org/officeDocument/2006/relationships/image" Target="../media/image66.svg"/><Relationship Id="rId4" Type="http://schemas.openxmlformats.org/officeDocument/2006/relationships/image" Target="../media/image58.svg"/><Relationship Id="rId9" Type="http://schemas.openxmlformats.org/officeDocument/2006/relationships/image" Target="../media/image65.png"/><Relationship Id="rId14" Type="http://schemas.openxmlformats.org/officeDocument/2006/relationships/image" Target="../media/image70.jpeg"/></Relationships>
</file>

<file path=ppt/slides/_rels/slide12.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image" Target="../media/image73.png"/><Relationship Id="rId7" Type="http://schemas.openxmlformats.org/officeDocument/2006/relationships/image" Target="../media/image77.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2.png"/><Relationship Id="rId3" Type="http://schemas.openxmlformats.org/officeDocument/2006/relationships/image" Target="../media/image73.png"/><Relationship Id="rId7" Type="http://schemas.openxmlformats.org/officeDocument/2006/relationships/image" Target="../media/image38.png"/><Relationship Id="rId12" Type="http://schemas.openxmlformats.org/officeDocument/2006/relationships/image" Target="../media/image8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6.svg"/><Relationship Id="rId11" Type="http://schemas.openxmlformats.org/officeDocument/2006/relationships/image" Target="../media/image82.jpeg"/><Relationship Id="rId5" Type="http://schemas.openxmlformats.org/officeDocument/2006/relationships/image" Target="../media/image75.png"/><Relationship Id="rId10" Type="http://schemas.openxmlformats.org/officeDocument/2006/relationships/image" Target="../media/image81.jpeg"/><Relationship Id="rId4" Type="http://schemas.openxmlformats.org/officeDocument/2006/relationships/image" Target="../media/image74.svg"/><Relationship Id="rId9" Type="http://schemas.openxmlformats.org/officeDocument/2006/relationships/image" Target="../media/image80.jpe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84.png"/><Relationship Id="rId7" Type="http://schemas.openxmlformats.org/officeDocument/2006/relationships/hyperlink" Target="https://www.berkshireopportunities.co.u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7.svg"/><Relationship Id="rId11" Type="http://schemas.openxmlformats.org/officeDocument/2006/relationships/image" Target="../media/image88.png"/><Relationship Id="rId5" Type="http://schemas.openxmlformats.org/officeDocument/2006/relationships/image" Target="../media/image86.png"/><Relationship Id="rId10" Type="http://schemas.openxmlformats.org/officeDocument/2006/relationships/image" Target="../media/image2.png"/><Relationship Id="rId4" Type="http://schemas.openxmlformats.org/officeDocument/2006/relationships/image" Target="../media/image85.sv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4.png"/><Relationship Id="rId7" Type="http://schemas.openxmlformats.org/officeDocument/2006/relationships/hyperlink" Target="https://www.berkshireopportunities.co.u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89.png"/><Relationship Id="rId4" Type="http://schemas.openxmlformats.org/officeDocument/2006/relationships/image" Target="../media/image85.svg"/><Relationship Id="rId9" Type="http://schemas.openxmlformats.org/officeDocument/2006/relationships/hyperlink" Target="http://www.thamesvalleyberkshire.co.uk/getfile/Starting%20Out%20-%20The%20Berkshire%20Careers%20Guide.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7.svg"/><Relationship Id="rId4" Type="http://schemas.openxmlformats.org/officeDocument/2006/relationships/image" Target="../media/image86.png"/></Relationships>
</file>

<file path=ppt/slides/_rels/slide17.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hyperlink" Target="https://www.jacobs.com/" TargetMode="External"/><Relationship Id="rId18" Type="http://schemas.openxmlformats.org/officeDocument/2006/relationships/image" Target="../media/image95.png"/><Relationship Id="rId26" Type="http://schemas.openxmlformats.org/officeDocument/2006/relationships/image" Target="../media/image99.png"/><Relationship Id="rId3" Type="http://schemas.openxmlformats.org/officeDocument/2006/relationships/image" Target="../media/image84.png"/><Relationship Id="rId21" Type="http://schemas.openxmlformats.org/officeDocument/2006/relationships/hyperlink" Target="https://www.ngbailey.com/" TargetMode="External"/><Relationship Id="rId7" Type="http://schemas.openxmlformats.org/officeDocument/2006/relationships/hyperlink" Target="https://www.woodplc.com/" TargetMode="External"/><Relationship Id="rId12" Type="http://schemas.openxmlformats.org/officeDocument/2006/relationships/image" Target="../media/image92.png"/><Relationship Id="rId17" Type="http://schemas.openxmlformats.org/officeDocument/2006/relationships/hyperlink" Target="https://www.kier.co.uk/" TargetMode="External"/><Relationship Id="rId25" Type="http://schemas.openxmlformats.org/officeDocument/2006/relationships/hyperlink" Target="https://www.bsria.com/uk/" TargetMode="External"/><Relationship Id="rId2" Type="http://schemas.openxmlformats.org/officeDocument/2006/relationships/notesSlide" Target="../notesSlides/notesSlide16.xml"/><Relationship Id="rId16" Type="http://schemas.openxmlformats.org/officeDocument/2006/relationships/image" Target="../media/image94.png"/><Relationship Id="rId20" Type="http://schemas.openxmlformats.org/officeDocument/2006/relationships/image" Target="../media/image96.png"/><Relationship Id="rId1" Type="http://schemas.openxmlformats.org/officeDocument/2006/relationships/slideLayout" Target="../slideLayouts/slideLayout1.xml"/><Relationship Id="rId6" Type="http://schemas.openxmlformats.org/officeDocument/2006/relationships/image" Target="../media/image87.svg"/><Relationship Id="rId11" Type="http://schemas.openxmlformats.org/officeDocument/2006/relationships/hyperlink" Target="https://www.balfourbeatty.com/" TargetMode="External"/><Relationship Id="rId24" Type="http://schemas.openxmlformats.org/officeDocument/2006/relationships/image" Target="../media/image98.png"/><Relationship Id="rId5" Type="http://schemas.openxmlformats.org/officeDocument/2006/relationships/image" Target="../media/image86.png"/><Relationship Id="rId15" Type="http://schemas.openxmlformats.org/officeDocument/2006/relationships/hyperlink" Target="https://www.crestnicholson.com/" TargetMode="External"/><Relationship Id="rId23" Type="http://schemas.openxmlformats.org/officeDocument/2006/relationships/hyperlink" Target="https://www.francisconstruction.co.uk/" TargetMode="External"/><Relationship Id="rId10" Type="http://schemas.openxmlformats.org/officeDocument/2006/relationships/image" Target="../media/image91.png"/><Relationship Id="rId19" Type="http://schemas.openxmlformats.org/officeDocument/2006/relationships/hyperlink" Target="https://www.persimmonhomes.com/" TargetMode="External"/><Relationship Id="rId4" Type="http://schemas.openxmlformats.org/officeDocument/2006/relationships/image" Target="../media/image85.svg"/><Relationship Id="rId9" Type="http://schemas.openxmlformats.org/officeDocument/2006/relationships/hyperlink" Target="https://www.costain.com/" TargetMode="External"/><Relationship Id="rId14" Type="http://schemas.openxmlformats.org/officeDocument/2006/relationships/image" Target="../media/image93.png"/><Relationship Id="rId22" Type="http://schemas.openxmlformats.org/officeDocument/2006/relationships/image" Target="../media/image97.png"/><Relationship Id="rId27"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hyperlink" Target="https://careers.microsoft.com/professionals/us/en/l-reading" TargetMode="External"/><Relationship Id="rId18" Type="http://schemas.openxmlformats.org/officeDocument/2006/relationships/image" Target="../media/image105.png"/><Relationship Id="rId26" Type="http://schemas.openxmlformats.org/officeDocument/2006/relationships/image" Target="../media/image109.png"/><Relationship Id="rId3" Type="http://schemas.openxmlformats.org/officeDocument/2006/relationships/image" Target="../media/image84.png"/><Relationship Id="rId21" Type="http://schemas.openxmlformats.org/officeDocument/2006/relationships/hyperlink" Target="https://www.blackducksoftware.com/" TargetMode="External"/><Relationship Id="rId7" Type="http://schemas.openxmlformats.org/officeDocument/2006/relationships/hyperlink" Target="https://www.broadcom.com/" TargetMode="External"/><Relationship Id="rId12" Type="http://schemas.openxmlformats.org/officeDocument/2006/relationships/image" Target="../media/image102.png"/><Relationship Id="rId17" Type="http://schemas.openxmlformats.org/officeDocument/2006/relationships/hyperlink" Target="https://mapr.com/try-mapr/" TargetMode="External"/><Relationship Id="rId25" Type="http://schemas.openxmlformats.org/officeDocument/2006/relationships/hyperlink" Target="https://www.visa.co.uk/" TargetMode="External"/><Relationship Id="rId2" Type="http://schemas.openxmlformats.org/officeDocument/2006/relationships/notesSlide" Target="../notesSlides/notesSlide17.xml"/><Relationship Id="rId16" Type="http://schemas.openxmlformats.org/officeDocument/2006/relationships/image" Target="../media/image104.png"/><Relationship Id="rId20" Type="http://schemas.openxmlformats.org/officeDocument/2006/relationships/image" Target="../media/image106.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7.svg"/><Relationship Id="rId11" Type="http://schemas.openxmlformats.org/officeDocument/2006/relationships/hyperlink" Target="https://userreplay.com/" TargetMode="External"/><Relationship Id="rId24" Type="http://schemas.openxmlformats.org/officeDocument/2006/relationships/image" Target="../media/image108.png"/><Relationship Id="rId5" Type="http://schemas.openxmlformats.org/officeDocument/2006/relationships/image" Target="../media/image86.png"/><Relationship Id="rId15" Type="http://schemas.openxmlformats.org/officeDocument/2006/relationships/hyperlink" Target="https://www.blackswan.com/" TargetMode="External"/><Relationship Id="rId23" Type="http://schemas.openxmlformats.org/officeDocument/2006/relationships/hyperlink" Target="https://www.heathcareers.nhs.uk/" TargetMode="External"/><Relationship Id="rId28" Type="http://schemas.openxmlformats.org/officeDocument/2006/relationships/image" Target="../media/image110.png"/><Relationship Id="rId10" Type="http://schemas.openxmlformats.org/officeDocument/2006/relationships/image" Target="../media/image101.png"/><Relationship Id="rId19" Type="http://schemas.openxmlformats.org/officeDocument/2006/relationships/hyperlink" Target="https://www.oneadvanced.com/" TargetMode="External"/><Relationship Id="rId4" Type="http://schemas.openxmlformats.org/officeDocument/2006/relationships/image" Target="../media/image85.svg"/><Relationship Id="rId9" Type="http://schemas.openxmlformats.org/officeDocument/2006/relationships/hyperlink" Target="https://www.vodafone.co.uk/" TargetMode="External"/><Relationship Id="rId14" Type="http://schemas.openxmlformats.org/officeDocument/2006/relationships/image" Target="../media/image103.png"/><Relationship Id="rId22" Type="http://schemas.openxmlformats.org/officeDocument/2006/relationships/image" Target="../media/image107.png"/><Relationship Id="rId27" Type="http://schemas.openxmlformats.org/officeDocument/2006/relationships/hyperlink" Target="https://www.o2.co.u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hyperlink" Target="https://www.bca.ac.uk/" TargetMode="External"/><Relationship Id="rId18" Type="http://schemas.openxmlformats.org/officeDocument/2006/relationships/hyperlink" Target="http://www.coxgreen.com/" TargetMode="External"/><Relationship Id="rId3" Type="http://schemas.openxmlformats.org/officeDocument/2006/relationships/image" Target="../media/image84.png"/><Relationship Id="rId21" Type="http://schemas.openxmlformats.org/officeDocument/2006/relationships/hyperlink" Target="https://www.utcreading.co.uk/" TargetMode="External"/><Relationship Id="rId7" Type="http://schemas.openxmlformats.org/officeDocument/2006/relationships/hyperlink" Target="https://www.reading.ac.uk/" TargetMode="External"/><Relationship Id="rId12" Type="http://schemas.openxmlformats.org/officeDocument/2006/relationships/image" Target="../media/image113.png"/><Relationship Id="rId17" Type="http://schemas.openxmlformats.org/officeDocument/2006/relationships/image" Target="../media/image116.png"/><Relationship Id="rId25" Type="http://schemas.openxmlformats.org/officeDocument/2006/relationships/image" Target="../media/image2.png"/><Relationship Id="rId2" Type="http://schemas.openxmlformats.org/officeDocument/2006/relationships/notesSlide" Target="../notesSlides/notesSlide18.xml"/><Relationship Id="rId16" Type="http://schemas.openxmlformats.org/officeDocument/2006/relationships/hyperlink" Target="https://www.windsor-forest.ac.uk/" TargetMode="External"/><Relationship Id="rId20" Type="http://schemas.openxmlformats.org/officeDocument/2006/relationships/image" Target="../media/image118.png"/><Relationship Id="rId1" Type="http://schemas.openxmlformats.org/officeDocument/2006/relationships/slideLayout" Target="../slideLayouts/slideLayout1.xml"/><Relationship Id="rId6" Type="http://schemas.openxmlformats.org/officeDocument/2006/relationships/image" Target="../media/image87.svg"/><Relationship Id="rId11" Type="http://schemas.openxmlformats.org/officeDocument/2006/relationships/hyperlink" Target="https://newbury-college.ac.uk/" TargetMode="External"/><Relationship Id="rId24" Type="http://schemas.openxmlformats.org/officeDocument/2006/relationships/image" Target="../media/image120.png"/><Relationship Id="rId5" Type="http://schemas.openxmlformats.org/officeDocument/2006/relationships/image" Target="../media/image86.png"/><Relationship Id="rId15" Type="http://schemas.openxmlformats.org/officeDocument/2006/relationships/image" Target="../media/image115.png"/><Relationship Id="rId23" Type="http://schemas.openxmlformats.org/officeDocument/2006/relationships/hyperlink" Target="https://ranelagh.bonitas.org.uk/" TargetMode="External"/><Relationship Id="rId10" Type="http://schemas.openxmlformats.org/officeDocument/2006/relationships/image" Target="../media/image112.png"/><Relationship Id="rId19" Type="http://schemas.openxmlformats.org/officeDocument/2006/relationships/image" Target="../media/image117.png"/><Relationship Id="rId4" Type="http://schemas.openxmlformats.org/officeDocument/2006/relationships/image" Target="../media/image85.svg"/><Relationship Id="rId9" Type="http://schemas.openxmlformats.org/officeDocument/2006/relationships/hyperlink" Target="https://bracknell.activatelearning.ac.uk/" TargetMode="External"/><Relationship Id="rId14" Type="http://schemas.openxmlformats.org/officeDocument/2006/relationships/image" Target="../media/image114.png"/><Relationship Id="rId22" Type="http://schemas.openxmlformats.org/officeDocument/2006/relationships/image" Target="../media/image11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hyperlink" Target="https://www.gsk.com/en-gb/home/" TargetMode="External"/><Relationship Id="rId18" Type="http://schemas.openxmlformats.org/officeDocument/2006/relationships/image" Target="../media/image126.png"/><Relationship Id="rId26" Type="http://schemas.openxmlformats.org/officeDocument/2006/relationships/image" Target="../media/image130.png"/><Relationship Id="rId3" Type="http://schemas.openxmlformats.org/officeDocument/2006/relationships/image" Target="../media/image84.png"/><Relationship Id="rId21" Type="http://schemas.openxmlformats.org/officeDocument/2006/relationships/hyperlink" Target="https://www.lonza.com/" TargetMode="External"/><Relationship Id="rId7" Type="http://schemas.openxmlformats.org/officeDocument/2006/relationships/hyperlink" Target="https://www.xtrac.com/" TargetMode="External"/><Relationship Id="rId12" Type="http://schemas.openxmlformats.org/officeDocument/2006/relationships/image" Target="../media/image123.png"/><Relationship Id="rId17" Type="http://schemas.openxmlformats.org/officeDocument/2006/relationships/hyperlink" Target="https://www.awe.co.uk/" TargetMode="External"/><Relationship Id="rId25" Type="http://schemas.openxmlformats.org/officeDocument/2006/relationships/hyperlink" Target="https://www.thalesgroup.com/en" TargetMode="External"/><Relationship Id="rId2" Type="http://schemas.openxmlformats.org/officeDocument/2006/relationships/notesSlide" Target="../notesSlides/notesSlide19.xml"/><Relationship Id="rId16" Type="http://schemas.openxmlformats.org/officeDocument/2006/relationships/image" Target="../media/image125.png"/><Relationship Id="rId20" Type="http://schemas.openxmlformats.org/officeDocument/2006/relationships/image" Target="../media/image127.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7.svg"/><Relationship Id="rId11" Type="http://schemas.openxmlformats.org/officeDocument/2006/relationships/hyperlink" Target="https://www.morganadvancedmaterials.com/" TargetMode="External"/><Relationship Id="rId24" Type="http://schemas.openxmlformats.org/officeDocument/2006/relationships/image" Target="../media/image129.png"/><Relationship Id="rId5" Type="http://schemas.openxmlformats.org/officeDocument/2006/relationships/image" Target="../media/image86.png"/><Relationship Id="rId15" Type="http://schemas.openxmlformats.org/officeDocument/2006/relationships/hyperlink" Target="https://www.covance.com/" TargetMode="External"/><Relationship Id="rId23" Type="http://schemas.openxmlformats.org/officeDocument/2006/relationships/hyperlink" Target="https://www.3m.com/" TargetMode="External"/><Relationship Id="rId28" Type="http://schemas.openxmlformats.org/officeDocument/2006/relationships/image" Target="../media/image131.png"/><Relationship Id="rId10" Type="http://schemas.openxmlformats.org/officeDocument/2006/relationships/image" Target="../media/image122.png"/><Relationship Id="rId19" Type="http://schemas.openxmlformats.org/officeDocument/2006/relationships/hyperlink" Target="https://www.ucb.com/" TargetMode="External"/><Relationship Id="rId4" Type="http://schemas.openxmlformats.org/officeDocument/2006/relationships/image" Target="../media/image85.svg"/><Relationship Id="rId9" Type="http://schemas.openxmlformats.org/officeDocument/2006/relationships/hyperlink" Target="https://www.stryker.com/" TargetMode="External"/><Relationship Id="rId14" Type="http://schemas.openxmlformats.org/officeDocument/2006/relationships/image" Target="../media/image124.png"/><Relationship Id="rId22" Type="http://schemas.openxmlformats.org/officeDocument/2006/relationships/image" Target="../media/image128.png"/><Relationship Id="rId27" Type="http://schemas.openxmlformats.org/officeDocument/2006/relationships/hyperlink" Target="https://www.stantec.com/uk"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hyperlink" Target="https://www.newcrosshealthcare.com/" TargetMode="External"/><Relationship Id="rId18" Type="http://schemas.openxmlformats.org/officeDocument/2006/relationships/image" Target="../media/image137.png"/><Relationship Id="rId3" Type="http://schemas.openxmlformats.org/officeDocument/2006/relationships/image" Target="../media/image84.png"/><Relationship Id="rId7" Type="http://schemas.openxmlformats.org/officeDocument/2006/relationships/hyperlink" Target="https://www.heathcareers.nhs.uk/" TargetMode="External"/><Relationship Id="rId12" Type="http://schemas.openxmlformats.org/officeDocument/2006/relationships/image" Target="../media/image134.png"/><Relationship Id="rId17" Type="http://schemas.openxmlformats.org/officeDocument/2006/relationships/hyperlink" Target="https://www.slough.gov.uk/" TargetMode="External"/><Relationship Id="rId2" Type="http://schemas.openxmlformats.org/officeDocument/2006/relationships/notesSlide" Target="../notesSlides/notesSlide20.xml"/><Relationship Id="rId16" Type="http://schemas.openxmlformats.org/officeDocument/2006/relationships/image" Target="../media/image136.png"/><Relationship Id="rId20" Type="http://schemas.openxmlformats.org/officeDocument/2006/relationships/image" Target="../media/image138.png"/><Relationship Id="rId1" Type="http://schemas.openxmlformats.org/officeDocument/2006/relationships/slideLayout" Target="../slideLayouts/slideLayout1.xml"/><Relationship Id="rId6" Type="http://schemas.openxmlformats.org/officeDocument/2006/relationships/image" Target="../media/image87.svg"/><Relationship Id="rId11" Type="http://schemas.openxmlformats.org/officeDocument/2006/relationships/hyperlink" Target="https://www.bmihealthcare.co.uk/" TargetMode="External"/><Relationship Id="rId5" Type="http://schemas.openxmlformats.org/officeDocument/2006/relationships/image" Target="../media/image86.png"/><Relationship Id="rId15" Type="http://schemas.openxmlformats.org/officeDocument/2006/relationships/hyperlink" Target="https://www.sunrise-care.co.uk/" TargetMode="External"/><Relationship Id="rId10" Type="http://schemas.openxmlformats.org/officeDocument/2006/relationships/image" Target="../media/image133.png"/><Relationship Id="rId19" Type="http://schemas.openxmlformats.org/officeDocument/2006/relationships/image" Target="../media/image2.png"/><Relationship Id="rId4" Type="http://schemas.openxmlformats.org/officeDocument/2006/relationships/image" Target="../media/image85.svg"/><Relationship Id="rId9" Type="http://schemas.openxmlformats.org/officeDocument/2006/relationships/hyperlink" Target="https://www.voyagecare.com/" TargetMode="External"/><Relationship Id="rId14" Type="http://schemas.openxmlformats.org/officeDocument/2006/relationships/image" Target="../media/image135.png"/></Relationships>
</file>

<file path=ppt/slides/_rels/slide22.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hyperlink" Target="https://www.bidfood.co.uk/" TargetMode="External"/><Relationship Id="rId18" Type="http://schemas.openxmlformats.org/officeDocument/2006/relationships/hyperlink" Target="https://www.ups.com/gb/en/Home.page" TargetMode="External"/><Relationship Id="rId26" Type="http://schemas.openxmlformats.org/officeDocument/2006/relationships/hyperlink" Target="https://www.harrods.com/en-gb/" TargetMode="External"/><Relationship Id="rId3" Type="http://schemas.openxmlformats.org/officeDocument/2006/relationships/image" Target="../media/image84.png"/><Relationship Id="rId21" Type="http://schemas.openxmlformats.org/officeDocument/2006/relationships/image" Target="../media/image146.png"/><Relationship Id="rId34" Type="http://schemas.openxmlformats.org/officeDocument/2006/relationships/hyperlink" Target="https://www.amazon.co.uk/" TargetMode="External"/><Relationship Id="rId7" Type="http://schemas.openxmlformats.org/officeDocument/2006/relationships/hyperlink" Target="https://www.royalmail.com/" TargetMode="External"/><Relationship Id="rId12" Type="http://schemas.openxmlformats.org/officeDocument/2006/relationships/image" Target="../media/image141.png"/><Relationship Id="rId17" Type="http://schemas.openxmlformats.org/officeDocument/2006/relationships/image" Target="../media/image144.png"/><Relationship Id="rId25" Type="http://schemas.openxmlformats.org/officeDocument/2006/relationships/image" Target="../media/image148.png"/><Relationship Id="rId33" Type="http://schemas.openxmlformats.org/officeDocument/2006/relationships/image" Target="../media/image152.png"/><Relationship Id="rId2" Type="http://schemas.openxmlformats.org/officeDocument/2006/relationships/notesSlide" Target="../notesSlides/notesSlide21.xml"/><Relationship Id="rId16" Type="http://schemas.openxmlformats.org/officeDocument/2006/relationships/hyperlink" Target="https://www.ricogroup.global/" TargetMode="External"/><Relationship Id="rId20" Type="http://schemas.openxmlformats.org/officeDocument/2006/relationships/hyperlink" Target="https://saints.co.uk/" TargetMode="External"/><Relationship Id="rId29" Type="http://schemas.openxmlformats.org/officeDocument/2006/relationships/image" Target="../media/image150.png"/><Relationship Id="rId1" Type="http://schemas.openxmlformats.org/officeDocument/2006/relationships/slideLayout" Target="../slideLayouts/slideLayout1.xml"/><Relationship Id="rId6" Type="http://schemas.openxmlformats.org/officeDocument/2006/relationships/image" Target="../media/image87.svg"/><Relationship Id="rId11" Type="http://schemas.openxmlformats.org/officeDocument/2006/relationships/hyperlink" Target="https://www.tesco.com/" TargetMode="External"/><Relationship Id="rId24" Type="http://schemas.openxmlformats.org/officeDocument/2006/relationships/hyperlink" Target="https://www.argos.co.uk/" TargetMode="External"/><Relationship Id="rId32" Type="http://schemas.openxmlformats.org/officeDocument/2006/relationships/hyperlink" Target="https://www.westcoast.co.uk/" TargetMode="External"/><Relationship Id="rId5" Type="http://schemas.openxmlformats.org/officeDocument/2006/relationships/image" Target="../media/image86.png"/><Relationship Id="rId15" Type="http://schemas.openxmlformats.org/officeDocument/2006/relationships/image" Target="../media/image143.png"/><Relationship Id="rId23" Type="http://schemas.openxmlformats.org/officeDocument/2006/relationships/image" Target="../media/image147.png"/><Relationship Id="rId28" Type="http://schemas.openxmlformats.org/officeDocument/2006/relationships/hyperlink" Target="https://www.waitrose.com/" TargetMode="External"/><Relationship Id="rId36" Type="http://schemas.openxmlformats.org/officeDocument/2006/relationships/image" Target="../media/image2.png"/><Relationship Id="rId10" Type="http://schemas.openxmlformats.org/officeDocument/2006/relationships/image" Target="../media/image140.png"/><Relationship Id="rId19" Type="http://schemas.openxmlformats.org/officeDocument/2006/relationships/image" Target="../media/image145.png"/><Relationship Id="rId31" Type="http://schemas.openxmlformats.org/officeDocument/2006/relationships/image" Target="../media/image151.png"/><Relationship Id="rId4" Type="http://schemas.openxmlformats.org/officeDocument/2006/relationships/image" Target="../media/image85.svg"/><Relationship Id="rId9" Type="http://schemas.openxmlformats.org/officeDocument/2006/relationships/hyperlink" Target="https://www.dhl.com/en/express.html" TargetMode="External"/><Relationship Id="rId14" Type="http://schemas.openxmlformats.org/officeDocument/2006/relationships/image" Target="../media/image142.png"/><Relationship Id="rId22" Type="http://schemas.openxmlformats.org/officeDocument/2006/relationships/hyperlink" Target="https://home.kuehne-nagel.com/" TargetMode="External"/><Relationship Id="rId27" Type="http://schemas.openxmlformats.org/officeDocument/2006/relationships/image" Target="../media/image149.png"/><Relationship Id="rId30" Type="http://schemas.openxmlformats.org/officeDocument/2006/relationships/hyperlink" Target="https://www.brake.co.uk/" TargetMode="External"/><Relationship Id="rId35" Type="http://schemas.openxmlformats.org/officeDocument/2006/relationships/image" Target="../media/image15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2.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berkshireopportunities.co.uk/advice/explore-job-sectors/job-sectors/sectors-recruiting-now/priority-sectors/life-sciences/" TargetMode="External"/><Relationship Id="rId3" Type="http://schemas.openxmlformats.org/officeDocument/2006/relationships/image" Target="../media/image19.png"/><Relationship Id="rId7" Type="http://schemas.openxmlformats.org/officeDocument/2006/relationships/hyperlink" Target="https://www.berkshireopportunities.co.uk/advice/explore-job-sectors/job-sectors/sectors-recruiting-now/priority-sectors/health-and-care/" TargetMode="External"/><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svg"/><Relationship Id="rId11" Type="http://schemas.openxmlformats.org/officeDocument/2006/relationships/hyperlink" Target="https://www.berkshireopportunities.co.uk/advice/explore-job-sectors/job-sectors/sectors-recruiting-now/priority-sectors/business-and-finance/" TargetMode="External"/><Relationship Id="rId5" Type="http://schemas.openxmlformats.org/officeDocument/2006/relationships/image" Target="../media/image21.png"/><Relationship Id="rId15" Type="http://schemas.openxmlformats.org/officeDocument/2006/relationships/image" Target="../media/image2.png"/><Relationship Id="rId10" Type="http://schemas.openxmlformats.org/officeDocument/2006/relationships/image" Target="../media/image24.png"/><Relationship Id="rId4" Type="http://schemas.openxmlformats.org/officeDocument/2006/relationships/image" Target="../media/image20.svg"/><Relationship Id="rId9" Type="http://schemas.openxmlformats.org/officeDocument/2006/relationships/hyperlink" Target="https://www.berkshireopportunities.co.uk/advice/explore-job-sectors/job-sectors/sectors-recruiting-now/priority-sectors/digital-technology/" TargetMode="External"/><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2.png"/><Relationship Id="rId4" Type="http://schemas.openxmlformats.org/officeDocument/2006/relationships/image" Target="../media/image28.sv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7.svg"/><Relationship Id="rId11" Type="http://schemas.openxmlformats.org/officeDocument/2006/relationships/image" Target="../media/image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sv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2.png"/><Relationship Id="rId12"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6.sv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sv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hyperlink" Target="https://safeshare.tv/x/9xCn-Kwy97U" TargetMode="External"/><Relationship Id="rId12"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6.svg"/><Relationship Id="rId11" Type="http://schemas.openxmlformats.org/officeDocument/2006/relationships/image" Target="../media/image56.jpeg"/><Relationship Id="rId5" Type="http://schemas.openxmlformats.org/officeDocument/2006/relationships/image" Target="../media/image45.png"/><Relationship Id="rId10" Type="http://schemas.openxmlformats.org/officeDocument/2006/relationships/image" Target="../media/image55.png"/><Relationship Id="rId4" Type="http://schemas.openxmlformats.org/officeDocument/2006/relationships/image" Target="../media/image44.svg"/><Relationship Id="rId9"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5DCC5C-5EE2-4565-B10B-FFF7B03D19B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76987" y="5523721"/>
            <a:ext cx="2633747" cy="1068233"/>
          </a:xfrm>
          <a:prstGeom prst="rect">
            <a:avLst/>
          </a:prstGeom>
        </p:spPr>
      </p:pic>
      <p:sp>
        <p:nvSpPr>
          <p:cNvPr id="17" name="Title 1">
            <a:extLst>
              <a:ext uri="{FF2B5EF4-FFF2-40B4-BE49-F238E27FC236}">
                <a16:creationId xmlns:a16="http://schemas.microsoft.com/office/drawing/2014/main" id="{E5BFF442-03F1-4B69-AE86-EF313D03BA77}"/>
              </a:ext>
            </a:extLst>
          </p:cNvPr>
          <p:cNvSpPr txBox="1">
            <a:spLocks/>
          </p:cNvSpPr>
          <p:nvPr/>
        </p:nvSpPr>
        <p:spPr>
          <a:xfrm>
            <a:off x="594852" y="2365592"/>
            <a:ext cx="7954296" cy="106340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latin typeface="Century Gothic" panose="020B0502020202020204" pitchFamily="34" charset="0"/>
              </a:rPr>
              <a:t>Success starts here – Berkshire Careers </a:t>
            </a:r>
          </a:p>
          <a:p>
            <a:r>
              <a:rPr lang="en-GB" sz="3600" dirty="0">
                <a:latin typeface="Century Gothic" panose="020B0502020202020204" pitchFamily="34" charset="0"/>
              </a:rPr>
              <a:t>Y10 Lesson:</a:t>
            </a:r>
          </a:p>
        </p:txBody>
      </p:sp>
      <p:sp>
        <p:nvSpPr>
          <p:cNvPr id="18" name="Title 1">
            <a:extLst>
              <a:ext uri="{FF2B5EF4-FFF2-40B4-BE49-F238E27FC236}">
                <a16:creationId xmlns:a16="http://schemas.microsoft.com/office/drawing/2014/main" id="{E4875949-FF70-40DF-B8A8-A7328CCECF31}"/>
              </a:ext>
            </a:extLst>
          </p:cNvPr>
          <p:cNvSpPr txBox="1">
            <a:spLocks/>
          </p:cNvSpPr>
          <p:nvPr/>
        </p:nvSpPr>
        <p:spPr>
          <a:xfrm>
            <a:off x="594852" y="3440450"/>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026" name="Picture 2" descr="Berkshire Opportunities logo">
            <a:extLst>
              <a:ext uri="{FF2B5EF4-FFF2-40B4-BE49-F238E27FC236}">
                <a16:creationId xmlns:a16="http://schemas.microsoft.com/office/drawing/2014/main" id="{CAD59E47-5D21-4844-B151-7ABC7F90824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1133" y="289513"/>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a:extLst>
              <a:ext uri="{FF2B5EF4-FFF2-40B4-BE49-F238E27FC236}">
                <a16:creationId xmlns:a16="http://schemas.microsoft.com/office/drawing/2014/main" id="{78329C1B-D55F-4577-8C24-3B9E5DD3DAB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7987" y="5517928"/>
            <a:ext cx="2088013" cy="1074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Hub launched in Berkshire to improve opportunities for young people">
            <a:extLst>
              <a:ext uri="{FF2B5EF4-FFF2-40B4-BE49-F238E27FC236}">
                <a16:creationId xmlns:a16="http://schemas.microsoft.com/office/drawing/2014/main" id="{C14819BE-42A7-429A-AE84-0BE25E8BBD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61350" y="5523721"/>
            <a:ext cx="1066800"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c 22" descr="Group of people outline">
            <a:extLst>
              <a:ext uri="{FF2B5EF4-FFF2-40B4-BE49-F238E27FC236}">
                <a16:creationId xmlns:a16="http://schemas.microsoft.com/office/drawing/2014/main" id="{40AAC18E-60FF-4BC5-A9C3-1DE27A401D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1661" y="2013815"/>
            <a:ext cx="4876798" cy="4876798"/>
          </a:xfrm>
          <a:prstGeom prst="rect">
            <a:avLst/>
          </a:prstGeom>
        </p:spPr>
      </p:pic>
      <p:pic>
        <p:nvPicPr>
          <p:cNvPr id="24" name="Graphic 23" descr="Scales of justice outline">
            <a:extLst>
              <a:ext uri="{FF2B5EF4-FFF2-40B4-BE49-F238E27FC236}">
                <a16:creationId xmlns:a16="http://schemas.microsoft.com/office/drawing/2014/main" id="{FE754CDD-91E0-4744-B854-66F1763C9EF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9829" y="757797"/>
            <a:ext cx="4876798" cy="4876798"/>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5355921" y="957053"/>
            <a:ext cx="3539578" cy="1317501"/>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discussion (2-3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Talk to a partner about the following question: have you ever felt discriminated against? When? What did you do?</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8" name="Rectangle: Rounded Corners 37">
            <a:extLst>
              <a:ext uri="{FF2B5EF4-FFF2-40B4-BE49-F238E27FC236}">
                <a16:creationId xmlns:a16="http://schemas.microsoft.com/office/drawing/2014/main" id="{C8400A9E-ED25-4EE4-A54D-C32FF9F7ECA7}"/>
              </a:ext>
            </a:extLst>
          </p:cNvPr>
          <p:cNvSpPr/>
          <p:nvPr/>
        </p:nvSpPr>
        <p:spPr>
          <a:xfrm>
            <a:off x="259817" y="957053"/>
            <a:ext cx="3539578" cy="1317501"/>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Stereotyping can lead to discrimination </a:t>
            </a:r>
            <a:r>
              <a:rPr lang="en-GB" sz="1600" dirty="0">
                <a:solidFill>
                  <a:schemeClr val="tx1"/>
                </a:solidFill>
                <a:latin typeface="Century Gothic" panose="020B0502020202020204" pitchFamily="34" charset="0"/>
                <a:cs typeface="Arial" panose="020B0604020202020204" pitchFamily="34" charset="0"/>
              </a:rPr>
              <a:t>without realising it, so it is important to always </a:t>
            </a:r>
            <a:r>
              <a:rPr lang="en-GB" sz="1600" b="1" dirty="0">
                <a:solidFill>
                  <a:schemeClr val="tx1"/>
                </a:solidFill>
                <a:latin typeface="Century Gothic" panose="020B0502020202020204" pitchFamily="34" charset="0"/>
                <a:cs typeface="Arial" panose="020B0604020202020204" pitchFamily="34" charset="0"/>
              </a:rPr>
              <a:t>treat people equally</a:t>
            </a:r>
            <a:r>
              <a:rPr lang="en-GB" sz="1600" dirty="0">
                <a:solidFill>
                  <a:schemeClr val="tx1"/>
                </a:solidFill>
                <a:latin typeface="Century Gothic" panose="020B0502020202020204" pitchFamily="34" charset="0"/>
                <a:cs typeface="Arial" panose="020B0604020202020204" pitchFamily="34" charset="0"/>
              </a:rPr>
              <a:t>.  </a:t>
            </a:r>
          </a:p>
        </p:txBody>
      </p:sp>
      <p:sp>
        <p:nvSpPr>
          <p:cNvPr id="41" name="Rectangle: Rounded Corners 40">
            <a:extLst>
              <a:ext uri="{FF2B5EF4-FFF2-40B4-BE49-F238E27FC236}">
                <a16:creationId xmlns:a16="http://schemas.microsoft.com/office/drawing/2014/main" id="{EEC76F71-7769-4D4F-A29E-096E1580BA91}"/>
              </a:ext>
            </a:extLst>
          </p:cNvPr>
          <p:cNvSpPr/>
          <p:nvPr/>
        </p:nvSpPr>
        <p:spPr>
          <a:xfrm>
            <a:off x="259817" y="2495540"/>
            <a:ext cx="8635682" cy="945278"/>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Equality</a:t>
            </a:r>
            <a:r>
              <a:rPr lang="en-GB" sz="1600" dirty="0">
                <a:solidFill>
                  <a:schemeClr val="tx1"/>
                </a:solidFill>
                <a:latin typeface="Century Gothic" panose="020B0502020202020204" pitchFamily="34" charset="0"/>
                <a:cs typeface="Arial" panose="020B0604020202020204" pitchFamily="34" charset="0"/>
              </a:rPr>
              <a:t> means making sure individuals or groups are</a:t>
            </a:r>
            <a:r>
              <a:rPr lang="en-GB" sz="1600" b="1" dirty="0">
                <a:solidFill>
                  <a:schemeClr val="tx1"/>
                </a:solidFill>
                <a:latin typeface="Century Gothic" panose="020B0502020202020204" pitchFamily="34" charset="0"/>
                <a:cs typeface="Arial" panose="020B0604020202020204" pitchFamily="34" charset="0"/>
              </a:rPr>
              <a:t> not treated differently</a:t>
            </a:r>
            <a:r>
              <a:rPr lang="en-GB" sz="1600" dirty="0">
                <a:solidFill>
                  <a:schemeClr val="tx1"/>
                </a:solidFill>
                <a:latin typeface="Century Gothic" panose="020B0502020202020204" pitchFamily="34" charset="0"/>
                <a:cs typeface="Arial" panose="020B0604020202020204" pitchFamily="34" charset="0"/>
              </a:rPr>
              <a:t> based on a specific “</a:t>
            </a:r>
            <a:r>
              <a:rPr lang="en-GB" sz="1600" b="1" dirty="0">
                <a:solidFill>
                  <a:schemeClr val="tx1"/>
                </a:solidFill>
                <a:latin typeface="Century Gothic" panose="020B0502020202020204" pitchFamily="34" charset="0"/>
                <a:cs typeface="Arial" panose="020B0604020202020204" pitchFamily="34" charset="0"/>
              </a:rPr>
              <a:t>protected characteristic</a:t>
            </a:r>
            <a:r>
              <a:rPr lang="en-GB" sz="1600" dirty="0">
                <a:solidFill>
                  <a:schemeClr val="tx1"/>
                </a:solidFill>
                <a:latin typeface="Century Gothic" panose="020B0502020202020204" pitchFamily="34" charset="0"/>
                <a:cs typeface="Arial" panose="020B0604020202020204" pitchFamily="34" charset="0"/>
              </a:rPr>
              <a:t>”. These characteristics include </a:t>
            </a:r>
            <a:r>
              <a:rPr lang="en-GB" sz="1600" b="1" dirty="0">
                <a:solidFill>
                  <a:schemeClr val="tx1"/>
                </a:solidFill>
                <a:latin typeface="Century Gothic" panose="020B0502020202020204" pitchFamily="34" charset="0"/>
                <a:cs typeface="Arial" panose="020B0604020202020204" pitchFamily="34" charset="0"/>
              </a:rPr>
              <a:t>race, gender, disability, religion or belief, sex, sexual orientation </a:t>
            </a:r>
            <a:r>
              <a:rPr lang="en-GB" sz="1600" dirty="0">
                <a:solidFill>
                  <a:schemeClr val="tx1"/>
                </a:solidFill>
                <a:latin typeface="Century Gothic" panose="020B0502020202020204" pitchFamily="34" charset="0"/>
                <a:cs typeface="Arial" panose="020B0604020202020204" pitchFamily="34" charset="0"/>
              </a:rPr>
              <a:t>and</a:t>
            </a:r>
            <a:r>
              <a:rPr lang="en-GB" sz="1600" b="1" dirty="0">
                <a:solidFill>
                  <a:schemeClr val="tx1"/>
                </a:solidFill>
                <a:latin typeface="Century Gothic" panose="020B0502020202020204" pitchFamily="34" charset="0"/>
                <a:cs typeface="Arial" panose="020B0604020202020204" pitchFamily="34" charset="0"/>
              </a:rPr>
              <a:t> age</a:t>
            </a:r>
            <a:r>
              <a:rPr lang="en-GB" sz="1600" dirty="0">
                <a:solidFill>
                  <a:schemeClr val="tx1"/>
                </a:solidFill>
                <a:latin typeface="Century Gothic" panose="020B0502020202020204" pitchFamily="34" charset="0"/>
                <a:cs typeface="Arial" panose="020B0604020202020204" pitchFamily="34" charset="0"/>
              </a:rPr>
              <a:t>. </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pic>
        <p:nvPicPr>
          <p:cNvPr id="12" name="Picture 2" descr="Scales icon">
            <a:extLst>
              <a:ext uri="{FF2B5EF4-FFF2-40B4-BE49-F238E27FC236}">
                <a16:creationId xmlns:a16="http://schemas.microsoft.com/office/drawing/2014/main" id="{6F5308E9-2F3E-4834-BCC6-8DBDD228918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114800" y="115257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93B2E6BB-C678-4B9C-8DB3-D8E1B9EAA2F4}"/>
              </a:ext>
            </a:extLst>
          </p:cNvPr>
          <p:cNvSpPr/>
          <p:nvPr/>
        </p:nvSpPr>
        <p:spPr>
          <a:xfrm>
            <a:off x="5235030" y="3667408"/>
            <a:ext cx="3660471" cy="1580820"/>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Stereotype:</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p:txBody>
      </p:sp>
      <p:pic>
        <p:nvPicPr>
          <p:cNvPr id="16" name="Picture 15">
            <a:extLst>
              <a:ext uri="{FF2B5EF4-FFF2-40B4-BE49-F238E27FC236}">
                <a16:creationId xmlns:a16="http://schemas.microsoft.com/office/drawing/2014/main" id="{436D4A89-07CE-4767-AC29-6DB22FA652A8}"/>
              </a:ext>
            </a:extLst>
          </p:cNvPr>
          <p:cNvPicPr>
            <a:picLocks noChangeAspect="1"/>
          </p:cNvPicPr>
          <p:nvPr/>
        </p:nvPicPr>
        <p:blipFill>
          <a:blip r:embed="rId8"/>
          <a:stretch>
            <a:fillRect/>
          </a:stretch>
        </p:blipFill>
        <p:spPr>
          <a:xfrm>
            <a:off x="259817" y="3661804"/>
            <a:ext cx="4629293" cy="1580820"/>
          </a:xfrm>
          <a:prstGeom prst="rect">
            <a:avLst/>
          </a:prstGeom>
        </p:spPr>
      </p:pic>
      <p:sp>
        <p:nvSpPr>
          <p:cNvPr id="18" name="Rectangle: Rounded Corners 17">
            <a:extLst>
              <a:ext uri="{FF2B5EF4-FFF2-40B4-BE49-F238E27FC236}">
                <a16:creationId xmlns:a16="http://schemas.microsoft.com/office/drawing/2014/main" id="{A88862D7-FEEB-4325-90E0-7D86EDC9C1DB}"/>
              </a:ext>
            </a:extLst>
          </p:cNvPr>
          <p:cNvSpPr/>
          <p:nvPr/>
        </p:nvSpPr>
        <p:spPr>
          <a:xfrm>
            <a:off x="325478" y="5507579"/>
            <a:ext cx="8570021" cy="945278"/>
          </a:xfrm>
          <a:prstGeom prst="roundRect">
            <a:avLst/>
          </a:prstGeom>
          <a:solidFill>
            <a:srgbClr val="F4FBFE"/>
          </a:solidFill>
          <a:ln w="28575">
            <a:solidFill>
              <a:srgbClr val="3759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Diversity</a:t>
            </a:r>
            <a:r>
              <a:rPr lang="en-GB" sz="1600" dirty="0">
                <a:solidFill>
                  <a:schemeClr val="tx1"/>
                </a:solidFill>
                <a:latin typeface="Century Gothic" panose="020B0502020202020204" pitchFamily="34" charset="0"/>
                <a:cs typeface="Arial" panose="020B0604020202020204" pitchFamily="34" charset="0"/>
              </a:rPr>
              <a:t> aims to </a:t>
            </a:r>
            <a:r>
              <a:rPr lang="en-GB" sz="1600" b="1" dirty="0">
                <a:solidFill>
                  <a:schemeClr val="tx1"/>
                </a:solidFill>
                <a:latin typeface="Century Gothic" panose="020B0502020202020204" pitchFamily="34" charset="0"/>
                <a:cs typeface="Arial" panose="020B0604020202020204" pitchFamily="34" charset="0"/>
              </a:rPr>
              <a:t>recognise, respect and value people’s differences</a:t>
            </a:r>
            <a:r>
              <a:rPr lang="en-GB" sz="1600" dirty="0">
                <a:solidFill>
                  <a:schemeClr val="tx1"/>
                </a:solidFill>
                <a:latin typeface="Century Gothic" panose="020B0502020202020204" pitchFamily="34" charset="0"/>
                <a:cs typeface="Arial" panose="020B0604020202020204" pitchFamily="34" charset="0"/>
              </a:rPr>
              <a:t>. This then means they are able to </a:t>
            </a:r>
            <a:r>
              <a:rPr lang="en-GB" sz="1600" b="1" dirty="0">
                <a:solidFill>
                  <a:schemeClr val="tx1"/>
                </a:solidFill>
                <a:latin typeface="Century Gothic" panose="020B0502020202020204" pitchFamily="34" charset="0"/>
                <a:cs typeface="Arial" panose="020B0604020202020204" pitchFamily="34" charset="0"/>
              </a:rPr>
              <a:t>reach their full potential and contribute to society </a:t>
            </a:r>
            <a:r>
              <a:rPr lang="en-GB" sz="1600" dirty="0">
                <a:solidFill>
                  <a:schemeClr val="tx1"/>
                </a:solidFill>
                <a:latin typeface="Century Gothic" panose="020B0502020202020204" pitchFamily="34" charset="0"/>
                <a:cs typeface="Arial" panose="020B0604020202020204" pitchFamily="34" charset="0"/>
              </a:rPr>
              <a:t>because they have been </a:t>
            </a:r>
            <a:r>
              <a:rPr lang="en-GB" sz="1600" b="1" dirty="0">
                <a:solidFill>
                  <a:schemeClr val="tx1"/>
                </a:solidFill>
                <a:latin typeface="Century Gothic" panose="020B0502020202020204" pitchFamily="34" charset="0"/>
                <a:cs typeface="Arial" panose="020B0604020202020204" pitchFamily="34" charset="0"/>
              </a:rPr>
              <a:t>encouraged</a:t>
            </a:r>
            <a:r>
              <a:rPr lang="en-GB" sz="1600" dirty="0">
                <a:solidFill>
                  <a:schemeClr val="tx1"/>
                </a:solidFill>
                <a:latin typeface="Century Gothic" panose="020B0502020202020204" pitchFamily="34" charset="0"/>
                <a:cs typeface="Arial" panose="020B0604020202020204" pitchFamily="34" charset="0"/>
              </a:rPr>
              <a:t> through an </a:t>
            </a:r>
            <a:r>
              <a:rPr lang="en-GB" sz="1600" b="1" dirty="0">
                <a:solidFill>
                  <a:schemeClr val="tx1"/>
                </a:solidFill>
                <a:latin typeface="Century Gothic" panose="020B0502020202020204" pitchFamily="34" charset="0"/>
                <a:cs typeface="Arial" panose="020B0604020202020204" pitchFamily="34" charset="0"/>
              </a:rPr>
              <a:t>inclusive culture</a:t>
            </a:r>
            <a:r>
              <a:rPr lang="en-GB" sz="1600" dirty="0">
                <a:solidFill>
                  <a:schemeClr val="tx1"/>
                </a:solidFill>
                <a:latin typeface="Century Gothic" panose="020B0502020202020204" pitchFamily="34" charset="0"/>
                <a:cs typeface="Arial" panose="020B0604020202020204" pitchFamily="34" charset="0"/>
              </a:rPr>
              <a:t>.</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9" name="Pentagon 20">
            <a:extLst>
              <a:ext uri="{FF2B5EF4-FFF2-40B4-BE49-F238E27FC236}">
                <a16:creationId xmlns:a16="http://schemas.microsoft.com/office/drawing/2014/main" id="{D023B43D-6057-44EC-B189-B1A1CBFA85D6}"/>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pic>
        <p:nvPicPr>
          <p:cNvPr id="20" name="Picture 19" descr="Berkshire Opportunities logo">
            <a:extLst>
              <a:ext uri="{FF2B5EF4-FFF2-40B4-BE49-F238E27FC236}">
                <a16:creationId xmlns:a16="http://schemas.microsoft.com/office/drawing/2014/main" id="{CF78E5DA-0CC7-414B-96D9-6781ADD760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88FD7A4C-F833-4C3A-A9F5-CCF3D3A902FC}"/>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discrimination?</a:t>
            </a:r>
          </a:p>
        </p:txBody>
      </p:sp>
    </p:spTree>
    <p:extLst>
      <p:ext uri="{BB962C8B-B14F-4D97-AF65-F5344CB8AC3E}">
        <p14:creationId xmlns:p14="http://schemas.microsoft.com/office/powerpoint/2010/main" val="255187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descr="Group of people outline">
            <a:extLst>
              <a:ext uri="{FF2B5EF4-FFF2-40B4-BE49-F238E27FC236}">
                <a16:creationId xmlns:a16="http://schemas.microsoft.com/office/drawing/2014/main" id="{99A4A16B-E40B-49DE-95CD-4DDA0227766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1661" y="2013815"/>
            <a:ext cx="4876798" cy="4876798"/>
          </a:xfrm>
          <a:prstGeom prst="rect">
            <a:avLst/>
          </a:prstGeom>
        </p:spPr>
      </p:pic>
      <p:pic>
        <p:nvPicPr>
          <p:cNvPr id="28" name="Graphic 27" descr="Scales of justice outline">
            <a:extLst>
              <a:ext uri="{FF2B5EF4-FFF2-40B4-BE49-F238E27FC236}">
                <a16:creationId xmlns:a16="http://schemas.microsoft.com/office/drawing/2014/main" id="{DB6DC019-767D-4879-A5C2-B334B4359A9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9829" y="757797"/>
            <a:ext cx="4876798" cy="4876798"/>
          </a:xfrm>
          <a:prstGeom prst="rect">
            <a:avLst/>
          </a:prstGeom>
        </p:spPr>
      </p:pic>
      <p:pic>
        <p:nvPicPr>
          <p:cNvPr id="20" name="Graphic 19" descr="Comment Heart outline">
            <a:extLst>
              <a:ext uri="{FF2B5EF4-FFF2-40B4-BE49-F238E27FC236}">
                <a16:creationId xmlns:a16="http://schemas.microsoft.com/office/drawing/2014/main" id="{08C2EDAA-B545-433A-A0AC-44FCF3623A5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956" y="3929503"/>
            <a:ext cx="3550893" cy="3550893"/>
          </a:xfrm>
          <a:prstGeom prst="rect">
            <a:avLst/>
          </a:prstGeom>
        </p:spPr>
      </p:pic>
      <p:pic>
        <p:nvPicPr>
          <p:cNvPr id="22" name="Graphic 21" descr="Clenched Fist outline">
            <a:extLst>
              <a:ext uri="{FF2B5EF4-FFF2-40B4-BE49-F238E27FC236}">
                <a16:creationId xmlns:a16="http://schemas.microsoft.com/office/drawing/2014/main" id="{CCB341CA-C8CB-43A9-816D-7DF1CB7FB50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363593" y="3929504"/>
            <a:ext cx="3550893" cy="3550893"/>
          </a:xfrm>
          <a:prstGeom prst="rect">
            <a:avLst/>
          </a:prstGeom>
        </p:spPr>
      </p:pic>
      <p:pic>
        <p:nvPicPr>
          <p:cNvPr id="24" name="Picture 12" descr="Beginner icon">
            <a:extLst>
              <a:ext uri="{FF2B5EF4-FFF2-40B4-BE49-F238E27FC236}">
                <a16:creationId xmlns:a16="http://schemas.microsoft.com/office/drawing/2014/main" id="{913E80C3-9819-41D7-8BBF-C4AA475F14AA}"/>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965090" y="310335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Detective icon">
            <a:extLst>
              <a:ext uri="{FF2B5EF4-FFF2-40B4-BE49-F238E27FC236}">
                <a16:creationId xmlns:a16="http://schemas.microsoft.com/office/drawing/2014/main" id="{A2159EE7-7F09-4495-9F5C-C8BBBC3F8B18}"/>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flipH="1">
            <a:off x="264508" y="310335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1358250" y="2901802"/>
            <a:ext cx="6427498" cy="1317501"/>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Final reflection (1-2 mins)</a:t>
            </a:r>
          </a:p>
          <a:p>
            <a:pPr algn="ctr"/>
            <a:r>
              <a:rPr lang="en-GB" sz="1600" dirty="0">
                <a:solidFill>
                  <a:schemeClr val="tx1"/>
                </a:solidFill>
                <a:latin typeface="Century Gothic" panose="020B0502020202020204" pitchFamily="34" charset="0"/>
                <a:cs typeface="Arial" panose="020B0604020202020204" pitchFamily="34" charset="0"/>
              </a:rPr>
              <a:t>How has what you have explored today opened your eyes to your own career possibilities? How will you use what you have learned today to make sure you find your future in Berkshire?</a:t>
            </a:r>
            <a:endParaRPr lang="en-GB" sz="1600" b="1"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8" name="Rectangle: Rounded Corners 37">
            <a:extLst>
              <a:ext uri="{FF2B5EF4-FFF2-40B4-BE49-F238E27FC236}">
                <a16:creationId xmlns:a16="http://schemas.microsoft.com/office/drawing/2014/main" id="{C8400A9E-ED25-4EE4-A54D-C32FF9F7ECA7}"/>
              </a:ext>
            </a:extLst>
          </p:cNvPr>
          <p:cNvSpPr/>
          <p:nvPr/>
        </p:nvSpPr>
        <p:spPr>
          <a:xfrm>
            <a:off x="272518" y="946543"/>
            <a:ext cx="4424451" cy="1702126"/>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As you have seen today, </a:t>
            </a:r>
            <a:r>
              <a:rPr lang="en-GB" sz="1600" b="1" dirty="0">
                <a:solidFill>
                  <a:schemeClr val="tx1"/>
                </a:solidFill>
                <a:latin typeface="Century Gothic" panose="020B0502020202020204" pitchFamily="34" charset="0"/>
                <a:cs typeface="Arial" panose="020B0604020202020204" pitchFamily="34" charset="0"/>
              </a:rPr>
              <a:t>discrimination can affect what we choose to do as a future career. </a:t>
            </a:r>
            <a:r>
              <a:rPr lang="en-GB" sz="1600" dirty="0">
                <a:solidFill>
                  <a:schemeClr val="tx1"/>
                </a:solidFill>
                <a:latin typeface="Century Gothic" panose="020B0502020202020204" pitchFamily="34" charset="0"/>
                <a:cs typeface="Arial" panose="020B0604020202020204" pitchFamily="34" charset="0"/>
              </a:rPr>
              <a:t>This can then lead to industries or companies </a:t>
            </a:r>
            <a:r>
              <a:rPr lang="en-GB" sz="1600" b="1" dirty="0">
                <a:solidFill>
                  <a:schemeClr val="tx1"/>
                </a:solidFill>
                <a:latin typeface="Century Gothic" panose="020B0502020202020204" pitchFamily="34" charset="0"/>
                <a:cs typeface="Arial" panose="020B0604020202020204" pitchFamily="34" charset="0"/>
              </a:rPr>
              <a:t>missing out on having a more diverse workforce </a:t>
            </a:r>
            <a:r>
              <a:rPr lang="en-GB" sz="1600" dirty="0">
                <a:solidFill>
                  <a:schemeClr val="tx1"/>
                </a:solidFill>
                <a:latin typeface="Century Gothic" panose="020B0502020202020204" pitchFamily="34" charset="0"/>
                <a:cs typeface="Arial" panose="020B0604020202020204" pitchFamily="34" charset="0"/>
              </a:rPr>
              <a:t>(the group of people working for them).</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C890C9BB-1710-4C08-AB61-B702D9DE8723}"/>
              </a:ext>
            </a:extLst>
          </p:cNvPr>
          <p:cNvSpPr/>
          <p:nvPr/>
        </p:nvSpPr>
        <p:spPr>
          <a:xfrm>
            <a:off x="4571999" y="4472436"/>
            <a:ext cx="4307491" cy="2048634"/>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next few slides contain more information on different employers in Berkshire and the career opportunities they have on offer – why not check them out and see if they offer a job that appeals to you?</a:t>
            </a:r>
          </a:p>
        </p:txBody>
      </p:sp>
      <p:pic>
        <p:nvPicPr>
          <p:cNvPr id="15" name="Picture 2" descr="Family, Love, Rainbow, Boy, Child">
            <a:extLst>
              <a:ext uri="{FF2B5EF4-FFF2-40B4-BE49-F238E27FC236}">
                <a16:creationId xmlns:a16="http://schemas.microsoft.com/office/drawing/2014/main" id="{A0033CCE-FFDC-4C93-BE83-D6BD390237B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857315" y="748782"/>
            <a:ext cx="4050798" cy="20253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B7914718-60E8-46D7-9C8E-FC4E7DD39C66}"/>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35578" y="4494470"/>
            <a:ext cx="3006848" cy="2004565"/>
          </a:xfrm>
          <a:prstGeom prst="rect">
            <a:avLst/>
          </a:prstGeom>
        </p:spPr>
      </p:pic>
      <p:pic>
        <p:nvPicPr>
          <p:cNvPr id="18" name="Picture 4" descr="People Working Together icon">
            <a:extLst>
              <a:ext uri="{FF2B5EF4-FFF2-40B4-BE49-F238E27FC236}">
                <a16:creationId xmlns:a16="http://schemas.microsoft.com/office/drawing/2014/main" id="{9A9F66E7-C33F-4D5B-AD94-CAEBAA2CEEFA}"/>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572048" y="4508539"/>
            <a:ext cx="876395" cy="8763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working icon">
            <a:extLst>
              <a:ext uri="{FF2B5EF4-FFF2-40B4-BE49-F238E27FC236}">
                <a16:creationId xmlns:a16="http://schemas.microsoft.com/office/drawing/2014/main" id="{9705DE73-3780-41ED-815C-9173D2CEFC63}"/>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3572048" y="5620375"/>
            <a:ext cx="876395" cy="876395"/>
          </a:xfrm>
          <a:prstGeom prst="rect">
            <a:avLst/>
          </a:prstGeom>
          <a:noFill/>
          <a:extLst>
            <a:ext uri="{909E8E84-426E-40DD-AFC4-6F175D3DCCD1}">
              <a14:hiddenFill xmlns:a14="http://schemas.microsoft.com/office/drawing/2010/main">
                <a:solidFill>
                  <a:srgbClr val="FFFFFF"/>
                </a:solidFill>
              </a14:hiddenFill>
            </a:ext>
          </a:extLst>
        </p:spPr>
      </p:pic>
      <p:sp>
        <p:nvSpPr>
          <p:cNvPr id="29" name="Pentagon 20">
            <a:extLst>
              <a:ext uri="{FF2B5EF4-FFF2-40B4-BE49-F238E27FC236}">
                <a16:creationId xmlns:a16="http://schemas.microsoft.com/office/drawing/2014/main" id="{938083E6-7226-4626-AA5E-E88A9B7D7407}"/>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pic>
        <p:nvPicPr>
          <p:cNvPr id="30" name="Picture 29" descr="Berkshire Opportunities logo">
            <a:extLst>
              <a:ext uri="{FF2B5EF4-FFF2-40B4-BE49-F238E27FC236}">
                <a16:creationId xmlns:a16="http://schemas.microsoft.com/office/drawing/2014/main" id="{9DA522EB-70E7-4980-8D67-8DD15CEFECC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31" name="Shape 114">
            <a:extLst>
              <a:ext uri="{FF2B5EF4-FFF2-40B4-BE49-F238E27FC236}">
                <a16:creationId xmlns:a16="http://schemas.microsoft.com/office/drawing/2014/main" id="{B4206C12-4B6B-43EC-AB39-2CA4D2CB3D0B}"/>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discrimination?</a:t>
            </a:r>
          </a:p>
        </p:txBody>
      </p:sp>
    </p:spTree>
    <p:extLst>
      <p:ext uri="{BB962C8B-B14F-4D97-AF65-F5344CB8AC3E}">
        <p14:creationId xmlns:p14="http://schemas.microsoft.com/office/powerpoint/2010/main" val="111286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Teacher outline">
            <a:extLst>
              <a:ext uri="{FF2B5EF4-FFF2-40B4-BE49-F238E27FC236}">
                <a16:creationId xmlns:a16="http://schemas.microsoft.com/office/drawing/2014/main" id="{58089F61-5C9B-43EE-AD26-AE8A31A3C9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262183" y="69366"/>
            <a:ext cx="4876800" cy="4876800"/>
          </a:xfrm>
          <a:prstGeom prst="rect">
            <a:avLst/>
          </a:prstGeom>
        </p:spPr>
      </p:pic>
      <p:pic>
        <p:nvPicPr>
          <p:cNvPr id="30" name="Graphic 29" descr="Work from home desk outline">
            <a:extLst>
              <a:ext uri="{FF2B5EF4-FFF2-40B4-BE49-F238E27FC236}">
                <a16:creationId xmlns:a16="http://schemas.microsoft.com/office/drawing/2014/main" id="{2DB27A22-8DE9-400A-9FAD-A87E3D6B43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20" y="2543374"/>
            <a:ext cx="4876800" cy="487680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4550883" y="967206"/>
            <a:ext cx="4323501" cy="1317501"/>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Pair/Small group discussion (2-3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Discuss with a partner or in a small group: what do you want to do when you leave school? Click if you need some ideas.</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8" name="Rectangle: Rounded Corners 37">
            <a:extLst>
              <a:ext uri="{FF2B5EF4-FFF2-40B4-BE49-F238E27FC236}">
                <a16:creationId xmlns:a16="http://schemas.microsoft.com/office/drawing/2014/main" id="{C8400A9E-ED25-4EE4-A54D-C32FF9F7ECA7}"/>
              </a:ext>
            </a:extLst>
          </p:cNvPr>
          <p:cNvSpPr/>
          <p:nvPr/>
        </p:nvSpPr>
        <p:spPr>
          <a:xfrm>
            <a:off x="273655" y="959344"/>
            <a:ext cx="4012629" cy="131149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0" u="none" strike="noStrike" baseline="0" dirty="0">
                <a:solidFill>
                  <a:schemeClr val="tx1"/>
                </a:solidFill>
                <a:latin typeface="Century Gothic" panose="020B0502020202020204" pitchFamily="34" charset="0"/>
              </a:rPr>
              <a:t>Post-16, there are </a:t>
            </a:r>
            <a:r>
              <a:rPr lang="en-GB" sz="1600" b="1" i="0" u="none" strike="noStrike" baseline="0" dirty="0">
                <a:solidFill>
                  <a:schemeClr val="tx1"/>
                </a:solidFill>
                <a:latin typeface="Century Gothic" panose="020B0502020202020204" pitchFamily="34" charset="0"/>
              </a:rPr>
              <a:t>a number of pathways </a:t>
            </a:r>
            <a:r>
              <a:rPr lang="en-GB" sz="1600" i="0" u="none" strike="noStrike" baseline="0" dirty="0">
                <a:solidFill>
                  <a:schemeClr val="tx1"/>
                </a:solidFill>
                <a:latin typeface="Century Gothic" panose="020B0502020202020204" pitchFamily="34" charset="0"/>
              </a:rPr>
              <a:t>into the job you want. The pathway you take will depend on </a:t>
            </a:r>
            <a:r>
              <a:rPr lang="en-GB" sz="1600" b="1" i="0" u="none" strike="noStrike" baseline="0" dirty="0">
                <a:solidFill>
                  <a:schemeClr val="tx1"/>
                </a:solidFill>
                <a:latin typeface="Century Gothic" panose="020B0502020202020204" pitchFamily="34" charset="0"/>
              </a:rPr>
              <a:t>the kind of job you want and the type of learner you are.</a:t>
            </a:r>
            <a:endParaRPr lang="en-GB" sz="14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2" name="Rectangle: Rounded Corners 11">
            <a:extLst>
              <a:ext uri="{FF2B5EF4-FFF2-40B4-BE49-F238E27FC236}">
                <a16:creationId xmlns:a16="http://schemas.microsoft.com/office/drawing/2014/main" id="{9EA00692-B6AA-4AE6-BE16-19EA84DDB3DE}"/>
              </a:ext>
            </a:extLst>
          </p:cNvPr>
          <p:cNvSpPr/>
          <p:nvPr/>
        </p:nvSpPr>
        <p:spPr>
          <a:xfrm>
            <a:off x="273654" y="6027526"/>
            <a:ext cx="8600730" cy="541510"/>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the end of this lesson, you will find the links to Berkshire Opportunities,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Starting Out – The Berkshire Careers Guide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and many of the employers in Berkshire.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5" name="Rectangle: Rounded Corners 14">
            <a:extLst>
              <a:ext uri="{FF2B5EF4-FFF2-40B4-BE49-F238E27FC236}">
                <a16:creationId xmlns:a16="http://schemas.microsoft.com/office/drawing/2014/main" id="{DBCDA2C5-20CC-49B1-AACC-EEC6A364FB09}"/>
              </a:ext>
            </a:extLst>
          </p:cNvPr>
          <p:cNvSpPr/>
          <p:nvPr/>
        </p:nvSpPr>
        <p:spPr>
          <a:xfrm>
            <a:off x="3015675" y="5401200"/>
            <a:ext cx="2364059" cy="4680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University</a:t>
            </a:r>
          </a:p>
        </p:txBody>
      </p:sp>
      <p:sp>
        <p:nvSpPr>
          <p:cNvPr id="21" name="Rectangle: Rounded Corners 20">
            <a:extLst>
              <a:ext uri="{FF2B5EF4-FFF2-40B4-BE49-F238E27FC236}">
                <a16:creationId xmlns:a16="http://schemas.microsoft.com/office/drawing/2014/main" id="{245C7F90-7B54-4650-AC25-06EE8D6CD738}"/>
              </a:ext>
            </a:extLst>
          </p:cNvPr>
          <p:cNvSpPr/>
          <p:nvPr/>
        </p:nvSpPr>
        <p:spPr>
          <a:xfrm>
            <a:off x="3908078" y="4808825"/>
            <a:ext cx="2364059" cy="4680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Internships</a:t>
            </a:r>
          </a:p>
        </p:txBody>
      </p:sp>
      <p:sp>
        <p:nvSpPr>
          <p:cNvPr id="22" name="Rectangle: Rounded Corners 21">
            <a:extLst>
              <a:ext uri="{FF2B5EF4-FFF2-40B4-BE49-F238E27FC236}">
                <a16:creationId xmlns:a16="http://schemas.microsoft.com/office/drawing/2014/main" id="{EA729816-44F5-427D-9C67-B8A7AF285388}"/>
              </a:ext>
            </a:extLst>
          </p:cNvPr>
          <p:cNvSpPr/>
          <p:nvPr/>
        </p:nvSpPr>
        <p:spPr>
          <a:xfrm>
            <a:off x="2571265" y="4216449"/>
            <a:ext cx="2364059" cy="468000"/>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 Levels</a:t>
            </a:r>
          </a:p>
        </p:txBody>
      </p:sp>
      <p:sp>
        <p:nvSpPr>
          <p:cNvPr id="23" name="Rectangle: Rounded Corners 22">
            <a:extLst>
              <a:ext uri="{FF2B5EF4-FFF2-40B4-BE49-F238E27FC236}">
                <a16:creationId xmlns:a16="http://schemas.microsoft.com/office/drawing/2014/main" id="{77E8B9FA-E462-4D0E-8F64-79A339E27BEA}"/>
              </a:ext>
            </a:extLst>
          </p:cNvPr>
          <p:cNvSpPr/>
          <p:nvPr/>
        </p:nvSpPr>
        <p:spPr>
          <a:xfrm>
            <a:off x="2571265" y="2439321"/>
            <a:ext cx="2364059" cy="4680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Apprenticeships</a:t>
            </a:r>
          </a:p>
        </p:txBody>
      </p:sp>
      <p:sp>
        <p:nvSpPr>
          <p:cNvPr id="24" name="Rectangle: Rounded Corners 23">
            <a:extLst>
              <a:ext uri="{FF2B5EF4-FFF2-40B4-BE49-F238E27FC236}">
                <a16:creationId xmlns:a16="http://schemas.microsoft.com/office/drawing/2014/main" id="{532A1969-4466-482C-808F-EA76E0A5F419}"/>
              </a:ext>
            </a:extLst>
          </p:cNvPr>
          <p:cNvSpPr/>
          <p:nvPr/>
        </p:nvSpPr>
        <p:spPr>
          <a:xfrm>
            <a:off x="3291343" y="3624073"/>
            <a:ext cx="2364059" cy="4680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 Levels</a:t>
            </a:r>
          </a:p>
        </p:txBody>
      </p:sp>
      <p:sp>
        <p:nvSpPr>
          <p:cNvPr id="25" name="Rectangle: Rounded Corners 24">
            <a:extLst>
              <a:ext uri="{FF2B5EF4-FFF2-40B4-BE49-F238E27FC236}">
                <a16:creationId xmlns:a16="http://schemas.microsoft.com/office/drawing/2014/main" id="{1F8CB24A-4642-4A88-8702-BAAC9F33B72E}"/>
              </a:ext>
            </a:extLst>
          </p:cNvPr>
          <p:cNvSpPr/>
          <p:nvPr/>
        </p:nvSpPr>
        <p:spPr>
          <a:xfrm>
            <a:off x="4121136" y="3031697"/>
            <a:ext cx="2364059" cy="468000"/>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Traineeships</a:t>
            </a:r>
          </a:p>
        </p:txBody>
      </p:sp>
      <p:pic>
        <p:nvPicPr>
          <p:cNvPr id="5" name="Picture 4">
            <a:extLst>
              <a:ext uri="{FF2B5EF4-FFF2-40B4-BE49-F238E27FC236}">
                <a16:creationId xmlns:a16="http://schemas.microsoft.com/office/drawing/2014/main" id="{A50FF563-8D59-485F-BED5-EF4ED6CB7C7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25321"/>
          <a:stretch/>
        </p:blipFill>
        <p:spPr>
          <a:xfrm>
            <a:off x="6638332" y="2443032"/>
            <a:ext cx="2230962" cy="3426169"/>
          </a:xfrm>
          <a:prstGeom prst="rect">
            <a:avLst/>
          </a:prstGeom>
        </p:spPr>
      </p:pic>
      <p:pic>
        <p:nvPicPr>
          <p:cNvPr id="7" name="Picture 6">
            <a:extLst>
              <a:ext uri="{FF2B5EF4-FFF2-40B4-BE49-F238E27FC236}">
                <a16:creationId xmlns:a16="http://schemas.microsoft.com/office/drawing/2014/main" id="{5C2ED6CA-71D9-4726-9A42-B1EA607B7A3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17469"/>
          <a:stretch/>
        </p:blipFill>
        <p:spPr>
          <a:xfrm>
            <a:off x="268087" y="2443032"/>
            <a:ext cx="2162131" cy="3426168"/>
          </a:xfrm>
          <a:prstGeom prst="rect">
            <a:avLst/>
          </a:prstGeom>
        </p:spPr>
      </p:pic>
      <p:sp>
        <p:nvSpPr>
          <p:cNvPr id="26" name="Pentagon 20">
            <a:extLst>
              <a:ext uri="{FF2B5EF4-FFF2-40B4-BE49-F238E27FC236}">
                <a16:creationId xmlns:a16="http://schemas.microsoft.com/office/drawing/2014/main" id="{3193D1A2-7787-49E9-A6F5-8BCF691AB6CC}"/>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7</a:t>
            </a:r>
          </a:p>
        </p:txBody>
      </p:sp>
      <p:pic>
        <p:nvPicPr>
          <p:cNvPr id="27" name="Picture 26" descr="Berkshire Opportunities logo">
            <a:extLst>
              <a:ext uri="{FF2B5EF4-FFF2-40B4-BE49-F238E27FC236}">
                <a16:creationId xmlns:a16="http://schemas.microsoft.com/office/drawing/2014/main" id="{3B416D7B-B06F-45BA-A71F-215B54918E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8" name="Shape 114">
            <a:extLst>
              <a:ext uri="{FF2B5EF4-FFF2-40B4-BE49-F238E27FC236}">
                <a16:creationId xmlns:a16="http://schemas.microsoft.com/office/drawing/2014/main" id="{980900D2-4C0C-4CBE-B0FD-D1F197AD1962}"/>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Planning your future</a:t>
            </a:r>
          </a:p>
        </p:txBody>
      </p:sp>
    </p:spTree>
    <p:extLst>
      <p:ext uri="{BB962C8B-B14F-4D97-AF65-F5344CB8AC3E}">
        <p14:creationId xmlns:p14="http://schemas.microsoft.com/office/powerpoint/2010/main" val="229529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5" grpId="0" animBg="1"/>
      <p:bldP spid="21" grpId="0" animBg="1"/>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phic 31" descr="Teacher outline">
            <a:extLst>
              <a:ext uri="{FF2B5EF4-FFF2-40B4-BE49-F238E27FC236}">
                <a16:creationId xmlns:a16="http://schemas.microsoft.com/office/drawing/2014/main" id="{A61A0C53-893A-400B-B6ED-4C43EE3885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262183" y="69366"/>
            <a:ext cx="4876800" cy="4876800"/>
          </a:xfrm>
          <a:prstGeom prst="rect">
            <a:avLst/>
          </a:prstGeom>
        </p:spPr>
      </p:pic>
      <p:pic>
        <p:nvPicPr>
          <p:cNvPr id="33" name="Graphic 32" descr="Work from home desk outline">
            <a:extLst>
              <a:ext uri="{FF2B5EF4-FFF2-40B4-BE49-F238E27FC236}">
                <a16:creationId xmlns:a16="http://schemas.microsoft.com/office/drawing/2014/main" id="{1B33DCF6-44F0-40DB-B5FA-D0E08FE5F5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20" y="2543374"/>
            <a:ext cx="4876800" cy="487680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4900831" y="956376"/>
            <a:ext cx="3994670" cy="1511944"/>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discussion (2-3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Do you challenge yourself to do new things? What is the last new thing you tried or learned?</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8" name="Rectangle: Rounded Corners 37">
            <a:extLst>
              <a:ext uri="{FF2B5EF4-FFF2-40B4-BE49-F238E27FC236}">
                <a16:creationId xmlns:a16="http://schemas.microsoft.com/office/drawing/2014/main" id="{C8400A9E-ED25-4EE4-A54D-C32FF9F7ECA7}"/>
              </a:ext>
            </a:extLst>
          </p:cNvPr>
          <p:cNvSpPr/>
          <p:nvPr/>
        </p:nvSpPr>
        <p:spPr>
          <a:xfrm>
            <a:off x="273655" y="960219"/>
            <a:ext cx="4383693" cy="1511945"/>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chemeClr val="tx1"/>
                </a:solidFill>
                <a:latin typeface="Century Gothic" panose="020B0502020202020204" pitchFamily="34" charset="0"/>
              </a:rPr>
              <a:t>Some jobs require </a:t>
            </a:r>
            <a:r>
              <a:rPr lang="en-GB" sz="1600" b="1" i="0" u="none" strike="noStrike" baseline="0" dirty="0">
                <a:solidFill>
                  <a:schemeClr val="tx1"/>
                </a:solidFill>
                <a:latin typeface="Century Gothic" panose="020B0502020202020204" pitchFamily="34" charset="0"/>
              </a:rPr>
              <a:t>specialist</a:t>
            </a:r>
          </a:p>
          <a:p>
            <a:pPr algn="ctr"/>
            <a:r>
              <a:rPr lang="en-GB" sz="1600" b="1" i="0" u="none" strike="noStrike" baseline="0" dirty="0">
                <a:solidFill>
                  <a:schemeClr val="tx1"/>
                </a:solidFill>
                <a:latin typeface="Century Gothic" panose="020B0502020202020204" pitchFamily="34" charset="0"/>
              </a:rPr>
              <a:t>qualifications and skills</a:t>
            </a:r>
            <a:r>
              <a:rPr lang="en-GB" sz="1600" b="0" i="0" u="none" strike="noStrike" baseline="0" dirty="0">
                <a:solidFill>
                  <a:schemeClr val="tx1"/>
                </a:solidFill>
                <a:latin typeface="Century Gothic" panose="020B0502020202020204" pitchFamily="34" charset="0"/>
              </a:rPr>
              <a:t>. It’s good to be aware of this if you’re interested in a specific career so you can </a:t>
            </a:r>
            <a:r>
              <a:rPr lang="en-GB" sz="1600" b="1" i="0" u="none" strike="noStrike" baseline="0" dirty="0">
                <a:solidFill>
                  <a:schemeClr val="tx1"/>
                </a:solidFill>
                <a:latin typeface="Century Gothic" panose="020B0502020202020204" pitchFamily="34" charset="0"/>
              </a:rPr>
              <a:t>get on to the right study pathway as early as possible</a:t>
            </a:r>
            <a:r>
              <a:rPr lang="en-GB" sz="1600" b="0" i="0" u="none" strike="noStrike" baseline="0" dirty="0">
                <a:solidFill>
                  <a:schemeClr val="tx1"/>
                </a:solidFill>
                <a:latin typeface="Century Gothic" panose="020B0502020202020204" pitchFamily="34" charset="0"/>
              </a:rPr>
              <a:t>.</a:t>
            </a:r>
            <a:endParaRPr lang="en-GB" sz="12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41" name="Rectangle: Rounded Corners 40">
            <a:extLst>
              <a:ext uri="{FF2B5EF4-FFF2-40B4-BE49-F238E27FC236}">
                <a16:creationId xmlns:a16="http://schemas.microsoft.com/office/drawing/2014/main" id="{EEC76F71-7769-4D4F-A29E-096E1580BA91}"/>
              </a:ext>
            </a:extLst>
          </p:cNvPr>
          <p:cNvSpPr/>
          <p:nvPr/>
        </p:nvSpPr>
        <p:spPr>
          <a:xfrm>
            <a:off x="273654" y="4087208"/>
            <a:ext cx="5591118" cy="1493618"/>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chemeClr val="tx1"/>
                </a:solidFill>
                <a:latin typeface="Century Gothic" panose="020B0502020202020204" pitchFamily="34" charset="0"/>
              </a:rPr>
              <a:t>In Berkshire, </a:t>
            </a:r>
            <a:r>
              <a:rPr lang="en-GB" sz="1600" b="1" i="0" u="none" strike="noStrike" baseline="0" dirty="0">
                <a:solidFill>
                  <a:schemeClr val="tx1"/>
                </a:solidFill>
                <a:latin typeface="Century Gothic" panose="020B0502020202020204" pitchFamily="34" charset="0"/>
              </a:rPr>
              <a:t>specialist roles that are hard to fill include </a:t>
            </a:r>
            <a:r>
              <a:rPr lang="en-GB" sz="1600" b="0" i="0" u="none" strike="noStrike" baseline="0" dirty="0">
                <a:solidFill>
                  <a:schemeClr val="tx1"/>
                </a:solidFill>
                <a:latin typeface="Century Gothic" panose="020B0502020202020204" pitchFamily="34" charset="0"/>
              </a:rPr>
              <a:t>engineers; social workers; chefs; waiting and bar staff; software developers; lorry drivers; health workers and teachers.</a:t>
            </a:r>
            <a:endParaRPr lang="en-GB" sz="14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2" name="Rectangle: Rounded Corners 11">
            <a:extLst>
              <a:ext uri="{FF2B5EF4-FFF2-40B4-BE49-F238E27FC236}">
                <a16:creationId xmlns:a16="http://schemas.microsoft.com/office/drawing/2014/main" id="{9EA00692-B6AA-4AE6-BE16-19EA84DDB3DE}"/>
              </a:ext>
            </a:extLst>
          </p:cNvPr>
          <p:cNvSpPr/>
          <p:nvPr/>
        </p:nvSpPr>
        <p:spPr>
          <a:xfrm>
            <a:off x="1460938" y="5897781"/>
            <a:ext cx="6222124" cy="584154"/>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the end of this lesson, you will find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link to help and support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Berkshire Opportunities</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28" name="Picture 6" descr="Test Passed icon">
            <a:extLst>
              <a:ext uri="{FF2B5EF4-FFF2-40B4-BE49-F238E27FC236}">
                <a16:creationId xmlns:a16="http://schemas.microsoft.com/office/drawing/2014/main" id="{BF252F80-C001-47EC-BF4D-248977AAC59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23184" y="573265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Graduation Cap icon">
            <a:extLst>
              <a:ext uri="{FF2B5EF4-FFF2-40B4-BE49-F238E27FC236}">
                <a16:creationId xmlns:a16="http://schemas.microsoft.com/office/drawing/2014/main" id="{60B994CA-D738-42BA-80BC-01E482252E8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06416" y="573265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E3274D90-9167-4FAC-86B5-B3FBFDC9EFF5}"/>
              </a:ext>
            </a:extLst>
          </p:cNvPr>
          <p:cNvSpPr/>
          <p:nvPr/>
        </p:nvSpPr>
        <p:spPr>
          <a:xfrm>
            <a:off x="6043195" y="4085926"/>
            <a:ext cx="2850384" cy="1493618"/>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Research opportunities in Berkshire to help you decide which careers will suit you.</a:t>
            </a:r>
          </a:p>
        </p:txBody>
      </p:sp>
      <p:pic>
        <p:nvPicPr>
          <p:cNvPr id="22" name="Picture 21">
            <a:extLst>
              <a:ext uri="{FF2B5EF4-FFF2-40B4-BE49-F238E27FC236}">
                <a16:creationId xmlns:a16="http://schemas.microsoft.com/office/drawing/2014/main" id="{A64970F1-5726-4246-B240-15D3BE1EAC73}"/>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804885" y="2786557"/>
            <a:ext cx="1822103" cy="981132"/>
          </a:xfrm>
          <a:prstGeom prst="rect">
            <a:avLst/>
          </a:prstGeom>
        </p:spPr>
      </p:pic>
      <p:pic>
        <p:nvPicPr>
          <p:cNvPr id="23" name="Picture 22">
            <a:extLst>
              <a:ext uri="{FF2B5EF4-FFF2-40B4-BE49-F238E27FC236}">
                <a16:creationId xmlns:a16="http://schemas.microsoft.com/office/drawing/2014/main" id="{ED75105E-26F4-4318-BBF2-FE59B6BCE95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071475" y="2786557"/>
            <a:ext cx="1822103" cy="981132"/>
          </a:xfrm>
          <a:prstGeom prst="rect">
            <a:avLst/>
          </a:prstGeom>
        </p:spPr>
      </p:pic>
      <p:pic>
        <p:nvPicPr>
          <p:cNvPr id="24" name="Picture 23">
            <a:extLst>
              <a:ext uri="{FF2B5EF4-FFF2-40B4-BE49-F238E27FC236}">
                <a16:creationId xmlns:a16="http://schemas.microsoft.com/office/drawing/2014/main" id="{5F3831DA-E26B-4C96-BC51-2B1C0C5EC7DF}"/>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538295" y="2789120"/>
            <a:ext cx="1822103" cy="981132"/>
          </a:xfrm>
          <a:prstGeom prst="rect">
            <a:avLst/>
          </a:prstGeom>
        </p:spPr>
      </p:pic>
      <p:pic>
        <p:nvPicPr>
          <p:cNvPr id="26" name="Picture 2" descr="Teenage Students In Uniform Sitting Examination In School Hall Teenage Students In Uniform Sitting Examination In School Hall exam stock pictures, royalty-free photos &amp; images">
            <a:extLst>
              <a:ext uri="{FF2B5EF4-FFF2-40B4-BE49-F238E27FC236}">
                <a16:creationId xmlns:a16="http://schemas.microsoft.com/office/drawing/2014/main" id="{3222F86A-9FBD-41F6-A435-A17481126548}"/>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273655" y="2789120"/>
            <a:ext cx="1820153" cy="981132"/>
          </a:xfrm>
          <a:prstGeom prst="rect">
            <a:avLst/>
          </a:prstGeom>
          <a:noFill/>
          <a:extLst>
            <a:ext uri="{909E8E84-426E-40DD-AFC4-6F175D3DCCD1}">
              <a14:hiddenFill xmlns:a14="http://schemas.microsoft.com/office/drawing/2010/main">
                <a:solidFill>
                  <a:srgbClr val="FFFFFF"/>
                </a:solidFill>
              </a14:hiddenFill>
            </a:ext>
          </a:extLst>
        </p:spPr>
      </p:pic>
      <p:sp>
        <p:nvSpPr>
          <p:cNvPr id="21" name="Pentagon 20">
            <a:extLst>
              <a:ext uri="{FF2B5EF4-FFF2-40B4-BE49-F238E27FC236}">
                <a16:creationId xmlns:a16="http://schemas.microsoft.com/office/drawing/2014/main" id="{1978303B-0EDB-47ED-BF14-94F669989A8B}"/>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7</a:t>
            </a:r>
          </a:p>
        </p:txBody>
      </p:sp>
      <p:pic>
        <p:nvPicPr>
          <p:cNvPr id="25" name="Picture 24" descr="Berkshire Opportunities logo">
            <a:extLst>
              <a:ext uri="{FF2B5EF4-FFF2-40B4-BE49-F238E27FC236}">
                <a16:creationId xmlns:a16="http://schemas.microsoft.com/office/drawing/2014/main" id="{163C2CD7-0528-4B8E-A3AF-ADCD9421CD2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7" name="Shape 114">
            <a:extLst>
              <a:ext uri="{FF2B5EF4-FFF2-40B4-BE49-F238E27FC236}">
                <a16:creationId xmlns:a16="http://schemas.microsoft.com/office/drawing/2014/main" id="{74DE4B7E-F55E-4333-87CC-8019F61D1039}"/>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Planning your future</a:t>
            </a:r>
          </a:p>
        </p:txBody>
      </p:sp>
    </p:spTree>
    <p:extLst>
      <p:ext uri="{BB962C8B-B14F-4D97-AF65-F5344CB8AC3E}">
        <p14:creationId xmlns:p14="http://schemas.microsoft.com/office/powerpoint/2010/main" val="989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 grpId="0" animBg="1"/>
      <p:bldP spid="12"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ignpost outline">
            <a:extLst>
              <a:ext uri="{FF2B5EF4-FFF2-40B4-BE49-F238E27FC236}">
                <a16:creationId xmlns:a16="http://schemas.microsoft.com/office/drawing/2014/main" id="{6AABCDF0-7E67-4DB5-9534-27CCC6A87D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5" name="Graphic 24" descr="Information outline">
            <a:extLst>
              <a:ext uri="{FF2B5EF4-FFF2-40B4-BE49-F238E27FC236}">
                <a16:creationId xmlns:a16="http://schemas.microsoft.com/office/drawing/2014/main" id="{24EB49D2-136F-4497-A0FF-947254B1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9" name="Rectangle: Rounded Corners 8">
            <a:extLst>
              <a:ext uri="{FF2B5EF4-FFF2-40B4-BE49-F238E27FC236}">
                <a16:creationId xmlns:a16="http://schemas.microsoft.com/office/drawing/2014/main" id="{866221D6-5AA6-47E1-8B4C-C4C882B04660}"/>
              </a:ext>
            </a:extLst>
          </p:cNvPr>
          <p:cNvSpPr/>
          <p:nvPr/>
        </p:nvSpPr>
        <p:spPr>
          <a:xfrm>
            <a:off x="459297" y="1059367"/>
            <a:ext cx="4858661" cy="157829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If you need to find more help and information, </a:t>
            </a:r>
            <a:r>
              <a:rPr lang="en-GB" sz="1600" dirty="0">
                <a:solidFill>
                  <a:schemeClr val="bg1"/>
                </a:solidFill>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Berkshire Opportunities </a:t>
            </a:r>
            <a:r>
              <a:rPr lang="en-GB" sz="1600" dirty="0">
                <a:solidFill>
                  <a:schemeClr val="bg1"/>
                </a:solidFill>
                <a:latin typeface="Century Gothic" panose="020B0502020202020204" pitchFamily="34" charset="0"/>
                <a:cs typeface="Arial" panose="020B0604020202020204" pitchFamily="34" charset="0"/>
              </a:rPr>
              <a:t>has everything you need on their website. Click the logo to check it out, or read more about them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TextBox 15">
            <a:extLst>
              <a:ext uri="{FF2B5EF4-FFF2-40B4-BE49-F238E27FC236}">
                <a16:creationId xmlns:a16="http://schemas.microsoft.com/office/drawing/2014/main" id="{E10164DC-8CF1-47FA-8AE0-4D5A13884773}"/>
              </a:ext>
            </a:extLst>
          </p:cNvPr>
          <p:cNvSpPr txBox="1"/>
          <p:nvPr/>
        </p:nvSpPr>
        <p:spPr>
          <a:xfrm>
            <a:off x="1899844" y="3251745"/>
            <a:ext cx="7034550" cy="584775"/>
          </a:xfrm>
          <a:prstGeom prst="rect">
            <a:avLst/>
          </a:prstGeom>
          <a:noFill/>
        </p:spPr>
        <p:txBody>
          <a:bodyPr wrap="square">
            <a:spAutoFit/>
          </a:bodyPr>
          <a:lstStyle/>
          <a:p>
            <a:r>
              <a:rPr lang="en-GB" sz="1600" b="1" i="0" dirty="0">
                <a:effectLst/>
                <a:latin typeface="Century Gothic" panose="020B0502020202020204" pitchFamily="34" charset="0"/>
              </a:rPr>
              <a:t>Berkshire Opportunities </a:t>
            </a:r>
            <a:r>
              <a:rPr lang="en-GB" sz="1600" b="0" i="0" dirty="0">
                <a:effectLst/>
                <a:latin typeface="Century Gothic" panose="020B0502020202020204" pitchFamily="34" charset="0"/>
              </a:rPr>
              <a:t>is a one-stop-shop digital service for benefit of the Berkshire workforce.</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F403DB23-A994-4E85-8718-5CBD645B34DF}"/>
              </a:ext>
            </a:extLst>
          </p:cNvPr>
          <p:cNvSpPr txBox="1"/>
          <p:nvPr/>
        </p:nvSpPr>
        <p:spPr>
          <a:xfrm>
            <a:off x="303179" y="4081297"/>
            <a:ext cx="7034550" cy="1323439"/>
          </a:xfrm>
          <a:prstGeom prst="rect">
            <a:avLst/>
          </a:prstGeom>
          <a:noFill/>
        </p:spPr>
        <p:txBody>
          <a:bodyPr wrap="square">
            <a:spAutoFit/>
          </a:bodyPr>
          <a:lstStyle/>
          <a:p>
            <a:r>
              <a:rPr lang="en-GB" sz="1600" b="0" i="0" dirty="0">
                <a:effectLst/>
                <a:latin typeface="Century Gothic" panose="020B0502020202020204" pitchFamily="34" charset="0"/>
              </a:rPr>
              <a:t>Led by the </a:t>
            </a:r>
            <a:r>
              <a:rPr lang="en-GB" sz="1600" b="1" i="0" dirty="0">
                <a:effectLst/>
                <a:latin typeface="Century Gothic" panose="020B0502020202020204" pitchFamily="34" charset="0"/>
              </a:rPr>
              <a:t>Thames Valley Berkshire Local Enterprise Partnership</a:t>
            </a:r>
            <a:r>
              <a:rPr lang="en-GB" sz="1600" b="0" i="0" dirty="0">
                <a:effectLst/>
                <a:latin typeface="Century Gothic" panose="020B0502020202020204" pitchFamily="34" charset="0"/>
              </a:rPr>
              <a:t>, students, employers, schools, colleges and residents, wanting to upskill or find a career, are able to explore all the resources they require to understand the career opportunities and pathways available in the area</a:t>
            </a:r>
            <a:endParaRPr lang="en-GB" sz="1600" dirty="0">
              <a:latin typeface="Century Gothic" panose="020B0502020202020204" pitchFamily="34" charset="0"/>
            </a:endParaRPr>
          </a:p>
        </p:txBody>
      </p:sp>
      <p:sp>
        <p:nvSpPr>
          <p:cNvPr id="20" name="TextBox 19">
            <a:extLst>
              <a:ext uri="{FF2B5EF4-FFF2-40B4-BE49-F238E27FC236}">
                <a16:creationId xmlns:a16="http://schemas.microsoft.com/office/drawing/2014/main" id="{6AC2375E-26D8-486E-9791-42177FE5EC1A}"/>
              </a:ext>
            </a:extLst>
          </p:cNvPr>
          <p:cNvSpPr txBox="1"/>
          <p:nvPr/>
        </p:nvSpPr>
        <p:spPr>
          <a:xfrm>
            <a:off x="1650153" y="5663554"/>
            <a:ext cx="7034551" cy="830997"/>
          </a:xfrm>
          <a:prstGeom prst="rect">
            <a:avLst/>
          </a:prstGeom>
          <a:noFill/>
        </p:spPr>
        <p:txBody>
          <a:bodyPr wrap="square">
            <a:spAutoFit/>
          </a:bodyPr>
          <a:lstStyle/>
          <a:p>
            <a:r>
              <a:rPr lang="en-GB" sz="1600" b="0" i="0" dirty="0">
                <a:effectLst/>
                <a:latin typeface="Century Gothic" panose="020B0502020202020204" pitchFamily="34" charset="0"/>
              </a:rPr>
              <a:t>This platform aims to </a:t>
            </a:r>
            <a:r>
              <a:rPr lang="en-GB" sz="1600" b="1" i="0" dirty="0">
                <a:effectLst/>
                <a:latin typeface="Century Gothic" panose="020B0502020202020204" pitchFamily="34" charset="0"/>
              </a:rPr>
              <a:t>signpost you to useful resources</a:t>
            </a:r>
            <a:r>
              <a:rPr lang="en-GB" sz="1600" b="0" i="0" dirty="0">
                <a:effectLst/>
                <a:latin typeface="Century Gothic" panose="020B0502020202020204" pitchFamily="34" charset="0"/>
              </a:rPr>
              <a:t>, careers and employability advice and important information about Berkshire’s economy.</a:t>
            </a:r>
            <a:endParaRPr lang="en-GB" sz="1600" dirty="0">
              <a:latin typeface="Century Gothic" panose="020B0502020202020204" pitchFamily="34" charset="0"/>
            </a:endParaRPr>
          </a:p>
        </p:txBody>
      </p:sp>
      <p:pic>
        <p:nvPicPr>
          <p:cNvPr id="1030" name="Picture 6" descr="Leadership icon">
            <a:extLst>
              <a:ext uri="{FF2B5EF4-FFF2-40B4-BE49-F238E27FC236}">
                <a16:creationId xmlns:a16="http://schemas.microsoft.com/office/drawing/2014/main" id="{E2DE5FD1-328C-41AA-A89E-1C105C2F26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74920" y="4095971"/>
            <a:ext cx="1012141" cy="1012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Passed icon">
            <a:extLst>
              <a:ext uri="{FF2B5EF4-FFF2-40B4-BE49-F238E27FC236}">
                <a16:creationId xmlns:a16="http://schemas.microsoft.com/office/drawing/2014/main" id="{D5DFFB2A-AA68-49E1-A0A7-335FA5ABCD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9296" y="5557690"/>
            <a:ext cx="1012140" cy="10121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rkshire Opportunities logo">
            <a:hlinkClick r:id="rId7"/>
            <a:extLst>
              <a:ext uri="{FF2B5EF4-FFF2-40B4-BE49-F238E27FC236}">
                <a16:creationId xmlns:a16="http://schemas.microsoft.com/office/drawing/2014/main" id="{2C2D54F5-9EB8-4ED9-B9C3-DCE37AD116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ptop icon">
            <a:extLst>
              <a:ext uri="{FF2B5EF4-FFF2-40B4-BE49-F238E27FC236}">
                <a16:creationId xmlns:a16="http://schemas.microsoft.com/office/drawing/2014/main" id="{EBBA45B7-E69D-47B5-B2B4-D5565FD4F10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8166" y="301716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3110253-A7A9-45D9-84A9-91CE5F0FA801}"/>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26433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ignpost outline">
            <a:extLst>
              <a:ext uri="{FF2B5EF4-FFF2-40B4-BE49-F238E27FC236}">
                <a16:creationId xmlns:a16="http://schemas.microsoft.com/office/drawing/2014/main" id="{DD90CDEE-5402-4039-AF91-342032F2A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15" name="Graphic 14" descr="Information outline">
            <a:extLst>
              <a:ext uri="{FF2B5EF4-FFF2-40B4-BE49-F238E27FC236}">
                <a16:creationId xmlns:a16="http://schemas.microsoft.com/office/drawing/2014/main" id="{122923DB-A80E-433F-8AE2-8C6D8FCA3C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6"/>
            <a:ext cx="4965143" cy="1101635"/>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Berkshire also have a booklet to support your search for your future.  </a:t>
            </a:r>
          </a:p>
        </p:txBody>
      </p:sp>
      <p:pic>
        <p:nvPicPr>
          <p:cNvPr id="10" name="Picture 2" descr="Berkshire Opportunities logo">
            <a:hlinkClick r:id="rId7"/>
            <a:extLst>
              <a:ext uri="{FF2B5EF4-FFF2-40B4-BE49-F238E27FC236}">
                <a16:creationId xmlns:a16="http://schemas.microsoft.com/office/drawing/2014/main" id="{B4619379-72D5-4DB4-B08B-5037821C05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9"/>
            <a:extLst>
              <a:ext uri="{FF2B5EF4-FFF2-40B4-BE49-F238E27FC236}">
                <a16:creationId xmlns:a16="http://schemas.microsoft.com/office/drawing/2014/main" id="{71EFC6DC-584F-4B3F-8E1C-BEA76D4E6BD0}"/>
              </a:ext>
            </a:extLst>
          </p:cNvPr>
          <p:cNvPicPr>
            <a:picLocks noChangeAspect="1"/>
          </p:cNvPicPr>
          <p:nvPr/>
        </p:nvPicPr>
        <p:blipFill>
          <a:blip r:embed="rId10"/>
          <a:stretch>
            <a:fillRect/>
          </a:stretch>
        </p:blipFill>
        <p:spPr>
          <a:xfrm>
            <a:off x="4205983" y="3194743"/>
            <a:ext cx="4728411" cy="2989488"/>
          </a:xfrm>
          <a:prstGeom prst="rect">
            <a:avLst/>
          </a:prstGeom>
        </p:spPr>
      </p:pic>
      <p:sp>
        <p:nvSpPr>
          <p:cNvPr id="16" name="Rectangle: Rounded Corners 15">
            <a:extLst>
              <a:ext uri="{FF2B5EF4-FFF2-40B4-BE49-F238E27FC236}">
                <a16:creationId xmlns:a16="http://schemas.microsoft.com/office/drawing/2014/main" id="{FC2D11AE-4AE5-4C86-9C82-6E1EAE878AD7}"/>
              </a:ext>
            </a:extLst>
          </p:cNvPr>
          <p:cNvSpPr/>
          <p:nvPr/>
        </p:nvSpPr>
        <p:spPr>
          <a:xfrm>
            <a:off x="303177" y="2392216"/>
            <a:ext cx="3631147" cy="1814517"/>
          </a:xfrm>
          <a:prstGeom prst="roundRect">
            <a:avLst/>
          </a:prstGeom>
          <a:solidFill>
            <a:srgbClr val="B8E3F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booklet contains a mix of </a:t>
            </a:r>
            <a:r>
              <a:rPr lang="en-GB" sz="1600" b="1" dirty="0">
                <a:solidFill>
                  <a:schemeClr val="tx1"/>
                </a:solidFill>
                <a:latin typeface="Century Gothic" panose="020B0502020202020204" pitchFamily="34" charset="0"/>
              </a:rPr>
              <a:t>useful information, data, tips and tasks</a:t>
            </a:r>
            <a:r>
              <a:rPr lang="en-GB" sz="1600" dirty="0">
                <a:solidFill>
                  <a:schemeClr val="tx1"/>
                </a:solidFill>
                <a:latin typeface="Century Gothic" panose="020B0502020202020204" pitchFamily="34" charset="0"/>
              </a:rPr>
              <a:t>. Work through the pages to get to grips with the world of work and use the links to find out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DBC8493A-9D9B-4F16-B27F-95D2653FE011}"/>
              </a:ext>
            </a:extLst>
          </p:cNvPr>
          <p:cNvSpPr/>
          <p:nvPr/>
        </p:nvSpPr>
        <p:spPr>
          <a:xfrm>
            <a:off x="303177" y="4601708"/>
            <a:ext cx="3631147" cy="1477227"/>
          </a:xfrm>
          <a:prstGeom prst="roundRect">
            <a:avLst/>
          </a:prstGeom>
          <a:solidFill>
            <a:srgbClr val="32B0E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a mix of </a:t>
            </a:r>
            <a:r>
              <a:rPr lang="en-GB" sz="1600" b="1" dirty="0">
                <a:solidFill>
                  <a:schemeClr val="tx1"/>
                </a:solidFill>
                <a:latin typeface="Century Gothic" panose="020B0502020202020204" pitchFamily="34" charset="0"/>
              </a:rPr>
              <a:t>exercises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tips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information</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links</a:t>
            </a:r>
            <a:r>
              <a:rPr lang="en-GB" sz="1600" dirty="0">
                <a:solidFill>
                  <a:schemeClr val="tx1"/>
                </a:solidFill>
                <a:latin typeface="Century Gothic" panose="020B0502020202020204" pitchFamily="34" charset="0"/>
              </a:rPr>
              <a:t> to useful web pages. Click </a:t>
            </a:r>
            <a:r>
              <a:rPr lang="en-GB" sz="1600" b="1" dirty="0">
                <a:solidFill>
                  <a:schemeClr val="tx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600" dirty="0">
                <a:solidFill>
                  <a:schemeClr val="tx1"/>
                </a:solidFill>
                <a:latin typeface="Century Gothic" panose="020B0502020202020204" pitchFamily="34" charset="0"/>
              </a:rPr>
              <a:t> to find out more about it.</a:t>
            </a:r>
          </a:p>
        </p:txBody>
      </p:sp>
      <p:sp>
        <p:nvSpPr>
          <p:cNvPr id="12" name="Shape 114">
            <a:extLst>
              <a:ext uri="{FF2B5EF4-FFF2-40B4-BE49-F238E27FC236}">
                <a16:creationId xmlns:a16="http://schemas.microsoft.com/office/drawing/2014/main" id="{C0370329-A93B-4D6F-8657-6F3E9822D07E}"/>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5644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ignpost outline">
            <a:extLst>
              <a:ext uri="{FF2B5EF4-FFF2-40B4-BE49-F238E27FC236}">
                <a16:creationId xmlns:a16="http://schemas.microsoft.com/office/drawing/2014/main" id="{B1818FF2-D4AB-47AE-98EB-BFD82E38D9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4800" y="1520356"/>
            <a:ext cx="5229922" cy="5229922"/>
          </a:xfrm>
          <a:prstGeom prst="rect">
            <a:avLst/>
          </a:prstGeom>
        </p:spPr>
      </p:pic>
      <p:pic>
        <p:nvPicPr>
          <p:cNvPr id="4" name="Graphic 3" descr="Information outline">
            <a:extLst>
              <a:ext uri="{FF2B5EF4-FFF2-40B4-BE49-F238E27FC236}">
                <a16:creationId xmlns:a16="http://schemas.microsoft.com/office/drawing/2014/main" id="{52CFACEA-9FA8-4DDB-853A-E5AB0D855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Rectangle: Rounded Corners 5">
            <a:extLst>
              <a:ext uri="{FF2B5EF4-FFF2-40B4-BE49-F238E27FC236}">
                <a16:creationId xmlns:a16="http://schemas.microsoft.com/office/drawing/2014/main" id="{A492409C-3B85-481D-BE1F-2E40D109E03F}"/>
              </a:ext>
            </a:extLst>
          </p:cNvPr>
          <p:cNvSpPr/>
          <p:nvPr/>
        </p:nvSpPr>
        <p:spPr>
          <a:xfrm>
            <a:off x="2069102" y="2568376"/>
            <a:ext cx="5005795" cy="1721245"/>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Over the </a:t>
            </a:r>
            <a:r>
              <a:rPr lang="en-GB" sz="1600" b="1" dirty="0">
                <a:solidFill>
                  <a:schemeClr val="tx1"/>
                </a:solidFill>
                <a:latin typeface="Century Gothic" panose="020B0502020202020204" pitchFamily="34" charset="0"/>
              </a:rPr>
              <a:t>next few slides </a:t>
            </a: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website links to some of the employers </a:t>
            </a:r>
            <a:r>
              <a:rPr lang="en-GB" sz="1600" dirty="0">
                <a:solidFill>
                  <a:schemeClr val="tx1"/>
                </a:solidFill>
                <a:latin typeface="Century Gothic" panose="020B0502020202020204" pitchFamily="34" charset="0"/>
              </a:rPr>
              <a:t>here in Berkshire and </a:t>
            </a:r>
            <a:r>
              <a:rPr lang="en-GB" sz="1600" b="1" dirty="0">
                <a:solidFill>
                  <a:schemeClr val="tx1"/>
                </a:solidFill>
                <a:latin typeface="Century Gothic" panose="020B0502020202020204" pitchFamily="34" charset="0"/>
              </a:rPr>
              <a:t>other agencies </a:t>
            </a:r>
            <a:r>
              <a:rPr lang="en-GB" sz="1600" dirty="0">
                <a:solidFill>
                  <a:schemeClr val="tx1"/>
                </a:solidFill>
                <a:latin typeface="Century Gothic" panose="020B0502020202020204" pitchFamily="34" charset="0"/>
              </a:rPr>
              <a:t>offering help and support.  </a:t>
            </a:r>
          </a:p>
        </p:txBody>
      </p:sp>
      <p:pic>
        <p:nvPicPr>
          <p:cNvPr id="7" name="Picture 6" descr="Berkshire Opportunities logo">
            <a:extLst>
              <a:ext uri="{FF2B5EF4-FFF2-40B4-BE49-F238E27FC236}">
                <a16:creationId xmlns:a16="http://schemas.microsoft.com/office/drawing/2014/main" id="{F7347C78-45C8-46BF-A5D5-3EA556ED23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Signpost outline">
            <a:extLst>
              <a:ext uri="{FF2B5EF4-FFF2-40B4-BE49-F238E27FC236}">
                <a16:creationId xmlns:a16="http://schemas.microsoft.com/office/drawing/2014/main" id="{72885E48-5153-45AD-BD01-2831958148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8" name="Graphic 37" descr="Information outline">
            <a:extLst>
              <a:ext uri="{FF2B5EF4-FFF2-40B4-BE49-F238E27FC236}">
                <a16:creationId xmlns:a16="http://schemas.microsoft.com/office/drawing/2014/main" id="{63C563CB-B908-4599-B798-5D7E6A627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Construction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 name="Picture 19">
            <a:hlinkClick r:id="rId7"/>
            <a:extLst>
              <a:ext uri="{FF2B5EF4-FFF2-40B4-BE49-F238E27FC236}">
                <a16:creationId xmlns:a16="http://schemas.microsoft.com/office/drawing/2014/main" id="{724C4CD2-1F9C-4554-9DC1-CEF726269729}"/>
              </a:ext>
            </a:extLst>
          </p:cNvPr>
          <p:cNvPicPr>
            <a:picLocks noChangeAspect="1"/>
          </p:cNvPicPr>
          <p:nvPr/>
        </p:nvPicPr>
        <p:blipFill>
          <a:blip r:embed="rId8"/>
          <a:stretch>
            <a:fillRect/>
          </a:stretch>
        </p:blipFill>
        <p:spPr>
          <a:xfrm rot="586529">
            <a:off x="2551608" y="2256938"/>
            <a:ext cx="1589514" cy="953708"/>
          </a:xfrm>
          <a:prstGeom prst="rect">
            <a:avLst/>
          </a:prstGeom>
          <a:effectLst>
            <a:outerShdw blurRad="50800" dist="38100" dir="2700000" algn="tl" rotWithShape="0">
              <a:prstClr val="black">
                <a:alpha val="40000"/>
              </a:prstClr>
            </a:outerShdw>
          </a:effectLst>
        </p:spPr>
      </p:pic>
      <p:pic>
        <p:nvPicPr>
          <p:cNvPr id="21" name="Picture 20">
            <a:hlinkClick r:id="rId9"/>
            <a:extLst>
              <a:ext uri="{FF2B5EF4-FFF2-40B4-BE49-F238E27FC236}">
                <a16:creationId xmlns:a16="http://schemas.microsoft.com/office/drawing/2014/main" id="{1E3821CD-B713-43B1-99C0-0709343FA27D}"/>
              </a:ext>
            </a:extLst>
          </p:cNvPr>
          <p:cNvPicPr>
            <a:picLocks noChangeAspect="1"/>
          </p:cNvPicPr>
          <p:nvPr/>
        </p:nvPicPr>
        <p:blipFill>
          <a:blip r:embed="rId10"/>
          <a:stretch>
            <a:fillRect/>
          </a:stretch>
        </p:blipFill>
        <p:spPr>
          <a:xfrm rot="21379993">
            <a:off x="610897" y="3623934"/>
            <a:ext cx="1564229" cy="1251383"/>
          </a:xfrm>
          <a:prstGeom prst="rect">
            <a:avLst/>
          </a:prstGeom>
          <a:effectLst>
            <a:outerShdw blurRad="50800" dist="38100" dir="2700000" algn="tl" rotWithShape="0">
              <a:prstClr val="black">
                <a:alpha val="40000"/>
              </a:prstClr>
            </a:outerShdw>
          </a:effectLst>
        </p:spPr>
      </p:pic>
      <p:pic>
        <p:nvPicPr>
          <p:cNvPr id="23" name="Picture 22">
            <a:hlinkClick r:id="rId11"/>
            <a:extLst>
              <a:ext uri="{FF2B5EF4-FFF2-40B4-BE49-F238E27FC236}">
                <a16:creationId xmlns:a16="http://schemas.microsoft.com/office/drawing/2014/main" id="{5767573F-C31A-42FA-BC25-14ACB8F08F6F}"/>
              </a:ext>
            </a:extLst>
          </p:cNvPr>
          <p:cNvPicPr>
            <a:picLocks noChangeAspect="1"/>
          </p:cNvPicPr>
          <p:nvPr/>
        </p:nvPicPr>
        <p:blipFill>
          <a:blip r:embed="rId12"/>
          <a:stretch>
            <a:fillRect/>
          </a:stretch>
        </p:blipFill>
        <p:spPr>
          <a:xfrm rot="21240508">
            <a:off x="6311578" y="3637474"/>
            <a:ext cx="2328362" cy="384539"/>
          </a:xfrm>
          <a:prstGeom prst="rect">
            <a:avLst/>
          </a:prstGeom>
          <a:effectLst>
            <a:outerShdw blurRad="50800" dist="38100" dir="2700000" algn="tl" rotWithShape="0">
              <a:prstClr val="black">
                <a:alpha val="40000"/>
              </a:prstClr>
            </a:outerShdw>
          </a:effectLst>
        </p:spPr>
      </p:pic>
      <p:pic>
        <p:nvPicPr>
          <p:cNvPr id="26" name="Picture 25">
            <a:hlinkClick r:id="rId13"/>
            <a:extLst>
              <a:ext uri="{FF2B5EF4-FFF2-40B4-BE49-F238E27FC236}">
                <a16:creationId xmlns:a16="http://schemas.microsoft.com/office/drawing/2014/main" id="{2049E4C3-321B-40A5-A9FD-712C4F6021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35967">
            <a:off x="3643070" y="3730168"/>
            <a:ext cx="2354526" cy="361602"/>
          </a:xfrm>
          <a:prstGeom prst="rect">
            <a:avLst/>
          </a:prstGeom>
          <a:effectLst>
            <a:outerShdw blurRad="50800" dist="38100" dir="2700000" algn="tl" rotWithShape="0">
              <a:prstClr val="black">
                <a:alpha val="40000"/>
              </a:prstClr>
            </a:outerShdw>
          </a:effectLst>
        </p:spPr>
      </p:pic>
      <p:pic>
        <p:nvPicPr>
          <p:cNvPr id="28" name="Picture 27">
            <a:hlinkClick r:id="rId15"/>
            <a:extLst>
              <a:ext uri="{FF2B5EF4-FFF2-40B4-BE49-F238E27FC236}">
                <a16:creationId xmlns:a16="http://schemas.microsoft.com/office/drawing/2014/main" id="{843449A7-49D6-4358-AD83-293238651ACE}"/>
              </a:ext>
            </a:extLst>
          </p:cNvPr>
          <p:cNvPicPr>
            <a:picLocks noChangeAspect="1"/>
          </p:cNvPicPr>
          <p:nvPr/>
        </p:nvPicPr>
        <p:blipFill>
          <a:blip r:embed="rId16"/>
          <a:stretch>
            <a:fillRect/>
          </a:stretch>
        </p:blipFill>
        <p:spPr>
          <a:xfrm rot="194003">
            <a:off x="2490443" y="3668578"/>
            <a:ext cx="902468" cy="1209493"/>
          </a:xfrm>
          <a:prstGeom prst="rect">
            <a:avLst/>
          </a:prstGeom>
          <a:effectLst>
            <a:outerShdw blurRad="50800" dist="38100" dir="2700000" algn="tl" rotWithShape="0">
              <a:prstClr val="black">
                <a:alpha val="40000"/>
              </a:prstClr>
            </a:outerShdw>
          </a:effectLst>
        </p:spPr>
      </p:pic>
      <p:pic>
        <p:nvPicPr>
          <p:cNvPr id="29" name="Picture 28">
            <a:hlinkClick r:id="rId17"/>
            <a:extLst>
              <a:ext uri="{FF2B5EF4-FFF2-40B4-BE49-F238E27FC236}">
                <a16:creationId xmlns:a16="http://schemas.microsoft.com/office/drawing/2014/main" id="{45CEB6D4-DBF0-4185-A861-C5CBB50C0A29}"/>
              </a:ext>
            </a:extLst>
          </p:cNvPr>
          <p:cNvPicPr>
            <a:picLocks noChangeAspect="1"/>
          </p:cNvPicPr>
          <p:nvPr/>
        </p:nvPicPr>
        <p:blipFill>
          <a:blip r:embed="rId18"/>
          <a:stretch>
            <a:fillRect/>
          </a:stretch>
        </p:blipFill>
        <p:spPr>
          <a:xfrm rot="21248230">
            <a:off x="4768211" y="2388298"/>
            <a:ext cx="1600180" cy="953707"/>
          </a:xfrm>
          <a:prstGeom prst="rect">
            <a:avLst/>
          </a:prstGeom>
          <a:effectLst>
            <a:outerShdw blurRad="50800" dist="38100" dir="2700000" algn="tl" rotWithShape="0">
              <a:prstClr val="black">
                <a:alpha val="40000"/>
              </a:prstClr>
            </a:outerShdw>
          </a:effectLst>
        </p:spPr>
      </p:pic>
      <p:pic>
        <p:nvPicPr>
          <p:cNvPr id="30" name="Picture 29">
            <a:hlinkClick r:id="rId19"/>
            <a:extLst>
              <a:ext uri="{FF2B5EF4-FFF2-40B4-BE49-F238E27FC236}">
                <a16:creationId xmlns:a16="http://schemas.microsoft.com/office/drawing/2014/main" id="{09223E15-1D34-4EF9-B55E-940229079032}"/>
              </a:ext>
            </a:extLst>
          </p:cNvPr>
          <p:cNvPicPr>
            <a:picLocks noChangeAspect="1"/>
          </p:cNvPicPr>
          <p:nvPr/>
        </p:nvPicPr>
        <p:blipFill>
          <a:blip r:embed="rId20"/>
          <a:stretch>
            <a:fillRect/>
          </a:stretch>
        </p:blipFill>
        <p:spPr>
          <a:xfrm rot="243081">
            <a:off x="6628995" y="2380932"/>
            <a:ext cx="2091746" cy="766785"/>
          </a:xfrm>
          <a:prstGeom prst="rect">
            <a:avLst/>
          </a:prstGeom>
          <a:effectLst>
            <a:outerShdw blurRad="50800" dist="38100" dir="2700000" algn="tl" rotWithShape="0">
              <a:prstClr val="black">
                <a:alpha val="40000"/>
              </a:prstClr>
            </a:outerShdw>
          </a:effectLst>
        </p:spPr>
      </p:pic>
      <p:pic>
        <p:nvPicPr>
          <p:cNvPr id="31" name="Picture 30">
            <a:hlinkClick r:id="rId21"/>
            <a:extLst>
              <a:ext uri="{FF2B5EF4-FFF2-40B4-BE49-F238E27FC236}">
                <a16:creationId xmlns:a16="http://schemas.microsoft.com/office/drawing/2014/main" id="{5BEB485B-CFE9-4E52-89D1-B94BE192E72E}"/>
              </a:ext>
            </a:extLst>
          </p:cNvPr>
          <p:cNvPicPr>
            <a:picLocks noChangeAspect="1"/>
          </p:cNvPicPr>
          <p:nvPr/>
        </p:nvPicPr>
        <p:blipFill>
          <a:blip r:embed="rId22"/>
          <a:stretch>
            <a:fillRect/>
          </a:stretch>
        </p:blipFill>
        <p:spPr>
          <a:xfrm rot="21002257">
            <a:off x="414555" y="2215175"/>
            <a:ext cx="1725932" cy="899039"/>
          </a:xfrm>
          <a:prstGeom prst="rect">
            <a:avLst/>
          </a:prstGeom>
          <a:effectLst>
            <a:outerShdw blurRad="50800" dist="38100" dir="2700000" algn="tl" rotWithShape="0">
              <a:prstClr val="black">
                <a:alpha val="40000"/>
              </a:prstClr>
            </a:outerShdw>
          </a:effectLst>
        </p:spPr>
      </p:pic>
      <p:pic>
        <p:nvPicPr>
          <p:cNvPr id="32" name="Picture 31">
            <a:hlinkClick r:id="rId23"/>
            <a:extLst>
              <a:ext uri="{FF2B5EF4-FFF2-40B4-BE49-F238E27FC236}">
                <a16:creationId xmlns:a16="http://schemas.microsoft.com/office/drawing/2014/main" id="{39C71C41-44FE-4CB2-891C-FBF8C0A3F036}"/>
              </a:ext>
            </a:extLst>
          </p:cNvPr>
          <p:cNvPicPr>
            <a:picLocks noChangeAspect="1"/>
          </p:cNvPicPr>
          <p:nvPr/>
        </p:nvPicPr>
        <p:blipFill>
          <a:blip r:embed="rId24"/>
          <a:stretch>
            <a:fillRect/>
          </a:stretch>
        </p:blipFill>
        <p:spPr>
          <a:xfrm>
            <a:off x="6709730" y="4270046"/>
            <a:ext cx="1642440" cy="821220"/>
          </a:xfrm>
          <a:prstGeom prst="rect">
            <a:avLst/>
          </a:prstGeom>
          <a:effectLst>
            <a:outerShdw blurRad="50800" dist="38100" dir="2700000" algn="tl" rotWithShape="0">
              <a:prstClr val="black">
                <a:alpha val="40000"/>
              </a:prstClr>
            </a:outerShdw>
          </a:effectLst>
        </p:spPr>
      </p:pic>
      <p:pic>
        <p:nvPicPr>
          <p:cNvPr id="33" name="Picture 32">
            <a:hlinkClick r:id="rId25"/>
            <a:extLst>
              <a:ext uri="{FF2B5EF4-FFF2-40B4-BE49-F238E27FC236}">
                <a16:creationId xmlns:a16="http://schemas.microsoft.com/office/drawing/2014/main" id="{60950C71-EC61-4FCE-906B-8007EE2E91CF}"/>
              </a:ext>
            </a:extLst>
          </p:cNvPr>
          <p:cNvPicPr>
            <a:picLocks noChangeAspect="1"/>
          </p:cNvPicPr>
          <p:nvPr/>
        </p:nvPicPr>
        <p:blipFill>
          <a:blip r:embed="rId26"/>
          <a:stretch>
            <a:fillRect/>
          </a:stretch>
        </p:blipFill>
        <p:spPr>
          <a:xfrm>
            <a:off x="3985771" y="4405178"/>
            <a:ext cx="1896327" cy="645244"/>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CC7FE4AF-AFE7-4B37-BB9F-02809B38E868}"/>
              </a:ext>
            </a:extLst>
          </p:cNvPr>
          <p:cNvSpPr/>
          <p:nvPr/>
        </p:nvSpPr>
        <p:spPr>
          <a:xfrm>
            <a:off x="289595" y="5431844"/>
            <a:ext cx="8564809" cy="111217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construction industry </a:t>
            </a:r>
            <a:r>
              <a:rPr lang="en-GB" sz="1600" dirty="0">
                <a:solidFill>
                  <a:schemeClr val="tx1"/>
                </a:solidFill>
                <a:latin typeface="Century Gothic" panose="020B0502020202020204" pitchFamily="34" charset="0"/>
              </a:rPr>
              <a:t>plays a </a:t>
            </a:r>
            <a:r>
              <a:rPr lang="en-GB" sz="1600" b="1" dirty="0">
                <a:solidFill>
                  <a:schemeClr val="tx1"/>
                </a:solidFill>
                <a:latin typeface="Century Gothic" panose="020B0502020202020204" pitchFamily="34" charset="0"/>
              </a:rPr>
              <a:t>leading role in delivering economic growth</a:t>
            </a:r>
            <a:r>
              <a:rPr lang="en-GB" sz="1600" dirty="0">
                <a:solidFill>
                  <a:schemeClr val="tx1"/>
                </a:solidFill>
                <a:latin typeface="Century Gothic" panose="020B0502020202020204" pitchFamily="34" charset="0"/>
              </a:rPr>
              <a:t>. The industry is </a:t>
            </a:r>
            <a:r>
              <a:rPr lang="en-GB" sz="1600" b="1" dirty="0">
                <a:solidFill>
                  <a:schemeClr val="tx1"/>
                </a:solidFill>
                <a:latin typeface="Century Gothic" panose="020B0502020202020204" pitchFamily="34" charset="0"/>
              </a:rPr>
              <a:t>essential</a:t>
            </a:r>
            <a:r>
              <a:rPr lang="en-GB" sz="1600" dirty="0">
                <a:solidFill>
                  <a:schemeClr val="tx1"/>
                </a:solidFill>
                <a:latin typeface="Century Gothic" panose="020B0502020202020204" pitchFamily="34" charset="0"/>
              </a:rPr>
              <a:t> in meeting the </a:t>
            </a:r>
            <a:r>
              <a:rPr lang="en-GB" sz="1600" b="1" dirty="0">
                <a:solidFill>
                  <a:schemeClr val="tx1"/>
                </a:solidFill>
                <a:latin typeface="Century Gothic" panose="020B0502020202020204" pitchFamily="34" charset="0"/>
              </a:rPr>
              <a:t>economic and social challenges </a:t>
            </a:r>
            <a:r>
              <a:rPr lang="en-GB" sz="1600" dirty="0">
                <a:solidFill>
                  <a:schemeClr val="tx1"/>
                </a:solidFill>
                <a:latin typeface="Century Gothic" panose="020B0502020202020204" pitchFamily="34" charset="0"/>
              </a:rPr>
              <a:t>that local areas face across the </a:t>
            </a:r>
            <a:r>
              <a:rPr lang="en-GB" sz="1600" b="1" dirty="0">
                <a:solidFill>
                  <a:schemeClr val="tx1"/>
                </a:solidFill>
                <a:latin typeface="Century Gothic" panose="020B0502020202020204" pitchFamily="34" charset="0"/>
              </a:rPr>
              <a:t>infrastructure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repair and maintenance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industrial</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commercial</a:t>
            </a:r>
            <a:r>
              <a:rPr lang="en-GB" sz="1600" dirty="0">
                <a:solidFill>
                  <a:schemeClr val="tx1"/>
                </a:solidFill>
                <a:latin typeface="Century Gothic" panose="020B0502020202020204" pitchFamily="34" charset="0"/>
              </a:rPr>
              <a:t> sectors. </a:t>
            </a:r>
            <a:endParaRPr lang="en-GB" sz="1600" dirty="0">
              <a:solidFill>
                <a:schemeClr val="tx1"/>
              </a:solidFill>
              <a:latin typeface="Century Gothic" panose="020B0502020202020204" pitchFamily="34" charset="0"/>
              <a:cs typeface="Calibri"/>
            </a:endParaRPr>
          </a:p>
        </p:txBody>
      </p:sp>
      <p:pic>
        <p:nvPicPr>
          <p:cNvPr id="37" name="Picture 2" descr="Berkshire Opportunities logo">
            <a:extLst>
              <a:ext uri="{FF2B5EF4-FFF2-40B4-BE49-F238E27FC236}">
                <a16:creationId xmlns:a16="http://schemas.microsoft.com/office/drawing/2014/main" id="{1BF398BE-A329-4F9B-820A-94407EFC3E05}"/>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14">
            <a:extLst>
              <a:ext uri="{FF2B5EF4-FFF2-40B4-BE49-F238E27FC236}">
                <a16:creationId xmlns:a16="http://schemas.microsoft.com/office/drawing/2014/main" id="{846147EE-832F-4081-9286-7B3E7B8C247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8479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Signpost outline">
            <a:extLst>
              <a:ext uri="{FF2B5EF4-FFF2-40B4-BE49-F238E27FC236}">
                <a16:creationId xmlns:a16="http://schemas.microsoft.com/office/drawing/2014/main" id="{0D55028E-354B-4448-860C-6B9048BB94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9" name="Graphic 38" descr="Information outline">
            <a:extLst>
              <a:ext uri="{FF2B5EF4-FFF2-40B4-BE49-F238E27FC236}">
                <a16:creationId xmlns:a16="http://schemas.microsoft.com/office/drawing/2014/main" id="{E4B998A7-C73E-42F3-B4E7-A74B33C4E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Digital Technologies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8" name="Rectangle: Rounded Corners 7">
            <a:extLst>
              <a:ext uri="{FF2B5EF4-FFF2-40B4-BE49-F238E27FC236}">
                <a16:creationId xmlns:a16="http://schemas.microsoft.com/office/drawing/2014/main" id="{4205EEF3-FFBF-4A48-B15E-6C3EAD945132}"/>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Major digital tech multinationals including Vodafone, Microsoft, Oracle and Cisco Systems </a:t>
            </a:r>
            <a:r>
              <a:rPr lang="en-GB" sz="1600" dirty="0">
                <a:solidFill>
                  <a:schemeClr val="tx1"/>
                </a:solidFill>
                <a:latin typeface="Century Gothic" panose="020B0502020202020204" pitchFamily="34" charset="0"/>
              </a:rPr>
              <a:t>have long understood the locational benefits of the Thames Valley. Many </a:t>
            </a:r>
            <a:r>
              <a:rPr lang="en-GB" sz="1600" b="1" dirty="0">
                <a:solidFill>
                  <a:schemeClr val="tx1"/>
                </a:solidFill>
                <a:latin typeface="Century Gothic" panose="020B0502020202020204" pitchFamily="34" charset="0"/>
              </a:rPr>
              <a:t>multinationals</a:t>
            </a:r>
            <a:r>
              <a:rPr lang="en-GB" sz="1600" dirty="0">
                <a:solidFill>
                  <a:schemeClr val="tx1"/>
                </a:solidFill>
                <a:latin typeface="Century Gothic" panose="020B0502020202020204" pitchFamily="34" charset="0"/>
              </a:rPr>
              <a:t> are based at Green Park, whilst the </a:t>
            </a:r>
            <a:r>
              <a:rPr lang="en-GB" sz="1600" b="1" dirty="0">
                <a:solidFill>
                  <a:schemeClr val="tx1"/>
                </a:solidFill>
                <a:latin typeface="Century Gothic" panose="020B0502020202020204" pitchFamily="34" charset="0"/>
              </a:rPr>
              <a:t>Thames Valley Science Park is home to 70 companies.</a:t>
            </a:r>
            <a:endParaRPr lang="en-GB" sz="1600" b="1" dirty="0">
              <a:solidFill>
                <a:schemeClr val="tx1"/>
              </a:solidFill>
              <a:latin typeface="Century Gothic" panose="020B0502020202020204" pitchFamily="34" charset="0"/>
              <a:cs typeface="Calibri"/>
            </a:endParaRPr>
          </a:p>
        </p:txBody>
      </p:sp>
      <p:pic>
        <p:nvPicPr>
          <p:cNvPr id="23" name="Picture 22">
            <a:hlinkClick r:id="rId7"/>
            <a:extLst>
              <a:ext uri="{FF2B5EF4-FFF2-40B4-BE49-F238E27FC236}">
                <a16:creationId xmlns:a16="http://schemas.microsoft.com/office/drawing/2014/main" id="{98481AF9-955B-4307-BA1D-A0173DA9D36D}"/>
              </a:ext>
            </a:extLst>
          </p:cNvPr>
          <p:cNvPicPr>
            <a:picLocks noChangeAspect="1"/>
          </p:cNvPicPr>
          <p:nvPr/>
        </p:nvPicPr>
        <p:blipFill>
          <a:blip r:embed="rId8"/>
          <a:stretch>
            <a:fillRect/>
          </a:stretch>
        </p:blipFill>
        <p:spPr>
          <a:xfrm rot="630541">
            <a:off x="7564477" y="2134865"/>
            <a:ext cx="1217665" cy="1084643"/>
          </a:xfrm>
          <a:prstGeom prst="rect">
            <a:avLst/>
          </a:prstGeom>
          <a:effectLst>
            <a:outerShdw blurRad="50800" dist="38100" dir="2700000" algn="tl" rotWithShape="0">
              <a:prstClr val="black">
                <a:alpha val="40000"/>
              </a:prstClr>
            </a:outerShdw>
          </a:effectLst>
        </p:spPr>
      </p:pic>
      <p:pic>
        <p:nvPicPr>
          <p:cNvPr id="26" name="Picture 25">
            <a:hlinkClick r:id="rId9"/>
            <a:extLst>
              <a:ext uri="{FF2B5EF4-FFF2-40B4-BE49-F238E27FC236}">
                <a16:creationId xmlns:a16="http://schemas.microsoft.com/office/drawing/2014/main" id="{70F95EE6-4057-4F81-8A84-2AEE585EF938}"/>
              </a:ext>
            </a:extLst>
          </p:cNvPr>
          <p:cNvPicPr>
            <a:picLocks noChangeAspect="1"/>
          </p:cNvPicPr>
          <p:nvPr/>
        </p:nvPicPr>
        <p:blipFill>
          <a:blip r:embed="rId10"/>
          <a:stretch>
            <a:fillRect/>
          </a:stretch>
        </p:blipFill>
        <p:spPr>
          <a:xfrm rot="21055974">
            <a:off x="463441" y="4334548"/>
            <a:ext cx="1220145" cy="871532"/>
          </a:xfrm>
          <a:prstGeom prst="rect">
            <a:avLst/>
          </a:prstGeom>
          <a:effectLst>
            <a:outerShdw blurRad="50800" dist="38100" dir="2700000" algn="tl" rotWithShape="0">
              <a:prstClr val="black">
                <a:alpha val="40000"/>
              </a:prstClr>
            </a:outerShdw>
          </a:effectLst>
        </p:spPr>
      </p:pic>
      <p:pic>
        <p:nvPicPr>
          <p:cNvPr id="28" name="Picture 27">
            <a:hlinkClick r:id="rId11"/>
            <a:extLst>
              <a:ext uri="{FF2B5EF4-FFF2-40B4-BE49-F238E27FC236}">
                <a16:creationId xmlns:a16="http://schemas.microsoft.com/office/drawing/2014/main" id="{3FC87FD3-8642-4650-B8C3-9FCD6B8C6A23}"/>
              </a:ext>
            </a:extLst>
          </p:cNvPr>
          <p:cNvPicPr>
            <a:picLocks noChangeAspect="1"/>
          </p:cNvPicPr>
          <p:nvPr/>
        </p:nvPicPr>
        <p:blipFill>
          <a:blip r:embed="rId12"/>
          <a:stretch>
            <a:fillRect/>
          </a:stretch>
        </p:blipFill>
        <p:spPr>
          <a:xfrm rot="21004902">
            <a:off x="7155157" y="4055015"/>
            <a:ext cx="1437670" cy="1126364"/>
          </a:xfrm>
          <a:prstGeom prst="rect">
            <a:avLst/>
          </a:prstGeom>
          <a:effectLst>
            <a:outerShdw blurRad="50800" dist="38100" dir="2700000" algn="tl" rotWithShape="0">
              <a:prstClr val="black">
                <a:alpha val="40000"/>
              </a:prstClr>
            </a:outerShdw>
          </a:effectLst>
        </p:spPr>
      </p:pic>
      <p:pic>
        <p:nvPicPr>
          <p:cNvPr id="29" name="Picture 28">
            <a:hlinkClick r:id="rId13"/>
            <a:extLst>
              <a:ext uri="{FF2B5EF4-FFF2-40B4-BE49-F238E27FC236}">
                <a16:creationId xmlns:a16="http://schemas.microsoft.com/office/drawing/2014/main" id="{706EFC2C-4883-47BE-A5F6-FF3FCA6CAE05}"/>
              </a:ext>
            </a:extLst>
          </p:cNvPr>
          <p:cNvPicPr>
            <a:picLocks noChangeAspect="1"/>
          </p:cNvPicPr>
          <p:nvPr/>
        </p:nvPicPr>
        <p:blipFill>
          <a:blip r:embed="rId14"/>
          <a:stretch>
            <a:fillRect/>
          </a:stretch>
        </p:blipFill>
        <p:spPr>
          <a:xfrm rot="20996622">
            <a:off x="371462" y="2138920"/>
            <a:ext cx="2058282" cy="756558"/>
          </a:xfrm>
          <a:prstGeom prst="rect">
            <a:avLst/>
          </a:prstGeom>
          <a:effectLst>
            <a:outerShdw blurRad="50800" dist="38100" dir="2700000" algn="tl" rotWithShape="0">
              <a:prstClr val="black">
                <a:alpha val="40000"/>
              </a:prstClr>
            </a:outerShdw>
          </a:effectLst>
        </p:spPr>
      </p:pic>
      <p:pic>
        <p:nvPicPr>
          <p:cNvPr id="30" name="Picture 29">
            <a:hlinkClick r:id="rId15"/>
            <a:extLst>
              <a:ext uri="{FF2B5EF4-FFF2-40B4-BE49-F238E27FC236}">
                <a16:creationId xmlns:a16="http://schemas.microsoft.com/office/drawing/2014/main" id="{DB6D0250-1697-4807-91F2-5193BC6DDE22}"/>
              </a:ext>
            </a:extLst>
          </p:cNvPr>
          <p:cNvPicPr>
            <a:picLocks noChangeAspect="1"/>
          </p:cNvPicPr>
          <p:nvPr/>
        </p:nvPicPr>
        <p:blipFill>
          <a:blip r:embed="rId16"/>
          <a:stretch>
            <a:fillRect/>
          </a:stretch>
        </p:blipFill>
        <p:spPr>
          <a:xfrm rot="436403">
            <a:off x="664666" y="3287796"/>
            <a:ext cx="2107127" cy="632138"/>
          </a:xfrm>
          <a:prstGeom prst="rect">
            <a:avLst/>
          </a:prstGeom>
          <a:effectLst>
            <a:outerShdw blurRad="50800" dist="38100" dir="2700000" algn="tl" rotWithShape="0">
              <a:prstClr val="black">
                <a:alpha val="40000"/>
              </a:prstClr>
            </a:outerShdw>
          </a:effectLst>
        </p:spPr>
      </p:pic>
      <p:pic>
        <p:nvPicPr>
          <p:cNvPr id="31" name="Picture 30">
            <a:hlinkClick r:id="rId17"/>
            <a:extLst>
              <a:ext uri="{FF2B5EF4-FFF2-40B4-BE49-F238E27FC236}">
                <a16:creationId xmlns:a16="http://schemas.microsoft.com/office/drawing/2014/main" id="{001E6E3D-39EF-4B60-9544-F9D637B25070}"/>
              </a:ext>
            </a:extLst>
          </p:cNvPr>
          <p:cNvPicPr>
            <a:picLocks noChangeAspect="1"/>
          </p:cNvPicPr>
          <p:nvPr/>
        </p:nvPicPr>
        <p:blipFill>
          <a:blip r:embed="rId18"/>
          <a:stretch>
            <a:fillRect/>
          </a:stretch>
        </p:blipFill>
        <p:spPr>
          <a:xfrm rot="723439">
            <a:off x="3263204" y="2312671"/>
            <a:ext cx="1867130" cy="635309"/>
          </a:xfrm>
          <a:prstGeom prst="rect">
            <a:avLst/>
          </a:prstGeom>
          <a:effectLst>
            <a:outerShdw blurRad="50800" dist="38100" dir="2700000" algn="tl" rotWithShape="0">
              <a:prstClr val="black">
                <a:alpha val="40000"/>
              </a:prstClr>
            </a:outerShdw>
          </a:effectLst>
        </p:spPr>
      </p:pic>
      <p:pic>
        <p:nvPicPr>
          <p:cNvPr id="32" name="Picture 31">
            <a:hlinkClick r:id="rId19"/>
            <a:extLst>
              <a:ext uri="{FF2B5EF4-FFF2-40B4-BE49-F238E27FC236}">
                <a16:creationId xmlns:a16="http://schemas.microsoft.com/office/drawing/2014/main" id="{87D8C669-035A-4B29-8B0D-0096B825AE69}"/>
              </a:ext>
            </a:extLst>
          </p:cNvPr>
          <p:cNvPicPr>
            <a:picLocks noChangeAspect="1"/>
          </p:cNvPicPr>
          <p:nvPr/>
        </p:nvPicPr>
        <p:blipFill>
          <a:blip r:embed="rId20"/>
          <a:stretch>
            <a:fillRect/>
          </a:stretch>
        </p:blipFill>
        <p:spPr>
          <a:xfrm rot="21021519">
            <a:off x="5944200" y="2157249"/>
            <a:ext cx="1283271" cy="760294"/>
          </a:xfrm>
          <a:prstGeom prst="rect">
            <a:avLst/>
          </a:prstGeom>
          <a:effectLst>
            <a:outerShdw blurRad="50800" dist="38100" dir="2700000" algn="tl" rotWithShape="0">
              <a:prstClr val="black">
                <a:alpha val="40000"/>
              </a:prstClr>
            </a:outerShdw>
          </a:effectLst>
        </p:spPr>
      </p:pic>
      <p:pic>
        <p:nvPicPr>
          <p:cNvPr id="33" name="Picture 32">
            <a:hlinkClick r:id="rId21"/>
            <a:extLst>
              <a:ext uri="{FF2B5EF4-FFF2-40B4-BE49-F238E27FC236}">
                <a16:creationId xmlns:a16="http://schemas.microsoft.com/office/drawing/2014/main" id="{51D324F4-A449-4C76-BE21-4FC3DA741520}"/>
              </a:ext>
            </a:extLst>
          </p:cNvPr>
          <p:cNvPicPr>
            <a:picLocks noChangeAspect="1"/>
          </p:cNvPicPr>
          <p:nvPr/>
        </p:nvPicPr>
        <p:blipFill>
          <a:blip r:embed="rId22"/>
          <a:stretch>
            <a:fillRect/>
          </a:stretch>
        </p:blipFill>
        <p:spPr>
          <a:xfrm rot="490524">
            <a:off x="5669315" y="3245405"/>
            <a:ext cx="1237049" cy="1072793"/>
          </a:xfrm>
          <a:prstGeom prst="rect">
            <a:avLst/>
          </a:prstGeom>
          <a:effectLst>
            <a:outerShdw blurRad="50800" dist="38100" dir="2700000" algn="tl" rotWithShape="0">
              <a:prstClr val="black">
                <a:alpha val="40000"/>
              </a:prstClr>
            </a:outerShdw>
          </a:effectLst>
        </p:spPr>
      </p:pic>
      <p:pic>
        <p:nvPicPr>
          <p:cNvPr id="34" name="Picture 33">
            <a:hlinkClick r:id="rId23"/>
            <a:extLst>
              <a:ext uri="{FF2B5EF4-FFF2-40B4-BE49-F238E27FC236}">
                <a16:creationId xmlns:a16="http://schemas.microsoft.com/office/drawing/2014/main" id="{A89340C2-D98E-4D29-AFD7-9B8B478ACCBD}"/>
              </a:ext>
            </a:extLst>
          </p:cNvPr>
          <p:cNvPicPr>
            <a:picLocks noChangeAspect="1"/>
          </p:cNvPicPr>
          <p:nvPr/>
        </p:nvPicPr>
        <p:blipFill>
          <a:blip r:embed="rId24"/>
          <a:stretch>
            <a:fillRect/>
          </a:stretch>
        </p:blipFill>
        <p:spPr>
          <a:xfrm rot="831278">
            <a:off x="4500153" y="4463319"/>
            <a:ext cx="1670797" cy="659894"/>
          </a:xfrm>
          <a:prstGeom prst="rect">
            <a:avLst/>
          </a:prstGeom>
          <a:effectLst>
            <a:outerShdw blurRad="50800" dist="38100" dir="2700000" algn="tl" rotWithShape="0">
              <a:prstClr val="black">
                <a:alpha val="40000"/>
              </a:prstClr>
            </a:outerShdw>
          </a:effectLst>
        </p:spPr>
      </p:pic>
      <p:pic>
        <p:nvPicPr>
          <p:cNvPr id="35" name="Picture 34">
            <a:hlinkClick r:id="rId25"/>
            <a:extLst>
              <a:ext uri="{FF2B5EF4-FFF2-40B4-BE49-F238E27FC236}">
                <a16:creationId xmlns:a16="http://schemas.microsoft.com/office/drawing/2014/main" id="{2A1D8DB3-08D8-4558-B79B-95C6AADC09A2}"/>
              </a:ext>
            </a:extLst>
          </p:cNvPr>
          <p:cNvPicPr>
            <a:picLocks noChangeAspect="1"/>
          </p:cNvPicPr>
          <p:nvPr/>
        </p:nvPicPr>
        <p:blipFill>
          <a:blip r:embed="rId26"/>
          <a:stretch>
            <a:fillRect/>
          </a:stretch>
        </p:blipFill>
        <p:spPr>
          <a:xfrm rot="21181454">
            <a:off x="3469939" y="3323429"/>
            <a:ext cx="1703586" cy="597829"/>
          </a:xfrm>
          <a:prstGeom prst="rect">
            <a:avLst/>
          </a:prstGeom>
          <a:effectLst>
            <a:outerShdw blurRad="50800" dist="38100" dir="2700000" algn="tl" rotWithShape="0">
              <a:prstClr val="black">
                <a:alpha val="40000"/>
              </a:prstClr>
            </a:outerShdw>
          </a:effectLst>
        </p:spPr>
      </p:pic>
      <p:pic>
        <p:nvPicPr>
          <p:cNvPr id="36" name="Picture 35">
            <a:hlinkClick r:id="rId27"/>
            <a:extLst>
              <a:ext uri="{FF2B5EF4-FFF2-40B4-BE49-F238E27FC236}">
                <a16:creationId xmlns:a16="http://schemas.microsoft.com/office/drawing/2014/main" id="{380762C5-7D56-4712-8834-CCC0EB2D5545}"/>
              </a:ext>
            </a:extLst>
          </p:cNvPr>
          <p:cNvPicPr>
            <a:picLocks noChangeAspect="1"/>
          </p:cNvPicPr>
          <p:nvPr/>
        </p:nvPicPr>
        <p:blipFill>
          <a:blip r:embed="rId28"/>
          <a:stretch>
            <a:fillRect/>
          </a:stretch>
        </p:blipFill>
        <p:spPr>
          <a:xfrm rot="21235173">
            <a:off x="2347137" y="4240590"/>
            <a:ext cx="1342136" cy="1001440"/>
          </a:xfrm>
          <a:prstGeom prst="rect">
            <a:avLst/>
          </a:prstGeom>
          <a:effectLst>
            <a:outerShdw blurRad="50800" dist="38100" dir="2700000" algn="tl" rotWithShape="0">
              <a:prstClr val="black">
                <a:alpha val="40000"/>
              </a:prstClr>
            </a:outerShdw>
          </a:effectLst>
        </p:spPr>
      </p:pic>
      <p:pic>
        <p:nvPicPr>
          <p:cNvPr id="37" name="Picture 2" descr="Berkshire Opportunities logo">
            <a:extLst>
              <a:ext uri="{FF2B5EF4-FFF2-40B4-BE49-F238E27FC236}">
                <a16:creationId xmlns:a16="http://schemas.microsoft.com/office/drawing/2014/main" id="{FCE86B15-4B4A-4657-AEEA-375BAE88D23C}"/>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2470C32F-9EDF-478F-9232-98E6D89B07D0}"/>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218860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Signpost outline">
            <a:extLst>
              <a:ext uri="{FF2B5EF4-FFF2-40B4-BE49-F238E27FC236}">
                <a16:creationId xmlns:a16="http://schemas.microsoft.com/office/drawing/2014/main" id="{3734059E-0564-4577-806B-D9A27655EB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9" name="Graphic 28" descr="Information outline">
            <a:extLst>
              <a:ext uri="{FF2B5EF4-FFF2-40B4-BE49-F238E27FC236}">
                <a16:creationId xmlns:a16="http://schemas.microsoft.com/office/drawing/2014/main" id="{53737D4C-BB60-4890-A450-9D2524B90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Education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510DA7D6-8100-4147-B185-99965C170953}"/>
              </a:ext>
            </a:extLst>
          </p:cNvPr>
          <p:cNvPicPr>
            <a:picLocks noChangeAspect="1"/>
          </p:cNvPicPr>
          <p:nvPr/>
        </p:nvPicPr>
        <p:blipFill>
          <a:blip r:embed="rId8"/>
          <a:stretch>
            <a:fillRect/>
          </a:stretch>
        </p:blipFill>
        <p:spPr>
          <a:xfrm rot="550952">
            <a:off x="3992829" y="2164146"/>
            <a:ext cx="2042268" cy="71479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C571564F-63D8-4753-9C2B-0E61813C3C9D}"/>
              </a:ext>
            </a:extLst>
          </p:cNvPr>
          <p:cNvPicPr>
            <a:picLocks noChangeAspect="1"/>
          </p:cNvPicPr>
          <p:nvPr/>
        </p:nvPicPr>
        <p:blipFill>
          <a:blip r:embed="rId10"/>
          <a:stretch>
            <a:fillRect/>
          </a:stretch>
        </p:blipFill>
        <p:spPr>
          <a:xfrm rot="21196143">
            <a:off x="6574646" y="2237846"/>
            <a:ext cx="2054915" cy="119115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C1673B27-FD3E-44EC-BEDD-DA2F45780801}"/>
              </a:ext>
            </a:extLst>
          </p:cNvPr>
          <p:cNvPicPr>
            <a:picLocks noChangeAspect="1"/>
          </p:cNvPicPr>
          <p:nvPr/>
        </p:nvPicPr>
        <p:blipFill>
          <a:blip r:embed="rId12"/>
          <a:stretch>
            <a:fillRect/>
          </a:stretch>
        </p:blipFill>
        <p:spPr>
          <a:xfrm rot="21073607">
            <a:off x="2856746" y="4557532"/>
            <a:ext cx="1715253" cy="656805"/>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E76509A8-0FE2-40F8-8154-069A9475EEC7}"/>
              </a:ext>
            </a:extLst>
          </p:cNvPr>
          <p:cNvPicPr>
            <a:picLocks noChangeAspect="1"/>
          </p:cNvPicPr>
          <p:nvPr/>
        </p:nvPicPr>
        <p:blipFill>
          <a:blip r:embed="rId14"/>
          <a:stretch>
            <a:fillRect/>
          </a:stretch>
        </p:blipFill>
        <p:spPr>
          <a:xfrm rot="769586">
            <a:off x="1926265" y="3523170"/>
            <a:ext cx="1380541" cy="773102"/>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D6687877-F109-4B97-B045-414CAA78901D}"/>
              </a:ext>
            </a:extLst>
          </p:cNvPr>
          <p:cNvPicPr>
            <a:picLocks noChangeAspect="1"/>
          </p:cNvPicPr>
          <p:nvPr/>
        </p:nvPicPr>
        <p:blipFill>
          <a:blip r:embed="rId15"/>
          <a:stretch>
            <a:fillRect/>
          </a:stretch>
        </p:blipFill>
        <p:spPr>
          <a:xfrm rot="20977673">
            <a:off x="2081582" y="2281476"/>
            <a:ext cx="1648039" cy="719498"/>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98CB94DC-1B52-40A3-815A-E7F86278A775}"/>
              </a:ext>
            </a:extLst>
          </p:cNvPr>
          <p:cNvPicPr>
            <a:picLocks noChangeAspect="1"/>
          </p:cNvPicPr>
          <p:nvPr/>
        </p:nvPicPr>
        <p:blipFill>
          <a:blip r:embed="rId17"/>
          <a:stretch>
            <a:fillRect/>
          </a:stretch>
        </p:blipFill>
        <p:spPr>
          <a:xfrm rot="305951">
            <a:off x="303270" y="2126857"/>
            <a:ext cx="1275622" cy="1454209"/>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909D83FE-5A14-49FE-B7CF-39BCD766434D}"/>
              </a:ext>
            </a:extLst>
          </p:cNvPr>
          <p:cNvPicPr>
            <a:picLocks noChangeAspect="1"/>
          </p:cNvPicPr>
          <p:nvPr/>
        </p:nvPicPr>
        <p:blipFill>
          <a:blip r:embed="rId19"/>
          <a:stretch>
            <a:fillRect/>
          </a:stretch>
        </p:blipFill>
        <p:spPr>
          <a:xfrm rot="548215">
            <a:off x="447216" y="4197933"/>
            <a:ext cx="1378689" cy="95725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0D16C76-38FF-4172-B809-E0E5A7FE17AC}"/>
              </a:ext>
            </a:extLst>
          </p:cNvPr>
          <p:cNvPicPr>
            <a:picLocks noChangeAspect="1"/>
          </p:cNvPicPr>
          <p:nvPr/>
        </p:nvPicPr>
        <p:blipFill>
          <a:blip r:embed="rId20"/>
          <a:stretch>
            <a:fillRect/>
          </a:stretch>
        </p:blipFill>
        <p:spPr>
          <a:xfrm rot="21119760">
            <a:off x="7617214" y="4149191"/>
            <a:ext cx="987869" cy="987869"/>
          </a:xfrm>
          <a:prstGeom prst="rect">
            <a:avLst/>
          </a:prstGeom>
        </p:spPr>
      </p:pic>
      <p:pic>
        <p:nvPicPr>
          <p:cNvPr id="19" name="Picture 18">
            <a:hlinkClick r:id="rId21"/>
            <a:extLst>
              <a:ext uri="{FF2B5EF4-FFF2-40B4-BE49-F238E27FC236}">
                <a16:creationId xmlns:a16="http://schemas.microsoft.com/office/drawing/2014/main" id="{66487CE2-9FFD-4085-86E4-FDE93B6FD89E}"/>
              </a:ext>
            </a:extLst>
          </p:cNvPr>
          <p:cNvPicPr>
            <a:picLocks noChangeAspect="1"/>
          </p:cNvPicPr>
          <p:nvPr/>
        </p:nvPicPr>
        <p:blipFill>
          <a:blip r:embed="rId22"/>
          <a:stretch>
            <a:fillRect/>
          </a:stretch>
        </p:blipFill>
        <p:spPr>
          <a:xfrm rot="678340">
            <a:off x="5836596" y="3801126"/>
            <a:ext cx="1381139" cy="933036"/>
          </a:xfrm>
          <a:prstGeom prst="rect">
            <a:avLst/>
          </a:prstGeom>
          <a:effectLst>
            <a:outerShdw blurRad="50800" dist="38100" dir="2700000" algn="tl" rotWithShape="0">
              <a:prstClr val="black">
                <a:alpha val="40000"/>
              </a:prstClr>
            </a:outerShdw>
          </a:effectLst>
        </p:spPr>
      </p:pic>
      <p:pic>
        <p:nvPicPr>
          <p:cNvPr id="20" name="Picture 19">
            <a:hlinkClick r:id="rId23"/>
            <a:extLst>
              <a:ext uri="{FF2B5EF4-FFF2-40B4-BE49-F238E27FC236}">
                <a16:creationId xmlns:a16="http://schemas.microsoft.com/office/drawing/2014/main" id="{6DCD8F31-986C-4339-B3CC-B45EF1C8AD16}"/>
              </a:ext>
            </a:extLst>
          </p:cNvPr>
          <p:cNvPicPr>
            <a:picLocks noChangeAspect="1"/>
          </p:cNvPicPr>
          <p:nvPr/>
        </p:nvPicPr>
        <p:blipFill>
          <a:blip r:embed="rId24"/>
          <a:stretch>
            <a:fillRect/>
          </a:stretch>
        </p:blipFill>
        <p:spPr>
          <a:xfrm rot="402140">
            <a:off x="4082240" y="3103236"/>
            <a:ext cx="1222255" cy="1222255"/>
          </a:xfrm>
          <a:prstGeom prst="rect">
            <a:avLst/>
          </a:prstGeom>
          <a:effectLst>
            <a:outerShdw blurRad="50800" dist="38100" dir="2700000" algn="tl" rotWithShape="0">
              <a:prstClr val="black">
                <a:alpha val="40000"/>
              </a:prstClr>
            </a:outerShdw>
          </a:effectLst>
        </p:spPr>
      </p:pic>
      <p:pic>
        <p:nvPicPr>
          <p:cNvPr id="26" name="Picture 2" descr="Berkshire Opportunities logo">
            <a:extLst>
              <a:ext uri="{FF2B5EF4-FFF2-40B4-BE49-F238E27FC236}">
                <a16:creationId xmlns:a16="http://schemas.microsoft.com/office/drawing/2014/main" id="{BDDCEF26-8265-4CCB-85FE-943E2AAEFA18}"/>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FE7E8461-42B1-491F-8474-03F098C22F78}"/>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offers </a:t>
            </a:r>
            <a:r>
              <a:rPr lang="en-GB" sz="1600" b="1" dirty="0">
                <a:solidFill>
                  <a:schemeClr val="tx1"/>
                </a:solidFill>
                <a:latin typeface="Century Gothic" panose="020B0502020202020204" pitchFamily="34" charset="0"/>
              </a:rPr>
              <a:t>a range of careers in education</a:t>
            </a:r>
            <a:r>
              <a:rPr lang="en-GB" sz="1600" dirty="0">
                <a:solidFill>
                  <a:schemeClr val="tx1"/>
                </a:solidFill>
                <a:latin typeface="Century Gothic" panose="020B0502020202020204" pitchFamily="34" charset="0"/>
              </a:rPr>
              <a:t>, from Primary schools to Further Education colleges and Higher Education institutions. </a:t>
            </a:r>
          </a:p>
        </p:txBody>
      </p:sp>
      <p:sp>
        <p:nvSpPr>
          <p:cNvPr id="23" name="Shape 114">
            <a:extLst>
              <a:ext uri="{FF2B5EF4-FFF2-40B4-BE49-F238E27FC236}">
                <a16:creationId xmlns:a16="http://schemas.microsoft.com/office/drawing/2014/main" id="{080A2FB1-5F1A-45EF-97F0-7BA3339ADBE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422466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154947"/>
            <a:ext cx="6966283" cy="646331"/>
          </a:xfrm>
          <a:prstGeom prst="rect">
            <a:avLst/>
          </a:prstGeom>
          <a:noFill/>
        </p:spPr>
        <p:txBody>
          <a:bodyPr wrap="square" rtlCol="0">
            <a:spAutoFit/>
          </a:bodyPr>
          <a:lstStyle/>
          <a:p>
            <a:r>
              <a:rPr lang="en-GB" dirty="0">
                <a:latin typeface="Century Gothic" panose="020B0502020202020204" pitchFamily="34" charset="0"/>
              </a:rPr>
              <a:t>Recognising the value of challenging themselves and trying new things.  </a:t>
            </a: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6" y="2071974"/>
            <a:ext cx="6804915" cy="646331"/>
          </a:xfrm>
          <a:prstGeom prst="rect">
            <a:avLst/>
          </a:prstGeom>
          <a:noFill/>
        </p:spPr>
        <p:txBody>
          <a:bodyPr wrap="square" rtlCol="0">
            <a:spAutoFit/>
          </a:bodyPr>
          <a:lstStyle/>
          <a:p>
            <a:r>
              <a:rPr lang="en-GB" dirty="0">
                <a:latin typeface="Century Gothic" panose="020B0502020202020204" pitchFamily="34" charset="0"/>
              </a:rPr>
              <a:t>Researching how recruitment and selection processes work and what they need to do to succeed in them.  </a:t>
            </a: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6" y="2989001"/>
            <a:ext cx="6804915" cy="646331"/>
          </a:xfrm>
          <a:prstGeom prst="rect">
            <a:avLst/>
          </a:prstGeom>
          <a:noFill/>
        </p:spPr>
        <p:txBody>
          <a:bodyPr wrap="square" rtlCol="0">
            <a:spAutoFit/>
          </a:bodyPr>
          <a:lstStyle/>
          <a:p>
            <a:r>
              <a:rPr lang="en-GB" dirty="0">
                <a:latin typeface="Century Gothic" panose="020B0502020202020204" pitchFamily="34" charset="0"/>
              </a:rPr>
              <a:t>Taking steps to achieve in their GSCEs and make a decision about their post-16 pathway.</a:t>
            </a: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6" y="3916584"/>
            <a:ext cx="6804915" cy="646331"/>
          </a:xfrm>
          <a:prstGeom prst="rect">
            <a:avLst/>
          </a:prstGeom>
          <a:noFill/>
        </p:spPr>
        <p:txBody>
          <a:bodyPr wrap="square" rtlCol="0">
            <a:spAutoFit/>
          </a:bodyPr>
          <a:lstStyle/>
          <a:p>
            <a:r>
              <a:rPr lang="en-GB" dirty="0">
                <a:latin typeface="Century Gothic" panose="020B0502020202020204" pitchFamily="34" charset="0"/>
              </a:rPr>
              <a:t>Being able to reflect on and change their career ideas and the strategies that they are pursuing to achieve them.</a:t>
            </a: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6" y="4697179"/>
            <a:ext cx="6804915" cy="923330"/>
          </a:xfrm>
          <a:prstGeom prst="rect">
            <a:avLst/>
          </a:prstGeom>
          <a:noFill/>
        </p:spPr>
        <p:txBody>
          <a:bodyPr wrap="square" rtlCol="0">
            <a:spAutoFit/>
          </a:bodyPr>
          <a:lstStyle/>
          <a:p>
            <a:r>
              <a:rPr lang="en-GB" dirty="0">
                <a:latin typeface="Century Gothic" panose="020B0502020202020204" pitchFamily="34" charset="0"/>
              </a:rPr>
              <a:t>Identifying what they can do, individually and with others, to challenge prejudice, stereotyping and discrimination in learning and workplaces.  </a:t>
            </a: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6" y="5899063"/>
            <a:ext cx="6804914" cy="369332"/>
          </a:xfrm>
          <a:prstGeom prst="rect">
            <a:avLst/>
          </a:prstGeom>
          <a:noFill/>
        </p:spPr>
        <p:txBody>
          <a:bodyPr wrap="square" rtlCol="0">
            <a:spAutoFit/>
          </a:bodyPr>
          <a:lstStyle/>
          <a:p>
            <a:r>
              <a:rPr lang="en-GB" dirty="0">
                <a:latin typeface="Century Gothic" panose="020B0502020202020204" pitchFamily="34" charset="0"/>
              </a:rPr>
              <a:t>Exploring local and national labour market trends.  </a:t>
            </a:r>
          </a:p>
        </p:txBody>
      </p:sp>
      <p:sp>
        <p:nvSpPr>
          <p:cNvPr id="19" name="Shape 114">
            <a:extLst>
              <a:ext uri="{FF2B5EF4-FFF2-40B4-BE49-F238E27FC236}">
                <a16:creationId xmlns:a16="http://schemas.microsoft.com/office/drawing/2014/main" id="{BB58301D-533D-45B8-8DB2-3D0178CEBB72}"/>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pic>
        <p:nvPicPr>
          <p:cNvPr id="20" name="Picture 19">
            <a:extLst>
              <a:ext uri="{FF2B5EF4-FFF2-40B4-BE49-F238E27FC236}">
                <a16:creationId xmlns:a16="http://schemas.microsoft.com/office/drawing/2014/main" id="{655B0B33-EE8A-43BC-B8A5-6C4CEF6FCF6F}"/>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21" name="Picture 20">
            <a:extLst>
              <a:ext uri="{FF2B5EF4-FFF2-40B4-BE49-F238E27FC236}">
                <a16:creationId xmlns:a16="http://schemas.microsoft.com/office/drawing/2014/main" id="{25A952BD-9E5A-4A8D-B58D-FCE3990A9D4D}"/>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22" name="Picture 21">
            <a:extLst>
              <a:ext uri="{FF2B5EF4-FFF2-40B4-BE49-F238E27FC236}">
                <a16:creationId xmlns:a16="http://schemas.microsoft.com/office/drawing/2014/main" id="{71169F88-DCF4-437C-9212-FB557DAE9D0A}"/>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23" name="Picture 22">
            <a:extLst>
              <a:ext uri="{FF2B5EF4-FFF2-40B4-BE49-F238E27FC236}">
                <a16:creationId xmlns:a16="http://schemas.microsoft.com/office/drawing/2014/main" id="{588239E5-0EBD-4260-BE75-3C2403680D65}"/>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24" name="Picture 23">
            <a:extLst>
              <a:ext uri="{FF2B5EF4-FFF2-40B4-BE49-F238E27FC236}">
                <a16:creationId xmlns:a16="http://schemas.microsoft.com/office/drawing/2014/main" id="{03BF80C1-CBD6-405D-9DBE-5B6DCD7DDB00}"/>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25" name="Picture 24">
            <a:extLst>
              <a:ext uri="{FF2B5EF4-FFF2-40B4-BE49-F238E27FC236}">
                <a16:creationId xmlns:a16="http://schemas.microsoft.com/office/drawing/2014/main" id="{62C9F815-5D08-4BC2-9CD0-8103A73BAF2E}"/>
              </a:ext>
            </a:extLst>
          </p:cNvPr>
          <p:cNvPicPr>
            <a:picLocks noChangeAspect="1"/>
          </p:cNvPicPr>
          <p:nvPr/>
        </p:nvPicPr>
        <p:blipFill rotWithShape="1">
          <a:blip r:embed="rId8"/>
          <a:srcRect l="1672" r="7293"/>
          <a:stretch/>
        </p:blipFill>
        <p:spPr>
          <a:xfrm>
            <a:off x="606538" y="2000322"/>
            <a:ext cx="765062" cy="792000"/>
          </a:xfrm>
          <a:prstGeom prst="rect">
            <a:avLst/>
          </a:prstGeom>
        </p:spPr>
      </p:pic>
      <p:pic>
        <p:nvPicPr>
          <p:cNvPr id="26" name="Picture 25" descr="Berkshire Opportunities logo">
            <a:extLst>
              <a:ext uri="{FF2B5EF4-FFF2-40B4-BE49-F238E27FC236}">
                <a16:creationId xmlns:a16="http://schemas.microsoft.com/office/drawing/2014/main" id="{6F3028B1-941B-4D80-8C46-DB4C46A7AA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1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ignpost outline">
            <a:extLst>
              <a:ext uri="{FF2B5EF4-FFF2-40B4-BE49-F238E27FC236}">
                <a16:creationId xmlns:a16="http://schemas.microsoft.com/office/drawing/2014/main" id="{1B60C373-B26C-4F53-BFE0-ABD1FA1AB3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40" name="Graphic 39" descr="Information outline">
            <a:extLst>
              <a:ext uri="{FF2B5EF4-FFF2-40B4-BE49-F238E27FC236}">
                <a16:creationId xmlns:a16="http://schemas.microsoft.com/office/drawing/2014/main" id="{F9A7FD73-34D5-4F5C-B4E9-08B63C4F9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Engineering and Science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1" name="Picture 20">
            <a:hlinkClick r:id="rId7"/>
            <a:extLst>
              <a:ext uri="{FF2B5EF4-FFF2-40B4-BE49-F238E27FC236}">
                <a16:creationId xmlns:a16="http://schemas.microsoft.com/office/drawing/2014/main" id="{33D91B02-5541-418F-932E-7FB3A03047F5}"/>
              </a:ext>
            </a:extLst>
          </p:cNvPr>
          <p:cNvPicPr>
            <a:picLocks noChangeAspect="1"/>
          </p:cNvPicPr>
          <p:nvPr/>
        </p:nvPicPr>
        <p:blipFill>
          <a:blip r:embed="rId8"/>
          <a:stretch>
            <a:fillRect/>
          </a:stretch>
        </p:blipFill>
        <p:spPr>
          <a:xfrm rot="21264843">
            <a:off x="361005" y="2217101"/>
            <a:ext cx="1600983" cy="617702"/>
          </a:xfrm>
          <a:prstGeom prst="rect">
            <a:avLst/>
          </a:prstGeom>
          <a:effectLst>
            <a:outerShdw blurRad="50800" dist="38100" dir="2700000" algn="tl" rotWithShape="0">
              <a:prstClr val="black">
                <a:alpha val="40000"/>
              </a:prstClr>
            </a:outerShdw>
          </a:effectLst>
        </p:spPr>
      </p:pic>
      <p:pic>
        <p:nvPicPr>
          <p:cNvPr id="23" name="Picture 22">
            <a:hlinkClick r:id="rId9"/>
            <a:extLst>
              <a:ext uri="{FF2B5EF4-FFF2-40B4-BE49-F238E27FC236}">
                <a16:creationId xmlns:a16="http://schemas.microsoft.com/office/drawing/2014/main" id="{2C8D8BCA-42C9-4397-8E59-5D53ACF3A3E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21059476">
            <a:off x="3437451" y="4345278"/>
            <a:ext cx="1380283" cy="769849"/>
          </a:xfrm>
          <a:prstGeom prst="rect">
            <a:avLst/>
          </a:prstGeom>
        </p:spPr>
      </p:pic>
      <p:pic>
        <p:nvPicPr>
          <p:cNvPr id="26" name="Picture 25">
            <a:hlinkClick r:id="rId11"/>
            <a:extLst>
              <a:ext uri="{FF2B5EF4-FFF2-40B4-BE49-F238E27FC236}">
                <a16:creationId xmlns:a16="http://schemas.microsoft.com/office/drawing/2014/main" id="{6A347AC2-E79B-4F40-A167-ADB285AA4F09}"/>
              </a:ext>
            </a:extLst>
          </p:cNvPr>
          <p:cNvPicPr>
            <a:picLocks noChangeAspect="1"/>
          </p:cNvPicPr>
          <p:nvPr/>
        </p:nvPicPr>
        <p:blipFill>
          <a:blip r:embed="rId12"/>
          <a:stretch>
            <a:fillRect/>
          </a:stretch>
        </p:blipFill>
        <p:spPr>
          <a:xfrm rot="558710">
            <a:off x="3184682" y="2160867"/>
            <a:ext cx="2029299" cy="599454"/>
          </a:xfrm>
          <a:prstGeom prst="rect">
            <a:avLst/>
          </a:prstGeom>
          <a:effectLst>
            <a:outerShdw blurRad="50800" dist="38100" dir="2700000" algn="tl" rotWithShape="0">
              <a:prstClr val="black">
                <a:alpha val="40000"/>
              </a:prstClr>
            </a:outerShdw>
          </a:effectLst>
        </p:spPr>
      </p:pic>
      <p:pic>
        <p:nvPicPr>
          <p:cNvPr id="28" name="Picture 27">
            <a:hlinkClick r:id="rId13"/>
            <a:extLst>
              <a:ext uri="{FF2B5EF4-FFF2-40B4-BE49-F238E27FC236}">
                <a16:creationId xmlns:a16="http://schemas.microsoft.com/office/drawing/2014/main" id="{886C5EEF-6C8B-43E7-A341-EA61DB2E434C}"/>
              </a:ext>
            </a:extLst>
          </p:cNvPr>
          <p:cNvPicPr>
            <a:picLocks noChangeAspect="1"/>
          </p:cNvPicPr>
          <p:nvPr/>
        </p:nvPicPr>
        <p:blipFill>
          <a:blip r:embed="rId14"/>
          <a:stretch>
            <a:fillRect/>
          </a:stretch>
        </p:blipFill>
        <p:spPr>
          <a:xfrm rot="21062604">
            <a:off x="1172102" y="2880333"/>
            <a:ext cx="1911738" cy="681311"/>
          </a:xfrm>
          <a:prstGeom prst="rect">
            <a:avLst/>
          </a:prstGeom>
          <a:effectLst>
            <a:outerShdw blurRad="50800" dist="38100" dir="2700000" algn="tl" rotWithShape="0">
              <a:prstClr val="black">
                <a:alpha val="40000"/>
              </a:prstClr>
            </a:outerShdw>
          </a:effectLst>
        </p:spPr>
      </p:pic>
      <p:pic>
        <p:nvPicPr>
          <p:cNvPr id="29" name="Picture 28">
            <a:hlinkClick r:id="rId15"/>
            <a:extLst>
              <a:ext uri="{FF2B5EF4-FFF2-40B4-BE49-F238E27FC236}">
                <a16:creationId xmlns:a16="http://schemas.microsoft.com/office/drawing/2014/main" id="{9DE908D4-91B5-4522-ABB2-F8637360D32F}"/>
              </a:ext>
            </a:extLst>
          </p:cNvPr>
          <p:cNvPicPr>
            <a:picLocks noChangeAspect="1"/>
          </p:cNvPicPr>
          <p:nvPr/>
        </p:nvPicPr>
        <p:blipFill>
          <a:blip r:embed="rId16"/>
          <a:stretch>
            <a:fillRect/>
          </a:stretch>
        </p:blipFill>
        <p:spPr>
          <a:xfrm rot="20619260">
            <a:off x="2994958" y="3362994"/>
            <a:ext cx="2517877" cy="368261"/>
          </a:xfrm>
          <a:prstGeom prst="rect">
            <a:avLst/>
          </a:prstGeom>
          <a:effectLst>
            <a:outerShdw blurRad="50800" dist="38100" dir="2700000" algn="tl" rotWithShape="0">
              <a:prstClr val="black">
                <a:alpha val="40000"/>
              </a:prstClr>
            </a:outerShdw>
          </a:effectLst>
        </p:spPr>
      </p:pic>
      <p:pic>
        <p:nvPicPr>
          <p:cNvPr id="30" name="Picture 29">
            <a:hlinkClick r:id="rId17"/>
            <a:extLst>
              <a:ext uri="{FF2B5EF4-FFF2-40B4-BE49-F238E27FC236}">
                <a16:creationId xmlns:a16="http://schemas.microsoft.com/office/drawing/2014/main" id="{3C6A990C-5D8A-4CDA-B0C9-1E3D7186039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rot="867934">
            <a:off x="5145189" y="3689317"/>
            <a:ext cx="1401977" cy="854134"/>
          </a:xfrm>
          <a:prstGeom prst="rect">
            <a:avLst/>
          </a:prstGeom>
          <a:effectLst>
            <a:outerShdw blurRad="50800" dist="38100" dir="2700000" algn="tl" rotWithShape="0">
              <a:prstClr val="black">
                <a:alpha val="40000"/>
              </a:prstClr>
            </a:outerShdw>
          </a:effectLst>
        </p:spPr>
      </p:pic>
      <p:pic>
        <p:nvPicPr>
          <p:cNvPr id="31" name="Picture 30">
            <a:hlinkClick r:id="rId19"/>
            <a:extLst>
              <a:ext uri="{FF2B5EF4-FFF2-40B4-BE49-F238E27FC236}">
                <a16:creationId xmlns:a16="http://schemas.microsoft.com/office/drawing/2014/main" id="{BFD7432C-59B6-4879-BFCF-17F403437C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504626">
            <a:off x="5931684" y="2427376"/>
            <a:ext cx="1004153" cy="854134"/>
          </a:xfrm>
          <a:prstGeom prst="rect">
            <a:avLst/>
          </a:prstGeom>
          <a:effectLst>
            <a:outerShdw blurRad="50800" dist="38100" dir="2700000" algn="tl" rotWithShape="0">
              <a:prstClr val="black">
                <a:alpha val="40000"/>
              </a:prstClr>
            </a:outerShdw>
          </a:effectLst>
        </p:spPr>
      </p:pic>
      <p:pic>
        <p:nvPicPr>
          <p:cNvPr id="32" name="Picture 31">
            <a:hlinkClick r:id="rId21"/>
            <a:extLst>
              <a:ext uri="{FF2B5EF4-FFF2-40B4-BE49-F238E27FC236}">
                <a16:creationId xmlns:a16="http://schemas.microsoft.com/office/drawing/2014/main" id="{67AB6386-1874-4280-88E4-B405AE425398}"/>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112052" y="3479122"/>
            <a:ext cx="1348561" cy="749420"/>
          </a:xfrm>
          <a:prstGeom prst="rect">
            <a:avLst/>
          </a:prstGeom>
          <a:effectLst>
            <a:outerShdw blurRad="50800" dist="38100" dir="2700000" algn="tl" rotWithShape="0">
              <a:prstClr val="black">
                <a:alpha val="40000"/>
              </a:prstClr>
            </a:outerShdw>
          </a:effectLst>
        </p:spPr>
      </p:pic>
      <p:pic>
        <p:nvPicPr>
          <p:cNvPr id="33" name="Picture 32">
            <a:hlinkClick r:id="rId23"/>
            <a:extLst>
              <a:ext uri="{FF2B5EF4-FFF2-40B4-BE49-F238E27FC236}">
                <a16:creationId xmlns:a16="http://schemas.microsoft.com/office/drawing/2014/main" id="{50E0AE53-03BD-49CD-AE1A-1806F0A1CDF4}"/>
              </a:ext>
            </a:extLst>
          </p:cNvPr>
          <p:cNvPicPr>
            <a:picLocks noChangeAspect="1"/>
          </p:cNvPicPr>
          <p:nvPr/>
        </p:nvPicPr>
        <p:blipFill>
          <a:blip r:embed="rId24"/>
          <a:stretch>
            <a:fillRect/>
          </a:stretch>
        </p:blipFill>
        <p:spPr>
          <a:xfrm rot="21039887">
            <a:off x="7299853" y="2224935"/>
            <a:ext cx="1348561" cy="720404"/>
          </a:xfrm>
          <a:prstGeom prst="rect">
            <a:avLst/>
          </a:prstGeom>
          <a:effectLst>
            <a:outerShdw blurRad="50800" dist="38100" dir="2700000" algn="tl" rotWithShape="0">
              <a:prstClr val="black">
                <a:alpha val="40000"/>
              </a:prstClr>
            </a:outerShdw>
          </a:effectLst>
        </p:spPr>
      </p:pic>
      <p:pic>
        <p:nvPicPr>
          <p:cNvPr id="34" name="Picture 33">
            <a:hlinkClick r:id="rId25"/>
            <a:extLst>
              <a:ext uri="{FF2B5EF4-FFF2-40B4-BE49-F238E27FC236}">
                <a16:creationId xmlns:a16="http://schemas.microsoft.com/office/drawing/2014/main" id="{7A9C6C95-BCF8-4339-A644-B264C846667F}"/>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rot="21264843">
            <a:off x="6843961" y="4533191"/>
            <a:ext cx="1687486" cy="515800"/>
          </a:xfrm>
          <a:prstGeom prst="rect">
            <a:avLst/>
          </a:prstGeom>
          <a:effectLst>
            <a:outerShdw blurRad="50800" dist="38100" dir="2700000" algn="tl" rotWithShape="0">
              <a:prstClr val="black">
                <a:alpha val="40000"/>
              </a:prstClr>
            </a:outerShdw>
          </a:effectLst>
        </p:spPr>
      </p:pic>
      <p:pic>
        <p:nvPicPr>
          <p:cNvPr id="35" name="Picture 2" descr="Jobs with Peter Brett Associates">
            <a:hlinkClick r:id="rId27"/>
            <a:extLst>
              <a:ext uri="{FF2B5EF4-FFF2-40B4-BE49-F238E27FC236}">
                <a16:creationId xmlns:a16="http://schemas.microsoft.com/office/drawing/2014/main" id="{2285A7DE-5D4D-4397-B53E-F6BEA0E1E971}"/>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rot="462217">
            <a:off x="465562" y="3914603"/>
            <a:ext cx="2474351" cy="1237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2" descr="Berkshire Opportunities logo">
            <a:extLst>
              <a:ext uri="{FF2B5EF4-FFF2-40B4-BE49-F238E27FC236}">
                <a16:creationId xmlns:a16="http://schemas.microsoft.com/office/drawing/2014/main" id="{3B5FCB22-B873-4E1F-AE65-F55249A924CF}"/>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F20FA319-EA78-4C3C-AB3A-183F0C06B5FC}"/>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nature of the Berkshire economy means there is </a:t>
            </a:r>
            <a:r>
              <a:rPr lang="en-GB" sz="1600" b="1" dirty="0">
                <a:solidFill>
                  <a:schemeClr val="tx1"/>
                </a:solidFill>
                <a:latin typeface="Century Gothic" panose="020B0502020202020204" pitchFamily="34" charset="0"/>
              </a:rPr>
              <a:t>high demand for engineering, maths and science skills. </a:t>
            </a:r>
            <a:r>
              <a:rPr lang="en-GB" sz="1600" dirty="0">
                <a:solidFill>
                  <a:schemeClr val="tx1"/>
                </a:solidFill>
                <a:latin typeface="Century Gothic" panose="020B0502020202020204" pitchFamily="34" charset="0"/>
              </a:rPr>
              <a:t>Engineering firms are </a:t>
            </a:r>
            <a:r>
              <a:rPr lang="en-GB" sz="1600" b="1" dirty="0">
                <a:solidFill>
                  <a:schemeClr val="tx1"/>
                </a:solidFill>
                <a:latin typeface="Century Gothic" panose="020B0502020202020204" pitchFamily="34" charset="0"/>
              </a:rPr>
              <a:t>more concentrated </a:t>
            </a:r>
            <a:r>
              <a:rPr lang="en-GB" sz="1600" dirty="0">
                <a:solidFill>
                  <a:schemeClr val="tx1"/>
                </a:solidFill>
                <a:latin typeface="Century Gothic" panose="020B0502020202020204" pitchFamily="34" charset="0"/>
              </a:rPr>
              <a:t>to the West of the sub-region and </a:t>
            </a:r>
            <a:r>
              <a:rPr lang="en-GB" sz="1600" b="1" dirty="0">
                <a:solidFill>
                  <a:schemeClr val="tx1"/>
                </a:solidFill>
                <a:latin typeface="Century Gothic" panose="020B0502020202020204" pitchFamily="34" charset="0"/>
              </a:rPr>
              <a:t>life sciences </a:t>
            </a:r>
            <a:r>
              <a:rPr lang="en-GB" sz="1600" dirty="0">
                <a:solidFill>
                  <a:schemeClr val="tx1"/>
                </a:solidFill>
                <a:latin typeface="Century Gothic" panose="020B0502020202020204" pitchFamily="34" charset="0"/>
              </a:rPr>
              <a:t>firms in central and Eastern Berkshire. </a:t>
            </a:r>
          </a:p>
        </p:txBody>
      </p:sp>
      <p:sp>
        <p:nvSpPr>
          <p:cNvPr id="38" name="Shape 114">
            <a:extLst>
              <a:ext uri="{FF2B5EF4-FFF2-40B4-BE49-F238E27FC236}">
                <a16:creationId xmlns:a16="http://schemas.microsoft.com/office/drawing/2014/main" id="{D8548258-475C-4278-9DF7-5C9DDDECCF76}"/>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64022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Signpost outline">
            <a:extLst>
              <a:ext uri="{FF2B5EF4-FFF2-40B4-BE49-F238E27FC236}">
                <a16:creationId xmlns:a16="http://schemas.microsoft.com/office/drawing/2014/main" id="{199EAE1C-5DEE-4AFE-990D-9C925DAE3A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3" name="Graphic 22" descr="Information outline">
            <a:extLst>
              <a:ext uri="{FF2B5EF4-FFF2-40B4-BE49-F238E27FC236}">
                <a16:creationId xmlns:a16="http://schemas.microsoft.com/office/drawing/2014/main" id="{4218E47C-A89E-4761-A945-5614CC46ED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Health and Care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FE97D958-2799-47FB-997B-D2B751C63109}"/>
              </a:ext>
            </a:extLst>
          </p:cNvPr>
          <p:cNvPicPr>
            <a:picLocks noChangeAspect="1"/>
          </p:cNvPicPr>
          <p:nvPr/>
        </p:nvPicPr>
        <p:blipFill>
          <a:blip r:embed="rId8"/>
          <a:stretch>
            <a:fillRect/>
          </a:stretch>
        </p:blipFill>
        <p:spPr>
          <a:xfrm rot="21110165">
            <a:off x="3808624" y="2166651"/>
            <a:ext cx="1749770" cy="79106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5C0D1614-B220-49D8-B0A9-AE52CAB37B8B}"/>
              </a:ext>
            </a:extLst>
          </p:cNvPr>
          <p:cNvPicPr>
            <a:picLocks noChangeAspect="1"/>
          </p:cNvPicPr>
          <p:nvPr/>
        </p:nvPicPr>
        <p:blipFill>
          <a:blip r:embed="rId10"/>
          <a:stretch>
            <a:fillRect/>
          </a:stretch>
        </p:blipFill>
        <p:spPr>
          <a:xfrm rot="20696140">
            <a:off x="3729884" y="3274847"/>
            <a:ext cx="2382222" cy="514006"/>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80D12867-D314-4B1D-91F3-6E7ED69D742C}"/>
              </a:ext>
            </a:extLst>
          </p:cNvPr>
          <p:cNvPicPr>
            <a:picLocks noChangeAspect="1"/>
          </p:cNvPicPr>
          <p:nvPr/>
        </p:nvPicPr>
        <p:blipFill>
          <a:blip r:embed="rId12"/>
          <a:stretch>
            <a:fillRect/>
          </a:stretch>
        </p:blipFill>
        <p:spPr>
          <a:xfrm rot="653986">
            <a:off x="6256082" y="2290302"/>
            <a:ext cx="2519352" cy="970054"/>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42AF5257-DF1B-4CD9-B852-E0695CBFB623}"/>
              </a:ext>
            </a:extLst>
          </p:cNvPr>
          <p:cNvPicPr>
            <a:picLocks noChangeAspect="1"/>
          </p:cNvPicPr>
          <p:nvPr/>
        </p:nvPicPr>
        <p:blipFill>
          <a:blip r:embed="rId14"/>
          <a:stretch>
            <a:fillRect/>
          </a:stretch>
        </p:blipFill>
        <p:spPr>
          <a:xfrm rot="792876">
            <a:off x="3575079" y="4381151"/>
            <a:ext cx="1635414" cy="727760"/>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E293ADAC-211D-4CDC-9ECF-234E6401E118}"/>
              </a:ext>
            </a:extLst>
          </p:cNvPr>
          <p:cNvPicPr>
            <a:picLocks noChangeAspect="1"/>
          </p:cNvPicPr>
          <p:nvPr/>
        </p:nvPicPr>
        <p:blipFill>
          <a:blip r:embed="rId16"/>
          <a:stretch>
            <a:fillRect/>
          </a:stretch>
        </p:blipFill>
        <p:spPr>
          <a:xfrm rot="21110165">
            <a:off x="7055374" y="4207738"/>
            <a:ext cx="1693607" cy="957256"/>
          </a:xfrm>
          <a:prstGeom prst="rect">
            <a:avLst/>
          </a:prstGeom>
          <a:effectLst>
            <a:outerShdw blurRad="50800" dist="38100" dir="2700000" algn="tl" rotWithShape="0">
              <a:prstClr val="black">
                <a:alpha val="40000"/>
              </a:prstClr>
            </a:outerShdw>
          </a:effectLst>
        </p:spPr>
      </p:pic>
      <p:pic>
        <p:nvPicPr>
          <p:cNvPr id="15" name="Picture 14">
            <a:hlinkClick r:id="rId17"/>
            <a:extLst>
              <a:ext uri="{FF2B5EF4-FFF2-40B4-BE49-F238E27FC236}">
                <a16:creationId xmlns:a16="http://schemas.microsoft.com/office/drawing/2014/main" id="{24D030A3-7119-4767-B2D6-C609190593F8}"/>
              </a:ext>
            </a:extLst>
          </p:cNvPr>
          <p:cNvPicPr>
            <a:picLocks noChangeAspect="1"/>
          </p:cNvPicPr>
          <p:nvPr/>
        </p:nvPicPr>
        <p:blipFill>
          <a:blip r:embed="rId18"/>
          <a:stretch>
            <a:fillRect/>
          </a:stretch>
        </p:blipFill>
        <p:spPr>
          <a:xfrm rot="897654">
            <a:off x="5458728" y="3855031"/>
            <a:ext cx="1308290" cy="686853"/>
          </a:xfrm>
          <a:prstGeom prst="rect">
            <a:avLst/>
          </a:prstGeom>
          <a:effectLst>
            <a:outerShdw blurRad="50800" dist="38100" dir="2700000" algn="tl" rotWithShape="0">
              <a:prstClr val="black">
                <a:alpha val="40000"/>
              </a:prstClr>
            </a:outerShdw>
          </a:effectLst>
        </p:spPr>
      </p:pic>
      <p:pic>
        <p:nvPicPr>
          <p:cNvPr id="20" name="Picture 2" descr="Berkshire Opportunities logo">
            <a:extLst>
              <a:ext uri="{FF2B5EF4-FFF2-40B4-BE49-F238E27FC236}">
                <a16:creationId xmlns:a16="http://schemas.microsoft.com/office/drawing/2014/main" id="{66B332EE-33EA-43DA-B353-15EFCA83B392}"/>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448A6A5-834C-4C08-85D1-B4111AB3A289}"/>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health and care sector workforce is </a:t>
            </a:r>
            <a:r>
              <a:rPr lang="en-GB" sz="1600" b="1" dirty="0">
                <a:solidFill>
                  <a:schemeClr val="tx1"/>
                </a:solidFill>
                <a:latin typeface="Century Gothic" panose="020B0502020202020204" pitchFamily="34" charset="0"/>
              </a:rPr>
              <a:t>stretched</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reaching a tipping point</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Demand for services is growing </a:t>
            </a:r>
            <a:r>
              <a:rPr lang="en-GB" sz="1600" dirty="0">
                <a:solidFill>
                  <a:schemeClr val="tx1"/>
                </a:solidFill>
                <a:latin typeface="Century Gothic" panose="020B0502020202020204" pitchFamily="34" charset="0"/>
              </a:rPr>
              <a:t>(mainly due to people living longer) but an ageing workforce and </a:t>
            </a:r>
            <a:r>
              <a:rPr lang="en-GB" sz="1600" b="1" dirty="0">
                <a:solidFill>
                  <a:schemeClr val="tx1"/>
                </a:solidFill>
                <a:latin typeface="Century Gothic" panose="020B0502020202020204" pitchFamily="34" charset="0"/>
              </a:rPr>
              <a:t>the impact of Brexit is likely to diminish the recruitment pool. </a:t>
            </a:r>
          </a:p>
        </p:txBody>
      </p:sp>
      <p:sp>
        <p:nvSpPr>
          <p:cNvPr id="19" name="Shape 114">
            <a:extLst>
              <a:ext uri="{FF2B5EF4-FFF2-40B4-BE49-F238E27FC236}">
                <a16:creationId xmlns:a16="http://schemas.microsoft.com/office/drawing/2014/main" id="{CDD58C7B-D1D4-4592-AB6F-4B133CABCDAC}"/>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
        <p:nvSpPr>
          <p:cNvPr id="26" name="Rectangle: Rounded Corners 25">
            <a:extLst>
              <a:ext uri="{FF2B5EF4-FFF2-40B4-BE49-F238E27FC236}">
                <a16:creationId xmlns:a16="http://schemas.microsoft.com/office/drawing/2014/main" id="{CE07A5E9-457B-4BC5-A1B8-CAD0ABD9ABE6}"/>
              </a:ext>
            </a:extLst>
          </p:cNvPr>
          <p:cNvSpPr/>
          <p:nvPr/>
        </p:nvSpPr>
        <p:spPr>
          <a:xfrm>
            <a:off x="289595" y="2090238"/>
            <a:ext cx="2939454" cy="3104230"/>
          </a:xfrm>
          <a:prstGeom prst="roundRect">
            <a:avLst/>
          </a:prstGeom>
          <a:solidFill>
            <a:srgbClr val="F4FBFE"/>
          </a:solidFill>
          <a:ln w="28575">
            <a:solidFill>
              <a:srgbClr val="2070C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20"/>
              </a:buBlip>
            </a:pPr>
            <a:r>
              <a:rPr lang="en-GB" sz="1600" dirty="0">
                <a:solidFill>
                  <a:schemeClr val="tx1"/>
                </a:solidFill>
                <a:latin typeface="Century Gothic" panose="020B0502020202020204" pitchFamily="34" charset="0"/>
              </a:rPr>
              <a:t>Royal Berkshire Hospital</a:t>
            </a:r>
          </a:p>
          <a:p>
            <a:pPr marL="285750" indent="-285750">
              <a:buBlip>
                <a:blip r:embed="rId20"/>
              </a:buBlip>
            </a:pPr>
            <a:r>
              <a:rPr lang="en-GB" sz="1600" dirty="0">
                <a:solidFill>
                  <a:schemeClr val="tx1"/>
                </a:solidFill>
                <a:latin typeface="Century Gothic" panose="020B0502020202020204" pitchFamily="34" charset="0"/>
              </a:rPr>
              <a:t>Berkshire Health Care</a:t>
            </a:r>
          </a:p>
          <a:p>
            <a:pPr marL="285750" indent="-285750">
              <a:buBlip>
                <a:blip r:embed="rId20"/>
              </a:buBlip>
            </a:pPr>
            <a:r>
              <a:rPr lang="en-GB" sz="1600" dirty="0" err="1">
                <a:solidFill>
                  <a:schemeClr val="tx1"/>
                </a:solidFill>
                <a:latin typeface="Century Gothic" panose="020B0502020202020204" pitchFamily="34" charset="0"/>
              </a:rPr>
              <a:t>Heatherwood</a:t>
            </a:r>
            <a:r>
              <a:rPr lang="en-GB" sz="1600" dirty="0">
                <a:solidFill>
                  <a:schemeClr val="tx1"/>
                </a:solidFill>
                <a:latin typeface="Century Gothic" panose="020B0502020202020204" pitchFamily="34" charset="0"/>
              </a:rPr>
              <a:t> Hospital </a:t>
            </a:r>
          </a:p>
          <a:p>
            <a:pPr marL="285750" indent="-285750">
              <a:buBlip>
                <a:blip r:embed="rId20"/>
              </a:buBlip>
            </a:pPr>
            <a:r>
              <a:rPr lang="en-GB" sz="1600" dirty="0">
                <a:solidFill>
                  <a:schemeClr val="tx1"/>
                </a:solidFill>
                <a:latin typeface="Century Gothic" panose="020B0502020202020204" pitchFamily="34" charset="0"/>
              </a:rPr>
              <a:t>Wexham Park Hospital</a:t>
            </a:r>
          </a:p>
          <a:p>
            <a:pPr marL="285750" indent="-285750">
              <a:buBlip>
                <a:blip r:embed="rId20"/>
              </a:buBlip>
            </a:pPr>
            <a:r>
              <a:rPr lang="en-GB" sz="1600" dirty="0">
                <a:solidFill>
                  <a:schemeClr val="tx1"/>
                </a:solidFill>
                <a:latin typeface="Century Gothic" panose="020B0502020202020204" pitchFamily="34" charset="0"/>
              </a:rPr>
              <a:t>Broadmoor Hospital </a:t>
            </a:r>
          </a:p>
          <a:p>
            <a:pPr marL="285750" indent="-285750">
              <a:buBlip>
                <a:blip r:embed="rId20"/>
              </a:buBlip>
            </a:pPr>
            <a:r>
              <a:rPr lang="en-GB" sz="1600" dirty="0">
                <a:solidFill>
                  <a:schemeClr val="tx1"/>
                </a:solidFill>
                <a:latin typeface="Century Gothic" panose="020B0502020202020204" pitchFamily="34" charset="0"/>
              </a:rPr>
              <a:t>Berkshire Independent Hospital</a:t>
            </a:r>
          </a:p>
          <a:p>
            <a:pPr marL="285750" indent="-285750">
              <a:buBlip>
                <a:blip r:embed="rId20"/>
              </a:buBlip>
            </a:pPr>
            <a:r>
              <a:rPr lang="en-GB" sz="1600" dirty="0">
                <a:solidFill>
                  <a:schemeClr val="tx1"/>
                </a:solidFill>
                <a:latin typeface="Century Gothic" panose="020B0502020202020204" pitchFamily="34" charset="0"/>
              </a:rPr>
              <a:t>Local authorities</a:t>
            </a:r>
          </a:p>
        </p:txBody>
      </p:sp>
    </p:spTree>
    <p:extLst>
      <p:ext uri="{BB962C8B-B14F-4D97-AF65-F5344CB8AC3E}">
        <p14:creationId xmlns:p14="http://schemas.microsoft.com/office/powerpoint/2010/main" val="22224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Signpost outline">
            <a:extLst>
              <a:ext uri="{FF2B5EF4-FFF2-40B4-BE49-F238E27FC236}">
                <a16:creationId xmlns:a16="http://schemas.microsoft.com/office/drawing/2014/main" id="{DF67C73B-E9BE-4FFF-BE86-1BA8C739F53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2" name="Graphic 31" descr="Information outline">
            <a:extLst>
              <a:ext uri="{FF2B5EF4-FFF2-40B4-BE49-F238E27FC236}">
                <a16:creationId xmlns:a16="http://schemas.microsoft.com/office/drawing/2014/main" id="{C3C50C7F-CAB5-48A7-AB0B-187886420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34" name="Rectangle: Rounded Corners 33">
            <a:extLst>
              <a:ext uri="{FF2B5EF4-FFF2-40B4-BE49-F238E27FC236}">
                <a16:creationId xmlns:a16="http://schemas.microsoft.com/office/drawing/2014/main" id="{D52AA15B-7A99-4A2E-8252-205CC4B4A075}"/>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Warehouse and Distribution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9" name="Picture 8">
            <a:hlinkClick r:id="rId7"/>
            <a:extLst>
              <a:ext uri="{FF2B5EF4-FFF2-40B4-BE49-F238E27FC236}">
                <a16:creationId xmlns:a16="http://schemas.microsoft.com/office/drawing/2014/main" id="{291EA50A-4189-4CA1-9631-1DE959923ACB}"/>
              </a:ext>
            </a:extLst>
          </p:cNvPr>
          <p:cNvPicPr>
            <a:picLocks noChangeAspect="1"/>
          </p:cNvPicPr>
          <p:nvPr/>
        </p:nvPicPr>
        <p:blipFill>
          <a:blip r:embed="rId8"/>
          <a:stretch>
            <a:fillRect/>
          </a:stretch>
        </p:blipFill>
        <p:spPr>
          <a:xfrm rot="21281569">
            <a:off x="7240491" y="2094264"/>
            <a:ext cx="1571154" cy="1126489"/>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1F1E2076-B036-4093-B981-D204A3A485C6}"/>
              </a:ext>
            </a:extLst>
          </p:cNvPr>
          <p:cNvPicPr>
            <a:picLocks noChangeAspect="1"/>
          </p:cNvPicPr>
          <p:nvPr/>
        </p:nvPicPr>
        <p:blipFill>
          <a:blip r:embed="rId10"/>
          <a:stretch>
            <a:fillRect/>
          </a:stretch>
        </p:blipFill>
        <p:spPr>
          <a:xfrm rot="228475">
            <a:off x="6943317" y="3573477"/>
            <a:ext cx="1885289" cy="57722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B857B97F-9FBD-43AD-B008-664AE517FB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1402274">
            <a:off x="7053413" y="4552895"/>
            <a:ext cx="1660578" cy="442821"/>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98B0DF23-32CB-47E3-A228-CD85F331AE00}"/>
              </a:ext>
            </a:extLst>
          </p:cNvPr>
          <p:cNvPicPr>
            <a:picLocks noChangeAspect="1"/>
          </p:cNvPicPr>
          <p:nvPr/>
        </p:nvPicPr>
        <p:blipFill>
          <a:blip r:embed="rId14"/>
          <a:stretch>
            <a:fillRect/>
          </a:stretch>
        </p:blipFill>
        <p:spPr>
          <a:xfrm rot="360887">
            <a:off x="347441" y="3648891"/>
            <a:ext cx="1660167" cy="83008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584D075-4CAA-4021-8640-9F123F180CAC}"/>
              </a:ext>
            </a:extLst>
          </p:cNvPr>
          <p:cNvPicPr>
            <a:picLocks noChangeAspect="1"/>
          </p:cNvPicPr>
          <p:nvPr/>
        </p:nvPicPr>
        <p:blipFill>
          <a:blip r:embed="rId15"/>
          <a:stretch>
            <a:fillRect/>
          </a:stretch>
        </p:blipFill>
        <p:spPr>
          <a:xfrm rot="21364147">
            <a:off x="3860394" y="3482583"/>
            <a:ext cx="1143366" cy="825287"/>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4BA2C88E-928F-4E8B-A887-083CA92545D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21097846">
            <a:off x="5558905" y="4297895"/>
            <a:ext cx="1008623" cy="1008623"/>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B977DB57-08B7-4F17-8568-A3BF7D6A014D}"/>
              </a:ext>
            </a:extLst>
          </p:cNvPr>
          <p:cNvPicPr>
            <a:picLocks noChangeAspect="1"/>
          </p:cNvPicPr>
          <p:nvPr/>
        </p:nvPicPr>
        <p:blipFill>
          <a:blip r:embed="rId19"/>
          <a:stretch>
            <a:fillRect/>
          </a:stretch>
        </p:blipFill>
        <p:spPr>
          <a:xfrm rot="439747">
            <a:off x="2105402" y="2116022"/>
            <a:ext cx="1367538" cy="841562"/>
          </a:xfrm>
          <a:prstGeom prst="rect">
            <a:avLst/>
          </a:prstGeom>
          <a:effectLst>
            <a:outerShdw blurRad="50800" dist="38100" dir="2700000" algn="tl" rotWithShape="0">
              <a:prstClr val="black">
                <a:alpha val="40000"/>
              </a:prstClr>
            </a:outerShdw>
          </a:effectLst>
        </p:spPr>
      </p:pic>
      <p:pic>
        <p:nvPicPr>
          <p:cNvPr id="18" name="Picture 17">
            <a:hlinkClick r:id="rId20"/>
            <a:extLst>
              <a:ext uri="{FF2B5EF4-FFF2-40B4-BE49-F238E27FC236}">
                <a16:creationId xmlns:a16="http://schemas.microsoft.com/office/drawing/2014/main" id="{EADC2F1E-59D7-4E9E-961B-8B24C4618DC6}"/>
              </a:ext>
            </a:extLst>
          </p:cNvPr>
          <p:cNvPicPr>
            <a:picLocks noChangeAspect="1"/>
          </p:cNvPicPr>
          <p:nvPr/>
        </p:nvPicPr>
        <p:blipFill>
          <a:blip r:embed="rId21"/>
          <a:stretch>
            <a:fillRect/>
          </a:stretch>
        </p:blipFill>
        <p:spPr>
          <a:xfrm rot="21191789">
            <a:off x="367859" y="2105234"/>
            <a:ext cx="1442026" cy="1066326"/>
          </a:xfrm>
          <a:prstGeom prst="rect">
            <a:avLst/>
          </a:prstGeom>
          <a:effectLst>
            <a:outerShdw blurRad="50800" dist="38100" dir="2700000" algn="tl" rotWithShape="0">
              <a:prstClr val="black">
                <a:alpha val="40000"/>
              </a:prstClr>
            </a:outerShdw>
          </a:effectLst>
        </p:spPr>
      </p:pic>
      <p:pic>
        <p:nvPicPr>
          <p:cNvPr id="19" name="Picture 18">
            <a:hlinkClick r:id="rId22"/>
            <a:extLst>
              <a:ext uri="{FF2B5EF4-FFF2-40B4-BE49-F238E27FC236}">
                <a16:creationId xmlns:a16="http://schemas.microsoft.com/office/drawing/2014/main" id="{BA32BC17-CE2B-4E00-9926-D7C58A7EE6AE}"/>
              </a:ext>
            </a:extLst>
          </p:cNvPr>
          <p:cNvPicPr>
            <a:picLocks noChangeAspect="1"/>
          </p:cNvPicPr>
          <p:nvPr/>
        </p:nvPicPr>
        <p:blipFill>
          <a:blip r:embed="rId23"/>
          <a:stretch>
            <a:fillRect/>
          </a:stretch>
        </p:blipFill>
        <p:spPr>
          <a:xfrm rot="158024">
            <a:off x="5484826" y="2144048"/>
            <a:ext cx="1460149" cy="777482"/>
          </a:xfrm>
          <a:prstGeom prst="rect">
            <a:avLst/>
          </a:prstGeom>
          <a:effectLst>
            <a:outerShdw blurRad="50800" dist="38100" dir="2700000" algn="tl" rotWithShape="0">
              <a:prstClr val="black">
                <a:alpha val="40000"/>
              </a:prstClr>
            </a:outerShdw>
          </a:effectLst>
        </p:spPr>
      </p:pic>
      <p:pic>
        <p:nvPicPr>
          <p:cNvPr id="20" name="Picture 19">
            <a:hlinkClick r:id="rId24"/>
            <a:extLst>
              <a:ext uri="{FF2B5EF4-FFF2-40B4-BE49-F238E27FC236}">
                <a16:creationId xmlns:a16="http://schemas.microsoft.com/office/drawing/2014/main" id="{2723BD02-DF3D-4AE1-A27D-F7FFB2523AFC}"/>
              </a:ext>
            </a:extLst>
          </p:cNvPr>
          <p:cNvPicPr>
            <a:picLocks noChangeAspect="1"/>
          </p:cNvPicPr>
          <p:nvPr/>
        </p:nvPicPr>
        <p:blipFill>
          <a:blip r:embed="rId25"/>
          <a:stretch>
            <a:fillRect/>
          </a:stretch>
        </p:blipFill>
        <p:spPr>
          <a:xfrm rot="296133">
            <a:off x="2318125" y="3862278"/>
            <a:ext cx="1164433" cy="786571"/>
          </a:xfrm>
          <a:prstGeom prst="rect">
            <a:avLst/>
          </a:prstGeom>
          <a:effectLst>
            <a:outerShdw blurRad="50800" dist="38100" dir="2700000" algn="tl" rotWithShape="0">
              <a:prstClr val="black">
                <a:alpha val="40000"/>
              </a:prstClr>
            </a:outerShdw>
          </a:effectLst>
        </p:spPr>
      </p:pic>
      <p:pic>
        <p:nvPicPr>
          <p:cNvPr id="21" name="Picture 20">
            <a:hlinkClick r:id="rId26"/>
            <a:extLst>
              <a:ext uri="{FF2B5EF4-FFF2-40B4-BE49-F238E27FC236}">
                <a16:creationId xmlns:a16="http://schemas.microsoft.com/office/drawing/2014/main" id="{151506AD-E814-4172-969A-47E19ECD2799}"/>
              </a:ext>
            </a:extLst>
          </p:cNvPr>
          <p:cNvPicPr>
            <a:picLocks noChangeAspect="1"/>
          </p:cNvPicPr>
          <p:nvPr/>
        </p:nvPicPr>
        <p:blipFill>
          <a:blip r:embed="rId27"/>
          <a:stretch>
            <a:fillRect/>
          </a:stretch>
        </p:blipFill>
        <p:spPr>
          <a:xfrm rot="171518">
            <a:off x="3544915" y="4572653"/>
            <a:ext cx="1634930" cy="724819"/>
          </a:xfrm>
          <a:prstGeom prst="rect">
            <a:avLst/>
          </a:prstGeom>
          <a:effectLst>
            <a:outerShdw blurRad="50800" dist="38100" dir="2700000" algn="tl" rotWithShape="0">
              <a:prstClr val="black">
                <a:alpha val="40000"/>
              </a:prstClr>
            </a:outerShdw>
          </a:effectLst>
        </p:spPr>
      </p:pic>
      <p:pic>
        <p:nvPicPr>
          <p:cNvPr id="23" name="Picture 22">
            <a:hlinkClick r:id="rId28"/>
            <a:extLst>
              <a:ext uri="{FF2B5EF4-FFF2-40B4-BE49-F238E27FC236}">
                <a16:creationId xmlns:a16="http://schemas.microsoft.com/office/drawing/2014/main" id="{C3CA042B-FD74-420A-A108-2C988F957595}"/>
              </a:ext>
            </a:extLst>
          </p:cNvPr>
          <p:cNvPicPr>
            <a:picLocks noChangeAspect="1"/>
          </p:cNvPicPr>
          <p:nvPr/>
        </p:nvPicPr>
        <p:blipFill>
          <a:blip r:embed="rId29"/>
          <a:stretch>
            <a:fillRect/>
          </a:stretch>
        </p:blipFill>
        <p:spPr>
          <a:xfrm rot="21182824">
            <a:off x="3768457" y="2074300"/>
            <a:ext cx="1420852" cy="959782"/>
          </a:xfrm>
          <a:prstGeom prst="rect">
            <a:avLst/>
          </a:prstGeom>
          <a:effectLst>
            <a:outerShdw blurRad="50800" dist="38100" dir="2700000" algn="tl" rotWithShape="0">
              <a:prstClr val="black">
                <a:alpha val="40000"/>
              </a:prstClr>
            </a:outerShdw>
          </a:effectLst>
        </p:spPr>
      </p:pic>
      <p:pic>
        <p:nvPicPr>
          <p:cNvPr id="26" name="Picture 25">
            <a:hlinkClick r:id="rId30"/>
            <a:extLst>
              <a:ext uri="{FF2B5EF4-FFF2-40B4-BE49-F238E27FC236}">
                <a16:creationId xmlns:a16="http://schemas.microsoft.com/office/drawing/2014/main" id="{A24190FA-121C-4F51-8D51-0866B4775AB7}"/>
              </a:ext>
            </a:extLst>
          </p:cNvPr>
          <p:cNvPicPr>
            <a:picLocks noChangeAspect="1"/>
          </p:cNvPicPr>
          <p:nvPr/>
        </p:nvPicPr>
        <p:blipFill>
          <a:blip r:embed="rId31"/>
          <a:stretch>
            <a:fillRect/>
          </a:stretch>
        </p:blipFill>
        <p:spPr>
          <a:xfrm>
            <a:off x="5176452" y="3276446"/>
            <a:ext cx="1634931" cy="779570"/>
          </a:xfrm>
          <a:prstGeom prst="rect">
            <a:avLst/>
          </a:prstGeom>
          <a:effectLst>
            <a:outerShdw blurRad="50800" dist="38100" dir="2700000" algn="tl" rotWithShape="0">
              <a:prstClr val="black">
                <a:alpha val="40000"/>
              </a:prstClr>
            </a:outerShdw>
          </a:effectLst>
        </p:spPr>
      </p:pic>
      <p:pic>
        <p:nvPicPr>
          <p:cNvPr id="28" name="Picture 2" descr="Image result for westcoast">
            <a:hlinkClick r:id="rId32"/>
            <a:extLst>
              <a:ext uri="{FF2B5EF4-FFF2-40B4-BE49-F238E27FC236}">
                <a16:creationId xmlns:a16="http://schemas.microsoft.com/office/drawing/2014/main" id="{CC91AF03-AB81-44CA-8C68-8B3F9CD4BF9B}"/>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t="20465" b="23822"/>
          <a:stretch/>
        </p:blipFill>
        <p:spPr bwMode="auto">
          <a:xfrm rot="186680">
            <a:off x="356460" y="4624870"/>
            <a:ext cx="2169013" cy="628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Image result for amazon">
            <a:hlinkClick r:id="rId34"/>
            <a:extLst>
              <a:ext uri="{FF2B5EF4-FFF2-40B4-BE49-F238E27FC236}">
                <a16:creationId xmlns:a16="http://schemas.microsoft.com/office/drawing/2014/main" id="{5C779F2B-33C9-4621-B74B-DA50407851DF}"/>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rot="21381311">
            <a:off x="2098307" y="3157616"/>
            <a:ext cx="1494265" cy="547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2" descr="Berkshire Opportunities logo">
            <a:extLst>
              <a:ext uri="{FF2B5EF4-FFF2-40B4-BE49-F238E27FC236}">
                <a16:creationId xmlns:a16="http://schemas.microsoft.com/office/drawing/2014/main" id="{56ADF8F4-7BD5-41EA-BB92-3C2D91C788DA}"/>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4A61D78-8F90-45B6-B495-C9409CA7BCF7}"/>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has a </a:t>
            </a:r>
            <a:r>
              <a:rPr lang="en-GB" sz="1600" b="1" dirty="0">
                <a:solidFill>
                  <a:schemeClr val="tx1"/>
                </a:solidFill>
                <a:latin typeface="Century Gothic" panose="020B0502020202020204" pitchFamily="34" charset="0"/>
              </a:rPr>
              <a:t>well-established and growing logistics sector</a:t>
            </a:r>
            <a:r>
              <a:rPr lang="en-GB" sz="1600" dirty="0">
                <a:solidFill>
                  <a:schemeClr val="tx1"/>
                </a:solidFill>
                <a:latin typeface="Century Gothic" panose="020B0502020202020204" pitchFamily="34" charset="0"/>
              </a:rPr>
              <a:t>, with many </a:t>
            </a:r>
            <a:r>
              <a:rPr lang="en-GB" sz="1600" b="1" dirty="0">
                <a:solidFill>
                  <a:schemeClr val="tx1"/>
                </a:solidFill>
                <a:latin typeface="Century Gothic" panose="020B0502020202020204" pitchFamily="34" charset="0"/>
              </a:rPr>
              <a:t>large firms </a:t>
            </a:r>
            <a:r>
              <a:rPr lang="en-GB" sz="1600" dirty="0">
                <a:solidFill>
                  <a:schemeClr val="tx1"/>
                </a:solidFill>
                <a:latin typeface="Century Gothic" panose="020B0502020202020204" pitchFamily="34" charset="0"/>
              </a:rPr>
              <a:t>choosing to establish </a:t>
            </a:r>
            <a:r>
              <a:rPr lang="en-GB" sz="1600" b="1" dirty="0">
                <a:solidFill>
                  <a:schemeClr val="tx1"/>
                </a:solidFill>
                <a:latin typeface="Century Gothic" panose="020B0502020202020204" pitchFamily="34" charset="0"/>
              </a:rPr>
              <a:t>warehousing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operations</a:t>
            </a:r>
            <a:r>
              <a:rPr lang="en-GB" sz="1600" dirty="0">
                <a:solidFill>
                  <a:schemeClr val="tx1"/>
                </a:solidFill>
                <a:latin typeface="Century Gothic" panose="020B0502020202020204" pitchFamily="34" charset="0"/>
              </a:rPr>
              <a:t> in the sub-region (particularly in and around </a:t>
            </a:r>
            <a:r>
              <a:rPr lang="en-GB" sz="1600" b="1" dirty="0">
                <a:solidFill>
                  <a:schemeClr val="tx1"/>
                </a:solidFill>
                <a:latin typeface="Century Gothic" panose="020B0502020202020204" pitchFamily="34" charset="0"/>
              </a:rPr>
              <a:t>Slough</a:t>
            </a:r>
            <a:r>
              <a:rPr lang="en-GB" sz="1600" dirty="0">
                <a:solidFill>
                  <a:schemeClr val="tx1"/>
                </a:solidFill>
                <a:latin typeface="Century Gothic" panose="020B0502020202020204" pitchFamily="34" charset="0"/>
              </a:rPr>
              <a:t>, and to a lesser extent </a:t>
            </a:r>
            <a:r>
              <a:rPr lang="en-GB" sz="1600" b="1" dirty="0">
                <a:solidFill>
                  <a:schemeClr val="tx1"/>
                </a:solidFill>
                <a:latin typeface="Century Gothic" panose="020B0502020202020204" pitchFamily="34" charset="0"/>
              </a:rPr>
              <a:t>Thatcham</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Theale</a:t>
            </a:r>
            <a:r>
              <a:rPr lang="en-GB" sz="1600" dirty="0">
                <a:solidFill>
                  <a:schemeClr val="tx1"/>
                </a:solidFill>
                <a:latin typeface="Century Gothic" panose="020B0502020202020204" pitchFamily="34" charset="0"/>
              </a:rPr>
              <a:t> in West Berkshire). </a:t>
            </a:r>
          </a:p>
        </p:txBody>
      </p:sp>
      <p:sp>
        <p:nvSpPr>
          <p:cNvPr id="30" name="Shape 114">
            <a:extLst>
              <a:ext uri="{FF2B5EF4-FFF2-40B4-BE49-F238E27FC236}">
                <a16:creationId xmlns:a16="http://schemas.microsoft.com/office/drawing/2014/main" id="{ED721714-1579-407B-A40D-E8C2037F880D}"/>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0125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13">
            <a:extLst>
              <a:ext uri="{FF2B5EF4-FFF2-40B4-BE49-F238E27FC236}">
                <a16:creationId xmlns:a16="http://schemas.microsoft.com/office/drawing/2014/main" id="{C040F6B3-3096-4C24-ADDE-FB1ADA6F8BC7}"/>
              </a:ext>
            </a:extLst>
          </p:cNvPr>
          <p:cNvSpPr/>
          <p:nvPr/>
        </p:nvSpPr>
        <p:spPr>
          <a:xfrm>
            <a:off x="472484" y="1295471"/>
            <a:ext cx="8199031" cy="3175289"/>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sz="1600"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sz="1600"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Prejudice: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An unfair and unreasonable opinion or feeling, especially when formed without enough thought or knowledge.</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Stereotype: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Discrimination: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Treating a person or particular group of people differently, especially in a worse way from the way in which you treat other people, because of their skin colour, sex, sexuality, etc.</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5" name="Shape 114">
            <a:extLst>
              <a:ext uri="{FF2B5EF4-FFF2-40B4-BE49-F238E27FC236}">
                <a16:creationId xmlns:a16="http://schemas.microsoft.com/office/drawing/2014/main" id="{D22E926A-A580-43C2-A940-FB15524FDB3E}"/>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pic>
        <p:nvPicPr>
          <p:cNvPr id="6" name="Picture 5" descr="Berkshire Opportunities logo">
            <a:extLst>
              <a:ext uri="{FF2B5EF4-FFF2-40B4-BE49-F238E27FC236}">
                <a16:creationId xmlns:a16="http://schemas.microsoft.com/office/drawing/2014/main" id="{0CD7033A-91BA-4946-8CF6-54836E7C8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4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Marker outline">
            <a:extLst>
              <a:ext uri="{FF2B5EF4-FFF2-40B4-BE49-F238E27FC236}">
                <a16:creationId xmlns:a16="http://schemas.microsoft.com/office/drawing/2014/main" id="{FF25EDB1-DE11-45E0-ACA5-9B25B74C16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1310" y="2288847"/>
            <a:ext cx="4876800" cy="4876800"/>
          </a:xfrm>
          <a:prstGeom prst="rect">
            <a:avLst/>
          </a:prstGeom>
        </p:spPr>
      </p:pic>
      <p:pic>
        <p:nvPicPr>
          <p:cNvPr id="25" name="Graphic 24" descr="Remote work outline">
            <a:extLst>
              <a:ext uri="{FF2B5EF4-FFF2-40B4-BE49-F238E27FC236}">
                <a16:creationId xmlns:a16="http://schemas.microsoft.com/office/drawing/2014/main" id="{BB85B55D-3228-45F8-A22C-5765EE43606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0863" y="699783"/>
            <a:ext cx="4876800" cy="4876800"/>
          </a:xfrm>
          <a:prstGeom prst="rect">
            <a:avLst/>
          </a:prstGeom>
        </p:spPr>
      </p:pic>
      <p:sp>
        <p:nvSpPr>
          <p:cNvPr id="26" name="Rectangle: Rounded Corners 25">
            <a:extLst>
              <a:ext uri="{FF2B5EF4-FFF2-40B4-BE49-F238E27FC236}">
                <a16:creationId xmlns:a16="http://schemas.microsoft.com/office/drawing/2014/main" id="{9D7EAD71-EB64-4765-BA73-2240556FD63F}"/>
              </a:ext>
            </a:extLst>
          </p:cNvPr>
          <p:cNvSpPr/>
          <p:nvPr/>
        </p:nvSpPr>
        <p:spPr>
          <a:xfrm>
            <a:off x="5303350" y="978191"/>
            <a:ext cx="3537366" cy="235945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a:t>
            </a:r>
            <a:r>
              <a:rPr lang="en-GB" sz="1600" b="1" dirty="0">
                <a:solidFill>
                  <a:schemeClr val="tx1"/>
                </a:solidFill>
                <a:latin typeface="Century Gothic" panose="020B0502020202020204" pitchFamily="34" charset="0"/>
              </a:rPr>
              <a:t>important for social mobility</a:t>
            </a:r>
            <a:r>
              <a:rPr lang="en-GB" sz="1600" dirty="0">
                <a:solidFill>
                  <a:schemeClr val="tx1"/>
                </a:solidFill>
                <a:latin typeface="Century Gothic" panose="020B0502020202020204" pitchFamily="34" charset="0"/>
              </a:rPr>
              <a:t>, allowing young people to be </a:t>
            </a:r>
            <a:r>
              <a:rPr lang="en-GB" sz="1600" b="1" dirty="0">
                <a:solidFill>
                  <a:schemeClr val="tx1"/>
                </a:solidFill>
                <a:latin typeface="Century Gothic" panose="020B0502020202020204" pitchFamily="34" charset="0"/>
              </a:rPr>
              <a:t>more equipped </a:t>
            </a:r>
            <a:r>
              <a:rPr lang="en-GB" sz="1600" dirty="0">
                <a:solidFill>
                  <a:schemeClr val="tx1"/>
                </a:solidFill>
                <a:latin typeface="Century Gothic" panose="020B0502020202020204" pitchFamily="34" charset="0"/>
              </a:rPr>
              <a:t>to </a:t>
            </a:r>
            <a:r>
              <a:rPr lang="en-GB" sz="1600" b="1" dirty="0">
                <a:solidFill>
                  <a:schemeClr val="tx1"/>
                </a:solidFill>
                <a:latin typeface="Century Gothic" panose="020B0502020202020204" pitchFamily="34" charset="0"/>
              </a:rPr>
              <a:t>understand</a:t>
            </a:r>
            <a:r>
              <a:rPr lang="en-GB" sz="1600" dirty="0">
                <a:solidFill>
                  <a:schemeClr val="tx1"/>
                </a:solidFill>
                <a:latin typeface="Century Gothic" panose="020B0502020202020204" pitchFamily="34" charset="0"/>
              </a:rPr>
              <a:t> what is on offer in their region and </a:t>
            </a:r>
            <a:r>
              <a:rPr lang="en-GB" sz="1600" b="1" dirty="0">
                <a:solidFill>
                  <a:schemeClr val="tx1"/>
                </a:solidFill>
                <a:latin typeface="Century Gothic" panose="020B0502020202020204" pitchFamily="34" charset="0"/>
              </a:rPr>
              <a:t>how to get there </a:t>
            </a:r>
            <a:r>
              <a:rPr lang="en-GB" sz="1600" dirty="0">
                <a:solidFill>
                  <a:schemeClr val="tx1"/>
                </a:solidFill>
                <a:latin typeface="Century Gothic" panose="020B0502020202020204" pitchFamily="34" charset="0"/>
              </a:rPr>
              <a:t>by making informed decisions about their </a:t>
            </a:r>
            <a:r>
              <a:rPr lang="en-GB" sz="1600" b="1" dirty="0">
                <a:solidFill>
                  <a:schemeClr val="tx1"/>
                </a:solidFill>
                <a:latin typeface="Century Gothic" panose="020B0502020202020204" pitchFamily="34" charset="0"/>
              </a:rPr>
              <a:t>future career choices</a:t>
            </a:r>
            <a:r>
              <a:rPr lang="en-GB" sz="1600" dirty="0">
                <a:solidFill>
                  <a:schemeClr val="tx1"/>
                </a:solidFill>
                <a:latin typeface="Century Gothic" panose="020B0502020202020204" pitchFamily="34" charset="0"/>
              </a:rPr>
              <a:t>.</a:t>
            </a:r>
          </a:p>
        </p:txBody>
      </p:sp>
      <p:sp>
        <p:nvSpPr>
          <p:cNvPr id="27" name="Rectangle: Rounded Corners 26">
            <a:extLst>
              <a:ext uri="{FF2B5EF4-FFF2-40B4-BE49-F238E27FC236}">
                <a16:creationId xmlns:a16="http://schemas.microsoft.com/office/drawing/2014/main" id="{1E580E20-40A2-4124-BF34-E47D87880492}"/>
              </a:ext>
            </a:extLst>
          </p:cNvPr>
          <p:cNvSpPr/>
          <p:nvPr/>
        </p:nvSpPr>
        <p:spPr>
          <a:xfrm>
            <a:off x="303283" y="2245490"/>
            <a:ext cx="4725917" cy="1092152"/>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Discuss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How do you think the LMI could help you find a job? Have you started to look at opportunities that interest you?</a:t>
            </a:r>
          </a:p>
        </p:txBody>
      </p:sp>
      <p:pic>
        <p:nvPicPr>
          <p:cNvPr id="30" name="Picture 2" descr="City Guide icon">
            <a:extLst>
              <a:ext uri="{FF2B5EF4-FFF2-40B4-BE49-F238E27FC236}">
                <a16:creationId xmlns:a16="http://schemas.microsoft.com/office/drawing/2014/main" id="{2B5C7E63-F3D2-4CD9-8BEF-421D6992AD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7572" y="3859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Learning icon">
            <a:extLst>
              <a:ext uri="{FF2B5EF4-FFF2-40B4-BE49-F238E27FC236}">
                <a16:creationId xmlns:a16="http://schemas.microsoft.com/office/drawing/2014/main" id="{6A3BA38E-D599-481B-9048-745C02ACE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283" y="3859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ard Working icon">
            <a:extLst>
              <a:ext uri="{FF2B5EF4-FFF2-40B4-BE49-F238E27FC236}">
                <a16:creationId xmlns:a16="http://schemas.microsoft.com/office/drawing/2014/main" id="{E02D7D32-3079-404E-A1E8-69EA1231E6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5427" y="385996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2">
            <a:extLst>
              <a:ext uri="{FF2B5EF4-FFF2-40B4-BE49-F238E27FC236}">
                <a16:creationId xmlns:a16="http://schemas.microsoft.com/office/drawing/2014/main" id="{DEFE86A8-6FF3-4F34-B291-C4FEAF85E469}"/>
              </a:ext>
            </a:extLst>
          </p:cNvPr>
          <p:cNvSpPr/>
          <p:nvPr/>
        </p:nvSpPr>
        <p:spPr>
          <a:xfrm>
            <a:off x="303284" y="978191"/>
            <a:ext cx="4725916" cy="1027231"/>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Labour Market Information (LMI)</a:t>
            </a:r>
          </a:p>
          <a:p>
            <a:pPr algn="ctr"/>
            <a:r>
              <a:rPr lang="en-GB" sz="1600" dirty="0">
                <a:solidFill>
                  <a:schemeClr val="tx1"/>
                </a:solidFill>
                <a:latin typeface="Century Gothic" panose="020B0502020202020204" pitchFamily="34" charset="0"/>
              </a:rPr>
              <a:t>is region specific and it tells you about the current work and job environments. </a:t>
            </a:r>
          </a:p>
        </p:txBody>
      </p:sp>
      <p:sp>
        <p:nvSpPr>
          <p:cNvPr id="34" name="Rectangle: Rounded Corners 33">
            <a:extLst>
              <a:ext uri="{FF2B5EF4-FFF2-40B4-BE49-F238E27FC236}">
                <a16:creationId xmlns:a16="http://schemas.microsoft.com/office/drawing/2014/main" id="{EE52ED5C-AF1F-46ED-9D2A-D9C88E625667}"/>
              </a:ext>
            </a:extLst>
          </p:cNvPr>
          <p:cNvSpPr/>
          <p:nvPr/>
        </p:nvSpPr>
        <p:spPr>
          <a:xfrm>
            <a:off x="3963916" y="3580889"/>
            <a:ext cx="4876801" cy="80384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highlights the </a:t>
            </a:r>
            <a:r>
              <a:rPr lang="en-GB" sz="1600" b="1" dirty="0">
                <a:solidFill>
                  <a:schemeClr val="tx1"/>
                </a:solidFill>
                <a:latin typeface="Century Gothic" panose="020B0502020202020204" pitchFamily="34" charset="0"/>
              </a:rPr>
              <a:t>fantastic career opportunities </a:t>
            </a:r>
            <a:r>
              <a:rPr lang="en-GB" sz="1600" dirty="0">
                <a:solidFill>
                  <a:schemeClr val="tx1"/>
                </a:solidFill>
                <a:latin typeface="Century Gothic" panose="020B0502020202020204" pitchFamily="34" charset="0"/>
              </a:rPr>
              <a:t>available across the county. </a:t>
            </a:r>
          </a:p>
        </p:txBody>
      </p:sp>
      <p:sp>
        <p:nvSpPr>
          <p:cNvPr id="35" name="Rectangle: Rounded Corners 34">
            <a:extLst>
              <a:ext uri="{FF2B5EF4-FFF2-40B4-BE49-F238E27FC236}">
                <a16:creationId xmlns:a16="http://schemas.microsoft.com/office/drawing/2014/main" id="{29CFCF20-5758-4CBF-ABFD-4490BABFB840}"/>
              </a:ext>
            </a:extLst>
          </p:cNvPr>
          <p:cNvSpPr/>
          <p:nvPr/>
        </p:nvSpPr>
        <p:spPr>
          <a:xfrm>
            <a:off x="303283" y="5133751"/>
            <a:ext cx="3398689" cy="1043907"/>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It helps </a:t>
            </a:r>
            <a:r>
              <a:rPr lang="en-GB" sz="1600" b="1" dirty="0">
                <a:solidFill>
                  <a:schemeClr val="tx1"/>
                </a:solidFill>
                <a:latin typeface="Century Gothic" panose="020B0502020202020204" pitchFamily="34" charset="0"/>
              </a:rPr>
              <a:t>decode the world of work</a:t>
            </a:r>
            <a:r>
              <a:rPr lang="en-GB" sz="1600" dirty="0">
                <a:solidFill>
                  <a:schemeClr val="tx1"/>
                </a:solidFill>
                <a:latin typeface="Century Gothic" panose="020B0502020202020204" pitchFamily="34" charset="0"/>
              </a:rPr>
              <a:t> by breaking it down into </a:t>
            </a:r>
            <a:r>
              <a:rPr lang="en-GB" sz="1600" b="1" dirty="0">
                <a:solidFill>
                  <a:schemeClr val="tx1"/>
                </a:solidFill>
                <a:latin typeface="Century Gothic" panose="020B0502020202020204" pitchFamily="34" charset="0"/>
              </a:rPr>
              <a:t>digestible chunks</a:t>
            </a:r>
            <a:r>
              <a:rPr lang="en-GB" sz="1600" dirty="0">
                <a:solidFill>
                  <a:schemeClr val="tx1"/>
                </a:solidFill>
                <a:latin typeface="Century Gothic" panose="020B0502020202020204" pitchFamily="34" charset="0"/>
              </a:rPr>
              <a:t>.</a:t>
            </a:r>
          </a:p>
        </p:txBody>
      </p:sp>
      <p:pic>
        <p:nvPicPr>
          <p:cNvPr id="36" name="Picture 35" descr="Schools">
            <a:extLst>
              <a:ext uri="{FF2B5EF4-FFF2-40B4-BE49-F238E27FC236}">
                <a16:creationId xmlns:a16="http://schemas.microsoft.com/office/drawing/2014/main" id="{A2398452-FBCC-42C1-8A5E-6436DDC284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3916" y="4576458"/>
            <a:ext cx="48768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Berkshire Opportunities logo">
            <a:extLst>
              <a:ext uri="{FF2B5EF4-FFF2-40B4-BE49-F238E27FC236}">
                <a16:creationId xmlns:a16="http://schemas.microsoft.com/office/drawing/2014/main" id="{9B5C22DB-D758-4E55-8611-B4DB54E47A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38" name="Pentagon 20">
            <a:extLst>
              <a:ext uri="{FF2B5EF4-FFF2-40B4-BE49-F238E27FC236}">
                <a16:creationId xmlns:a16="http://schemas.microsoft.com/office/drawing/2014/main" id="{A2976741-492B-4B50-A568-ED88BEB5833E}"/>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39" name="Shape 114">
            <a:extLst>
              <a:ext uri="{FF2B5EF4-FFF2-40B4-BE49-F238E27FC236}">
                <a16:creationId xmlns:a16="http://schemas.microsoft.com/office/drawing/2014/main" id="{B7A45366-9282-4BF7-80C9-0B1C87A77BFF}"/>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Labour Market Information?</a:t>
            </a:r>
          </a:p>
        </p:txBody>
      </p:sp>
    </p:spTree>
    <p:extLst>
      <p:ext uri="{BB962C8B-B14F-4D97-AF65-F5344CB8AC3E}">
        <p14:creationId xmlns:p14="http://schemas.microsoft.com/office/powerpoint/2010/main" val="128105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3">
            <a:extLst>
              <a:ext uri="{FF2B5EF4-FFF2-40B4-BE49-F238E27FC236}">
                <a16:creationId xmlns:a16="http://schemas.microsoft.com/office/drawing/2014/main" id="{3944EF0E-654B-4252-8E2B-8A1A7B06AAD6}"/>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24" name="Graphic 23" descr="Map with pin outline">
            <a:extLst>
              <a:ext uri="{FF2B5EF4-FFF2-40B4-BE49-F238E27FC236}">
                <a16:creationId xmlns:a16="http://schemas.microsoft.com/office/drawing/2014/main" id="{D96B0F49-6FF6-44F6-B3A2-0BD146AB55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5518" y="6717"/>
            <a:ext cx="4876800" cy="4876800"/>
          </a:xfrm>
          <a:prstGeom prst="rect">
            <a:avLst/>
          </a:prstGeom>
        </p:spPr>
      </p:pic>
      <p:pic>
        <p:nvPicPr>
          <p:cNvPr id="25" name="Graphic 24" descr="Left Brain outline">
            <a:extLst>
              <a:ext uri="{FF2B5EF4-FFF2-40B4-BE49-F238E27FC236}">
                <a16:creationId xmlns:a16="http://schemas.microsoft.com/office/drawing/2014/main" id="{829F21F1-9B5A-468C-882A-49A8088FF5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717" y="2034760"/>
            <a:ext cx="4876800" cy="4876800"/>
          </a:xfrm>
          <a:prstGeom prst="rect">
            <a:avLst/>
          </a:prstGeom>
        </p:spPr>
      </p:pic>
      <p:sp>
        <p:nvSpPr>
          <p:cNvPr id="27" name="Rectangle: Rounded Corners 26">
            <a:extLst>
              <a:ext uri="{FF2B5EF4-FFF2-40B4-BE49-F238E27FC236}">
                <a16:creationId xmlns:a16="http://schemas.microsoft.com/office/drawing/2014/main" id="{C6F0EE06-E324-403E-955F-946266C24471}"/>
              </a:ext>
            </a:extLst>
          </p:cNvPr>
          <p:cNvSpPr/>
          <p:nvPr/>
        </p:nvSpPr>
        <p:spPr>
          <a:xfrm>
            <a:off x="255515" y="899378"/>
            <a:ext cx="5492141" cy="1264335"/>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Discuss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Talk to a partner about what opportunities you know of in your local area. Then, click to find out more about which sectors have roles on offer in Berkshire.</a:t>
            </a:r>
          </a:p>
        </p:txBody>
      </p:sp>
      <p:sp>
        <p:nvSpPr>
          <p:cNvPr id="29" name="TextBox 13">
            <a:extLst>
              <a:ext uri="{FF2B5EF4-FFF2-40B4-BE49-F238E27FC236}">
                <a16:creationId xmlns:a16="http://schemas.microsoft.com/office/drawing/2014/main" id="{7C31CF89-5543-4954-9D4E-0F9946C982B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0" name="Rectangle: Rounded Corners 29">
            <a:extLst>
              <a:ext uri="{FF2B5EF4-FFF2-40B4-BE49-F238E27FC236}">
                <a16:creationId xmlns:a16="http://schemas.microsoft.com/office/drawing/2014/main" id="{791E5727-4A96-47B3-B716-D02F2897B1A6}"/>
              </a:ext>
            </a:extLst>
          </p:cNvPr>
          <p:cNvSpPr/>
          <p:nvPr/>
        </p:nvSpPr>
        <p:spPr>
          <a:xfrm>
            <a:off x="3791389" y="3563517"/>
            <a:ext cx="1565472" cy="961805"/>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a:t>
            </a:r>
          </a:p>
        </p:txBody>
      </p:sp>
      <p:sp>
        <p:nvSpPr>
          <p:cNvPr id="32" name="Rectangle: Rounded Corners 31">
            <a:extLst>
              <a:ext uri="{FF2B5EF4-FFF2-40B4-BE49-F238E27FC236}">
                <a16:creationId xmlns:a16="http://schemas.microsoft.com/office/drawing/2014/main" id="{3E352105-1D98-43E7-9483-85C593C5C286}"/>
              </a:ext>
            </a:extLst>
          </p:cNvPr>
          <p:cNvSpPr/>
          <p:nvPr/>
        </p:nvSpPr>
        <p:spPr>
          <a:xfrm>
            <a:off x="2131199" y="4823215"/>
            <a:ext cx="230336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 and Distribution</a:t>
            </a:r>
          </a:p>
        </p:txBody>
      </p:sp>
      <p:sp>
        <p:nvSpPr>
          <p:cNvPr id="33" name="Rectangle: Rounded Corners 32">
            <a:extLst>
              <a:ext uri="{FF2B5EF4-FFF2-40B4-BE49-F238E27FC236}">
                <a16:creationId xmlns:a16="http://schemas.microsoft.com/office/drawing/2014/main" id="{06965E81-3821-4E2C-AEEF-85F00895A2A3}"/>
              </a:ext>
            </a:extLst>
          </p:cNvPr>
          <p:cNvSpPr/>
          <p:nvPr/>
        </p:nvSpPr>
        <p:spPr>
          <a:xfrm>
            <a:off x="3783632" y="2483512"/>
            <a:ext cx="156547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p>
        </p:txBody>
      </p:sp>
      <p:sp>
        <p:nvSpPr>
          <p:cNvPr id="35" name="Rectangle: Rounded Corners 34">
            <a:extLst>
              <a:ext uri="{FF2B5EF4-FFF2-40B4-BE49-F238E27FC236}">
                <a16:creationId xmlns:a16="http://schemas.microsoft.com/office/drawing/2014/main" id="{227A9C42-5286-48ED-8F12-0E6077097267}"/>
              </a:ext>
            </a:extLst>
          </p:cNvPr>
          <p:cNvSpPr/>
          <p:nvPr/>
        </p:nvSpPr>
        <p:spPr>
          <a:xfrm>
            <a:off x="5660574" y="3564171"/>
            <a:ext cx="2146151" cy="961805"/>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Business and Finance</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AA30D86C-91AA-4CEE-BD77-0CE151686EEB}"/>
              </a:ext>
            </a:extLst>
          </p:cNvPr>
          <p:cNvSpPr/>
          <p:nvPr/>
        </p:nvSpPr>
        <p:spPr>
          <a:xfrm>
            <a:off x="273933" y="4823215"/>
            <a:ext cx="1565472"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Hospitality</a:t>
            </a:r>
          </a:p>
        </p:txBody>
      </p:sp>
      <p:sp>
        <p:nvSpPr>
          <p:cNvPr id="37" name="Rectangle: Rounded Corners 36">
            <a:extLst>
              <a:ext uri="{FF2B5EF4-FFF2-40B4-BE49-F238E27FC236}">
                <a16:creationId xmlns:a16="http://schemas.microsoft.com/office/drawing/2014/main" id="{AC2A0BDC-3D9F-41D5-8293-C9EED8B27DA1}"/>
              </a:ext>
            </a:extLst>
          </p:cNvPr>
          <p:cNvSpPr/>
          <p:nvPr/>
        </p:nvSpPr>
        <p:spPr>
          <a:xfrm>
            <a:off x="1409382" y="3563517"/>
            <a:ext cx="2078294" cy="961805"/>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Health, Care and Welfare </a:t>
            </a:r>
          </a:p>
        </p:txBody>
      </p:sp>
      <p:sp>
        <p:nvSpPr>
          <p:cNvPr id="38" name="Rectangle: Rounded Corners 37">
            <a:extLst>
              <a:ext uri="{FF2B5EF4-FFF2-40B4-BE49-F238E27FC236}">
                <a16:creationId xmlns:a16="http://schemas.microsoft.com/office/drawing/2014/main" id="{9E5EEECF-337D-4553-A17C-F0D985DB34A3}"/>
              </a:ext>
            </a:extLst>
          </p:cNvPr>
          <p:cNvSpPr/>
          <p:nvPr/>
        </p:nvSpPr>
        <p:spPr>
          <a:xfrm>
            <a:off x="1397746" y="2483512"/>
            <a:ext cx="2078294"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 Technology</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9" name="Rectangle: Rounded Corners 38">
            <a:extLst>
              <a:ext uri="{FF2B5EF4-FFF2-40B4-BE49-F238E27FC236}">
                <a16:creationId xmlns:a16="http://schemas.microsoft.com/office/drawing/2014/main" id="{DEADE384-1C70-4007-A490-667D7274446F}"/>
              </a:ext>
            </a:extLst>
          </p:cNvPr>
          <p:cNvSpPr/>
          <p:nvPr/>
        </p:nvSpPr>
        <p:spPr>
          <a:xfrm>
            <a:off x="5656696" y="2483512"/>
            <a:ext cx="2146151"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Engineering and Science</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40" name="Rectangle: Rounded Corners 39">
            <a:extLst>
              <a:ext uri="{FF2B5EF4-FFF2-40B4-BE49-F238E27FC236}">
                <a16:creationId xmlns:a16="http://schemas.microsoft.com/office/drawing/2014/main" id="{2CD62E1C-1C5E-416F-95A6-C94C8C954DC6}"/>
              </a:ext>
            </a:extLst>
          </p:cNvPr>
          <p:cNvSpPr/>
          <p:nvPr/>
        </p:nvSpPr>
        <p:spPr>
          <a:xfrm>
            <a:off x="4726355" y="4823215"/>
            <a:ext cx="2303362"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Sales and Customer Service</a:t>
            </a:r>
          </a:p>
        </p:txBody>
      </p:sp>
      <p:sp>
        <p:nvSpPr>
          <p:cNvPr id="41" name="Rectangle: Rounded Corners 40">
            <a:extLst>
              <a:ext uri="{FF2B5EF4-FFF2-40B4-BE49-F238E27FC236}">
                <a16:creationId xmlns:a16="http://schemas.microsoft.com/office/drawing/2014/main" id="{9900DC94-C25E-401B-9AA6-5E89F9FE2B98}"/>
              </a:ext>
            </a:extLst>
          </p:cNvPr>
          <p:cNvSpPr/>
          <p:nvPr/>
        </p:nvSpPr>
        <p:spPr>
          <a:xfrm>
            <a:off x="272530" y="5901431"/>
            <a:ext cx="8614454" cy="681568"/>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Find out which GCSEs you would need for your chosen sector.</a:t>
            </a:r>
          </a:p>
        </p:txBody>
      </p:sp>
      <p:sp>
        <p:nvSpPr>
          <p:cNvPr id="43" name="Rectangle: Rounded Corners 42">
            <a:extLst>
              <a:ext uri="{FF2B5EF4-FFF2-40B4-BE49-F238E27FC236}">
                <a16:creationId xmlns:a16="http://schemas.microsoft.com/office/drawing/2014/main" id="{C0E14785-5A43-44A7-94F6-B5093DAF4E95}"/>
              </a:ext>
            </a:extLst>
          </p:cNvPr>
          <p:cNvSpPr/>
          <p:nvPr/>
        </p:nvSpPr>
        <p:spPr>
          <a:xfrm>
            <a:off x="5901586" y="901263"/>
            <a:ext cx="2986898" cy="1261070"/>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Sector</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sp>
        <p:nvSpPr>
          <p:cNvPr id="44" name="Rectangle: Rounded Corners 43">
            <a:extLst>
              <a:ext uri="{FF2B5EF4-FFF2-40B4-BE49-F238E27FC236}">
                <a16:creationId xmlns:a16="http://schemas.microsoft.com/office/drawing/2014/main" id="{74AE3AC6-01CB-4686-B59C-259D32B2ADBD}"/>
              </a:ext>
            </a:extLst>
          </p:cNvPr>
          <p:cNvSpPr/>
          <p:nvPr/>
        </p:nvSpPr>
        <p:spPr>
          <a:xfrm>
            <a:off x="7321512" y="4823215"/>
            <a:ext cx="156547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Creative</a:t>
            </a:r>
          </a:p>
        </p:txBody>
      </p:sp>
      <p:pic>
        <p:nvPicPr>
          <p:cNvPr id="45" name="Picture 44">
            <a:hlinkClick r:id="rId7"/>
            <a:extLst>
              <a:ext uri="{FF2B5EF4-FFF2-40B4-BE49-F238E27FC236}">
                <a16:creationId xmlns:a16="http://schemas.microsoft.com/office/drawing/2014/main" id="{381DBFFD-F388-419A-B36D-6F0AE3479CD3}"/>
              </a:ext>
            </a:extLst>
          </p:cNvPr>
          <p:cNvPicPr>
            <a:picLocks noChangeAspect="1"/>
          </p:cNvPicPr>
          <p:nvPr/>
        </p:nvPicPr>
        <p:blipFill>
          <a:blip r:embed="rId8"/>
          <a:stretch>
            <a:fillRect/>
          </a:stretch>
        </p:blipFill>
        <p:spPr>
          <a:xfrm>
            <a:off x="272530" y="3563517"/>
            <a:ext cx="833139" cy="972000"/>
          </a:xfrm>
          <a:prstGeom prst="rect">
            <a:avLst/>
          </a:prstGeom>
        </p:spPr>
      </p:pic>
      <p:pic>
        <p:nvPicPr>
          <p:cNvPr id="46" name="Picture 45">
            <a:hlinkClick r:id="rId9"/>
            <a:extLst>
              <a:ext uri="{FF2B5EF4-FFF2-40B4-BE49-F238E27FC236}">
                <a16:creationId xmlns:a16="http://schemas.microsoft.com/office/drawing/2014/main" id="{90D8844C-B121-44C8-A471-80707D412EDD}"/>
              </a:ext>
            </a:extLst>
          </p:cNvPr>
          <p:cNvPicPr>
            <a:picLocks noChangeAspect="1"/>
          </p:cNvPicPr>
          <p:nvPr/>
        </p:nvPicPr>
        <p:blipFill>
          <a:blip r:embed="rId10"/>
          <a:stretch>
            <a:fillRect/>
          </a:stretch>
        </p:blipFill>
        <p:spPr>
          <a:xfrm>
            <a:off x="257015" y="2408312"/>
            <a:ext cx="833139" cy="972000"/>
          </a:xfrm>
          <a:prstGeom prst="rect">
            <a:avLst/>
          </a:prstGeom>
        </p:spPr>
      </p:pic>
      <p:pic>
        <p:nvPicPr>
          <p:cNvPr id="47" name="Picture 46">
            <a:hlinkClick r:id="rId11"/>
            <a:extLst>
              <a:ext uri="{FF2B5EF4-FFF2-40B4-BE49-F238E27FC236}">
                <a16:creationId xmlns:a16="http://schemas.microsoft.com/office/drawing/2014/main" id="{1849A791-6CA7-48B7-98BF-B608D078E19E}"/>
              </a:ext>
            </a:extLst>
          </p:cNvPr>
          <p:cNvPicPr>
            <a:picLocks noChangeAspect="1"/>
          </p:cNvPicPr>
          <p:nvPr/>
        </p:nvPicPr>
        <p:blipFill>
          <a:blip r:embed="rId12"/>
          <a:stretch>
            <a:fillRect/>
          </a:stretch>
        </p:blipFill>
        <p:spPr>
          <a:xfrm>
            <a:off x="8110437" y="3557498"/>
            <a:ext cx="776547" cy="972000"/>
          </a:xfrm>
          <a:prstGeom prst="rect">
            <a:avLst/>
          </a:prstGeom>
        </p:spPr>
      </p:pic>
      <p:pic>
        <p:nvPicPr>
          <p:cNvPr id="48" name="Picture 47">
            <a:hlinkClick r:id="rId13"/>
            <a:extLst>
              <a:ext uri="{FF2B5EF4-FFF2-40B4-BE49-F238E27FC236}">
                <a16:creationId xmlns:a16="http://schemas.microsoft.com/office/drawing/2014/main" id="{7C2F2F15-6A37-4F7F-A70F-9A21C3C13FB4}"/>
              </a:ext>
            </a:extLst>
          </p:cNvPr>
          <p:cNvPicPr>
            <a:picLocks noChangeAspect="1"/>
          </p:cNvPicPr>
          <p:nvPr/>
        </p:nvPicPr>
        <p:blipFill>
          <a:blip r:embed="rId14"/>
          <a:stretch>
            <a:fillRect/>
          </a:stretch>
        </p:blipFill>
        <p:spPr>
          <a:xfrm>
            <a:off x="8110438" y="2408312"/>
            <a:ext cx="776547" cy="972000"/>
          </a:xfrm>
          <a:prstGeom prst="rect">
            <a:avLst/>
          </a:prstGeom>
        </p:spPr>
      </p:pic>
      <p:pic>
        <p:nvPicPr>
          <p:cNvPr id="49" name="Picture 48" descr="Berkshire Opportunities logo">
            <a:extLst>
              <a:ext uri="{FF2B5EF4-FFF2-40B4-BE49-F238E27FC236}">
                <a16:creationId xmlns:a16="http://schemas.microsoft.com/office/drawing/2014/main" id="{B3239846-3EC8-48D5-B2B0-91AED6DBEA4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53" name="Pentagon 20">
            <a:extLst>
              <a:ext uri="{FF2B5EF4-FFF2-40B4-BE49-F238E27FC236}">
                <a16:creationId xmlns:a16="http://schemas.microsoft.com/office/drawing/2014/main" id="{5332964A-7575-441A-9EB8-71C7BCC4D441}"/>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54" name="Shape 114">
            <a:extLst>
              <a:ext uri="{FF2B5EF4-FFF2-40B4-BE49-F238E27FC236}">
                <a16:creationId xmlns:a16="http://schemas.microsoft.com/office/drawing/2014/main" id="{A6938525-2647-45BB-9F06-35E0A6D34A17}"/>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the LMI in Berkshire?</a:t>
            </a:r>
          </a:p>
        </p:txBody>
      </p:sp>
    </p:spTree>
    <p:extLst>
      <p:ext uri="{BB962C8B-B14F-4D97-AF65-F5344CB8AC3E}">
        <p14:creationId xmlns:p14="http://schemas.microsoft.com/office/powerpoint/2010/main" val="336783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5" grpId="0" animBg="1"/>
      <p:bldP spid="36" grpId="0" animBg="1"/>
      <p:bldP spid="37" grpId="0" animBg="1"/>
      <p:bldP spid="38" grpId="0" animBg="1"/>
      <p:bldP spid="39" grpId="0" animBg="1"/>
      <p:bldP spid="40" grpId="0" animBg="1"/>
      <p:bldP spid="41"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Excellent outline">
            <a:extLst>
              <a:ext uri="{FF2B5EF4-FFF2-40B4-BE49-F238E27FC236}">
                <a16:creationId xmlns:a16="http://schemas.microsoft.com/office/drawing/2014/main" id="{38D66BAE-07F9-41F6-B710-E0A1B9E7DA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5160" y="2016926"/>
            <a:ext cx="4876800" cy="4876800"/>
          </a:xfrm>
          <a:prstGeom prst="rect">
            <a:avLst/>
          </a:prstGeom>
        </p:spPr>
      </p:pic>
      <p:pic>
        <p:nvPicPr>
          <p:cNvPr id="5" name="Graphic 4" descr="Abacus outline">
            <a:extLst>
              <a:ext uri="{FF2B5EF4-FFF2-40B4-BE49-F238E27FC236}">
                <a16:creationId xmlns:a16="http://schemas.microsoft.com/office/drawing/2014/main" id="{6C50319C-62C4-411A-A473-5ECD801300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801" y="701997"/>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Rectangle: Rounded Corners 15">
            <a:extLst>
              <a:ext uri="{FF2B5EF4-FFF2-40B4-BE49-F238E27FC236}">
                <a16:creationId xmlns:a16="http://schemas.microsoft.com/office/drawing/2014/main" id="{2590389A-3806-4497-876D-8E284EE143A5}"/>
              </a:ext>
            </a:extLst>
          </p:cNvPr>
          <p:cNvSpPr/>
          <p:nvPr/>
        </p:nvSpPr>
        <p:spPr>
          <a:xfrm>
            <a:off x="249336" y="3243305"/>
            <a:ext cx="7559850" cy="708585"/>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Nationally, there is a </a:t>
            </a:r>
            <a:r>
              <a:rPr lang="en-GB" sz="1600" b="1" dirty="0">
                <a:solidFill>
                  <a:schemeClr val="tx1"/>
                </a:solidFill>
                <a:latin typeface="Century Gothic" panose="020B0502020202020204" pitchFamily="34" charset="0"/>
              </a:rPr>
              <a:t>shortage of secondary school teachers for Maths, Physics, Science, Computer Science </a:t>
            </a:r>
            <a:r>
              <a:rPr lang="en-GB" sz="1600" dirty="0">
                <a:solidFill>
                  <a:schemeClr val="tx1"/>
                </a:solidFill>
                <a:latin typeface="Century Gothic" panose="020B0502020202020204" pitchFamily="34" charset="0"/>
              </a:rPr>
              <a:t>and</a:t>
            </a:r>
            <a:r>
              <a:rPr lang="en-GB" sz="1600" b="1" dirty="0">
                <a:solidFill>
                  <a:schemeClr val="tx1"/>
                </a:solidFill>
                <a:latin typeface="Century Gothic" panose="020B0502020202020204" pitchFamily="34" charset="0"/>
              </a:rPr>
              <a:t> Mandarin.</a:t>
            </a:r>
            <a:endParaRPr lang="en-GB" sz="11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1" name="Rectangle: Rounded Corners 20">
            <a:extLst>
              <a:ext uri="{FF2B5EF4-FFF2-40B4-BE49-F238E27FC236}">
                <a16:creationId xmlns:a16="http://schemas.microsoft.com/office/drawing/2014/main" id="{B4D43CF2-6836-4900-8EAB-D385DCA5B532}"/>
              </a:ext>
            </a:extLst>
          </p:cNvPr>
          <p:cNvSpPr/>
          <p:nvPr/>
        </p:nvSpPr>
        <p:spPr>
          <a:xfrm>
            <a:off x="1216915" y="2130666"/>
            <a:ext cx="7675240" cy="855367"/>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Education</a:t>
            </a:r>
            <a:r>
              <a:rPr lang="en-GB" sz="1600" dirty="0">
                <a:solidFill>
                  <a:schemeClr val="tx1"/>
                </a:solidFill>
                <a:latin typeface="Century Gothic" panose="020B0502020202020204" pitchFamily="34" charset="0"/>
              </a:rPr>
              <a:t> offers you the chance to work with </a:t>
            </a:r>
            <a:r>
              <a:rPr lang="en-GB" sz="1600" b="1" dirty="0">
                <a:solidFill>
                  <a:schemeClr val="tx1"/>
                </a:solidFill>
                <a:latin typeface="Century Gothic" panose="020B0502020202020204" pitchFamily="34" charset="0"/>
              </a:rPr>
              <a:t>people of all ages</a:t>
            </a:r>
            <a:r>
              <a:rPr lang="en-GB" sz="1600" dirty="0">
                <a:solidFill>
                  <a:schemeClr val="tx1"/>
                </a:solidFill>
                <a:latin typeface="Century Gothic" panose="020B0502020202020204" pitchFamily="34" charset="0"/>
              </a:rPr>
              <a:t>, from young children just starting out in the big wide world to adults who want to </a:t>
            </a:r>
            <a:r>
              <a:rPr lang="en-GB" sz="1600" b="1" dirty="0">
                <a:solidFill>
                  <a:schemeClr val="tx1"/>
                </a:solidFill>
                <a:latin typeface="Century Gothic" panose="020B0502020202020204" pitchFamily="34" charset="0"/>
              </a:rPr>
              <a:t>learn new skills.</a:t>
            </a:r>
            <a:endParaRPr lang="en-GB" sz="11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22" name="Picture 21">
            <a:extLst>
              <a:ext uri="{FF2B5EF4-FFF2-40B4-BE49-F238E27FC236}">
                <a16:creationId xmlns:a16="http://schemas.microsoft.com/office/drawing/2014/main" id="{FF178BA1-5584-412F-AEF0-73B8126B1EF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3085" b="27298"/>
          <a:stretch/>
        </p:blipFill>
        <p:spPr>
          <a:xfrm>
            <a:off x="240880" y="4147771"/>
            <a:ext cx="6422680" cy="2391870"/>
          </a:xfrm>
          <a:prstGeom prst="rect">
            <a:avLst/>
          </a:prstGeom>
        </p:spPr>
      </p:pic>
      <p:pic>
        <p:nvPicPr>
          <p:cNvPr id="23" name="Picture 4" descr="Leadership icon">
            <a:extLst>
              <a:ext uri="{FF2B5EF4-FFF2-40B4-BE49-F238E27FC236}">
                <a16:creationId xmlns:a16="http://schemas.microsoft.com/office/drawing/2014/main" id="{F7A62969-092D-4665-A043-E9D21F8B7EE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77755" y="314039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hild icon">
            <a:extLst>
              <a:ext uri="{FF2B5EF4-FFF2-40B4-BE49-F238E27FC236}">
                <a16:creationId xmlns:a16="http://schemas.microsoft.com/office/drawing/2014/main" id="{D2BCCB63-D5A1-4F4C-9899-96B7875E287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40879" y="210114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38A1AFB6-C220-4BAC-8F4F-482A5CC4411B}"/>
              </a:ext>
            </a:extLst>
          </p:cNvPr>
          <p:cNvSpPr/>
          <p:nvPr/>
        </p:nvSpPr>
        <p:spPr>
          <a:xfrm>
            <a:off x="6852745" y="4147771"/>
            <a:ext cx="2050376" cy="239187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Consider this sector if… </a:t>
            </a:r>
          </a:p>
          <a:p>
            <a:pPr algn="ctr"/>
            <a:r>
              <a:rPr lang="en-GB" sz="1600" dirty="0">
                <a:solidFill>
                  <a:schemeClr val="tx1"/>
                </a:solidFill>
                <a:latin typeface="Century Gothic" panose="020B0502020202020204" pitchFamily="34" charset="0"/>
              </a:rPr>
              <a:t>You like working with others and enjoy helping them to develop new skills.</a:t>
            </a:r>
            <a:endParaRPr lang="en-GB" sz="11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9" name="Rectangle: Rounded Corners 28">
            <a:extLst>
              <a:ext uri="{FF2B5EF4-FFF2-40B4-BE49-F238E27FC236}">
                <a16:creationId xmlns:a16="http://schemas.microsoft.com/office/drawing/2014/main" id="{850D03AD-705F-429C-89B7-677C2AD9494E}"/>
              </a:ext>
            </a:extLst>
          </p:cNvPr>
          <p:cNvSpPr/>
          <p:nvPr/>
        </p:nvSpPr>
        <p:spPr>
          <a:xfrm>
            <a:off x="249336" y="972116"/>
            <a:ext cx="8645326" cy="9144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Berkshire has fantastic opportunities in many sectors, including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Education.  </a:t>
            </a:r>
          </a:p>
          <a:p>
            <a:pPr algn="ct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This could be in a nursery, early years, primary, secondary, further education or  even adult education.  </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5" name="Pentagon 20">
            <a:extLst>
              <a:ext uri="{FF2B5EF4-FFF2-40B4-BE49-F238E27FC236}">
                <a16:creationId xmlns:a16="http://schemas.microsoft.com/office/drawing/2014/main" id="{1FB46124-9110-437A-9482-705469086DD5}"/>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pic>
        <p:nvPicPr>
          <p:cNvPr id="24" name="Picture 23" descr="Berkshire Opportunities logo">
            <a:extLst>
              <a:ext uri="{FF2B5EF4-FFF2-40B4-BE49-F238E27FC236}">
                <a16:creationId xmlns:a16="http://schemas.microsoft.com/office/drawing/2014/main" id="{1F322A90-3475-4125-BD94-376E9E322A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5" name="Shape 114">
            <a:extLst>
              <a:ext uri="{FF2B5EF4-FFF2-40B4-BE49-F238E27FC236}">
                <a16:creationId xmlns:a16="http://schemas.microsoft.com/office/drawing/2014/main" id="{94F2C940-8146-43A8-AB42-F086F0F2B9AB}"/>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Your Berkshire opportunities</a:t>
            </a:r>
          </a:p>
        </p:txBody>
      </p:sp>
    </p:spTree>
    <p:extLst>
      <p:ext uri="{BB962C8B-B14F-4D97-AF65-F5344CB8AC3E}">
        <p14:creationId xmlns:p14="http://schemas.microsoft.com/office/powerpoint/2010/main" val="341800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descr="Aspiration outline">
            <a:extLst>
              <a:ext uri="{FF2B5EF4-FFF2-40B4-BE49-F238E27FC236}">
                <a16:creationId xmlns:a16="http://schemas.microsoft.com/office/drawing/2014/main" id="{9617AB70-8ADD-4BBA-B87A-B0657665DB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0706" y="1873478"/>
            <a:ext cx="4876800" cy="4876800"/>
          </a:xfrm>
          <a:prstGeom prst="rect">
            <a:avLst/>
          </a:prstGeom>
        </p:spPr>
      </p:pic>
      <p:pic>
        <p:nvPicPr>
          <p:cNvPr id="28" name="Graphic 27" descr="Blueprint outline">
            <a:extLst>
              <a:ext uri="{FF2B5EF4-FFF2-40B4-BE49-F238E27FC236}">
                <a16:creationId xmlns:a16="http://schemas.microsoft.com/office/drawing/2014/main" id="{05FCE910-07CD-45A3-B7A7-7A6C48159D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027" y="985025"/>
            <a:ext cx="4876799" cy="4876799"/>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71138" y="967568"/>
            <a:ext cx="6026605" cy="1323103"/>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(4-5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Talk to a partner. Have you started to look at the jobs market? Do you know what you want to do and what you need to do to get there? Consider the questions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6" name="Rectangle: Rounded Corners 25">
            <a:extLst>
              <a:ext uri="{FF2B5EF4-FFF2-40B4-BE49-F238E27FC236}">
                <a16:creationId xmlns:a16="http://schemas.microsoft.com/office/drawing/2014/main" id="{27A5423A-9071-42BC-9B37-FE6FC12AC571}"/>
              </a:ext>
            </a:extLst>
          </p:cNvPr>
          <p:cNvSpPr/>
          <p:nvPr/>
        </p:nvSpPr>
        <p:spPr>
          <a:xfrm>
            <a:off x="6484883" y="961243"/>
            <a:ext cx="2410618" cy="1319502"/>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Reflection (1-2 mins)</a:t>
            </a:r>
          </a:p>
          <a:p>
            <a:pPr algn="ctr"/>
            <a:r>
              <a:rPr lang="en-GB" sz="1600" dirty="0">
                <a:solidFill>
                  <a:schemeClr val="bg1"/>
                </a:solidFill>
                <a:latin typeface="Century Gothic" panose="020B0502020202020204" pitchFamily="34" charset="0"/>
                <a:cs typeface="Arial" panose="020B0604020202020204" pitchFamily="34" charset="0"/>
              </a:rPr>
              <a:t>How can you set yourself up for success?</a:t>
            </a:r>
          </a:p>
        </p:txBody>
      </p:sp>
      <p:sp>
        <p:nvSpPr>
          <p:cNvPr id="38" name="Rectangle: Rounded Corners 37">
            <a:extLst>
              <a:ext uri="{FF2B5EF4-FFF2-40B4-BE49-F238E27FC236}">
                <a16:creationId xmlns:a16="http://schemas.microsoft.com/office/drawing/2014/main" id="{C8400A9E-ED25-4EE4-A54D-C32FF9F7ECA7}"/>
              </a:ext>
            </a:extLst>
          </p:cNvPr>
          <p:cNvSpPr/>
          <p:nvPr/>
        </p:nvSpPr>
        <p:spPr>
          <a:xfrm>
            <a:off x="1174467" y="3246899"/>
            <a:ext cx="7721034" cy="500421"/>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Are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doing extra activities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to make your application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stand out</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41" name="Rectangle: Rounded Corners 40">
            <a:extLst>
              <a:ext uri="{FF2B5EF4-FFF2-40B4-BE49-F238E27FC236}">
                <a16:creationId xmlns:a16="http://schemas.microsoft.com/office/drawing/2014/main" id="{EEC76F71-7769-4D4F-A29E-096E1580BA91}"/>
              </a:ext>
            </a:extLst>
          </p:cNvPr>
          <p:cNvSpPr/>
          <p:nvPr/>
        </p:nvSpPr>
        <p:spPr>
          <a:xfrm>
            <a:off x="271136" y="3949242"/>
            <a:ext cx="7721033" cy="500421"/>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Have you done any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research</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into the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careers you are interested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in?</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42" name="Rectangle: Rounded Corners 41">
            <a:extLst>
              <a:ext uri="{FF2B5EF4-FFF2-40B4-BE49-F238E27FC236}">
                <a16:creationId xmlns:a16="http://schemas.microsoft.com/office/drawing/2014/main" id="{7E20BDB2-BE96-4216-B8E5-7683976E25A7}"/>
              </a:ext>
            </a:extLst>
          </p:cNvPr>
          <p:cNvSpPr/>
          <p:nvPr/>
        </p:nvSpPr>
        <p:spPr>
          <a:xfrm>
            <a:off x="271137" y="2544556"/>
            <a:ext cx="7721034" cy="500421"/>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Are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working hard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to achieve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good grades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2" name="Rectangle: Rounded Corners 11">
            <a:extLst>
              <a:ext uri="{FF2B5EF4-FFF2-40B4-BE49-F238E27FC236}">
                <a16:creationId xmlns:a16="http://schemas.microsoft.com/office/drawing/2014/main" id="{CCC6E3B9-4AD5-476B-A290-6A0374F38D99}"/>
              </a:ext>
            </a:extLst>
          </p:cNvPr>
          <p:cNvSpPr/>
          <p:nvPr/>
        </p:nvSpPr>
        <p:spPr>
          <a:xfrm>
            <a:off x="1174467" y="4651585"/>
            <a:ext cx="7721034" cy="500421"/>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Have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looked at hours and pay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of the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jobs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you are interested in?</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5" name="Rectangle: Rounded Corners 14">
            <a:extLst>
              <a:ext uri="{FF2B5EF4-FFF2-40B4-BE49-F238E27FC236}">
                <a16:creationId xmlns:a16="http://schemas.microsoft.com/office/drawing/2014/main" id="{E6F91628-D823-4086-A329-D7E2D71EF126}"/>
              </a:ext>
            </a:extLst>
          </p:cNvPr>
          <p:cNvSpPr/>
          <p:nvPr/>
        </p:nvSpPr>
        <p:spPr>
          <a:xfrm>
            <a:off x="1174468" y="6056271"/>
            <a:ext cx="7721034" cy="500421"/>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Have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researched</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any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interview techniques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6" name="Rectangle: Rounded Corners 15">
            <a:extLst>
              <a:ext uri="{FF2B5EF4-FFF2-40B4-BE49-F238E27FC236}">
                <a16:creationId xmlns:a16="http://schemas.microsoft.com/office/drawing/2014/main" id="{CA6652EC-D9ED-477F-A061-0EED5E551556}"/>
              </a:ext>
            </a:extLst>
          </p:cNvPr>
          <p:cNvSpPr/>
          <p:nvPr/>
        </p:nvSpPr>
        <p:spPr>
          <a:xfrm>
            <a:off x="271137" y="5353928"/>
            <a:ext cx="7721032" cy="500421"/>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Have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started to build a CV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of your qualifications?</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18" name="Picture 6" descr="Test Passed icon">
            <a:extLst>
              <a:ext uri="{FF2B5EF4-FFF2-40B4-BE49-F238E27FC236}">
                <a16:creationId xmlns:a16="http://schemas.microsoft.com/office/drawing/2014/main" id="{D93F1AAF-03DA-4B3B-842E-1E56D81BC80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045058" y="5178917"/>
            <a:ext cx="850443" cy="8504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Exam icon">
            <a:extLst>
              <a:ext uri="{FF2B5EF4-FFF2-40B4-BE49-F238E27FC236}">
                <a16:creationId xmlns:a16="http://schemas.microsoft.com/office/drawing/2014/main" id="{85F85393-A97C-4E01-B0DB-D7B5A820D19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045058" y="2369544"/>
            <a:ext cx="850443" cy="8504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V icon">
            <a:extLst>
              <a:ext uri="{FF2B5EF4-FFF2-40B4-BE49-F238E27FC236}">
                <a16:creationId xmlns:a16="http://schemas.microsoft.com/office/drawing/2014/main" id="{6B22D440-7A6F-4F3A-88BD-0DE397F40A0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48498" y="3071887"/>
            <a:ext cx="850443" cy="8504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yment History icon">
            <a:extLst>
              <a:ext uri="{FF2B5EF4-FFF2-40B4-BE49-F238E27FC236}">
                <a16:creationId xmlns:a16="http://schemas.microsoft.com/office/drawing/2014/main" id="{2E768C91-9330-41B3-85ED-88A362BF19CF}"/>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1136" y="4518497"/>
            <a:ext cx="749984" cy="749984"/>
          </a:xfrm>
          <a:prstGeom prst="rect">
            <a:avLst/>
          </a:prstGeom>
          <a:noFill/>
          <a:extLst>
            <a:ext uri="{909E8E84-426E-40DD-AFC4-6F175D3DCCD1}">
              <a14:hiddenFill xmlns:a14="http://schemas.microsoft.com/office/drawing/2010/main">
                <a:solidFill>
                  <a:srgbClr val="FFFFFF"/>
                </a:solidFill>
              </a14:hiddenFill>
            </a:ext>
          </a:extLst>
        </p:spPr>
      </p:pic>
      <p:sp>
        <p:nvSpPr>
          <p:cNvPr id="20" name="Pentagon 20">
            <a:extLst>
              <a:ext uri="{FF2B5EF4-FFF2-40B4-BE49-F238E27FC236}">
                <a16:creationId xmlns:a16="http://schemas.microsoft.com/office/drawing/2014/main" id="{10A4B5CF-9E9B-4AC0-939C-78494003809A}"/>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pic>
        <p:nvPicPr>
          <p:cNvPr id="21" name="Picture 20" descr="Berkshire Opportunities logo">
            <a:extLst>
              <a:ext uri="{FF2B5EF4-FFF2-40B4-BE49-F238E27FC236}">
                <a16:creationId xmlns:a16="http://schemas.microsoft.com/office/drawing/2014/main" id="{7A45E1A0-B3B3-4271-9B01-EA3AF4860E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2" name="Shape 114">
            <a:extLst>
              <a:ext uri="{FF2B5EF4-FFF2-40B4-BE49-F238E27FC236}">
                <a16:creationId xmlns:a16="http://schemas.microsoft.com/office/drawing/2014/main" id="{4E4AB54D-97D8-4D55-B939-88E7E72B584D}"/>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Are you ready to succeed? </a:t>
            </a:r>
          </a:p>
        </p:txBody>
      </p:sp>
      <p:pic>
        <p:nvPicPr>
          <p:cNvPr id="24" name="Picture 2" descr="Hard Working icon">
            <a:extLst>
              <a:ext uri="{FF2B5EF4-FFF2-40B4-BE49-F238E27FC236}">
                <a16:creationId xmlns:a16="http://schemas.microsoft.com/office/drawing/2014/main" id="{5EF57CD4-6793-4C40-A579-B57C1E26037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4248" y="3824460"/>
            <a:ext cx="749984" cy="7499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Communication icon">
            <a:extLst>
              <a:ext uri="{FF2B5EF4-FFF2-40B4-BE49-F238E27FC236}">
                <a16:creationId xmlns:a16="http://schemas.microsoft.com/office/drawing/2014/main" id="{B2627B9D-3727-419D-98D8-B59BABB10F3B}"/>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248497" y="5881259"/>
            <a:ext cx="850443" cy="85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81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500"/>
                                        <p:tgtEl>
                                          <p:spTgt spid="10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12"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Muscular arm outline">
            <a:extLst>
              <a:ext uri="{FF2B5EF4-FFF2-40B4-BE49-F238E27FC236}">
                <a16:creationId xmlns:a16="http://schemas.microsoft.com/office/drawing/2014/main" id="{76040071-093E-4AC2-97DB-EAEC7F21966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9926" y="463161"/>
            <a:ext cx="4876798" cy="4876798"/>
          </a:xfrm>
          <a:prstGeom prst="rect">
            <a:avLst/>
          </a:prstGeom>
        </p:spPr>
      </p:pic>
      <p:pic>
        <p:nvPicPr>
          <p:cNvPr id="18" name="Graphic 17" descr="Megaphone outline">
            <a:extLst>
              <a:ext uri="{FF2B5EF4-FFF2-40B4-BE49-F238E27FC236}">
                <a16:creationId xmlns:a16="http://schemas.microsoft.com/office/drawing/2014/main" id="{7D27B046-27AE-4E72-A875-CCCA1217AD7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4238959" y="1989834"/>
            <a:ext cx="4876798" cy="4876798"/>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71138" y="967565"/>
            <a:ext cx="5878761" cy="1207261"/>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(3-5 mins)</a:t>
            </a:r>
          </a:p>
          <a:p>
            <a:pPr algn="ctr"/>
            <a:r>
              <a:rPr lang="en-GB" sz="1600" dirty="0">
                <a:solidFill>
                  <a:schemeClr val="tx1"/>
                </a:solidFill>
                <a:latin typeface="Century Gothic" panose="020B0502020202020204" pitchFamily="34" charset="0"/>
                <a:cs typeface="Arial" panose="020B0604020202020204" pitchFamily="34" charset="0"/>
              </a:rPr>
              <a:t>Click to see some phrases. In your pairs, choose two. Your task is to write what you think these phrases </a:t>
            </a:r>
            <a:r>
              <a:rPr lang="en-GB" sz="1600" i="1" dirty="0">
                <a:solidFill>
                  <a:schemeClr val="tx1"/>
                </a:solidFill>
                <a:latin typeface="Century Gothic" panose="020B0502020202020204" pitchFamily="34" charset="0"/>
                <a:cs typeface="Arial" panose="020B0604020202020204" pitchFamily="34" charset="0"/>
              </a:rPr>
              <a:t>really</a:t>
            </a:r>
            <a:r>
              <a:rPr lang="en-GB" sz="1600" dirty="0">
                <a:solidFill>
                  <a:schemeClr val="tx1"/>
                </a:solidFill>
                <a:latin typeface="Century Gothic" panose="020B0502020202020204" pitchFamily="34" charset="0"/>
                <a:cs typeface="Arial" panose="020B0604020202020204" pitchFamily="34" charset="0"/>
              </a:rPr>
              <a:t> mean and how they contribute to gender stereotypes.</a:t>
            </a:r>
            <a:endParaRPr lang="en-GB" sz="1600" b="1"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2" name="Rectangle: Rounded Corners 11">
            <a:extLst>
              <a:ext uri="{FF2B5EF4-FFF2-40B4-BE49-F238E27FC236}">
                <a16:creationId xmlns:a16="http://schemas.microsoft.com/office/drawing/2014/main" id="{3F7AAFF0-3A76-435C-9101-033EF6A004D5}"/>
              </a:ext>
            </a:extLst>
          </p:cNvPr>
          <p:cNvSpPr/>
          <p:nvPr/>
        </p:nvSpPr>
        <p:spPr>
          <a:xfrm>
            <a:off x="271136" y="5379772"/>
            <a:ext cx="4149081" cy="1191227"/>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Stereotype</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p:txBody>
      </p:sp>
      <p:sp>
        <p:nvSpPr>
          <p:cNvPr id="44" name="Rectangle: Rounded Corners 43">
            <a:extLst>
              <a:ext uri="{FF2B5EF4-FFF2-40B4-BE49-F238E27FC236}">
                <a16:creationId xmlns:a16="http://schemas.microsoft.com/office/drawing/2014/main" id="{6331ABD7-2E4F-4893-85E6-FC0355B34B6B}"/>
              </a:ext>
            </a:extLst>
          </p:cNvPr>
          <p:cNvSpPr/>
          <p:nvPr/>
        </p:nvSpPr>
        <p:spPr>
          <a:xfrm>
            <a:off x="4636872" y="5378663"/>
            <a:ext cx="4262231" cy="1192336"/>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Stereotyping</a:t>
            </a:r>
            <a:r>
              <a:rPr lang="en-GB" sz="1600" dirty="0">
                <a:solidFill>
                  <a:schemeClr val="tx1"/>
                </a:solidFill>
                <a:latin typeface="Century Gothic" panose="020B0502020202020204" pitchFamily="34" charset="0"/>
                <a:cs typeface="Arial" panose="020B0604020202020204" pitchFamily="34" charset="0"/>
              </a:rPr>
              <a:t> </a:t>
            </a:r>
            <a:r>
              <a:rPr lang="en-GB" sz="1600" b="1" dirty="0">
                <a:solidFill>
                  <a:schemeClr val="tx1"/>
                </a:solidFill>
                <a:latin typeface="Century Gothic" panose="020B0502020202020204" pitchFamily="34" charset="0"/>
                <a:cs typeface="Arial" panose="020B0604020202020204" pitchFamily="34" charset="0"/>
              </a:rPr>
              <a:t>is a type of</a:t>
            </a:r>
            <a:r>
              <a:rPr lang="en-GB" sz="1600" dirty="0">
                <a:solidFill>
                  <a:schemeClr val="tx1"/>
                </a:solidFill>
                <a:latin typeface="Century Gothic" panose="020B0502020202020204" pitchFamily="34" charset="0"/>
                <a:cs typeface="Arial" panose="020B0604020202020204" pitchFamily="34" charset="0"/>
              </a:rPr>
              <a:t> </a:t>
            </a:r>
            <a:r>
              <a:rPr lang="en-GB" sz="1600" b="1" dirty="0">
                <a:solidFill>
                  <a:schemeClr val="tx1"/>
                </a:solidFill>
                <a:latin typeface="Century Gothic" panose="020B0502020202020204" pitchFamily="34" charset="0"/>
                <a:cs typeface="Arial" panose="020B0604020202020204" pitchFamily="34" charset="0"/>
              </a:rPr>
              <a:t>prejudice</a:t>
            </a:r>
            <a:r>
              <a:rPr lang="en-GB" sz="1600" dirty="0">
                <a:solidFill>
                  <a:schemeClr val="tx1"/>
                </a:solidFill>
                <a:latin typeface="Century Gothic" panose="020B0502020202020204" pitchFamily="34" charset="0"/>
                <a:cs typeface="Arial" panose="020B0604020202020204" pitchFamily="34" charset="0"/>
              </a:rPr>
              <a:t> as it is a view often based on the </a:t>
            </a:r>
            <a:r>
              <a:rPr lang="en-GB" sz="1600" b="1" dirty="0">
                <a:solidFill>
                  <a:schemeClr val="tx1"/>
                </a:solidFill>
                <a:latin typeface="Century Gothic" panose="020B0502020202020204" pitchFamily="34" charset="0"/>
                <a:cs typeface="Arial" panose="020B0604020202020204" pitchFamily="34" charset="0"/>
              </a:rPr>
              <a:t>appearance</a:t>
            </a:r>
            <a:r>
              <a:rPr lang="en-GB" sz="1600" dirty="0">
                <a:solidFill>
                  <a:schemeClr val="tx1"/>
                </a:solidFill>
                <a:latin typeface="Century Gothic" panose="020B0502020202020204" pitchFamily="34" charset="0"/>
                <a:cs typeface="Arial" panose="020B0604020202020204" pitchFamily="34" charset="0"/>
              </a:rPr>
              <a:t> of a person. </a:t>
            </a:r>
          </a:p>
        </p:txBody>
      </p:sp>
      <p:sp>
        <p:nvSpPr>
          <p:cNvPr id="45" name="Rectangle: Rounded Corners 44">
            <a:extLst>
              <a:ext uri="{FF2B5EF4-FFF2-40B4-BE49-F238E27FC236}">
                <a16:creationId xmlns:a16="http://schemas.microsoft.com/office/drawing/2014/main" id="{CEC58BFE-595A-4BC0-9403-5E4AD90D9B23}"/>
              </a:ext>
            </a:extLst>
          </p:cNvPr>
          <p:cNvSpPr/>
          <p:nvPr/>
        </p:nvSpPr>
        <p:spPr>
          <a:xfrm>
            <a:off x="6327228" y="965385"/>
            <a:ext cx="2571875" cy="1207261"/>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Would you think twice about using any of these phrases again?</a:t>
            </a:r>
          </a:p>
        </p:txBody>
      </p:sp>
      <p:sp>
        <p:nvSpPr>
          <p:cNvPr id="36" name="Pentagon 20">
            <a:extLst>
              <a:ext uri="{FF2B5EF4-FFF2-40B4-BE49-F238E27FC236}">
                <a16:creationId xmlns:a16="http://schemas.microsoft.com/office/drawing/2014/main" id="{CB491680-44AA-435A-887C-7E80D3743691}"/>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pic>
        <p:nvPicPr>
          <p:cNvPr id="38" name="Picture 37" descr="Berkshire Opportunities logo">
            <a:extLst>
              <a:ext uri="{FF2B5EF4-FFF2-40B4-BE49-F238E27FC236}">
                <a16:creationId xmlns:a16="http://schemas.microsoft.com/office/drawing/2014/main" id="{9341EDB9-E4EF-42C0-9F05-DDF4D78DAF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41" name="Shape 114">
            <a:extLst>
              <a:ext uri="{FF2B5EF4-FFF2-40B4-BE49-F238E27FC236}">
                <a16:creationId xmlns:a16="http://schemas.microsoft.com/office/drawing/2014/main" id="{54D61DCA-4317-435B-9BB1-84333357051B}"/>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are stereotypes?</a:t>
            </a:r>
          </a:p>
        </p:txBody>
      </p:sp>
      <p:sp>
        <p:nvSpPr>
          <p:cNvPr id="46" name="Speech Bubble: Rectangle with Corners Rounded 45">
            <a:extLst>
              <a:ext uri="{FF2B5EF4-FFF2-40B4-BE49-F238E27FC236}">
                <a16:creationId xmlns:a16="http://schemas.microsoft.com/office/drawing/2014/main" id="{2C39D2D2-5F80-4033-8C1D-9F3740C9C07C}"/>
              </a:ext>
            </a:extLst>
          </p:cNvPr>
          <p:cNvSpPr/>
          <p:nvPr/>
        </p:nvSpPr>
        <p:spPr>
          <a:xfrm>
            <a:off x="6149899" y="4403897"/>
            <a:ext cx="2749204" cy="660964"/>
          </a:xfrm>
          <a:prstGeom prst="wedgeRoundRectCallout">
            <a:avLst>
              <a:gd name="adj1" fmla="val -61865"/>
              <a:gd name="adj2" fmla="val 10094"/>
              <a:gd name="adj3" fmla="val 16667"/>
            </a:avLst>
          </a:prstGeom>
          <a:solidFill>
            <a:srgbClr val="B8E3F6"/>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Century Gothic" panose="020B0502020202020204" pitchFamily="34" charset="0"/>
                <a:cs typeface="Arial" panose="020B0604020202020204" pitchFamily="34" charset="0"/>
              </a:rPr>
              <a:t>“You’ll get over it.”</a:t>
            </a:r>
          </a:p>
        </p:txBody>
      </p:sp>
      <p:sp>
        <p:nvSpPr>
          <p:cNvPr id="47" name="Speech Bubble: Rectangle with Corners Rounded 46">
            <a:extLst>
              <a:ext uri="{FF2B5EF4-FFF2-40B4-BE49-F238E27FC236}">
                <a16:creationId xmlns:a16="http://schemas.microsoft.com/office/drawing/2014/main" id="{A352A65F-6479-4326-BBA0-7284AAF977C3}"/>
              </a:ext>
            </a:extLst>
          </p:cNvPr>
          <p:cNvSpPr/>
          <p:nvPr/>
        </p:nvSpPr>
        <p:spPr>
          <a:xfrm>
            <a:off x="6149899" y="2467897"/>
            <a:ext cx="2749204" cy="660964"/>
          </a:xfrm>
          <a:prstGeom prst="wedgeRoundRectCallout">
            <a:avLst>
              <a:gd name="adj1" fmla="val -61865"/>
              <a:gd name="adj2" fmla="val 10094"/>
              <a:gd name="adj3" fmla="val 16667"/>
            </a:avLst>
          </a:prstGeom>
          <a:solidFill>
            <a:srgbClr val="B8E3F6"/>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Century Gothic" panose="020B0502020202020204" pitchFamily="34" charset="0"/>
                <a:cs typeface="Arial" panose="020B0604020202020204" pitchFamily="34" charset="0"/>
              </a:rPr>
              <a:t>“Give us a smile!”</a:t>
            </a:r>
          </a:p>
        </p:txBody>
      </p:sp>
      <p:sp>
        <p:nvSpPr>
          <p:cNvPr id="48" name="Speech Bubble: Rectangle with Corners Rounded 47">
            <a:extLst>
              <a:ext uri="{FF2B5EF4-FFF2-40B4-BE49-F238E27FC236}">
                <a16:creationId xmlns:a16="http://schemas.microsoft.com/office/drawing/2014/main" id="{7FDA6ECA-67E9-4E05-9689-BBE35D3542EA}"/>
              </a:ext>
            </a:extLst>
          </p:cNvPr>
          <p:cNvSpPr/>
          <p:nvPr/>
        </p:nvSpPr>
        <p:spPr>
          <a:xfrm>
            <a:off x="4790810" y="3435897"/>
            <a:ext cx="2745378" cy="660964"/>
          </a:xfrm>
          <a:prstGeom prst="wedgeRoundRectCallout">
            <a:avLst>
              <a:gd name="adj1" fmla="val 62981"/>
              <a:gd name="adj2" fmla="val -26279"/>
              <a:gd name="adj3" fmla="val 16667"/>
            </a:avLst>
          </a:prstGeom>
          <a:solidFill>
            <a:srgbClr val="32B0E6"/>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Century Gothic" panose="020B0502020202020204" pitchFamily="34" charset="0"/>
                <a:cs typeface="Arial" panose="020B0604020202020204" pitchFamily="34" charset="0"/>
              </a:rPr>
              <a:t>“You need to man up…”</a:t>
            </a:r>
          </a:p>
        </p:txBody>
      </p:sp>
      <p:sp>
        <p:nvSpPr>
          <p:cNvPr id="49" name="Speech Bubble: Rectangle with Corners Rounded 48">
            <a:extLst>
              <a:ext uri="{FF2B5EF4-FFF2-40B4-BE49-F238E27FC236}">
                <a16:creationId xmlns:a16="http://schemas.microsoft.com/office/drawing/2014/main" id="{D7F78D3F-94B2-4A60-9515-387942B3186D}"/>
              </a:ext>
            </a:extLst>
          </p:cNvPr>
          <p:cNvSpPr/>
          <p:nvPr/>
        </p:nvSpPr>
        <p:spPr>
          <a:xfrm>
            <a:off x="1631268" y="2485395"/>
            <a:ext cx="2749204" cy="660964"/>
          </a:xfrm>
          <a:prstGeom prst="wedgeRoundRectCallout">
            <a:avLst>
              <a:gd name="adj1" fmla="val -62992"/>
              <a:gd name="adj2" fmla="val -32378"/>
              <a:gd name="adj3" fmla="val 16667"/>
            </a:avLst>
          </a:prstGeom>
          <a:solidFill>
            <a:srgbClr val="32B0E6"/>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Century Gothic" panose="020B0502020202020204" pitchFamily="34" charset="0"/>
                <a:cs typeface="Arial" panose="020B0604020202020204" pitchFamily="34" charset="0"/>
              </a:rPr>
              <a:t>“You throw like a girl!”</a:t>
            </a:r>
          </a:p>
        </p:txBody>
      </p:sp>
      <p:sp>
        <p:nvSpPr>
          <p:cNvPr id="50" name="Speech Bubble: Rectangle with Corners Rounded 49">
            <a:extLst>
              <a:ext uri="{FF2B5EF4-FFF2-40B4-BE49-F238E27FC236}">
                <a16:creationId xmlns:a16="http://schemas.microsoft.com/office/drawing/2014/main" id="{8770B347-6128-4ECF-A82A-4BD4AC9B16FA}"/>
              </a:ext>
            </a:extLst>
          </p:cNvPr>
          <p:cNvSpPr/>
          <p:nvPr/>
        </p:nvSpPr>
        <p:spPr>
          <a:xfrm>
            <a:off x="243840" y="3448751"/>
            <a:ext cx="2745378" cy="660964"/>
          </a:xfrm>
          <a:prstGeom prst="wedgeRoundRectCallout">
            <a:avLst>
              <a:gd name="adj1" fmla="val 64556"/>
              <a:gd name="adj2" fmla="val 12411"/>
              <a:gd name="adj3" fmla="val 16667"/>
            </a:avLst>
          </a:prstGeom>
          <a:solidFill>
            <a:srgbClr val="B8E3F6"/>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Century Gothic" panose="020B0502020202020204" pitchFamily="34" charset="0"/>
                <a:cs typeface="Arial" panose="020B0604020202020204" pitchFamily="34" charset="0"/>
              </a:rPr>
              <a:t>“Boys don’t cry.”</a:t>
            </a:r>
          </a:p>
        </p:txBody>
      </p:sp>
      <p:pic>
        <p:nvPicPr>
          <p:cNvPr id="51" name="Picture 2" descr="Netball icon">
            <a:extLst>
              <a:ext uri="{FF2B5EF4-FFF2-40B4-BE49-F238E27FC236}">
                <a16:creationId xmlns:a16="http://schemas.microsoft.com/office/drawing/2014/main" id="{3B7A7B2A-42E1-4856-8481-3BDACE0EE9AC}"/>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9354" y="23637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Happy icon">
            <a:extLst>
              <a:ext uri="{FF2B5EF4-FFF2-40B4-BE49-F238E27FC236}">
                <a16:creationId xmlns:a16="http://schemas.microsoft.com/office/drawing/2014/main" id="{E547D4EC-982A-4B6F-A188-943B737E49D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807986" y="23637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Spotlight icon">
            <a:extLst>
              <a:ext uri="{FF2B5EF4-FFF2-40B4-BE49-F238E27FC236}">
                <a16:creationId xmlns:a16="http://schemas.microsoft.com/office/drawing/2014/main" id="{E16C77F0-D01E-4530-BE97-9FEC81896B89}"/>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23184" y="427717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4" name="Speech Bubble: Rectangle with Corners Rounded 53">
            <a:extLst>
              <a:ext uri="{FF2B5EF4-FFF2-40B4-BE49-F238E27FC236}">
                <a16:creationId xmlns:a16="http://schemas.microsoft.com/office/drawing/2014/main" id="{CA4AF759-5EDA-463D-B03F-C310048E3D63}"/>
              </a:ext>
            </a:extLst>
          </p:cNvPr>
          <p:cNvSpPr/>
          <p:nvPr/>
        </p:nvSpPr>
        <p:spPr>
          <a:xfrm>
            <a:off x="1653821" y="4412108"/>
            <a:ext cx="2749204" cy="660964"/>
          </a:xfrm>
          <a:prstGeom prst="wedgeRoundRectCallout">
            <a:avLst>
              <a:gd name="adj1" fmla="val -62992"/>
              <a:gd name="adj2" fmla="val -32378"/>
              <a:gd name="adj3" fmla="val 16667"/>
            </a:avLst>
          </a:prstGeom>
          <a:solidFill>
            <a:srgbClr val="32B0E6"/>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Century Gothic" panose="020B0502020202020204" pitchFamily="34" charset="0"/>
                <a:cs typeface="Arial" panose="020B0604020202020204" pitchFamily="34" charset="0"/>
              </a:rPr>
              <a:t>“You’re just attention-seeking.”</a:t>
            </a:r>
          </a:p>
        </p:txBody>
      </p:sp>
      <p:pic>
        <p:nvPicPr>
          <p:cNvPr id="55" name="Picture 2" descr="Crying icon">
            <a:extLst>
              <a:ext uri="{FF2B5EF4-FFF2-40B4-BE49-F238E27FC236}">
                <a16:creationId xmlns:a16="http://schemas.microsoft.com/office/drawing/2014/main" id="{B7AFB8C8-40F0-4E4C-9F9D-0E61D3FBFB65}"/>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447507" y="332047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Triceps icon">
            <a:extLst>
              <a:ext uri="{FF2B5EF4-FFF2-40B4-BE49-F238E27FC236}">
                <a16:creationId xmlns:a16="http://schemas.microsoft.com/office/drawing/2014/main" id="{E49E38A4-8D08-419D-B0A0-9CDCC7AC50F3}"/>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965091" y="332047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Top of a Hill icon">
            <a:extLst>
              <a:ext uri="{FF2B5EF4-FFF2-40B4-BE49-F238E27FC236}">
                <a16:creationId xmlns:a16="http://schemas.microsoft.com/office/drawing/2014/main" id="{5A1C0CC8-CBBE-4E5E-8893-072F48D3020D}"/>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819262" y="4277179"/>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80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descr="Muscular arm outline">
            <a:extLst>
              <a:ext uri="{FF2B5EF4-FFF2-40B4-BE49-F238E27FC236}">
                <a16:creationId xmlns:a16="http://schemas.microsoft.com/office/drawing/2014/main" id="{BC3909AE-4854-4609-8D89-7D4ECA5EA0E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9926" y="463161"/>
            <a:ext cx="4876798" cy="4876798"/>
          </a:xfrm>
          <a:prstGeom prst="rect">
            <a:avLst/>
          </a:prstGeom>
        </p:spPr>
      </p:pic>
      <p:pic>
        <p:nvPicPr>
          <p:cNvPr id="28" name="Graphic 27" descr="Megaphone outline">
            <a:extLst>
              <a:ext uri="{FF2B5EF4-FFF2-40B4-BE49-F238E27FC236}">
                <a16:creationId xmlns:a16="http://schemas.microsoft.com/office/drawing/2014/main" id="{8C51E1E3-E984-4425-BDDE-A6B8EED1CEC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4238959" y="1989834"/>
            <a:ext cx="4876798" cy="4876798"/>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59817" y="1743702"/>
            <a:ext cx="3979142" cy="1917473"/>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Class discussion (4-5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Click the image to watch a short film. When you’ve finished, discuss the following question: are there any roles that you think can only be carried out by just one “type” of person? Why?</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6" name="Rectangle: Rounded Corners 25">
            <a:extLst>
              <a:ext uri="{FF2B5EF4-FFF2-40B4-BE49-F238E27FC236}">
                <a16:creationId xmlns:a16="http://schemas.microsoft.com/office/drawing/2014/main" id="{27A5423A-9071-42BC-9B37-FE6FC12AC571}"/>
              </a:ext>
            </a:extLst>
          </p:cNvPr>
          <p:cNvSpPr/>
          <p:nvPr/>
        </p:nvSpPr>
        <p:spPr>
          <a:xfrm>
            <a:off x="259817" y="5634982"/>
            <a:ext cx="8622461" cy="958206"/>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Individual reflection (1-2 mins)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is it about certain roles that make us think that only one type of person can do them?  Do you think there are there any exceptions?</a:t>
            </a:r>
          </a:p>
        </p:txBody>
      </p:sp>
      <p:sp>
        <p:nvSpPr>
          <p:cNvPr id="41" name="Rectangle: Rounded Corners 40">
            <a:extLst>
              <a:ext uri="{FF2B5EF4-FFF2-40B4-BE49-F238E27FC236}">
                <a16:creationId xmlns:a16="http://schemas.microsoft.com/office/drawing/2014/main" id="{EEC76F71-7769-4D4F-A29E-096E1580BA91}"/>
              </a:ext>
            </a:extLst>
          </p:cNvPr>
          <p:cNvSpPr/>
          <p:nvPr/>
        </p:nvSpPr>
        <p:spPr>
          <a:xfrm>
            <a:off x="259817" y="970490"/>
            <a:ext cx="8622460" cy="629126"/>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You might have</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an image in mind of the kind of people who are likely to work in a particular sector.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Now let’s take that idea a bit further… </a:t>
            </a:r>
          </a:p>
        </p:txBody>
      </p:sp>
      <p:pic>
        <p:nvPicPr>
          <p:cNvPr id="12" name="Picture 11">
            <a:hlinkClick r:id="rId7"/>
            <a:extLst>
              <a:ext uri="{FF2B5EF4-FFF2-40B4-BE49-F238E27FC236}">
                <a16:creationId xmlns:a16="http://schemas.microsoft.com/office/drawing/2014/main" id="{8C5AEBA0-0737-4E5E-B3C6-80FB6A5E867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10222" b="2873"/>
          <a:stretch/>
        </p:blipFill>
        <p:spPr>
          <a:xfrm>
            <a:off x="4536547" y="1989207"/>
            <a:ext cx="4245406" cy="1037974"/>
          </a:xfrm>
          <a:prstGeom prst="rect">
            <a:avLst/>
          </a:prstGeom>
        </p:spPr>
      </p:pic>
      <p:pic>
        <p:nvPicPr>
          <p:cNvPr id="15" name="Picture 14">
            <a:extLst>
              <a:ext uri="{FF2B5EF4-FFF2-40B4-BE49-F238E27FC236}">
                <a16:creationId xmlns:a16="http://schemas.microsoft.com/office/drawing/2014/main" id="{B3328565-8DF6-4815-884A-126CED16265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556475" y="3269972"/>
            <a:ext cx="1574078" cy="1574078"/>
          </a:xfrm>
          <a:prstGeom prst="rect">
            <a:avLst/>
          </a:prstGeom>
        </p:spPr>
      </p:pic>
      <p:pic>
        <p:nvPicPr>
          <p:cNvPr id="16" name="Picture 15">
            <a:extLst>
              <a:ext uri="{FF2B5EF4-FFF2-40B4-BE49-F238E27FC236}">
                <a16:creationId xmlns:a16="http://schemas.microsoft.com/office/drawing/2014/main" id="{966D9E7F-F071-4347-8AA7-B4595677BEC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294"/>
          <a:stretch/>
        </p:blipFill>
        <p:spPr>
          <a:xfrm>
            <a:off x="7207875" y="3273053"/>
            <a:ext cx="1574078" cy="1568701"/>
          </a:xfrm>
          <a:prstGeom prst="rect">
            <a:avLst/>
          </a:prstGeom>
        </p:spPr>
      </p:pic>
      <p:pic>
        <p:nvPicPr>
          <p:cNvPr id="18" name="Picture 17">
            <a:extLst>
              <a:ext uri="{FF2B5EF4-FFF2-40B4-BE49-F238E27FC236}">
                <a16:creationId xmlns:a16="http://schemas.microsoft.com/office/drawing/2014/main" id="{1AC72429-4ABF-4E5C-BBD1-325AFB732B5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882175" y="3905022"/>
            <a:ext cx="1574078" cy="1574078"/>
          </a:xfrm>
          <a:prstGeom prst="rect">
            <a:avLst/>
          </a:prstGeom>
        </p:spPr>
      </p:pic>
      <p:sp>
        <p:nvSpPr>
          <p:cNvPr id="20" name="Rectangle: Rounded Corners 19">
            <a:hlinkClick r:id="rId7"/>
            <a:extLst>
              <a:ext uri="{FF2B5EF4-FFF2-40B4-BE49-F238E27FC236}">
                <a16:creationId xmlns:a16="http://schemas.microsoft.com/office/drawing/2014/main" id="{65C25EF9-40F5-41BE-B375-C6282D2F261B}"/>
              </a:ext>
            </a:extLst>
          </p:cNvPr>
          <p:cNvSpPr/>
          <p:nvPr/>
        </p:nvSpPr>
        <p:spPr>
          <a:xfrm>
            <a:off x="8104248" y="1743335"/>
            <a:ext cx="784076" cy="538608"/>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0:00-3:00</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5" name="Rectangle: Rounded Corners 24">
            <a:extLst>
              <a:ext uri="{FF2B5EF4-FFF2-40B4-BE49-F238E27FC236}">
                <a16:creationId xmlns:a16="http://schemas.microsoft.com/office/drawing/2014/main" id="{9A5CE7D6-C4E4-4129-8EEA-862DC5C0F3C5}"/>
              </a:ext>
            </a:extLst>
          </p:cNvPr>
          <p:cNvSpPr/>
          <p:nvPr/>
        </p:nvSpPr>
        <p:spPr>
          <a:xfrm>
            <a:off x="259816" y="3805261"/>
            <a:ext cx="3979142" cy="1673839"/>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We can sometimes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assume that certain sectors and roles require a particular person</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However, the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opposite is true</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Most careers are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open to everyone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they receive the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right training</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30" name="Pentagon 20">
            <a:extLst>
              <a:ext uri="{FF2B5EF4-FFF2-40B4-BE49-F238E27FC236}">
                <a16:creationId xmlns:a16="http://schemas.microsoft.com/office/drawing/2014/main" id="{A32683CF-0458-4E0E-BA75-CE10DEC894F6}"/>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pic>
        <p:nvPicPr>
          <p:cNvPr id="31" name="Picture 30" descr="Berkshire Opportunities logo">
            <a:extLst>
              <a:ext uri="{FF2B5EF4-FFF2-40B4-BE49-F238E27FC236}">
                <a16:creationId xmlns:a16="http://schemas.microsoft.com/office/drawing/2014/main" id="{8949084E-D4EC-4FB4-8F5F-62AFCFB965B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32" name="Shape 114">
            <a:extLst>
              <a:ext uri="{FF2B5EF4-FFF2-40B4-BE49-F238E27FC236}">
                <a16:creationId xmlns:a16="http://schemas.microsoft.com/office/drawing/2014/main" id="{BDD60E7B-F65F-4F66-96A7-584BEFD41ADB}"/>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are stereotypes?</a:t>
            </a:r>
          </a:p>
        </p:txBody>
      </p:sp>
      <p:sp>
        <p:nvSpPr>
          <p:cNvPr id="35" name="TextBox 34">
            <a:extLst>
              <a:ext uri="{FF2B5EF4-FFF2-40B4-BE49-F238E27FC236}">
                <a16:creationId xmlns:a16="http://schemas.microsoft.com/office/drawing/2014/main" id="{5C2A5B9B-EAF5-4A26-ABD8-77DD9F746C5F}"/>
              </a:ext>
            </a:extLst>
          </p:cNvPr>
          <p:cNvSpPr txBox="1"/>
          <p:nvPr/>
        </p:nvSpPr>
        <p:spPr>
          <a:xfrm>
            <a:off x="7010400" y="6642556"/>
            <a:ext cx="2105357" cy="215444"/>
          </a:xfrm>
          <a:prstGeom prst="rect">
            <a:avLst/>
          </a:prstGeom>
          <a:noFill/>
        </p:spPr>
        <p:txBody>
          <a:bodyPr wrap="square">
            <a:spAutoFit/>
          </a:bodyPr>
          <a:lstStyle/>
          <a:p>
            <a:r>
              <a:rPr lang="en-GB" sz="800" b="0" dirty="0">
                <a:latin typeface="Century Gothic" panose="020B0502020202020204" pitchFamily="34" charset="0"/>
                <a:hlinkClick r:id="rId7">
                  <a:extLst>
                    <a:ext uri="{A12FA001-AC4F-418D-AE19-62706E023703}">
                      <ahyp:hlinkClr xmlns:ahyp="http://schemas.microsoft.com/office/drawing/2018/hyperlinkcolor" val="tx"/>
                    </a:ext>
                  </a:extLst>
                </a:hlinkClick>
              </a:rPr>
              <a:t>https://safeshare.tv/x/9xCn-Kwy97U</a:t>
            </a:r>
            <a:r>
              <a:rPr lang="en-GB" sz="800" b="0" dirty="0">
                <a:latin typeface="Century Gothic" panose="020B0502020202020204" pitchFamily="34" charset="0"/>
              </a:rPr>
              <a:t> </a:t>
            </a:r>
            <a:endParaRPr lang="en-GB" sz="800" dirty="0">
              <a:latin typeface="Century Gothic" panose="020B0502020202020204" pitchFamily="34" charset="0"/>
            </a:endParaRPr>
          </a:p>
        </p:txBody>
      </p:sp>
    </p:spTree>
    <p:extLst>
      <p:ext uri="{BB962C8B-B14F-4D97-AF65-F5344CB8AC3E}">
        <p14:creationId xmlns:p14="http://schemas.microsoft.com/office/powerpoint/2010/main" val="423218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0" grpId="0" animBg="1"/>
      <p:bldP spid="25" grpId="0" animBg="1"/>
      <p:bldP spid="3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2702</TotalTime>
  <Words>3841</Words>
  <Application>Microsoft Office PowerPoint</Application>
  <PresentationFormat>On-screen Show (4:3)</PresentationFormat>
  <Paragraphs>417</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190</cp:revision>
  <cp:lastPrinted>2021-06-09T10:12:04Z</cp:lastPrinted>
  <dcterms:created xsi:type="dcterms:W3CDTF">2021-02-15T13:09:11Z</dcterms:created>
  <dcterms:modified xsi:type="dcterms:W3CDTF">2021-06-28T15:23:42Z</dcterms:modified>
</cp:coreProperties>
</file>