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 id="2147483685" r:id="rId5"/>
  </p:sldMasterIdLst>
  <p:handoutMasterIdLst>
    <p:handoutMasterId r:id="rId43"/>
  </p:handoutMasterIdLst>
  <p:sldIdLst>
    <p:sldId id="256" r:id="rId6"/>
    <p:sldId id="332" r:id="rId7"/>
    <p:sldId id="322" r:id="rId8"/>
    <p:sldId id="259" r:id="rId9"/>
    <p:sldId id="258" r:id="rId10"/>
    <p:sldId id="308" r:id="rId11"/>
    <p:sldId id="309" r:id="rId12"/>
    <p:sldId id="325" r:id="rId13"/>
    <p:sldId id="326" r:id="rId14"/>
    <p:sldId id="327" r:id="rId15"/>
    <p:sldId id="328" r:id="rId16"/>
    <p:sldId id="333" r:id="rId17"/>
    <p:sldId id="329" r:id="rId18"/>
    <p:sldId id="305" r:id="rId19"/>
    <p:sldId id="263" r:id="rId20"/>
    <p:sldId id="279" r:id="rId21"/>
    <p:sldId id="334" r:id="rId22"/>
    <p:sldId id="283" r:id="rId23"/>
    <p:sldId id="266" r:id="rId24"/>
    <p:sldId id="267" r:id="rId25"/>
    <p:sldId id="273" r:id="rId26"/>
    <p:sldId id="311" r:id="rId27"/>
    <p:sldId id="268" r:id="rId28"/>
    <p:sldId id="274" r:id="rId29"/>
    <p:sldId id="312" r:id="rId30"/>
    <p:sldId id="269" r:id="rId31"/>
    <p:sldId id="275" r:id="rId32"/>
    <p:sldId id="313" r:id="rId33"/>
    <p:sldId id="270" r:id="rId34"/>
    <p:sldId id="276" r:id="rId35"/>
    <p:sldId id="314" r:id="rId36"/>
    <p:sldId id="271" r:id="rId37"/>
    <p:sldId id="277" r:id="rId38"/>
    <p:sldId id="315" r:id="rId39"/>
    <p:sldId id="272" r:id="rId40"/>
    <p:sldId id="278" r:id="rId41"/>
    <p:sldId id="31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showGuides="1">
      <p:cViewPr varScale="1">
        <p:scale>
          <a:sx n="64" d="100"/>
          <a:sy n="64" d="100"/>
        </p:scale>
        <p:origin x="624"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ge" userId="021ee5a1cc8efe05" providerId="LiveId" clId="{68A0B83A-E9D9-42E4-AE82-1793B0D2C72D}"/>
    <pc:docChg chg="delSld">
      <pc:chgData name="Tim Page" userId="021ee5a1cc8efe05" providerId="LiveId" clId="{68A0B83A-E9D9-42E4-AE82-1793B0D2C72D}" dt="2022-03-11T12:03:33.571" v="1" actId="2696"/>
      <pc:docMkLst>
        <pc:docMk/>
      </pc:docMkLst>
      <pc:sldChg chg="del">
        <pc:chgData name="Tim Page" userId="021ee5a1cc8efe05" providerId="LiveId" clId="{68A0B83A-E9D9-42E4-AE82-1793B0D2C72D}" dt="2022-03-11T12:03:32.617" v="0" actId="2696"/>
        <pc:sldMkLst>
          <pc:docMk/>
          <pc:sldMk cId="1739310550" sldId="330"/>
        </pc:sldMkLst>
      </pc:sldChg>
      <pc:sldChg chg="del">
        <pc:chgData name="Tim Page" userId="021ee5a1cc8efe05" providerId="LiveId" clId="{68A0B83A-E9D9-42E4-AE82-1793B0D2C72D}" dt="2022-03-11T12:03:33.571" v="1" actId="2696"/>
        <pc:sldMkLst>
          <pc:docMk/>
          <pc:sldMk cId="3807631496" sldId="33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1FB828-D179-4AC0-A4B2-11D7C278A2E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F246DF6-2875-495A-B947-FB537538CD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EE075C-84BA-4AA9-9785-1AC5DC3FFAE4}" type="datetimeFigureOut">
              <a:rPr lang="en-GB" smtClean="0"/>
              <a:t>11/03/2022</a:t>
            </a:fld>
            <a:endParaRPr lang="en-GB" dirty="0"/>
          </a:p>
        </p:txBody>
      </p:sp>
      <p:sp>
        <p:nvSpPr>
          <p:cNvPr id="4" name="Footer Placeholder 3">
            <a:extLst>
              <a:ext uri="{FF2B5EF4-FFF2-40B4-BE49-F238E27FC236}">
                <a16:creationId xmlns:a16="http://schemas.microsoft.com/office/drawing/2014/main" id="{3A0124EC-3ABB-4C11-8F32-D6EDEA0F187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EB0716FA-71C7-44BB-AD26-E66E825AA8A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58AC9-0940-4C73-A092-F0CA00356E59}" type="slidenum">
              <a:rPr lang="en-GB" smtClean="0"/>
              <a:t>‹#›</a:t>
            </a:fld>
            <a:endParaRPr lang="en-GB" dirty="0"/>
          </a:p>
        </p:txBody>
      </p:sp>
    </p:spTree>
    <p:extLst>
      <p:ext uri="{BB962C8B-B14F-4D97-AF65-F5344CB8AC3E}">
        <p14:creationId xmlns:p14="http://schemas.microsoft.com/office/powerpoint/2010/main" val="19430375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2853778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46035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69158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856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34858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47005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B70C316-149B-4C9F-844E-BD406B51D595}"/>
              </a:ext>
            </a:extLst>
          </p:cNvPr>
          <p:cNvSpPr>
            <a:spLocks noGrp="1"/>
          </p:cNvSpPr>
          <p:nvPr>
            <p:ph type="body" idx="1"/>
          </p:nvPr>
        </p:nvSpPr>
        <p:spPr>
          <a:xfrm>
            <a:off x="839788" y="1560399"/>
            <a:ext cx="5157787"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A4033B6D-09CB-423B-8108-1672C90C38DE}"/>
              </a:ext>
            </a:extLst>
          </p:cNvPr>
          <p:cNvSpPr>
            <a:spLocks noGrp="1"/>
          </p:cNvSpPr>
          <p:nvPr>
            <p:ph sz="half" idx="2"/>
          </p:nvPr>
        </p:nvSpPr>
        <p:spPr>
          <a:xfrm>
            <a:off x="839788" y="2384311"/>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65FED2BF-C665-4790-84C9-F4A0DEBD13C8}"/>
              </a:ext>
            </a:extLst>
          </p:cNvPr>
          <p:cNvSpPr>
            <a:spLocks noGrp="1"/>
          </p:cNvSpPr>
          <p:nvPr>
            <p:ph type="body" sz="quarter" idx="3"/>
          </p:nvPr>
        </p:nvSpPr>
        <p:spPr>
          <a:xfrm>
            <a:off x="6172200" y="1560399"/>
            <a:ext cx="5183188" cy="823912"/>
          </a:xfrm>
        </p:spPr>
        <p:txBody>
          <a:bodyPr anchor="ctr" anchorCtr="0">
            <a:norm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6C578DC5-C125-4DAF-8ADC-124BD34ED657}"/>
              </a:ext>
            </a:extLst>
          </p:cNvPr>
          <p:cNvSpPr>
            <a:spLocks noGrp="1"/>
          </p:cNvSpPr>
          <p:nvPr>
            <p:ph sz="quarter" idx="4"/>
          </p:nvPr>
        </p:nvSpPr>
        <p:spPr>
          <a:xfrm>
            <a:off x="6172200" y="2384311"/>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4EBBB74-B31D-4C69-AF01-DB2E382A3DC9}"/>
              </a:ext>
            </a:extLst>
          </p:cNvPr>
          <p:cNvSpPr>
            <a:spLocks noGrp="1"/>
          </p:cNvSpPr>
          <p:nvPr>
            <p:ph type="title"/>
          </p:nvPr>
        </p:nvSpPr>
        <p:spPr>
          <a:xfrm>
            <a:off x="839788" y="365125"/>
            <a:ext cx="10515600" cy="964800"/>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136945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96114-C49E-403C-9783-97C848045391}"/>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539763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53384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4C6F0-4357-4A79-9116-7F51AFFA61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C3A222F-E996-49D3-9404-4F1E91C630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a:extLst>
              <a:ext uri="{FF2B5EF4-FFF2-40B4-BE49-F238E27FC236}">
                <a16:creationId xmlns:a16="http://schemas.microsoft.com/office/drawing/2014/main" id="{9135351F-957A-4F60-81A2-9D3AE415B08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4936" y="246762"/>
            <a:ext cx="2381692" cy="1215564"/>
          </a:xfrm>
          <a:prstGeom prst="rect">
            <a:avLst/>
          </a:prstGeom>
        </p:spPr>
      </p:pic>
    </p:spTree>
    <p:extLst>
      <p:ext uri="{BB962C8B-B14F-4D97-AF65-F5344CB8AC3E}">
        <p14:creationId xmlns:p14="http://schemas.microsoft.com/office/powerpoint/2010/main" val="3299359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45A9-9D35-4CE5-A892-307EF8501E9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C67AB525-BE35-44DB-9E19-C29EAA77B4ED}"/>
              </a:ext>
            </a:extLst>
          </p:cNvPr>
          <p:cNvSpPr>
            <a:spLocks noGrp="1"/>
          </p:cNvSpPr>
          <p:nvPr>
            <p:ph idx="1"/>
          </p:nvPr>
        </p:nvSpPr>
        <p:spPr>
          <a:xfrm>
            <a:off x="838200" y="1561381"/>
            <a:ext cx="10515600" cy="461558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91691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2BA5BC-7982-4E30-8401-2CE5EE0D6D25}"/>
              </a:ext>
            </a:extLst>
          </p:cNvPr>
          <p:cNvSpPr>
            <a:spLocks noGrp="1"/>
          </p:cNvSpPr>
          <p:nvPr>
            <p:ph sz="half" idx="1"/>
          </p:nvPr>
        </p:nvSpPr>
        <p:spPr>
          <a:xfrm>
            <a:off x="838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333D2B9-48AA-41A9-A7E6-C3F7E5EE8D5F}"/>
              </a:ext>
            </a:extLst>
          </p:cNvPr>
          <p:cNvSpPr>
            <a:spLocks noGrp="1"/>
          </p:cNvSpPr>
          <p:nvPr>
            <p:ph sz="half" idx="2"/>
          </p:nvPr>
        </p:nvSpPr>
        <p:spPr>
          <a:xfrm>
            <a:off x="6172200" y="1558212"/>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ED6E9A0-646F-4DCC-A2FF-B363AA220880}"/>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6359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8831BD47-F49D-4393-89EC-BE3B58A04050}"/>
              </a:ext>
            </a:extLst>
          </p:cNvPr>
          <p:cNvPicPr>
            <a:picLocks noChangeAspect="1" noChangeArrowheads="1"/>
          </p:cNvPicPr>
          <p:nvPr userDrawn="1"/>
        </p:nvPicPr>
        <p:blipFill rotWithShape="1">
          <a:blip r:embed="rId8">
            <a:extLst>
              <a:ext uri="{28A0092B-C50C-407E-A947-70E740481C1C}">
                <a14:useLocalDpi xmlns:a14="http://schemas.microsoft.com/office/drawing/2010/main" val="0"/>
              </a:ext>
            </a:extLst>
          </a:blip>
          <a:srcRect t="22524"/>
          <a:stretch/>
        </p:blipFill>
        <p:spPr bwMode="auto">
          <a:xfrm>
            <a:off x="-1283" y="4968815"/>
            <a:ext cx="12193284" cy="18891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7A738"/>
                  </a:outerShdw>
                </a:effectLst>
              </a14:hiddenEffects>
            </a:ext>
          </a:extLst>
        </p:spPr>
      </p:pic>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0419148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1" r:id="rId3"/>
    <p:sldLayoutId id="2147483682" r:id="rId4"/>
    <p:sldLayoutId id="2147483683" r:id="rId5"/>
    <p:sldLayoutId id="2147483684"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7B975B-7912-4BDF-98D7-ABA947AF8D46}"/>
              </a:ext>
            </a:extLst>
          </p:cNvPr>
          <p:cNvSpPr>
            <a:spLocks noGrp="1"/>
          </p:cNvSpPr>
          <p:nvPr>
            <p:ph type="title"/>
          </p:nvPr>
        </p:nvSpPr>
        <p:spPr>
          <a:xfrm>
            <a:off x="838200" y="365125"/>
            <a:ext cx="10515600" cy="96334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7264BB3E-5AD8-4537-9140-6A166FFAC1CE}"/>
              </a:ext>
            </a:extLst>
          </p:cNvPr>
          <p:cNvSpPr>
            <a:spLocks noGrp="1"/>
          </p:cNvSpPr>
          <p:nvPr>
            <p:ph type="body" idx="1"/>
          </p:nvPr>
        </p:nvSpPr>
        <p:spPr>
          <a:xfrm>
            <a:off x="838200" y="1561381"/>
            <a:ext cx="10515600" cy="4615582"/>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6818981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Lst>
  <p:txStyles>
    <p:titleStyle>
      <a:lvl1pPr algn="l" defTabSz="914400" rtl="0" eaLnBrk="1" latinLnBrk="0" hangingPunct="1">
        <a:lnSpc>
          <a:spcPct val="90000"/>
        </a:lnSpc>
        <a:spcBef>
          <a:spcPct val="0"/>
        </a:spcBef>
        <a:buNone/>
        <a:defRPr sz="4400" kern="1200">
          <a:solidFill>
            <a:schemeClr val="accent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britishchambers.org.uk/news/2022/03/bcc-forecast-uk-economic-growth-to-halve-this-year-as-domestic-global-headwinds-soar"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ied.co.uk/insights/levelling_up_pre_white_paper_perspectives/"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hyperlink" Target="https://ied.co.uk/insights/levelling_up_pre_white_paper_perspectives/" TargetMode="Externa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hyperlink" Target="https://www.ons.gov.uk/employmentandlabourmarket/peopleinwork/employmentandemployeetypes/bulletins/employmentintheuk/february2022"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hyperlink" Target="https://www.nomisweb.co.uk/reports/lmp/lep/1925185564/report.aspx#tabwab"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hyperlink" Target="https://www.businesstraveller.com/business-travel/2022/02/23/heathrows-passenger-numbers-fall-to-lowest-level-since-1972/" TargetMode="Externa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hyperlink" Target="https://a.economicmodeling.com/login/login.php" TargetMode="Externa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bracknell-forest.gov.uk/news/2022/02/business-survey-2021-result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ng.com/search?q=Plans+have+been+approved+for+SEGRO+to+develop+the+first+multi-storey+industrial+development+on+the+Slough+Trading+Estate.+Known+as+SEGRO+V-Park+Leigh+Road&amp;cvid=1dc6dee30db1416c84657f467ee3e769&amp;aqs=edge..69i57.353j0j1&amp;pglt=41&amp;FORM=ANNTA1&amp;PC=LCT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businessmag.co.uk/property/readings-green-park-station-nears-completion/"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getreading.co.uk/news/reading-berkshire-news/two-new-co-ops-open-23220308"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8.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businessmag.co.uk/news/maidenhead-motorists-to-benefit-from-new-fast-electric-charging-points/"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businessmag.co.uk/technology-innovation/vodafone-chief-executive-fuels-three-merger-speculation/" TargetMode="External"/><Relationship Id="rId2" Type="http://schemas.openxmlformats.org/officeDocument/2006/relationships/hyperlink" Target="https://www.berkshirepublichealth.co.uk/covid-19-dashboard/" TargetMode="Externa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www.imf.org/en/Publications/WEO/Issues/2022/01/25/world-economic-outlook-update-january-2022"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ecd.org/economy/weekly-tracker-of-gdp-growth/#:~:text=%E2%80%8C%20The%20OECD%20Weekly%20Tracker%20of%20GDP%20growth,the%20turbulent%20period%20of%20the%20current%20global%20pandemic." TargetMode="Externa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bankofengland.co.uk/monetary-policy-report/2022/february-2022"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heguardian.com/business/2022/feb/16/uk-inflation-rises-amid-cost-of-living-crisis" TargetMode="Externa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Thames Valley Berkshire</a:t>
            </a:r>
            <a:br>
              <a:rPr lang="en-GB" dirty="0"/>
            </a:br>
            <a:r>
              <a:rPr lang="en-GB" dirty="0"/>
              <a:t>Monthly Economic Briefing</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February 2022</a:t>
            </a:r>
          </a:p>
        </p:txBody>
      </p:sp>
    </p:spTree>
    <p:extLst>
      <p:ext uri="{BB962C8B-B14F-4D97-AF65-F5344CB8AC3E}">
        <p14:creationId xmlns:p14="http://schemas.microsoft.com/office/powerpoint/2010/main" val="153958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lstStyle/>
          <a:p>
            <a:r>
              <a:rPr lang="en-GB" dirty="0"/>
              <a:t>UK Economy 3</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Autofit/>
          </a:bodyPr>
          <a:lstStyle/>
          <a:p>
            <a:r>
              <a:rPr lang="en-US" sz="1800" dirty="0"/>
              <a:t>UK GDP growth forecast for 2022 is 3.6%, 1.3% in 2023 and 1.2% in 2024</a:t>
            </a:r>
          </a:p>
          <a:p>
            <a:r>
              <a:rPr lang="en-US" sz="1800" dirty="0"/>
              <a:t>Following Q4 2021 growth of 1.0%, quarter-on-quarter GDP growth is forecast to slow to 0.7% in Q1 2022, then to 0.2% in Q2 and 0.1% growth in Q3</a:t>
            </a:r>
          </a:p>
          <a:p>
            <a:r>
              <a:rPr lang="en-US" sz="1800" dirty="0"/>
              <a:t>Household consumption forecast is for growth of 4.4% in 2022, growth of 1.3% for 2023 and 1.2% in 2024</a:t>
            </a:r>
          </a:p>
          <a:p>
            <a:r>
              <a:rPr lang="en-US" sz="1800" dirty="0"/>
              <a:t>Business investment forecast is to grow by 3.5% in 2022 before halving to 1.6% in 2023, amid the end of the super deduction and the corporation tax rise, and slowing again to 1.5% in 2024</a:t>
            </a:r>
          </a:p>
          <a:p>
            <a:r>
              <a:rPr lang="en-US" sz="1800" dirty="0"/>
              <a:t>BCC expects export growth of 4.2% in 2022, 1.6% in 2023 and 1.6% in 2024, compared to import growth of 4.7%, 1.6% and 1.5%</a:t>
            </a:r>
          </a:p>
          <a:p>
            <a:r>
              <a:rPr lang="en-US" sz="1800" dirty="0"/>
              <a:t>BCC expects a UK unemployment rate of 4.0% in 2022 and 2023, before easing slightly to 3.9% in 2024</a:t>
            </a:r>
          </a:p>
          <a:p>
            <a:r>
              <a:rPr lang="en-US" sz="1800" dirty="0"/>
              <a:t>CPI inflation is forecast to peak at 8.0% in Q2 2022, before easing to 5.5% by the end of the year. Inflation is expected to drop back to the Bank of England’s 2% target in Q4 2024</a:t>
            </a:r>
          </a:p>
          <a:p>
            <a:r>
              <a:rPr lang="en-US" sz="1800" dirty="0"/>
              <a:t>UK official interest rates are expected to rise to Q3 2022 to 0.75%, then to 1.00% in Q4 2022, ending the forecast period at 1.50%					  		     				   </a:t>
            </a:r>
          </a:p>
          <a:p>
            <a:pPr marL="0" indent="0">
              <a:buNone/>
            </a:pPr>
            <a:r>
              <a:rPr lang="en-US" sz="1800" dirty="0"/>
              <a:t>							  </a:t>
            </a:r>
            <a:r>
              <a:rPr lang="en-US" sz="1800" dirty="0">
                <a:hlinkClick r:id="rId2"/>
              </a:rPr>
              <a:t>Source: British Chambers, February 2022</a:t>
            </a:r>
            <a:endParaRPr lang="en-GB" sz="1800" dirty="0"/>
          </a:p>
        </p:txBody>
      </p:sp>
    </p:spTree>
    <p:extLst>
      <p:ext uri="{BB962C8B-B14F-4D97-AF65-F5344CB8AC3E}">
        <p14:creationId xmlns:p14="http://schemas.microsoft.com/office/powerpoint/2010/main" val="3738131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a:bodyPr>
          <a:lstStyle/>
          <a:p>
            <a:r>
              <a:rPr lang="en-GB" sz="2800" dirty="0"/>
              <a:t>Monthly Event Spotlight: Levelling Up White Paper Response by the Institute of Economic Development, 28</a:t>
            </a:r>
            <a:r>
              <a:rPr lang="en-GB" sz="2800" baseline="30000" dirty="0"/>
              <a:t>th</a:t>
            </a:r>
            <a:r>
              <a:rPr lang="en-GB" sz="2800" dirty="0"/>
              <a:t> February 2022 </a:t>
            </a:r>
            <a:r>
              <a:rPr lang="en-GB" sz="2800" b="1" dirty="0"/>
              <a:t>1/2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Autofit/>
          </a:bodyPr>
          <a:lstStyle/>
          <a:p>
            <a:pPr marL="0" indent="0">
              <a:lnSpc>
                <a:spcPct val="103000"/>
              </a:lnSpc>
              <a:buNone/>
            </a:pPr>
            <a:r>
              <a:rPr lang="en-US" sz="1500" b="1" dirty="0"/>
              <a:t>Mark Bretton, Chair of the LEP Network </a:t>
            </a:r>
          </a:p>
          <a:p>
            <a:pPr lvl="1">
              <a:lnSpc>
                <a:spcPct val="103000"/>
              </a:lnSpc>
              <a:buFont typeface="Courier New" panose="02070309020205020404" pitchFamily="49" charset="0"/>
              <a:buChar char="o"/>
            </a:pPr>
            <a:r>
              <a:rPr lang="en-US" sz="1500" dirty="0"/>
              <a:t>Over the last 11 years, £20bn has been allocated to us, but this has been more than matched through private sector funds we have leveraged. </a:t>
            </a:r>
          </a:p>
          <a:p>
            <a:pPr lvl="1">
              <a:lnSpc>
                <a:spcPct val="103000"/>
              </a:lnSpc>
              <a:buFont typeface="Courier New" panose="02070309020205020404" pitchFamily="49" charset="0"/>
              <a:buChar char="o"/>
            </a:pPr>
            <a:r>
              <a:rPr lang="en-US" sz="1500" dirty="0"/>
              <a:t>LEP leaders have shown dedication and resolution, especially over the last 11 months when going through yet another LEP review. We must be the most scrutinised and reviewed local economic development body in the country. </a:t>
            </a:r>
          </a:p>
          <a:p>
            <a:pPr lvl="1">
              <a:lnSpc>
                <a:spcPct val="103000"/>
              </a:lnSpc>
              <a:buFont typeface="Courier New" panose="02070309020205020404" pitchFamily="49" charset="0"/>
              <a:buChar char="o"/>
            </a:pPr>
            <a:r>
              <a:rPr lang="en-US" sz="1500" dirty="0"/>
              <a:t>The affirmation of the “vital role of LEPs” in the White Paper is important; but we need to resolve the financial question.</a:t>
            </a:r>
          </a:p>
          <a:p>
            <a:pPr lvl="1">
              <a:lnSpc>
                <a:spcPct val="103000"/>
              </a:lnSpc>
              <a:buFont typeface="Courier New" panose="02070309020205020404" pitchFamily="49" charset="0"/>
              <a:buChar char="o"/>
            </a:pPr>
            <a:r>
              <a:rPr lang="en-US" sz="1500" dirty="0"/>
              <a:t>LEPs are involved in core policy issues following the White Paper, for the first time. </a:t>
            </a:r>
          </a:p>
          <a:p>
            <a:pPr lvl="1">
              <a:lnSpc>
                <a:spcPct val="103000"/>
              </a:lnSpc>
              <a:buFont typeface="Courier New" panose="02070309020205020404" pitchFamily="49" charset="0"/>
              <a:buChar char="o"/>
            </a:pPr>
            <a:r>
              <a:rPr lang="en-US" sz="1500" dirty="0"/>
              <a:t>The White Paper includes serious policy ideas; a striking comment from journalist and academic Will Hutton noted that the first two thirds was among best analysis of the challenges we face that he has read. </a:t>
            </a:r>
          </a:p>
          <a:p>
            <a:pPr lvl="1">
              <a:lnSpc>
                <a:spcPct val="103000"/>
              </a:lnSpc>
              <a:buFont typeface="Courier New" panose="02070309020205020404" pitchFamily="49" charset="0"/>
              <a:buChar char="o"/>
            </a:pPr>
            <a:r>
              <a:rPr lang="en-US" sz="1500" dirty="0"/>
              <a:t>On the role of LEPs: government acknowledges a future role for us; our value is in the Levelling Up vision; it recognises our convening power. It is important to retain the key strengths of LEPs. The devil is in the detail, but the course is set for greater devolution. A key issue is to convince businesses that their efforts are having an effect and it is worth them keeping involved.</a:t>
            </a:r>
          </a:p>
          <a:p>
            <a:pPr lvl="1">
              <a:lnSpc>
                <a:spcPct val="103000"/>
              </a:lnSpc>
              <a:buFont typeface="Courier New" panose="02070309020205020404" pitchFamily="49" charset="0"/>
              <a:buChar char="o"/>
            </a:pPr>
            <a:r>
              <a:rPr lang="en-US" sz="1500" dirty="0"/>
              <a:t>There is no single model that will fit all scenarios. The journey to devolution for many will be a long one. In some places, there will be no more appetite for Mayors or County Deals in future than there is now. </a:t>
            </a:r>
          </a:p>
          <a:p>
            <a:pPr marL="457200" lvl="1" indent="0">
              <a:lnSpc>
                <a:spcPct val="103000"/>
              </a:lnSpc>
              <a:buNone/>
            </a:pPr>
            <a:endParaRPr lang="en-GB" sz="1200" b="1" dirty="0"/>
          </a:p>
          <a:p>
            <a:pPr marL="457200" lvl="1" indent="0">
              <a:lnSpc>
                <a:spcPct val="103000"/>
              </a:lnSpc>
              <a:buNone/>
            </a:pPr>
            <a:r>
              <a:rPr lang="en-GB" sz="1200" b="1" dirty="0"/>
              <a:t>        			             Pre-event report available here: </a:t>
            </a:r>
            <a:r>
              <a:rPr lang="en-GB" sz="1200" b="1" dirty="0">
                <a:hlinkClick r:id="rId2"/>
              </a:rPr>
              <a:t>‘</a:t>
            </a:r>
            <a:r>
              <a:rPr lang="en-US" sz="1200" b="1" dirty="0">
                <a:hlinkClick r:id="rId2"/>
              </a:rPr>
              <a:t>Levelling Up: Pre-White Paper Perspectives’, Institute of Economic Development</a:t>
            </a:r>
            <a:endParaRPr lang="en-GB" sz="1200" dirty="0"/>
          </a:p>
        </p:txBody>
      </p:sp>
    </p:spTree>
    <p:extLst>
      <p:ext uri="{BB962C8B-B14F-4D97-AF65-F5344CB8AC3E}">
        <p14:creationId xmlns:p14="http://schemas.microsoft.com/office/powerpoint/2010/main" val="4077493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a:bodyPr>
          <a:lstStyle/>
          <a:p>
            <a:r>
              <a:rPr lang="en-GB" sz="2800" dirty="0"/>
              <a:t>Monthly Event Spotlight: Levelling Up White Paper Response by the Institute of Economic Development, 28</a:t>
            </a:r>
            <a:r>
              <a:rPr lang="en-GB" sz="2800" baseline="30000" dirty="0"/>
              <a:t>th</a:t>
            </a:r>
            <a:r>
              <a:rPr lang="en-GB" sz="2800" dirty="0"/>
              <a:t> February 2022 </a:t>
            </a:r>
            <a:r>
              <a:rPr lang="en-GB" sz="2800" b="1" dirty="0"/>
              <a:t>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Autofit/>
          </a:bodyPr>
          <a:lstStyle/>
          <a:p>
            <a:pPr marL="0" indent="0">
              <a:lnSpc>
                <a:spcPct val="103000"/>
              </a:lnSpc>
              <a:buNone/>
            </a:pPr>
            <a:r>
              <a:rPr lang="en-US" sz="1500" b="1" dirty="0"/>
              <a:t>Greg Clark</a:t>
            </a:r>
          </a:p>
          <a:p>
            <a:pPr lvl="1">
              <a:lnSpc>
                <a:spcPct val="103000"/>
              </a:lnSpc>
              <a:buFont typeface="Courier New" panose="02070309020205020404" pitchFamily="49" charset="0"/>
              <a:buChar char="o"/>
            </a:pPr>
            <a:r>
              <a:rPr lang="en-US" sz="1500" dirty="0"/>
              <a:t>I came into politics motivated to ensure the whole country can reach its potential. I set up LEPs and did the first City Deals. These became local growth deals, devo deals. As Business Secretary, I developed an industrial strategy. There was a reliance on local growth within this. Pillars of the industrial strategy were around science and innovation, skills, infrastructure and a competitive business environment. </a:t>
            </a:r>
          </a:p>
          <a:p>
            <a:pPr lvl="1">
              <a:lnSpc>
                <a:spcPct val="103000"/>
              </a:lnSpc>
              <a:buFont typeface="Courier New" panose="02070309020205020404" pitchFamily="49" charset="0"/>
              <a:buChar char="o"/>
            </a:pPr>
            <a:r>
              <a:rPr lang="en-US" sz="1500" dirty="0"/>
              <a:t>Both Boris Johnson and Michael Gove are very commited to the Levelling Up agenda. A big part of their analysis of the political project that is this government is that we will never achieve our potential unless every part of the country achieves its potential. </a:t>
            </a:r>
          </a:p>
          <a:p>
            <a:pPr lvl="1">
              <a:lnSpc>
                <a:spcPct val="103000"/>
              </a:lnSpc>
              <a:buFont typeface="Courier New" panose="02070309020205020404" pitchFamily="49" charset="0"/>
              <a:buChar char="o"/>
            </a:pPr>
            <a:r>
              <a:rPr lang="en-US" sz="1500" dirty="0"/>
              <a:t>There is some unfinished business about the White Paper: there is no significant central effort for local government reorganisation. Boris Johnson could have used some of his political capital and parliamentary majority to push unitary authorities. I became convinced that a unitary model was the most effective model. </a:t>
            </a:r>
          </a:p>
          <a:p>
            <a:pPr lvl="1">
              <a:lnSpc>
                <a:spcPct val="103000"/>
              </a:lnSpc>
              <a:buFont typeface="Courier New" panose="02070309020205020404" pitchFamily="49" charset="0"/>
              <a:buChar char="o"/>
            </a:pPr>
            <a:r>
              <a:rPr lang="en-US" sz="1500" dirty="0"/>
              <a:t>To have survived what could have been a hacking back of the role of LEPs is very significant. There has been some momentum in the last couple of years, but Local Industrial Strategies don’t have the degree of national prominence that they should have. </a:t>
            </a:r>
          </a:p>
          <a:p>
            <a:pPr lvl="1">
              <a:lnSpc>
                <a:spcPct val="103000"/>
              </a:lnSpc>
              <a:buFont typeface="Courier New" panose="02070309020205020404" pitchFamily="49" charset="0"/>
              <a:buChar char="o"/>
            </a:pPr>
            <a:r>
              <a:rPr lang="en-US" sz="1500" dirty="0"/>
              <a:t>There is not a great deal of extra money. Money isn’t everything, but it helps, and continued resistance to tax raising powers means there are some limits on the amount of transformation that can be achieved. The question is: How to Level Up with resources that are pretty limited. </a:t>
            </a:r>
          </a:p>
          <a:p>
            <a:pPr marL="457200" lvl="1" indent="0">
              <a:lnSpc>
                <a:spcPct val="103000"/>
              </a:lnSpc>
              <a:buNone/>
            </a:pPr>
            <a:r>
              <a:rPr lang="en-US" sz="1200" b="1" dirty="0"/>
              <a:t>			             </a:t>
            </a:r>
            <a:r>
              <a:rPr lang="en-GB" sz="1200" b="1" dirty="0"/>
              <a:t>Pre-event report available here: </a:t>
            </a:r>
            <a:r>
              <a:rPr lang="en-GB" sz="1200" b="1" dirty="0">
                <a:hlinkClick r:id="rId2"/>
              </a:rPr>
              <a:t>‘</a:t>
            </a:r>
            <a:r>
              <a:rPr lang="en-US" sz="1200" b="1" dirty="0">
                <a:hlinkClick r:id="rId2"/>
              </a:rPr>
              <a:t>Levelling Up: Pre-White Paper Perspectives’, Institute of Economic Development</a:t>
            </a:r>
            <a:endParaRPr lang="en-GB" sz="1200" dirty="0"/>
          </a:p>
        </p:txBody>
      </p:sp>
    </p:spTree>
    <p:extLst>
      <p:ext uri="{BB962C8B-B14F-4D97-AF65-F5344CB8AC3E}">
        <p14:creationId xmlns:p14="http://schemas.microsoft.com/office/powerpoint/2010/main" val="4174967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0264-9B8D-49F7-9F26-B3CBBF038F9F}"/>
              </a:ext>
            </a:extLst>
          </p:cNvPr>
          <p:cNvSpPr>
            <a:spLocks noGrp="1"/>
          </p:cNvSpPr>
          <p:nvPr>
            <p:ph type="title"/>
          </p:nvPr>
        </p:nvSpPr>
        <p:spPr/>
        <p:txBody>
          <a:bodyPr>
            <a:normAutofit fontScale="90000"/>
          </a:bodyPr>
          <a:lstStyle/>
          <a:p>
            <a:r>
              <a:rPr lang="en-GB" dirty="0"/>
              <a:t>Employment in the UK: Labour Force Survey – February 2022</a:t>
            </a:r>
          </a:p>
        </p:txBody>
      </p:sp>
      <p:sp>
        <p:nvSpPr>
          <p:cNvPr id="5" name="Content Placeholder 4">
            <a:extLst>
              <a:ext uri="{FF2B5EF4-FFF2-40B4-BE49-F238E27FC236}">
                <a16:creationId xmlns:a16="http://schemas.microsoft.com/office/drawing/2014/main" id="{9BF647F1-38CB-47C7-9EC2-D2FD34CEEE61}"/>
              </a:ext>
            </a:extLst>
          </p:cNvPr>
          <p:cNvSpPr>
            <a:spLocks noGrp="1"/>
          </p:cNvSpPr>
          <p:nvPr>
            <p:ph idx="1"/>
          </p:nvPr>
        </p:nvSpPr>
        <p:spPr/>
        <p:txBody>
          <a:bodyPr>
            <a:normAutofit/>
          </a:bodyPr>
          <a:lstStyle/>
          <a:p>
            <a:pPr marL="0" indent="0">
              <a:buNone/>
            </a:pPr>
            <a:r>
              <a:rPr lang="en-GB" sz="1800" dirty="0"/>
              <a:t>Key points:</a:t>
            </a:r>
          </a:p>
          <a:p>
            <a:pPr algn="l">
              <a:buFont typeface="Arial" panose="020B0604020202020204" pitchFamily="34" charset="0"/>
              <a:buChar char="•"/>
            </a:pPr>
            <a:r>
              <a:rPr lang="en-US" sz="1800" b="0" i="0" dirty="0">
                <a:solidFill>
                  <a:srgbClr val="323132"/>
                </a:solidFill>
                <a:effectLst/>
              </a:rPr>
              <a:t>October to December 2021 estimates show a continuing recovery in the labour market compared with the previous three-month period (July to September 2021), with an increase in the employment rate and a decrease in the unemployment rate, however, the economic inactivity rate increased on the quarter.</a:t>
            </a:r>
          </a:p>
          <a:p>
            <a:pPr algn="l">
              <a:buFont typeface="Arial" panose="020B0604020202020204" pitchFamily="34" charset="0"/>
              <a:buChar char="•"/>
            </a:pPr>
            <a:r>
              <a:rPr lang="en-US" sz="1800" b="0" i="0" dirty="0">
                <a:solidFill>
                  <a:srgbClr val="323132"/>
                </a:solidFill>
                <a:effectLst/>
              </a:rPr>
              <a:t>The UK employment rate was estimated at 75.5%, 0.1 percentage points higher than the previous three-month period, but 1.0 percentage points lower than before the coronavirus pandemic (December 2019 to February 2020).</a:t>
            </a:r>
          </a:p>
          <a:p>
            <a:pPr algn="l">
              <a:buFont typeface="Arial" panose="020B0604020202020204" pitchFamily="34" charset="0"/>
              <a:buChar char="•"/>
            </a:pPr>
            <a:r>
              <a:rPr lang="en-US" sz="1800" b="0" i="0" dirty="0">
                <a:solidFill>
                  <a:srgbClr val="323132"/>
                </a:solidFill>
                <a:effectLst/>
              </a:rPr>
              <a:t>The UK unemployment rate was estimated at 4.1%, 0.2 percentage points lower than the previous three-month period, but 0.1 percentage points higher than before the coronavirus pandemic.</a:t>
            </a:r>
          </a:p>
          <a:p>
            <a:pPr algn="l">
              <a:buFont typeface="Arial" panose="020B0604020202020204" pitchFamily="34" charset="0"/>
              <a:buChar char="•"/>
            </a:pPr>
            <a:r>
              <a:rPr lang="en-US" sz="1800" b="0" i="0" dirty="0">
                <a:solidFill>
                  <a:srgbClr val="323132"/>
                </a:solidFill>
                <a:effectLst/>
              </a:rPr>
              <a:t>The UK economic inactivity rate was estimated at 21.2%, 0.1 percentage points higher than the previous quarter, and 1.0 percentage point higher than before the coronavirus pandemic.</a:t>
            </a:r>
            <a:r>
              <a:rPr lang="en-GB" sz="1900" b="1" dirty="0"/>
              <a:t>			   	      				         			</a:t>
            </a:r>
          </a:p>
          <a:p>
            <a:pPr marL="0" indent="0" algn="r">
              <a:buNone/>
            </a:pPr>
            <a:r>
              <a:rPr lang="en-GB" sz="1900" b="1" dirty="0">
                <a:hlinkClick r:id="rId2"/>
              </a:rPr>
              <a:t>Source: </a:t>
            </a:r>
            <a:r>
              <a:rPr lang="en-US" sz="1900" dirty="0">
                <a:hlinkClick r:id="rId2"/>
              </a:rPr>
              <a:t>ONS, February 2022</a:t>
            </a:r>
            <a:endParaRPr lang="en-GB" sz="1900" b="1" dirty="0"/>
          </a:p>
          <a:p>
            <a:endParaRPr lang="en-GB" dirty="0"/>
          </a:p>
        </p:txBody>
      </p:sp>
    </p:spTree>
    <p:extLst>
      <p:ext uri="{BB962C8B-B14F-4D97-AF65-F5344CB8AC3E}">
        <p14:creationId xmlns:p14="http://schemas.microsoft.com/office/powerpoint/2010/main" val="3395529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a:xfrm>
            <a:off x="1524000" y="2235200"/>
            <a:ext cx="9144000" cy="2387600"/>
          </a:xfrm>
        </p:spPr>
        <p:txBody>
          <a:bodyPr>
            <a:normAutofit fontScale="90000"/>
          </a:bodyPr>
          <a:lstStyle/>
          <a:p>
            <a:r>
              <a:rPr lang="en-GB" dirty="0"/>
              <a:t>Coronavirus and Recession: Implications for Thames Valley Berkshire</a:t>
            </a:r>
          </a:p>
        </p:txBody>
      </p:sp>
    </p:spTree>
    <p:extLst>
      <p:ext uri="{BB962C8B-B14F-4D97-AF65-F5344CB8AC3E}">
        <p14:creationId xmlns:p14="http://schemas.microsoft.com/office/powerpoint/2010/main" val="13670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rmAutofit/>
          </a:bodyPr>
          <a:lstStyle/>
          <a:p>
            <a:r>
              <a:rPr lang="en-GB" dirty="0"/>
              <a:t>Claimant Count (Latest data - January 2021)</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rmAutofit/>
          </a:bodyPr>
          <a:lstStyle/>
          <a:p>
            <a:r>
              <a:rPr lang="en-GB" sz="1600" dirty="0"/>
              <a:t>Total of </a:t>
            </a:r>
            <a:r>
              <a:rPr lang="en-GB" sz="1600" b="1" dirty="0"/>
              <a:t>19,615 </a:t>
            </a:r>
            <a:r>
              <a:rPr lang="en-GB" sz="1600" dirty="0"/>
              <a:t>claimants (3.4% of the working age population) in Thames Valley Berkshire</a:t>
            </a:r>
          </a:p>
          <a:p>
            <a:r>
              <a:rPr lang="en-GB" sz="1600" dirty="0"/>
              <a:t>2,020 claimants (2.5% of the working age population) in Bracknell Forest UA</a:t>
            </a:r>
          </a:p>
          <a:p>
            <a:r>
              <a:rPr lang="en-GB" sz="1600" dirty="0"/>
              <a:t>5,690 claimants (6% of the working age population) in Slough UA</a:t>
            </a:r>
          </a:p>
          <a:p>
            <a:r>
              <a:rPr lang="en-GB" sz="1600" dirty="0"/>
              <a:t>4,890 claimants (4.6% of the working age population) in Reading UA</a:t>
            </a:r>
          </a:p>
          <a:p>
            <a:r>
              <a:rPr lang="en-GB" sz="1600" dirty="0"/>
              <a:t>2,030 claimants (1.9% of the working age population) in Wokingham UA</a:t>
            </a:r>
          </a:p>
          <a:p>
            <a:r>
              <a:rPr lang="en-GB" sz="1600" dirty="0"/>
              <a:t>2,490 claimants (2.7% of the working age population) in Windsor and Maidenhead UA</a:t>
            </a:r>
          </a:p>
          <a:p>
            <a:r>
              <a:rPr lang="en-GB" sz="1600" dirty="0"/>
              <a:t>2,490 claimants (2.6% of the working age population) in West Berkshire UA</a:t>
            </a:r>
          </a:p>
          <a:p>
            <a:endParaRPr lang="en-GB" sz="1600" dirty="0"/>
          </a:p>
          <a:p>
            <a:pPr marL="0" indent="0">
              <a:buNone/>
            </a:pPr>
            <a:r>
              <a:rPr lang="en-GB" sz="1600" dirty="0">
                <a:effectLst/>
                <a:ea typeface="Calibri" panose="020F0502020204030204" pitchFamily="34" charset="0"/>
              </a:rPr>
              <a:t>Across Thames Valley Berkshire, claimant unemployment has fallen </a:t>
            </a:r>
            <a:r>
              <a:rPr lang="en-GB" sz="1600" dirty="0">
                <a:ea typeface="Calibri" panose="020F0502020204030204" pitchFamily="34" charset="0"/>
              </a:rPr>
              <a:t>significantly </a:t>
            </a:r>
            <a:r>
              <a:rPr lang="en-GB" sz="1600" dirty="0">
                <a:effectLst/>
                <a:ea typeface="Calibri" panose="020F0502020204030204" pitchFamily="34" charset="0"/>
              </a:rPr>
              <a:t>from 29,380</a:t>
            </a:r>
            <a:r>
              <a:rPr lang="en-GB" sz="1600" dirty="0">
                <a:ea typeface="Calibri" panose="020F0502020204030204" pitchFamily="34" charset="0"/>
              </a:rPr>
              <a:t> in December </a:t>
            </a:r>
            <a:r>
              <a:rPr lang="en-GB" sz="1600" dirty="0">
                <a:effectLst/>
                <a:ea typeface="Calibri" panose="020F0502020204030204" pitchFamily="34" charset="0"/>
              </a:rPr>
              <a:t>2020 to </a:t>
            </a:r>
            <a:r>
              <a:rPr lang="en-GB" sz="1600" dirty="0">
                <a:ea typeface="Calibri" panose="020F0502020204030204" pitchFamily="34" charset="0"/>
              </a:rPr>
              <a:t>19,615 in January 2022</a:t>
            </a:r>
            <a:r>
              <a:rPr lang="en-GB" sz="1600" dirty="0">
                <a:effectLst/>
                <a:ea typeface="Calibri" panose="020F0502020204030204" pitchFamily="34" charset="0"/>
              </a:rPr>
              <a:t>. Slough had 6% of its working age population claim unemployment in January 2022, </a:t>
            </a:r>
            <a:r>
              <a:rPr lang="en-GB" sz="1600" dirty="0">
                <a:ea typeface="Calibri" panose="020F0502020204030204" pitchFamily="34" charset="0"/>
              </a:rPr>
              <a:t>down significantly</a:t>
            </a:r>
            <a:r>
              <a:rPr lang="en-GB" sz="1600" dirty="0">
                <a:effectLst/>
                <a:ea typeface="Calibri" panose="020F0502020204030204" pitchFamily="34" charset="0"/>
              </a:rPr>
              <a:t> from 8.4% in </a:t>
            </a:r>
            <a:r>
              <a:rPr lang="en-GB" sz="1600" dirty="0">
                <a:ea typeface="Calibri" panose="020F0502020204030204" pitchFamily="34" charset="0"/>
              </a:rPr>
              <a:t>January 2021.</a:t>
            </a:r>
            <a:endParaRPr lang="en-GB" sz="1600" dirty="0">
              <a:effectLst/>
              <a:ea typeface="Calibri" panose="020F0502020204030204" pitchFamily="34" charset="0"/>
            </a:endParaRPr>
          </a:p>
          <a:p>
            <a:pPr marL="0" indent="0">
              <a:buNone/>
            </a:pPr>
            <a:r>
              <a:rPr lang="en-GB" sz="1600" dirty="0"/>
              <a:t>								</a:t>
            </a:r>
            <a:r>
              <a:rPr lang="en-GB" sz="1600" b="1" dirty="0"/>
              <a:t>          </a:t>
            </a:r>
            <a:r>
              <a:rPr lang="en-GB" sz="1600" b="1" dirty="0">
                <a:hlinkClick r:id="rId2"/>
              </a:rPr>
              <a:t>Source: ONS, January 2021</a:t>
            </a:r>
            <a:endParaRPr lang="en-GB" sz="1600" b="1" dirty="0"/>
          </a:p>
          <a:p>
            <a:endParaRPr lang="en-GB" sz="1600" dirty="0"/>
          </a:p>
        </p:txBody>
      </p:sp>
      <p:pic>
        <p:nvPicPr>
          <p:cNvPr id="4" name="Picture 3" descr="Map&#10;&#10;Description automatically generated">
            <a:extLst>
              <a:ext uri="{FF2B5EF4-FFF2-40B4-BE49-F238E27FC236}">
                <a16:creationId xmlns:a16="http://schemas.microsoft.com/office/drawing/2014/main" id="{C43E3E45-8CE5-44C0-896D-B3CC5502E3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064" y="4405312"/>
            <a:ext cx="4551871" cy="2765155"/>
          </a:xfrm>
          <a:prstGeom prst="rect">
            <a:avLst/>
          </a:prstGeom>
        </p:spPr>
      </p:pic>
    </p:spTree>
    <p:extLst>
      <p:ext uri="{BB962C8B-B14F-4D97-AF65-F5344CB8AC3E}">
        <p14:creationId xmlns:p14="http://schemas.microsoft.com/office/powerpoint/2010/main" val="35004020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29533-D29F-4C7E-B2A1-5CC1273357DB}"/>
              </a:ext>
            </a:extLst>
          </p:cNvPr>
          <p:cNvSpPr>
            <a:spLocks noGrp="1"/>
          </p:cNvSpPr>
          <p:nvPr>
            <p:ph type="title"/>
          </p:nvPr>
        </p:nvSpPr>
        <p:spPr/>
        <p:txBody>
          <a:bodyPr>
            <a:normAutofit/>
          </a:bodyPr>
          <a:lstStyle/>
          <a:p>
            <a:r>
              <a:rPr lang="en-GB" dirty="0"/>
              <a:t>Strategic Issues: Heathrow</a:t>
            </a:r>
          </a:p>
        </p:txBody>
      </p:sp>
      <p:sp>
        <p:nvSpPr>
          <p:cNvPr id="3" name="Content Placeholder 2">
            <a:extLst>
              <a:ext uri="{FF2B5EF4-FFF2-40B4-BE49-F238E27FC236}">
                <a16:creationId xmlns:a16="http://schemas.microsoft.com/office/drawing/2014/main" id="{5E3BC8CB-7298-4378-9C7B-259CD97B2A6D}"/>
              </a:ext>
            </a:extLst>
          </p:cNvPr>
          <p:cNvSpPr>
            <a:spLocks noGrp="1"/>
          </p:cNvSpPr>
          <p:nvPr>
            <p:ph idx="1"/>
          </p:nvPr>
        </p:nvSpPr>
        <p:spPr/>
        <p:txBody>
          <a:bodyPr>
            <a:noAutofit/>
          </a:bodyPr>
          <a:lstStyle/>
          <a:p>
            <a:pPr marL="0" indent="0">
              <a:buNone/>
            </a:pPr>
            <a:r>
              <a:rPr lang="en-GB" sz="2000" b="1" dirty="0"/>
              <a:t>Heathrow Airport:</a:t>
            </a:r>
          </a:p>
          <a:p>
            <a:pPr algn="l" fontAlgn="base"/>
            <a:r>
              <a:rPr lang="en-US" sz="1800" dirty="0"/>
              <a:t>Heathrow has reported that passenger numbers fell to 19.4 million last year, the lowest since 1972. Cumultative losses during the pandemic reached £3.8 billion, despite having cut £870 million in costs, due to lower passengers and high fixed costs. The airport said it was the only European hub to see a reduction in traffic last year, blaming the UK’s tighter travel restrictions than EU countries.</a:t>
            </a:r>
          </a:p>
          <a:p>
            <a:pPr algn="l" fontAlgn="base"/>
            <a:r>
              <a:rPr lang="en-US" sz="1800" dirty="0"/>
              <a:t>Passenger numbers are currently 23 per cent behind forecast, with lower-than-expected numbers in January and February, but the airport expects a surge in outbound tourism over the summer and plans to meet its target of 45.5 million passengers. The airport said that the removal of Covid testing requirements has also increased demand among UK travelers. </a:t>
            </a:r>
          </a:p>
          <a:p>
            <a:pPr algn="l" fontAlgn="base"/>
            <a:r>
              <a:rPr lang="en-US" sz="1800" dirty="0"/>
              <a:t>To aid the recovery, the airport plans to reopen Terminal 4 by July and is working with airline partners to ramp up operations. Nonetheless, the airport says that inbound tourism and business travel remain key challenges, with 63 per cent of its markets retaining some form of travel restrictions or testing requirements.	</a:t>
            </a:r>
            <a:r>
              <a:rPr lang="en-US" sz="1600" dirty="0"/>
              <a:t>							</a:t>
            </a:r>
            <a:endParaRPr lang="en-US" sz="1600" b="1" dirty="0"/>
          </a:p>
          <a:p>
            <a:pPr marL="0" indent="0" algn="l" fontAlgn="base">
              <a:buNone/>
            </a:pPr>
            <a:r>
              <a:rPr lang="en-US" sz="1600" b="1" dirty="0"/>
              <a:t>							         </a:t>
            </a:r>
            <a:r>
              <a:rPr lang="en-US" sz="1600" b="1" dirty="0">
                <a:hlinkClick r:id="rId2"/>
              </a:rPr>
              <a:t>Source: Business Traveller, February 2022</a:t>
            </a:r>
            <a:endParaRPr lang="en-GB" sz="1600" dirty="0"/>
          </a:p>
        </p:txBody>
      </p:sp>
    </p:spTree>
    <p:extLst>
      <p:ext uri="{BB962C8B-B14F-4D97-AF65-F5344CB8AC3E}">
        <p14:creationId xmlns:p14="http://schemas.microsoft.com/office/powerpoint/2010/main" val="679703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3EB98-63D0-4376-AA2E-D44C68CE2583}"/>
              </a:ext>
            </a:extLst>
          </p:cNvPr>
          <p:cNvSpPr>
            <a:spLocks noGrp="1"/>
          </p:cNvSpPr>
          <p:nvPr>
            <p:ph type="title"/>
          </p:nvPr>
        </p:nvSpPr>
        <p:spPr/>
        <p:txBody>
          <a:bodyPr>
            <a:noAutofit/>
          </a:bodyPr>
          <a:lstStyle/>
          <a:p>
            <a:r>
              <a:rPr lang="en-GB" sz="3600" dirty="0"/>
              <a:t>An important note on the EMSI figures contained on the following slides: 23, 27, 30, 33, 36, 39 and 42</a:t>
            </a:r>
          </a:p>
        </p:txBody>
      </p:sp>
      <p:sp>
        <p:nvSpPr>
          <p:cNvPr id="3" name="Content Placeholder 2">
            <a:extLst>
              <a:ext uri="{FF2B5EF4-FFF2-40B4-BE49-F238E27FC236}">
                <a16:creationId xmlns:a16="http://schemas.microsoft.com/office/drawing/2014/main" id="{F2AF794A-A653-4D58-9187-DF90CB19BDA8}"/>
              </a:ext>
            </a:extLst>
          </p:cNvPr>
          <p:cNvSpPr>
            <a:spLocks noGrp="1"/>
          </p:cNvSpPr>
          <p:nvPr>
            <p:ph idx="1"/>
          </p:nvPr>
        </p:nvSpPr>
        <p:spPr/>
        <p:txBody>
          <a:bodyPr>
            <a:noAutofit/>
          </a:bodyPr>
          <a:lstStyle/>
          <a:p>
            <a:r>
              <a:rPr lang="en-US" sz="2000" dirty="0">
                <a:solidFill>
                  <a:schemeClr val="accent6"/>
                </a:solidFill>
              </a:rPr>
              <a:t>There appears to have been a methodological change in how EMSI calculates job posting figures between the latest February numbers and those from the months prior. Those of you who have read previous economic briefings from Thames Valley Berkshire LEP may notice that the job posting figures contained in this month's briefing are lower across the board – in some cases quite significantly.</a:t>
            </a:r>
          </a:p>
          <a:p>
            <a:r>
              <a:rPr lang="en-US" sz="2000" dirty="0">
                <a:solidFill>
                  <a:schemeClr val="accent6"/>
                </a:solidFill>
              </a:rPr>
              <a:t>We are still reporting on these figures, but with the caveat outlined above and will be following up with EMSI to understand why this change seems to have taken place. With this considered, we ask that readers make their own judgement concerning how much they infer from this month’s job posting figures until we have been able to gain clarification on the situation.</a:t>
            </a:r>
          </a:p>
        </p:txBody>
      </p:sp>
    </p:spTree>
    <p:extLst>
      <p:ext uri="{BB962C8B-B14F-4D97-AF65-F5344CB8AC3E}">
        <p14:creationId xmlns:p14="http://schemas.microsoft.com/office/powerpoint/2010/main" val="135437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EA5E-F19B-47E6-8E95-9AABBF926E5D}"/>
              </a:ext>
            </a:extLst>
          </p:cNvPr>
          <p:cNvSpPr>
            <a:spLocks noGrp="1"/>
          </p:cNvSpPr>
          <p:nvPr>
            <p:ph type="title"/>
          </p:nvPr>
        </p:nvSpPr>
        <p:spPr/>
        <p:txBody>
          <a:bodyPr/>
          <a:lstStyle/>
          <a:p>
            <a:r>
              <a:rPr lang="en-GB" dirty="0"/>
              <a:t>Remote working</a:t>
            </a:r>
          </a:p>
        </p:txBody>
      </p:sp>
      <p:sp>
        <p:nvSpPr>
          <p:cNvPr id="3" name="Content Placeholder 2">
            <a:extLst>
              <a:ext uri="{FF2B5EF4-FFF2-40B4-BE49-F238E27FC236}">
                <a16:creationId xmlns:a16="http://schemas.microsoft.com/office/drawing/2014/main" id="{8F147BDA-155D-464F-9CED-0D6A74A682F1}"/>
              </a:ext>
            </a:extLst>
          </p:cNvPr>
          <p:cNvSpPr>
            <a:spLocks noGrp="1"/>
          </p:cNvSpPr>
          <p:nvPr>
            <p:ph idx="1"/>
          </p:nvPr>
        </p:nvSpPr>
        <p:spPr/>
        <p:txBody>
          <a:bodyPr>
            <a:normAutofit/>
          </a:bodyPr>
          <a:lstStyle/>
          <a:p>
            <a:r>
              <a:rPr lang="en-US" sz="1900" dirty="0"/>
              <a:t>In February of 2022, there were 3,674 unique job postings for remote positions at companies based in Berkshire, around 28% more than the figure of 2,875 for the same period one year before.</a:t>
            </a:r>
          </a:p>
          <a:p>
            <a:r>
              <a:rPr lang="en-US" sz="1900" dirty="0"/>
              <a:t>Compare this with the South-East, in February 2022 there were 21,829 unique remote job postings for remote positions; rising from 15,950 in February of the previous year – an increase of over 37%.</a:t>
            </a:r>
          </a:p>
          <a:p>
            <a:r>
              <a:rPr lang="en-US" sz="1900" dirty="0"/>
              <a:t>A rise can also be seen at national level, with a recorded 150,979 unique remote job postings in England in February of 2022, rising from 102,012 in February 2021 – an increase of over 48%.</a:t>
            </a:r>
          </a:p>
          <a:p>
            <a:r>
              <a:rPr lang="en-US" sz="1900" dirty="0"/>
              <a:t>From these figures it’s apparent that the COVID-19 pandemic has, somewhat unsurprisingly, prompted a massive boost in job postings for explicitly remote roles. Berkshire has seen a smaller boost in vacancies which are remote-based than both the South-East and England.</a:t>
            </a:r>
          </a:p>
          <a:p>
            <a:pPr marL="0" indent="0">
              <a:buNone/>
            </a:pPr>
            <a:r>
              <a:rPr lang="en-US" sz="1900" b="1" dirty="0"/>
              <a:t>							                   </a:t>
            </a:r>
            <a:r>
              <a:rPr lang="en-US" sz="1900" b="1" dirty="0">
                <a:hlinkClick r:id="rId2"/>
              </a:rPr>
              <a:t>Source: EMSI, February 2022</a:t>
            </a:r>
            <a:endParaRPr lang="en-US" sz="1900" b="1" dirty="0"/>
          </a:p>
          <a:p>
            <a:endParaRPr lang="en-GB" dirty="0"/>
          </a:p>
        </p:txBody>
      </p:sp>
    </p:spTree>
    <p:extLst>
      <p:ext uri="{BB962C8B-B14F-4D97-AF65-F5344CB8AC3E}">
        <p14:creationId xmlns:p14="http://schemas.microsoft.com/office/powerpoint/2010/main" val="280327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Local Profiles</a:t>
            </a:r>
          </a:p>
        </p:txBody>
      </p:sp>
    </p:spTree>
    <p:extLst>
      <p:ext uri="{BB962C8B-B14F-4D97-AF65-F5344CB8AC3E}">
        <p14:creationId xmlns:p14="http://schemas.microsoft.com/office/powerpoint/2010/main" val="45034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2022 </a:t>
            </a:r>
            <a:r>
              <a:rPr lang="en-GB" dirty="0">
                <a:solidFill>
                  <a:srgbClr val="00B0F0"/>
                </a:solidFill>
              </a:rPr>
              <a:t>Refresh</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000" dirty="0"/>
              <a:t>Following on from stakeholder feedback as well as discussions within the LEP over the course of the last year, we have decided to make some additions to the content of our economic briefings, whilst still continuing to report on the bulk of the areas we were last year.</a:t>
            </a:r>
          </a:p>
          <a:p>
            <a:r>
              <a:rPr lang="en-GB" sz="2000" dirty="0"/>
              <a:t>Each month, we aim to have a themed feature. This month we will be looking at the </a:t>
            </a:r>
            <a:r>
              <a:rPr lang="en-US" sz="2000" dirty="0"/>
              <a:t>Levelling Up White Paper Response by the Institute of Economic Development</a:t>
            </a:r>
            <a:r>
              <a:rPr lang="en-GB" sz="2000" dirty="0"/>
              <a:t>.</a:t>
            </a:r>
          </a:p>
          <a:p>
            <a:r>
              <a:rPr lang="en-GB" sz="2000" dirty="0"/>
              <a:t>These monthly economic briefings are constantly evolving documents and their content is dictated in part by data/information requests from our readers. </a:t>
            </a:r>
          </a:p>
          <a:p>
            <a:r>
              <a:rPr lang="en-GB" sz="2000" dirty="0"/>
              <a:t>If there is an economic aspect not currently covered within these reports which you think would be beneficial to include/expand upon (or you have any queries), we will do our best to help. Please contact Dex in the LEP’s research team </a:t>
            </a:r>
            <a:r>
              <a:rPr lang="en-GB" sz="2000"/>
              <a:t>at </a:t>
            </a:r>
            <a:r>
              <a:rPr lang="en-GB" sz="2000">
                <a:solidFill>
                  <a:srgbClr val="00B0F0"/>
                </a:solidFill>
              </a:rPr>
              <a:t>dexterlevick@</a:t>
            </a:r>
            <a:r>
              <a:rPr lang="en-GB" sz="2000" dirty="0">
                <a:solidFill>
                  <a:srgbClr val="00B0F0"/>
                </a:solidFill>
              </a:rPr>
              <a:t>thamesvalleyberkshire.co.uk</a:t>
            </a:r>
            <a:r>
              <a:rPr lang="en-GB" sz="2000" dirty="0"/>
              <a:t>.</a:t>
            </a:r>
          </a:p>
          <a:p>
            <a:endParaRPr lang="en-GB" dirty="0"/>
          </a:p>
          <a:p>
            <a:endParaRPr lang="en-GB" dirty="0"/>
          </a:p>
        </p:txBody>
      </p:sp>
    </p:spTree>
    <p:extLst>
      <p:ext uri="{BB962C8B-B14F-4D97-AF65-F5344CB8AC3E}">
        <p14:creationId xmlns:p14="http://schemas.microsoft.com/office/powerpoint/2010/main" val="56306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Bracknell Forest</a:t>
            </a:r>
          </a:p>
        </p:txBody>
      </p:sp>
    </p:spTree>
    <p:extLst>
      <p:ext uri="{BB962C8B-B14F-4D97-AF65-F5344CB8AC3E}">
        <p14:creationId xmlns:p14="http://schemas.microsoft.com/office/powerpoint/2010/main" val="250758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March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March 2022) – </a:t>
            </a:r>
            <a:r>
              <a:rPr lang="en-US" sz="1600" b="1" dirty="0">
                <a:hlinkClick r:id="rId2"/>
              </a:rPr>
              <a:t>Source: Public Health Berkshire COVID-19 Dashboard, 9</a:t>
            </a:r>
            <a:r>
              <a:rPr lang="en-US" sz="1600" b="1" baseline="30000" dirty="0">
                <a:hlinkClick r:id="rId2"/>
              </a:rPr>
              <a:t>th</a:t>
            </a:r>
            <a:r>
              <a:rPr lang="en-US" sz="1600" b="1" dirty="0">
                <a:hlinkClick r:id="rId2"/>
              </a:rPr>
              <a:t> March 2022</a:t>
            </a:r>
            <a:endParaRPr lang="en-US" sz="1600" b="1" dirty="0"/>
          </a:p>
          <a:p>
            <a:r>
              <a:rPr lang="en-US" sz="1600" dirty="0"/>
              <a:t>36,437 total cases</a:t>
            </a:r>
          </a:p>
          <a:p>
            <a:r>
              <a:rPr lang="en-US" sz="1600" dirty="0"/>
              <a:t>153 new cases daily</a:t>
            </a:r>
          </a:p>
          <a:p>
            <a:pPr marL="0" indent="0">
              <a:buNone/>
            </a:pPr>
            <a:endParaRPr lang="en-US" sz="1600" dirty="0"/>
          </a:p>
          <a:p>
            <a:pPr marL="0" indent="0">
              <a:buNone/>
            </a:pPr>
            <a:r>
              <a:rPr lang="en-US" sz="1600" b="1" dirty="0"/>
              <a:t>Claimant unemployment (to January 2022)</a:t>
            </a:r>
          </a:p>
          <a:p>
            <a:r>
              <a:rPr lang="en-GB" sz="1600" dirty="0"/>
              <a:t>2,020 claimants (2.5% of the working age population) in Bracknell Forest UA</a:t>
            </a:r>
          </a:p>
          <a:p>
            <a:pPr marL="0" indent="0">
              <a:buNone/>
            </a:pPr>
            <a:endParaRPr lang="en-US" sz="1600" b="1" dirty="0"/>
          </a:p>
          <a:p>
            <a:pPr marL="0" indent="0">
              <a:buNone/>
            </a:pPr>
            <a:r>
              <a:rPr lang="en-US" sz="1600" b="1" dirty="0"/>
              <a:t>Notable business news:</a:t>
            </a:r>
          </a:p>
          <a:p>
            <a:r>
              <a:rPr lang="en-US" sz="1400" dirty="0"/>
              <a:t>Bracknell Forest Business Survey 2021 results are in - </a:t>
            </a:r>
            <a:r>
              <a:rPr lang="en-US" sz="1400" dirty="0">
                <a:hlinkClick r:id="rId3"/>
              </a:rPr>
              <a:t>LINK</a:t>
            </a:r>
            <a:r>
              <a:rPr lang="en-US" sz="1400" dirty="0"/>
              <a:t>:</a:t>
            </a:r>
          </a:p>
          <a:p>
            <a:pPr marL="457200" lvl="1" indent="0">
              <a:buNone/>
            </a:pPr>
            <a:r>
              <a:rPr lang="en-US" sz="1400" i="1" dirty="0"/>
              <a:t>Over the next year:</a:t>
            </a:r>
          </a:p>
          <a:p>
            <a:pPr lvl="1"/>
            <a:r>
              <a:rPr lang="en-US" sz="1400" dirty="0"/>
              <a:t>around 50% of Bracknell Forest businesses expect their performance to improve with only 6% anticipating a deterioration</a:t>
            </a:r>
          </a:p>
          <a:p>
            <a:pPr lvl="1"/>
            <a:r>
              <a:rPr lang="en-US" sz="1400" dirty="0"/>
              <a:t>around 20% expect their performance to remain stable</a:t>
            </a:r>
          </a:p>
          <a:p>
            <a:pPr lvl="1"/>
            <a:r>
              <a:rPr lang="en-US" sz="1400" dirty="0"/>
              <a:t>around 50% of Bracknell Forest businesses were able to mention at least one positive impact of COVID-19 on their business</a:t>
            </a:r>
          </a:p>
          <a:p>
            <a:pPr lvl="1"/>
            <a:r>
              <a:rPr lang="en-US" sz="1400" dirty="0"/>
              <a:t>56% said they expect their operations to stay the same over the next 3 years, whereas 35% expected an increase</a:t>
            </a:r>
          </a:p>
          <a:p>
            <a:pPr lvl="1"/>
            <a:r>
              <a:rPr lang="en-US" sz="1400" dirty="0"/>
              <a:t>while 51% of businesses have the intention of being more environmentally friendly, just 12% have a specific target or aim to achieve net-zero and just 5%  have set a deadline to this commitment</a:t>
            </a:r>
          </a:p>
          <a:p>
            <a:endParaRPr lang="en-US" sz="1600" b="1" dirty="0"/>
          </a:p>
          <a:p>
            <a:endParaRPr lang="en-US" sz="1600" dirty="0"/>
          </a:p>
        </p:txBody>
      </p:sp>
    </p:spTree>
    <p:extLst>
      <p:ext uri="{BB962C8B-B14F-4D97-AF65-F5344CB8AC3E}">
        <p14:creationId xmlns:p14="http://schemas.microsoft.com/office/powerpoint/2010/main" val="2963334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3,786</a:t>
            </a:r>
          </a:p>
          <a:p>
            <a:r>
              <a:rPr lang="en-GB" sz="2000" dirty="0"/>
              <a:t>Total job postings: 9,151</a:t>
            </a:r>
          </a:p>
          <a:p>
            <a:r>
              <a:rPr lang="en-GB" sz="2000" dirty="0"/>
              <a:t>Job posting intensity: 2:1</a:t>
            </a:r>
          </a:p>
          <a:p>
            <a:r>
              <a:rPr lang="en-GB" sz="2000" dirty="0"/>
              <a:t>Unique job postings (February 2021): 3,269</a:t>
            </a:r>
            <a:endParaRPr lang="en-GB" dirty="0"/>
          </a:p>
        </p:txBody>
      </p:sp>
      <p:pic>
        <p:nvPicPr>
          <p:cNvPr id="6" name="Picture 5" descr="Chart, line chart&#10;&#10;Description automatically generated">
            <a:extLst>
              <a:ext uri="{FF2B5EF4-FFF2-40B4-BE49-F238E27FC236}">
                <a16:creationId xmlns:a16="http://schemas.microsoft.com/office/drawing/2014/main" id="{AF8D8BD6-59DC-4ABC-B026-0AFE8971C7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87742"/>
            <a:ext cx="6725920" cy="2670257"/>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6415C2CE-8DF2-4F51-B8EC-9BB05DE7B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7308" y="1503045"/>
            <a:ext cx="5374691" cy="2680677"/>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F659E3FC-52E1-4AED-B6C1-CBBC7B4F4D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17309" y="4185920"/>
            <a:ext cx="5374691" cy="2669578"/>
          </a:xfrm>
          <a:prstGeom prst="rect">
            <a:avLst/>
          </a:prstGeom>
        </p:spPr>
      </p:pic>
    </p:spTree>
    <p:extLst>
      <p:ext uri="{BB962C8B-B14F-4D97-AF65-F5344CB8AC3E}">
        <p14:creationId xmlns:p14="http://schemas.microsoft.com/office/powerpoint/2010/main" val="3606469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Slough</a:t>
            </a:r>
          </a:p>
        </p:txBody>
      </p:sp>
    </p:spTree>
    <p:extLst>
      <p:ext uri="{BB962C8B-B14F-4D97-AF65-F5344CB8AC3E}">
        <p14:creationId xmlns:p14="http://schemas.microsoft.com/office/powerpoint/2010/main" val="7112946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March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9th March 2022) – </a:t>
            </a:r>
            <a:r>
              <a:rPr lang="en-US" sz="1600" b="1" dirty="0">
                <a:hlinkClick r:id="rId2"/>
              </a:rPr>
              <a:t>Source: Public Health Berkshire COVID-19 Dashboard, 9</a:t>
            </a:r>
            <a:r>
              <a:rPr lang="en-US" sz="1600" b="1" baseline="30000" dirty="0">
                <a:hlinkClick r:id="rId2"/>
              </a:rPr>
              <a:t>th</a:t>
            </a:r>
            <a:r>
              <a:rPr lang="en-US" sz="1600" b="1" dirty="0">
                <a:hlinkClick r:id="rId2"/>
              </a:rPr>
              <a:t> March 2022</a:t>
            </a:r>
            <a:endParaRPr lang="en-US" sz="1600" b="1" dirty="0"/>
          </a:p>
          <a:p>
            <a:r>
              <a:rPr lang="en-US" sz="1600" dirty="0"/>
              <a:t>48,050 total cases</a:t>
            </a:r>
          </a:p>
          <a:p>
            <a:r>
              <a:rPr lang="en-US" sz="1600" dirty="0"/>
              <a:t>102 new cases daily</a:t>
            </a:r>
          </a:p>
          <a:p>
            <a:pPr marL="0" indent="0">
              <a:buNone/>
            </a:pPr>
            <a:endParaRPr lang="en-US" sz="1600" dirty="0"/>
          </a:p>
          <a:p>
            <a:pPr marL="0" indent="0">
              <a:buNone/>
            </a:pPr>
            <a:r>
              <a:rPr lang="en-US" sz="1600" b="1" dirty="0"/>
              <a:t>Claimant unemployment (to January 2022)</a:t>
            </a:r>
          </a:p>
          <a:p>
            <a:r>
              <a:rPr lang="en-GB" sz="1600" dirty="0"/>
              <a:t>5,690 claimants (6% of the working age population) in Slough UA</a:t>
            </a:r>
          </a:p>
          <a:p>
            <a:pPr marL="0" indent="0">
              <a:buNone/>
            </a:pPr>
            <a:endParaRPr lang="en-GB" sz="1600" dirty="0"/>
          </a:p>
          <a:p>
            <a:pPr marL="0" indent="0">
              <a:buNone/>
            </a:pPr>
            <a:r>
              <a:rPr lang="en-US" sz="1600" b="1" dirty="0"/>
              <a:t>Notable business news:</a:t>
            </a:r>
          </a:p>
          <a:p>
            <a:r>
              <a:rPr lang="en-US" sz="1600" dirty="0"/>
              <a:t>Plans have been approved for SEGRO to develop the first multi-storey industrial development on the Slough Trading Estate. Known as SEGRO V-Park Leigh Road, the seven-storey building will provide industrial workspace for a range of businesses, including small enterprises and start-ups. The scheme represents the next phase of the evolution of the Slough Trading Estate and will be tailored to support the operation and growth of an anticipated 50 to 70 SME occupiers and providing almost 400 jobs. In line with the company's Responsible SEGRO commitment to champion low carbon growth, the building will feature the latest in sustainable features, including a green roof and solar panels to generate power.– </a:t>
            </a:r>
            <a:r>
              <a:rPr lang="en-US" sz="1600" dirty="0">
                <a:hlinkClick r:id="rId3"/>
              </a:rPr>
              <a:t>LINK</a:t>
            </a:r>
            <a:r>
              <a:rPr lang="en-US" sz="1600" dirty="0"/>
              <a:t>.</a:t>
            </a:r>
          </a:p>
          <a:p>
            <a:endParaRPr lang="en-US" sz="1600" dirty="0"/>
          </a:p>
        </p:txBody>
      </p:sp>
    </p:spTree>
    <p:extLst>
      <p:ext uri="{BB962C8B-B14F-4D97-AF65-F5344CB8AC3E}">
        <p14:creationId xmlns:p14="http://schemas.microsoft.com/office/powerpoint/2010/main" val="41404009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6,082</a:t>
            </a:r>
          </a:p>
          <a:p>
            <a:r>
              <a:rPr lang="en-GB" sz="2000" dirty="0"/>
              <a:t>Total job postings: 14,731</a:t>
            </a:r>
          </a:p>
          <a:p>
            <a:r>
              <a:rPr lang="en-GB" sz="2000" dirty="0"/>
              <a:t>Job posting intensity: 2:1</a:t>
            </a:r>
          </a:p>
          <a:p>
            <a:r>
              <a:rPr lang="en-GB" sz="2000" dirty="0"/>
              <a:t>Unique job postings (February 2021): 5,082</a:t>
            </a:r>
            <a:endParaRPr lang="en-GB" dirty="0"/>
          </a:p>
        </p:txBody>
      </p:sp>
      <p:pic>
        <p:nvPicPr>
          <p:cNvPr id="5" name="Picture 4" descr="Chart, line chart&#10;&#10;Description automatically generated">
            <a:extLst>
              <a:ext uri="{FF2B5EF4-FFF2-40B4-BE49-F238E27FC236}">
                <a16:creationId xmlns:a16="http://schemas.microsoft.com/office/drawing/2014/main" id="{2F1E3669-64FB-446F-96BC-EED410E86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85920"/>
            <a:ext cx="6633562" cy="2672080"/>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002798A4-C39E-4B7D-9D97-612B59BB9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3563" y="1223416"/>
            <a:ext cx="5558437" cy="2776916"/>
          </a:xfrm>
          <a:prstGeom prst="rect">
            <a:avLst/>
          </a:prstGeom>
        </p:spPr>
      </p:pic>
      <p:pic>
        <p:nvPicPr>
          <p:cNvPr id="11" name="Picture 10" descr="Graphical user interface, text, application&#10;&#10;Description automatically generated">
            <a:extLst>
              <a:ext uri="{FF2B5EF4-FFF2-40B4-BE49-F238E27FC236}">
                <a16:creationId xmlns:a16="http://schemas.microsoft.com/office/drawing/2014/main" id="{6BDA81A0-1C05-4FA2-8B2E-62C2A243F2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3563" y="4083375"/>
            <a:ext cx="5558437" cy="2774625"/>
          </a:xfrm>
          <a:prstGeom prst="rect">
            <a:avLst/>
          </a:prstGeom>
        </p:spPr>
      </p:pic>
    </p:spTree>
    <p:extLst>
      <p:ext uri="{BB962C8B-B14F-4D97-AF65-F5344CB8AC3E}">
        <p14:creationId xmlns:p14="http://schemas.microsoft.com/office/powerpoint/2010/main" val="23781720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Reading</a:t>
            </a:r>
          </a:p>
        </p:txBody>
      </p:sp>
    </p:spTree>
    <p:extLst>
      <p:ext uri="{BB962C8B-B14F-4D97-AF65-F5344CB8AC3E}">
        <p14:creationId xmlns:p14="http://schemas.microsoft.com/office/powerpoint/2010/main" val="20104062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March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March 2022) – </a:t>
            </a:r>
            <a:r>
              <a:rPr lang="en-US" sz="1600" b="1" dirty="0">
                <a:hlinkClick r:id="rId2"/>
              </a:rPr>
              <a:t>Source: Public Health Berkshire COVID-19 Dashboard, 9</a:t>
            </a:r>
            <a:r>
              <a:rPr lang="en-US" sz="1600" b="1" baseline="30000" dirty="0">
                <a:hlinkClick r:id="rId2"/>
              </a:rPr>
              <a:t>th</a:t>
            </a:r>
            <a:r>
              <a:rPr lang="en-US" sz="1600" b="1" dirty="0">
                <a:hlinkClick r:id="rId2"/>
              </a:rPr>
              <a:t> March 2022</a:t>
            </a:r>
            <a:endParaRPr lang="en-US" sz="1600" b="1" dirty="0"/>
          </a:p>
          <a:p>
            <a:r>
              <a:rPr lang="en-US" sz="1600" dirty="0"/>
              <a:t>50,862 total cases</a:t>
            </a:r>
          </a:p>
          <a:p>
            <a:r>
              <a:rPr lang="en-US" sz="1600" dirty="0"/>
              <a:t>157 new case daily</a:t>
            </a:r>
          </a:p>
          <a:p>
            <a:pPr marL="0" indent="0">
              <a:buNone/>
            </a:pPr>
            <a:endParaRPr lang="en-US" sz="1600" dirty="0"/>
          </a:p>
          <a:p>
            <a:pPr marL="0" indent="0">
              <a:buNone/>
            </a:pPr>
            <a:r>
              <a:rPr lang="en-US" sz="1600" b="1" dirty="0"/>
              <a:t>Claimant unemployment (to January 2022)</a:t>
            </a:r>
          </a:p>
          <a:p>
            <a:r>
              <a:rPr lang="en-GB" sz="1600" dirty="0"/>
              <a:t>4,890 claimants (4.6% of the working age population) in Reading UA</a:t>
            </a:r>
          </a:p>
          <a:p>
            <a:pPr marL="0" indent="0">
              <a:buNone/>
            </a:pPr>
            <a:endParaRPr lang="en-US" sz="1600" b="1" dirty="0"/>
          </a:p>
          <a:p>
            <a:pPr marL="0" indent="0">
              <a:buNone/>
            </a:pPr>
            <a:r>
              <a:rPr lang="en-US" sz="1600" b="1" dirty="0"/>
              <a:t>Notable business news:</a:t>
            </a:r>
          </a:p>
          <a:p>
            <a:r>
              <a:rPr lang="en-GB" sz="1600" dirty="0">
                <a:effectLst/>
                <a:ea typeface="Calibri" panose="020F0502020204030204" pitchFamily="34" charset="0"/>
                <a:cs typeface="Calibri" panose="020F0502020204030204" pitchFamily="34" charset="0"/>
              </a:rPr>
              <a:t>After many delays due to the pandemic, Green Park Station in Reading is expected to finish work soon. The construction project, headed by Reading Borough Council, began in the spring of 2019, had been delayed by the Covid-19 pandemic in 2020. The £20 million station is said to be "progressing well". So far, a pair of 150 metre platforms, a station building, an overbridge, bus interchange, parking facilities and two car parks have been erected. The new Green Park Station will be situated on the Reading to Basingstoke line and there will be a half-hourly service between the towns throughout the day – </a:t>
            </a:r>
            <a:r>
              <a:rPr lang="en-GB" sz="1600" u="sng" dirty="0">
                <a:solidFill>
                  <a:srgbClr val="0563C1"/>
                </a:solidFill>
                <a:effectLst/>
                <a:ea typeface="Calibri" panose="020F0502020204030204" pitchFamily="34" charset="0"/>
                <a:cs typeface="Calibri" panose="020F0502020204030204" pitchFamily="34" charset="0"/>
                <a:hlinkClick r:id="rId3"/>
              </a:rPr>
              <a:t>LINK</a:t>
            </a:r>
            <a:r>
              <a:rPr lang="en-GB" sz="1600" dirty="0">
                <a:effectLst/>
                <a:ea typeface="Calibri" panose="020F0502020204030204" pitchFamily="34" charset="0"/>
                <a:cs typeface="Calibri" panose="020F0502020204030204" pitchFamily="34" charset="0"/>
              </a:rPr>
              <a:t>.</a:t>
            </a:r>
            <a:endParaRPr lang="en-GB" sz="1600" dirty="0">
              <a:effectLst/>
              <a:ea typeface="Calibri" panose="020F0502020204030204" pitchFamily="34" charset="0"/>
            </a:endParaRPr>
          </a:p>
        </p:txBody>
      </p:sp>
    </p:spTree>
    <p:extLst>
      <p:ext uri="{BB962C8B-B14F-4D97-AF65-F5344CB8AC3E}">
        <p14:creationId xmlns:p14="http://schemas.microsoft.com/office/powerpoint/2010/main" val="236956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16,849</a:t>
            </a:r>
          </a:p>
          <a:p>
            <a:r>
              <a:rPr lang="en-GB" sz="2000" dirty="0"/>
              <a:t>Total job postings: 41,108</a:t>
            </a:r>
          </a:p>
          <a:p>
            <a:r>
              <a:rPr lang="en-GB" sz="2000" dirty="0"/>
              <a:t>Job posting intensity: 2:1</a:t>
            </a:r>
          </a:p>
          <a:p>
            <a:r>
              <a:rPr lang="en-GB" sz="2000" dirty="0"/>
              <a:t>Unique job postings (February 2021): 11,575</a:t>
            </a:r>
            <a:endParaRPr lang="en-GB" dirty="0"/>
          </a:p>
        </p:txBody>
      </p:sp>
      <p:pic>
        <p:nvPicPr>
          <p:cNvPr id="6" name="Picture 5" descr="Chart, line chart&#10;&#10;Description automatically generated">
            <a:extLst>
              <a:ext uri="{FF2B5EF4-FFF2-40B4-BE49-F238E27FC236}">
                <a16:creationId xmlns:a16="http://schemas.microsoft.com/office/drawing/2014/main" id="{4A580C8A-5DFD-4EF6-ADE3-BFBD46095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11910"/>
            <a:ext cx="6634481" cy="2646090"/>
          </a:xfrm>
          <a:prstGeom prst="rect">
            <a:avLst/>
          </a:prstGeom>
        </p:spPr>
      </p:pic>
      <p:pic>
        <p:nvPicPr>
          <p:cNvPr id="9" name="Picture 8" descr="Graphical user interface, text, application, email&#10;&#10;Description automatically generated">
            <a:extLst>
              <a:ext uri="{FF2B5EF4-FFF2-40B4-BE49-F238E27FC236}">
                <a16:creationId xmlns:a16="http://schemas.microsoft.com/office/drawing/2014/main" id="{36C0B7D9-66BE-46B7-A9C3-52C7D7F136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1831" y="1328468"/>
            <a:ext cx="5310167" cy="2657272"/>
          </a:xfrm>
          <a:prstGeom prst="rect">
            <a:avLst/>
          </a:prstGeom>
        </p:spPr>
      </p:pic>
      <p:pic>
        <p:nvPicPr>
          <p:cNvPr id="11" name="Picture 10" descr="Graphical user interface, text, application, email&#10;&#10;Description automatically generated">
            <a:extLst>
              <a:ext uri="{FF2B5EF4-FFF2-40B4-BE49-F238E27FC236}">
                <a16:creationId xmlns:a16="http://schemas.microsoft.com/office/drawing/2014/main" id="{A4C5FC96-D054-40CC-9B1F-43F02F9C32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1830" y="4213270"/>
            <a:ext cx="5310168" cy="2644085"/>
          </a:xfrm>
          <a:prstGeom prst="rect">
            <a:avLst/>
          </a:prstGeom>
        </p:spPr>
      </p:pic>
    </p:spTree>
    <p:extLst>
      <p:ext uri="{BB962C8B-B14F-4D97-AF65-F5344CB8AC3E}">
        <p14:creationId xmlns:p14="http://schemas.microsoft.com/office/powerpoint/2010/main" val="2338533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Wokingham</a:t>
            </a:r>
          </a:p>
        </p:txBody>
      </p:sp>
    </p:spTree>
    <p:extLst>
      <p:ext uri="{BB962C8B-B14F-4D97-AF65-F5344CB8AC3E}">
        <p14:creationId xmlns:p14="http://schemas.microsoft.com/office/powerpoint/2010/main" val="2780923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AC96-B3D4-456E-B445-EE207345F87C}"/>
              </a:ext>
            </a:extLst>
          </p:cNvPr>
          <p:cNvSpPr>
            <a:spLocks noGrp="1"/>
          </p:cNvSpPr>
          <p:nvPr>
            <p:ph type="title"/>
          </p:nvPr>
        </p:nvSpPr>
        <p:spPr/>
        <p:txBody>
          <a:bodyPr/>
          <a:lstStyle/>
          <a:p>
            <a:r>
              <a:rPr lang="en-GB" dirty="0"/>
              <a:t>Key contents of this month’s briefing</a:t>
            </a:r>
          </a:p>
        </p:txBody>
      </p:sp>
      <p:sp>
        <p:nvSpPr>
          <p:cNvPr id="3" name="Content Placeholder 2">
            <a:extLst>
              <a:ext uri="{FF2B5EF4-FFF2-40B4-BE49-F238E27FC236}">
                <a16:creationId xmlns:a16="http://schemas.microsoft.com/office/drawing/2014/main" id="{BEECC9EC-FCF2-4D82-BEAF-843D5AE62477}"/>
              </a:ext>
            </a:extLst>
          </p:cNvPr>
          <p:cNvSpPr>
            <a:spLocks noGrp="1"/>
          </p:cNvSpPr>
          <p:nvPr>
            <p:ph idx="1"/>
          </p:nvPr>
        </p:nvSpPr>
        <p:spPr/>
        <p:txBody>
          <a:bodyPr/>
          <a:lstStyle/>
          <a:p>
            <a:r>
              <a:rPr lang="en-GB" sz="2400" dirty="0"/>
              <a:t>Updated global and UK economic forecasts</a:t>
            </a:r>
          </a:p>
          <a:p>
            <a:r>
              <a:rPr lang="en-GB" sz="2400" dirty="0"/>
              <a:t>Monthly Event Spotlight – </a:t>
            </a:r>
            <a:r>
              <a:rPr lang="en-US" sz="2400" dirty="0"/>
              <a:t>Levelling Up White Paper Response by the Institute of Economic Development</a:t>
            </a:r>
            <a:endParaRPr lang="en-GB" sz="2400" dirty="0"/>
          </a:p>
          <a:p>
            <a:r>
              <a:rPr lang="en-GB" sz="2400" dirty="0"/>
              <a:t>Key points from the latest Labour Force Survey data</a:t>
            </a:r>
          </a:p>
          <a:p>
            <a:r>
              <a:rPr lang="en-GB" sz="2400" dirty="0"/>
              <a:t>Latest claimant count figures by Local Authority</a:t>
            </a:r>
          </a:p>
          <a:p>
            <a:r>
              <a:rPr lang="en-GB" sz="2400" dirty="0"/>
              <a:t>Latest remote working figures for Thames Valley Berkshire</a:t>
            </a:r>
          </a:p>
          <a:p>
            <a:r>
              <a:rPr lang="en-GB" sz="2400" dirty="0"/>
              <a:t>Latest ‘notable business news’ by Local Authority</a:t>
            </a:r>
          </a:p>
          <a:p>
            <a:r>
              <a:rPr lang="en-GB" sz="2400" dirty="0"/>
              <a:t>Latest job posting analytics by Local Authority</a:t>
            </a:r>
          </a:p>
          <a:p>
            <a:endParaRPr lang="en-GB" dirty="0"/>
          </a:p>
          <a:p>
            <a:endParaRPr lang="en-GB" dirty="0"/>
          </a:p>
        </p:txBody>
      </p:sp>
    </p:spTree>
    <p:extLst>
      <p:ext uri="{BB962C8B-B14F-4D97-AF65-F5344CB8AC3E}">
        <p14:creationId xmlns:p14="http://schemas.microsoft.com/office/powerpoint/2010/main" val="2659660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March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March 2022) – </a:t>
            </a:r>
            <a:r>
              <a:rPr lang="en-US" sz="1600" b="1" dirty="0">
                <a:hlinkClick r:id="rId2"/>
              </a:rPr>
              <a:t>Source: Public Health Berkshire COVID-19 Dashboard, 9</a:t>
            </a:r>
            <a:r>
              <a:rPr lang="en-US" sz="1600" b="1" baseline="30000" dirty="0">
                <a:hlinkClick r:id="rId2"/>
              </a:rPr>
              <a:t>th</a:t>
            </a:r>
            <a:r>
              <a:rPr lang="en-US" sz="1600" b="1" dirty="0">
                <a:hlinkClick r:id="rId2"/>
              </a:rPr>
              <a:t> March 2022</a:t>
            </a:r>
            <a:endParaRPr lang="en-US" sz="1600" b="1" dirty="0"/>
          </a:p>
          <a:p>
            <a:r>
              <a:rPr lang="en-US" sz="1600" dirty="0"/>
              <a:t>50,498 total cases</a:t>
            </a:r>
          </a:p>
          <a:p>
            <a:r>
              <a:rPr lang="en-US" sz="1600" dirty="0"/>
              <a:t>210 new cases daily</a:t>
            </a:r>
          </a:p>
          <a:p>
            <a:pPr marL="0" indent="0">
              <a:buNone/>
            </a:pPr>
            <a:endParaRPr lang="en-US" sz="1600" dirty="0"/>
          </a:p>
          <a:p>
            <a:pPr marL="0" indent="0">
              <a:buNone/>
            </a:pPr>
            <a:r>
              <a:rPr lang="en-US" sz="1600" b="1" dirty="0"/>
              <a:t>Claimant unemployment (to January 2022)</a:t>
            </a:r>
          </a:p>
          <a:p>
            <a:r>
              <a:rPr lang="en-GB" sz="1600" dirty="0"/>
              <a:t>2,030 claimants (1.9% of the working age population) in Wokingham UA</a:t>
            </a:r>
          </a:p>
          <a:p>
            <a:pPr marL="0" indent="0">
              <a:buNone/>
            </a:pPr>
            <a:endParaRPr lang="en-US" sz="1600" b="1" dirty="0"/>
          </a:p>
          <a:p>
            <a:pPr marL="0" indent="0">
              <a:buNone/>
            </a:pPr>
            <a:r>
              <a:rPr lang="en-US" sz="1600" b="1" dirty="0"/>
              <a:t>Notable business news:</a:t>
            </a:r>
          </a:p>
          <a:p>
            <a:r>
              <a:rPr lang="en-US" sz="1600" dirty="0"/>
              <a:t>Two new Midcounties Co-operative stores open in Wokingham under £1 million investment scheme. The two new shops will each create 20 new job roles for those who live in and around Wokingham. The new stores were built as part of a Midcounties Co-operative joint investment scheme that received more than £1.1 million. The Society invested more than £3.5 million in opening seven new stores in 2021 and has committed to a further £5 million and ten new store openings this year – </a:t>
            </a:r>
            <a:r>
              <a:rPr lang="en-US" sz="1600" dirty="0">
                <a:hlinkClick r:id="rId3"/>
              </a:rPr>
              <a:t>LINK.</a:t>
            </a:r>
            <a:endParaRPr lang="en-US" sz="1600" dirty="0"/>
          </a:p>
        </p:txBody>
      </p:sp>
    </p:spTree>
    <p:extLst>
      <p:ext uri="{BB962C8B-B14F-4D97-AF65-F5344CB8AC3E}">
        <p14:creationId xmlns:p14="http://schemas.microsoft.com/office/powerpoint/2010/main" val="2021082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2,596</a:t>
            </a:r>
          </a:p>
          <a:p>
            <a:r>
              <a:rPr lang="en-GB" sz="2000" dirty="0"/>
              <a:t>Total job postings: 7,220</a:t>
            </a:r>
          </a:p>
          <a:p>
            <a:r>
              <a:rPr lang="en-GB" sz="2000" dirty="0"/>
              <a:t>Job posting intensity: 3:1</a:t>
            </a:r>
          </a:p>
          <a:p>
            <a:r>
              <a:rPr lang="en-GB" sz="2000" dirty="0"/>
              <a:t>Unique job postings (February 2021): 1,725</a:t>
            </a:r>
            <a:endParaRPr lang="en-GB" dirty="0"/>
          </a:p>
        </p:txBody>
      </p:sp>
      <p:pic>
        <p:nvPicPr>
          <p:cNvPr id="6" name="Picture 5" descr="Chart, line chart&#10;&#10;Description automatically generated">
            <a:extLst>
              <a:ext uri="{FF2B5EF4-FFF2-40B4-BE49-F238E27FC236}">
                <a16:creationId xmlns:a16="http://schemas.microsoft.com/office/drawing/2014/main" id="{CFC54048-FD9A-449A-95B1-AC00140915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162508"/>
            <a:ext cx="6664008" cy="2695492"/>
          </a:xfrm>
          <a:prstGeom prst="rect">
            <a:avLst/>
          </a:prstGeom>
        </p:spPr>
      </p:pic>
      <p:pic>
        <p:nvPicPr>
          <p:cNvPr id="9" name="Picture 8" descr="Graphical user interface, application&#10;&#10;Description automatically generated">
            <a:extLst>
              <a:ext uri="{FF2B5EF4-FFF2-40B4-BE49-F238E27FC236}">
                <a16:creationId xmlns:a16="http://schemas.microsoft.com/office/drawing/2014/main" id="{B3D1213F-0CAD-41EC-929E-DA8FCEFE9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4008" y="1257335"/>
            <a:ext cx="5527987" cy="2748043"/>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613A8120-EB04-4EC6-9A6E-9F97F71EFD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4008" y="4103141"/>
            <a:ext cx="5527992" cy="2754859"/>
          </a:xfrm>
          <a:prstGeom prst="rect">
            <a:avLst/>
          </a:prstGeom>
        </p:spPr>
      </p:pic>
    </p:spTree>
    <p:extLst>
      <p:ext uri="{BB962C8B-B14F-4D97-AF65-F5344CB8AC3E}">
        <p14:creationId xmlns:p14="http://schemas.microsoft.com/office/powerpoint/2010/main" val="956198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Windsor and Maidenhead</a:t>
            </a:r>
          </a:p>
        </p:txBody>
      </p:sp>
    </p:spTree>
    <p:extLst>
      <p:ext uri="{BB962C8B-B14F-4D97-AF65-F5344CB8AC3E}">
        <p14:creationId xmlns:p14="http://schemas.microsoft.com/office/powerpoint/2010/main" val="30341708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March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March 2022) – </a:t>
            </a:r>
            <a:r>
              <a:rPr lang="en-US" sz="1600" b="1" dirty="0">
                <a:hlinkClick r:id="rId2"/>
              </a:rPr>
              <a:t>Source: Public Health Berkshire COVID-19 Dashboard, 9</a:t>
            </a:r>
            <a:r>
              <a:rPr lang="en-US" sz="1600" b="1" baseline="30000" dirty="0">
                <a:hlinkClick r:id="rId2"/>
              </a:rPr>
              <a:t>th</a:t>
            </a:r>
            <a:r>
              <a:rPr lang="en-US" sz="1600" b="1" dirty="0">
                <a:hlinkClick r:id="rId2"/>
              </a:rPr>
              <a:t> March 2022</a:t>
            </a:r>
            <a:endParaRPr lang="en-US" sz="1600" b="1" dirty="0"/>
          </a:p>
          <a:p>
            <a:r>
              <a:rPr lang="en-US" sz="1600" dirty="0"/>
              <a:t>44,421 total cases</a:t>
            </a:r>
          </a:p>
          <a:p>
            <a:r>
              <a:rPr lang="en-US" sz="1600" dirty="0"/>
              <a:t>156 new cases daily</a:t>
            </a:r>
          </a:p>
          <a:p>
            <a:pPr marL="0" indent="0">
              <a:buNone/>
            </a:pPr>
            <a:endParaRPr lang="en-US" sz="1600" dirty="0"/>
          </a:p>
          <a:p>
            <a:pPr marL="0" indent="0">
              <a:buNone/>
            </a:pPr>
            <a:r>
              <a:rPr lang="en-US" sz="1600" b="1" dirty="0"/>
              <a:t>Claimant unemployment (to January 2022)</a:t>
            </a:r>
          </a:p>
          <a:p>
            <a:r>
              <a:rPr lang="en-GB" sz="1600" dirty="0"/>
              <a:t>2,490 claimants (2.7% of the working age population) in Windsor and Maidenhead UA</a:t>
            </a:r>
          </a:p>
          <a:p>
            <a:pPr marL="0" indent="0">
              <a:buNone/>
            </a:pPr>
            <a:endParaRPr lang="en-US" sz="1600" b="1" dirty="0"/>
          </a:p>
          <a:p>
            <a:pPr marL="0" indent="0">
              <a:buNone/>
            </a:pPr>
            <a:r>
              <a:rPr lang="en-US" sz="1600" b="1" dirty="0"/>
              <a:t>Notable business news:</a:t>
            </a:r>
          </a:p>
          <a:p>
            <a:r>
              <a:rPr lang="en-GB" sz="1600" dirty="0">
                <a:effectLst/>
                <a:latin typeface="Calibri" panose="020F0502020204030204" pitchFamily="34" charset="0"/>
                <a:ea typeface="Calibri" panose="020F0502020204030204" pitchFamily="34" charset="0"/>
                <a:cs typeface="Calibri" panose="020F0502020204030204" pitchFamily="34" charset="0"/>
              </a:rPr>
              <a:t>Maidenhead and Windsor Council have updated their electric vehicle charging infrastructure with the introduction of more than 25 new fast charging points. The pilot project is being completed in partnership with charging infrastructure firm, Connected Kerb. The project is majority funded by the Office for Zero Emissions Vehicles (OZEV) – </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LINK</a:t>
            </a:r>
            <a:r>
              <a:rPr lang="en-GB" sz="1600" dirty="0">
                <a:effectLst/>
                <a:latin typeface="Calibri" panose="020F0502020204030204" pitchFamily="34" charset="0"/>
                <a:ea typeface="Calibri" panose="020F0502020204030204" pitchFamily="34" charset="0"/>
                <a:cs typeface="Calibri" panose="020F0502020204030204" pitchFamily="34" charset="0"/>
              </a:rPr>
              <a:t>.</a:t>
            </a:r>
            <a:endParaRPr lang="en-US" sz="1600" b="1" dirty="0"/>
          </a:p>
          <a:p>
            <a:endParaRPr lang="en-US" sz="1600" dirty="0"/>
          </a:p>
        </p:txBody>
      </p:sp>
    </p:spTree>
    <p:extLst>
      <p:ext uri="{BB962C8B-B14F-4D97-AF65-F5344CB8AC3E}">
        <p14:creationId xmlns:p14="http://schemas.microsoft.com/office/powerpoint/2010/main" val="384645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5,504</a:t>
            </a:r>
          </a:p>
          <a:p>
            <a:r>
              <a:rPr lang="en-GB" sz="2000" dirty="0"/>
              <a:t>Total job postings: 14,224</a:t>
            </a:r>
          </a:p>
          <a:p>
            <a:r>
              <a:rPr lang="en-GB" sz="2000" dirty="0"/>
              <a:t>Job posting intensity: 3:1</a:t>
            </a:r>
          </a:p>
          <a:p>
            <a:r>
              <a:rPr lang="en-GB" sz="2000" dirty="0"/>
              <a:t>Unique job postings (February 2021): 3,483</a:t>
            </a:r>
            <a:endParaRPr lang="en-GB" dirty="0"/>
          </a:p>
        </p:txBody>
      </p:sp>
      <p:pic>
        <p:nvPicPr>
          <p:cNvPr id="11" name="Picture 10" descr="Chart, line chart&#10;&#10;Description automatically generated">
            <a:extLst>
              <a:ext uri="{FF2B5EF4-FFF2-40B4-BE49-F238E27FC236}">
                <a16:creationId xmlns:a16="http://schemas.microsoft.com/office/drawing/2014/main" id="{AF366E77-96A7-4673-80F4-0366A6D272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93560"/>
            <a:ext cx="6521311" cy="2564440"/>
          </a:xfrm>
          <a:prstGeom prst="rect">
            <a:avLst/>
          </a:prstGeom>
        </p:spPr>
      </p:pic>
      <p:pic>
        <p:nvPicPr>
          <p:cNvPr id="14" name="Picture 13" descr="Graphical user interface, application&#10;&#10;Description automatically generated">
            <a:extLst>
              <a:ext uri="{FF2B5EF4-FFF2-40B4-BE49-F238E27FC236}">
                <a16:creationId xmlns:a16="http://schemas.microsoft.com/office/drawing/2014/main" id="{96A5950A-FB7C-4EFF-B01A-379940858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311" y="1310093"/>
            <a:ext cx="5670688" cy="2840046"/>
          </a:xfrm>
          <a:prstGeom prst="rect">
            <a:avLst/>
          </a:prstGeom>
        </p:spPr>
      </p:pic>
      <p:pic>
        <p:nvPicPr>
          <p:cNvPr id="16" name="Picture 15" descr="Graphical user interface&#10;&#10;Description automatically generated">
            <a:extLst>
              <a:ext uri="{FF2B5EF4-FFF2-40B4-BE49-F238E27FC236}">
                <a16:creationId xmlns:a16="http://schemas.microsoft.com/office/drawing/2014/main" id="{E15F987D-D0CB-43F1-A3AE-97B3CED514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1312" y="4150139"/>
            <a:ext cx="5670687" cy="2823656"/>
          </a:xfrm>
          <a:prstGeom prst="rect">
            <a:avLst/>
          </a:prstGeom>
        </p:spPr>
      </p:pic>
    </p:spTree>
    <p:extLst>
      <p:ext uri="{BB962C8B-B14F-4D97-AF65-F5344CB8AC3E}">
        <p14:creationId xmlns:p14="http://schemas.microsoft.com/office/powerpoint/2010/main" val="618010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West Berkshire</a:t>
            </a:r>
          </a:p>
        </p:txBody>
      </p:sp>
    </p:spTree>
    <p:extLst>
      <p:ext uri="{BB962C8B-B14F-4D97-AF65-F5344CB8AC3E}">
        <p14:creationId xmlns:p14="http://schemas.microsoft.com/office/powerpoint/2010/main" val="13234147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CEAB2-3BE6-4ECE-882E-D28872F00D27}"/>
              </a:ext>
            </a:extLst>
          </p:cNvPr>
          <p:cNvSpPr>
            <a:spLocks noGrp="1"/>
          </p:cNvSpPr>
          <p:nvPr>
            <p:ph type="title"/>
          </p:nvPr>
        </p:nvSpPr>
        <p:spPr/>
        <p:txBody>
          <a:bodyPr>
            <a:normAutofit/>
          </a:bodyPr>
          <a:lstStyle/>
          <a:p>
            <a:r>
              <a:rPr lang="en-GB" dirty="0"/>
              <a:t>Impact of COVID-19 up to 9</a:t>
            </a:r>
            <a:r>
              <a:rPr lang="en-GB" baseline="30000" dirty="0"/>
              <a:t>th</a:t>
            </a:r>
            <a:r>
              <a:rPr lang="en-GB" dirty="0"/>
              <a:t> March 2022</a:t>
            </a:r>
          </a:p>
        </p:txBody>
      </p:sp>
      <p:sp>
        <p:nvSpPr>
          <p:cNvPr id="3" name="Content Placeholder 2">
            <a:extLst>
              <a:ext uri="{FF2B5EF4-FFF2-40B4-BE49-F238E27FC236}">
                <a16:creationId xmlns:a16="http://schemas.microsoft.com/office/drawing/2014/main" id="{94864C9D-1187-4A4B-AB54-EC117231882E}"/>
              </a:ext>
            </a:extLst>
          </p:cNvPr>
          <p:cNvSpPr>
            <a:spLocks noGrp="1"/>
          </p:cNvSpPr>
          <p:nvPr>
            <p:ph idx="1"/>
          </p:nvPr>
        </p:nvSpPr>
        <p:spPr/>
        <p:txBody>
          <a:bodyPr>
            <a:noAutofit/>
          </a:bodyPr>
          <a:lstStyle/>
          <a:p>
            <a:pPr marL="0" indent="0">
              <a:buNone/>
            </a:pPr>
            <a:r>
              <a:rPr lang="en-US" sz="1600" b="1" dirty="0"/>
              <a:t>COVID-19 cases (to 9</a:t>
            </a:r>
            <a:r>
              <a:rPr lang="en-US" sz="1600" b="1" baseline="30000" dirty="0"/>
              <a:t>th</a:t>
            </a:r>
            <a:r>
              <a:rPr lang="en-US" sz="1600" b="1" dirty="0"/>
              <a:t> March 2022) – </a:t>
            </a:r>
            <a:r>
              <a:rPr lang="en-US" sz="1600" b="1" dirty="0">
                <a:hlinkClick r:id="rId2"/>
              </a:rPr>
              <a:t>Source: Public Health Berkshire COVID-19 Dashboard, 9</a:t>
            </a:r>
            <a:r>
              <a:rPr lang="en-US" sz="1600" b="1" baseline="30000" dirty="0">
                <a:hlinkClick r:id="rId2"/>
              </a:rPr>
              <a:t>th</a:t>
            </a:r>
            <a:r>
              <a:rPr lang="en-US" sz="1600" b="1" dirty="0">
                <a:hlinkClick r:id="rId2"/>
              </a:rPr>
              <a:t> March 2022</a:t>
            </a:r>
            <a:endParaRPr lang="en-US" sz="1600" b="1" dirty="0"/>
          </a:p>
          <a:p>
            <a:r>
              <a:rPr lang="en-US" sz="1600" dirty="0"/>
              <a:t>40,965 total cases</a:t>
            </a:r>
          </a:p>
          <a:p>
            <a:r>
              <a:rPr lang="en-US" sz="1600" dirty="0"/>
              <a:t>232 new case daily</a:t>
            </a:r>
          </a:p>
          <a:p>
            <a:pPr marL="0" indent="0">
              <a:buNone/>
            </a:pPr>
            <a:endParaRPr lang="en-US" sz="1600" dirty="0"/>
          </a:p>
          <a:p>
            <a:pPr marL="0" indent="0">
              <a:buNone/>
            </a:pPr>
            <a:r>
              <a:rPr lang="en-US" sz="1600" b="1" dirty="0"/>
              <a:t>Claimant unemployment (to January 2022)</a:t>
            </a:r>
          </a:p>
          <a:p>
            <a:r>
              <a:rPr lang="en-GB" sz="1600" dirty="0"/>
              <a:t>2,490 claimants (2.6% of the working age population) in West Berkshire UA</a:t>
            </a:r>
          </a:p>
          <a:p>
            <a:pPr marL="0" indent="0">
              <a:buNone/>
            </a:pPr>
            <a:endParaRPr lang="en-US" sz="1600" b="1" dirty="0"/>
          </a:p>
          <a:p>
            <a:pPr marL="0" indent="0">
              <a:buNone/>
            </a:pPr>
            <a:r>
              <a:rPr lang="en-US" sz="1600" b="1" dirty="0"/>
              <a:t>Notable business news:</a:t>
            </a:r>
          </a:p>
          <a:p>
            <a:r>
              <a:rPr lang="en-GB" sz="1600" dirty="0">
                <a:effectLst/>
                <a:latin typeface="Calibri" panose="020F0502020204030204" pitchFamily="34" charset="0"/>
                <a:ea typeface="Calibri" panose="020F0502020204030204" pitchFamily="34" charset="0"/>
                <a:cs typeface="Calibri" panose="020F0502020204030204" pitchFamily="34" charset="0"/>
              </a:rPr>
              <a:t>Vodafone's chief executive has confirmed the telecoms giant is in consolidation talks in its European markets. The Newbury-headquartered firm has been linked with a merger with Three, which is in the process of moving to new offices in Reading's Green Park, with consolidations with its rivals in Germany, Spain and Italy also mooted. Nick Read told the Guardian: "There has been media speculation about merger and acquisition activity in specific European markets. We feel the UK needs to consolidate to give [us] industrial scale so we can improve returns. We are active on a number of fronts and seeing good engagement from our counterparties, which confirms that we have a series of potential opportunities to shape the business with stronger assets in healthier markets and unlock value for our shareholders. We are approaching consolidation with speed and resolve” – </a:t>
            </a:r>
            <a:r>
              <a:rPr lang="en-GB" sz="16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LINK</a:t>
            </a:r>
            <a:r>
              <a:rPr lang="en-GB" sz="1600" dirty="0">
                <a:effectLst/>
                <a:latin typeface="Calibri" panose="020F0502020204030204" pitchFamily="34" charset="0"/>
                <a:ea typeface="Calibri" panose="020F0502020204030204" pitchFamily="34" charset="0"/>
                <a:cs typeface="Calibri" panose="020F0502020204030204" pitchFamily="34" charset="0"/>
              </a:rPr>
              <a:t>.</a:t>
            </a:r>
            <a:endParaRPr lang="en-GB"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158664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16BD-64BB-4030-B645-41732464BCB3}"/>
              </a:ext>
            </a:extLst>
          </p:cNvPr>
          <p:cNvSpPr>
            <a:spLocks noGrp="1"/>
          </p:cNvSpPr>
          <p:nvPr>
            <p:ph type="title"/>
          </p:nvPr>
        </p:nvSpPr>
        <p:spPr/>
        <p:txBody>
          <a:bodyPr/>
          <a:lstStyle/>
          <a:p>
            <a:r>
              <a:rPr lang="en-GB" dirty="0"/>
              <a:t>Job posting analytics (EMSI, February 2022)</a:t>
            </a:r>
          </a:p>
        </p:txBody>
      </p:sp>
      <p:sp>
        <p:nvSpPr>
          <p:cNvPr id="3" name="Content Placeholder 2">
            <a:extLst>
              <a:ext uri="{FF2B5EF4-FFF2-40B4-BE49-F238E27FC236}">
                <a16:creationId xmlns:a16="http://schemas.microsoft.com/office/drawing/2014/main" id="{2E943C07-0048-4041-A36D-BA273B7DCC03}"/>
              </a:ext>
            </a:extLst>
          </p:cNvPr>
          <p:cNvSpPr>
            <a:spLocks noGrp="1"/>
          </p:cNvSpPr>
          <p:nvPr>
            <p:ph idx="1"/>
          </p:nvPr>
        </p:nvSpPr>
        <p:spPr/>
        <p:txBody>
          <a:bodyPr/>
          <a:lstStyle/>
          <a:p>
            <a:r>
              <a:rPr lang="en-GB" sz="2000" dirty="0"/>
              <a:t>Unique job postings: 3,588</a:t>
            </a:r>
          </a:p>
          <a:p>
            <a:r>
              <a:rPr lang="en-GB" sz="2000" dirty="0"/>
              <a:t>Total job postings: 8,185</a:t>
            </a:r>
          </a:p>
          <a:p>
            <a:r>
              <a:rPr lang="en-GB" sz="2000" dirty="0"/>
              <a:t>Job posting intensity: 2:1</a:t>
            </a:r>
          </a:p>
          <a:p>
            <a:r>
              <a:rPr lang="en-GB" sz="2000" dirty="0"/>
              <a:t>Unique job postings (February 2021): 2,682</a:t>
            </a:r>
            <a:endParaRPr lang="en-GB" dirty="0"/>
          </a:p>
        </p:txBody>
      </p:sp>
      <p:pic>
        <p:nvPicPr>
          <p:cNvPr id="5" name="Picture 4" descr="Chart, line chart&#10;&#10;Description automatically generated">
            <a:extLst>
              <a:ext uri="{FF2B5EF4-FFF2-40B4-BE49-F238E27FC236}">
                <a16:creationId xmlns:a16="http://schemas.microsoft.com/office/drawing/2014/main" id="{94E7FFF2-6AB0-42D7-B396-9D14560E7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04061"/>
            <a:ext cx="6723312" cy="2653939"/>
          </a:xfrm>
          <a:prstGeom prst="rect">
            <a:avLst/>
          </a:prstGeom>
        </p:spPr>
      </p:pic>
      <p:pic>
        <p:nvPicPr>
          <p:cNvPr id="8" name="Picture 7" descr="Graphical user interface, text, application&#10;&#10;Description automatically generated">
            <a:extLst>
              <a:ext uri="{FF2B5EF4-FFF2-40B4-BE49-F238E27FC236}">
                <a16:creationId xmlns:a16="http://schemas.microsoft.com/office/drawing/2014/main" id="{55F66E5F-E2D9-4B3E-8937-3F674A7A7D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9026" y="1136551"/>
            <a:ext cx="5472973" cy="2752278"/>
          </a:xfrm>
          <a:prstGeom prst="rect">
            <a:avLst/>
          </a:prstGeom>
        </p:spPr>
      </p:pic>
      <p:pic>
        <p:nvPicPr>
          <p:cNvPr id="12" name="Picture 11" descr="Graphical user interface, text, application, email&#10;&#10;Description automatically generated">
            <a:extLst>
              <a:ext uri="{FF2B5EF4-FFF2-40B4-BE49-F238E27FC236}">
                <a16:creationId xmlns:a16="http://schemas.microsoft.com/office/drawing/2014/main" id="{7E0B78EF-BEE1-418D-963D-8D054C1EA3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28515" y="4121742"/>
            <a:ext cx="5463485" cy="2736258"/>
          </a:xfrm>
          <a:prstGeom prst="rect">
            <a:avLst/>
          </a:prstGeom>
        </p:spPr>
      </p:pic>
    </p:spTree>
    <p:extLst>
      <p:ext uri="{BB962C8B-B14F-4D97-AF65-F5344CB8AC3E}">
        <p14:creationId xmlns:p14="http://schemas.microsoft.com/office/powerpoint/2010/main" val="254292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C30B065E-6D3F-49AF-9284-962DE7739102}"/>
              </a:ext>
            </a:extLst>
          </p:cNvPr>
          <p:cNvSpPr>
            <a:spLocks noGrp="1"/>
          </p:cNvSpPr>
          <p:nvPr>
            <p:ph type="ctrTitle"/>
          </p:nvPr>
        </p:nvSpPr>
        <p:spPr/>
        <p:txBody>
          <a:bodyPr/>
          <a:lstStyle/>
          <a:p>
            <a:r>
              <a:rPr lang="en-GB" dirty="0"/>
              <a:t>Global and National Economy</a:t>
            </a:r>
          </a:p>
        </p:txBody>
      </p:sp>
      <p:sp>
        <p:nvSpPr>
          <p:cNvPr id="19" name="Subtitle 18">
            <a:extLst>
              <a:ext uri="{FF2B5EF4-FFF2-40B4-BE49-F238E27FC236}">
                <a16:creationId xmlns:a16="http://schemas.microsoft.com/office/drawing/2014/main" id="{834F7385-1E85-46BC-A78A-F8A630D2363F}"/>
              </a:ext>
            </a:extLst>
          </p:cNvPr>
          <p:cNvSpPr>
            <a:spLocks noGrp="1"/>
          </p:cNvSpPr>
          <p:nvPr>
            <p:ph type="subTitle" idx="1"/>
          </p:nvPr>
        </p:nvSpPr>
        <p:spPr/>
        <p:txBody>
          <a:bodyPr/>
          <a:lstStyle/>
          <a:p>
            <a:r>
              <a:rPr lang="en-GB" dirty="0"/>
              <a:t>February 2022</a:t>
            </a:r>
          </a:p>
        </p:txBody>
      </p:sp>
    </p:spTree>
    <p:extLst>
      <p:ext uri="{BB962C8B-B14F-4D97-AF65-F5344CB8AC3E}">
        <p14:creationId xmlns:p14="http://schemas.microsoft.com/office/powerpoint/2010/main" val="2119222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4B9B5E-32CB-4453-B6C2-1A9DCA05974A}"/>
              </a:ext>
            </a:extLst>
          </p:cNvPr>
          <p:cNvSpPr>
            <a:spLocks noGrp="1"/>
          </p:cNvSpPr>
          <p:nvPr>
            <p:ph type="title"/>
          </p:nvPr>
        </p:nvSpPr>
        <p:spPr/>
        <p:txBody>
          <a:bodyPr/>
          <a:lstStyle/>
          <a:p>
            <a:r>
              <a:rPr lang="en-GB" dirty="0"/>
              <a:t>Global Economy</a:t>
            </a:r>
          </a:p>
        </p:txBody>
      </p:sp>
      <p:sp>
        <p:nvSpPr>
          <p:cNvPr id="5" name="Content Placeholder 4">
            <a:extLst>
              <a:ext uri="{FF2B5EF4-FFF2-40B4-BE49-F238E27FC236}">
                <a16:creationId xmlns:a16="http://schemas.microsoft.com/office/drawing/2014/main" id="{4155AF48-89AA-4413-87CD-4865A9A592CB}"/>
              </a:ext>
            </a:extLst>
          </p:cNvPr>
          <p:cNvSpPr>
            <a:spLocks noGrp="1"/>
          </p:cNvSpPr>
          <p:nvPr>
            <p:ph idx="1"/>
          </p:nvPr>
        </p:nvSpPr>
        <p:spPr/>
        <p:txBody>
          <a:bodyPr>
            <a:normAutofit/>
          </a:bodyPr>
          <a:lstStyle/>
          <a:p>
            <a:r>
              <a:rPr lang="en-US" sz="1900" i="0" dirty="0">
                <a:solidFill>
                  <a:srgbClr val="333333"/>
                </a:solidFill>
                <a:effectLst/>
              </a:rPr>
              <a:t>Global real GDP growth is estimated to have reached 5.8% in 2021. In the baseline scenario, global real GDP is expected to increase by 4.2% in 2022 (with a range of 3.2-4.2%) and by 3.4% in 2023 (with a range of 2.2-4.6%). </a:t>
            </a:r>
          </a:p>
          <a:p>
            <a:r>
              <a:rPr lang="en-US" sz="1900" i="0" dirty="0">
                <a:solidFill>
                  <a:srgbClr val="333333"/>
                </a:solidFill>
                <a:effectLst/>
              </a:rPr>
              <a:t>The 2022 global growth forecast represents a 0.6 percentage point downgrade from forecasts in Q4 2021. The downgrade is driven by the emergence of the new highly infectious Omicron COVID-19 variant, the greater expected persistence of current supply constraints, lower than expected fiscal stimulus in the US and worsening conditions in the real estate sector in China.</a:t>
            </a:r>
          </a:p>
          <a:p>
            <a:r>
              <a:rPr lang="en-US" sz="1900" i="0" dirty="0">
                <a:solidFill>
                  <a:srgbClr val="333333"/>
                </a:solidFill>
                <a:effectLst/>
              </a:rPr>
              <a:t>The global economy remains constrained by the ongoing negative effects of the pandemic, major supply bottlenecks and high commodity and energy prices. Growing problems in China’s real estate and consumer sectors and rising geopolitical uncertainty in Europe surrounding the Russia-Ukraine conflict are also raising downside risks, in addition to the pandemic and inflation uncertainty.</a:t>
            </a:r>
            <a:r>
              <a:rPr lang="en-US" sz="1900" b="1" dirty="0">
                <a:solidFill>
                  <a:srgbClr val="333333"/>
                </a:solidFill>
              </a:rPr>
              <a:t>              	 					          			                                                 						              </a:t>
            </a:r>
            <a:r>
              <a:rPr lang="en-US" sz="1900" b="1" i="0" dirty="0">
                <a:solidFill>
                  <a:srgbClr val="333333"/>
                </a:solidFill>
                <a:effectLst/>
                <a:hlinkClick r:id="rId2"/>
              </a:rPr>
              <a:t>Source: </a:t>
            </a:r>
            <a:r>
              <a:rPr lang="en-US" sz="1900" b="1" dirty="0">
                <a:solidFill>
                  <a:srgbClr val="333333"/>
                </a:solidFill>
                <a:hlinkClick r:id="rId2"/>
              </a:rPr>
              <a:t>Euromonitor International</a:t>
            </a:r>
            <a:r>
              <a:rPr lang="en-US" sz="1900" b="1" i="0" dirty="0">
                <a:solidFill>
                  <a:srgbClr val="333333"/>
                </a:solidFill>
                <a:effectLst/>
                <a:hlinkClick r:id="rId2"/>
              </a:rPr>
              <a:t>, February 2022</a:t>
            </a:r>
            <a:endParaRPr lang="en-US" sz="19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i="0" dirty="0">
              <a:solidFill>
                <a:srgbClr val="333333"/>
              </a:solidFill>
              <a:effectLst/>
            </a:endParaRPr>
          </a:p>
          <a:p>
            <a:pPr marL="0" indent="0">
              <a:buNone/>
            </a:pPr>
            <a:endParaRPr lang="en-US" sz="6400" b="1" dirty="0">
              <a:solidFill>
                <a:srgbClr val="333333"/>
              </a:solidFill>
            </a:endParaRPr>
          </a:p>
          <a:p>
            <a:pPr marL="0" indent="0">
              <a:buNone/>
            </a:pPr>
            <a:endParaRPr lang="en-US" sz="6400" b="1" i="0" dirty="0">
              <a:solidFill>
                <a:srgbClr val="333333"/>
              </a:solidFill>
              <a:effectLst/>
            </a:endParaRPr>
          </a:p>
        </p:txBody>
      </p:sp>
    </p:spTree>
    <p:extLst>
      <p:ext uri="{BB962C8B-B14F-4D97-AF65-F5344CB8AC3E}">
        <p14:creationId xmlns:p14="http://schemas.microsoft.com/office/powerpoint/2010/main" val="41222187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BA484-0991-4437-B013-EC5E36288A90}"/>
              </a:ext>
            </a:extLst>
          </p:cNvPr>
          <p:cNvSpPr>
            <a:spLocks noGrp="1"/>
          </p:cNvSpPr>
          <p:nvPr>
            <p:ph type="title"/>
          </p:nvPr>
        </p:nvSpPr>
        <p:spPr/>
        <p:txBody>
          <a:bodyPr/>
          <a:lstStyle/>
          <a:p>
            <a:r>
              <a:rPr lang="en-GB" dirty="0"/>
              <a:t>Global Economy – OECD GDP Tracker</a:t>
            </a:r>
          </a:p>
        </p:txBody>
      </p:sp>
      <p:pic>
        <p:nvPicPr>
          <p:cNvPr id="4" name="Picture 3" descr="Chart&#10;&#10;Description automatically generated">
            <a:extLst>
              <a:ext uri="{FF2B5EF4-FFF2-40B4-BE49-F238E27FC236}">
                <a16:creationId xmlns:a16="http://schemas.microsoft.com/office/drawing/2014/main" id="{ADFB9773-E9F4-4777-BD88-D083D1B4B4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72186"/>
            <a:ext cx="5983862" cy="2650146"/>
          </a:xfrm>
          <a:prstGeom prst="rect">
            <a:avLst/>
          </a:prstGeom>
        </p:spPr>
      </p:pic>
      <p:pic>
        <p:nvPicPr>
          <p:cNvPr id="7" name="Picture 6" descr="Chart&#10;&#10;Description automatically generated">
            <a:extLst>
              <a:ext uri="{FF2B5EF4-FFF2-40B4-BE49-F238E27FC236}">
                <a16:creationId xmlns:a16="http://schemas.microsoft.com/office/drawing/2014/main" id="{F7275F6F-CD1C-425B-8037-ED8C1BFE0CFF}"/>
              </a:ext>
            </a:extLst>
          </p:cNvPr>
          <p:cNvPicPr>
            <a:picLocks noChangeAspect="1"/>
          </p:cNvPicPr>
          <p:nvPr/>
        </p:nvPicPr>
        <p:blipFill rotWithShape="1">
          <a:blip r:embed="rId3">
            <a:extLst>
              <a:ext uri="{28A0092B-C50C-407E-A947-70E740481C1C}">
                <a14:useLocalDpi xmlns:a14="http://schemas.microsoft.com/office/drawing/2010/main" val="0"/>
              </a:ext>
            </a:extLst>
          </a:blip>
          <a:srcRect b="11765"/>
          <a:stretch/>
        </p:blipFill>
        <p:spPr>
          <a:xfrm>
            <a:off x="6148269" y="1172187"/>
            <a:ext cx="6043729" cy="2650145"/>
          </a:xfrm>
          <a:prstGeom prst="rect">
            <a:avLst/>
          </a:prstGeom>
        </p:spPr>
      </p:pic>
      <p:pic>
        <p:nvPicPr>
          <p:cNvPr id="10" name="Picture 9" descr="Chart&#10;&#10;Description automatically generated">
            <a:extLst>
              <a:ext uri="{FF2B5EF4-FFF2-40B4-BE49-F238E27FC236}">
                <a16:creationId xmlns:a16="http://schemas.microsoft.com/office/drawing/2014/main" id="{A2927538-B4F5-48AA-AD41-9F69BA214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0769"/>
            <a:ext cx="6096000" cy="3077231"/>
          </a:xfrm>
          <a:prstGeom prst="rect">
            <a:avLst/>
          </a:prstGeom>
        </p:spPr>
      </p:pic>
      <p:pic>
        <p:nvPicPr>
          <p:cNvPr id="13" name="Picture 12" descr="Chart&#10;&#10;Description automatically generated">
            <a:extLst>
              <a:ext uri="{FF2B5EF4-FFF2-40B4-BE49-F238E27FC236}">
                <a16:creationId xmlns:a16="http://schemas.microsoft.com/office/drawing/2014/main" id="{416FC613-8D14-4007-BFCC-3ADA1FB7A8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8269" y="3799154"/>
            <a:ext cx="6043729" cy="3058846"/>
          </a:xfrm>
          <a:prstGeom prst="rect">
            <a:avLst/>
          </a:prstGeom>
        </p:spPr>
      </p:pic>
    </p:spTree>
    <p:extLst>
      <p:ext uri="{BB962C8B-B14F-4D97-AF65-F5344CB8AC3E}">
        <p14:creationId xmlns:p14="http://schemas.microsoft.com/office/powerpoint/2010/main" val="7786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EAC4E-61A2-4693-9D1D-64CDC29ED7CD}"/>
              </a:ext>
            </a:extLst>
          </p:cNvPr>
          <p:cNvSpPr>
            <a:spLocks noGrp="1"/>
          </p:cNvSpPr>
          <p:nvPr>
            <p:ph type="title"/>
          </p:nvPr>
        </p:nvSpPr>
        <p:spPr/>
        <p:txBody>
          <a:bodyPr>
            <a:normAutofit fontScale="90000"/>
          </a:bodyPr>
          <a:lstStyle/>
          <a:p>
            <a:r>
              <a:rPr lang="en-GB" dirty="0"/>
              <a:t>Global Economy – OECD GDP Tracker Continued</a:t>
            </a:r>
          </a:p>
        </p:txBody>
      </p:sp>
      <p:sp>
        <p:nvSpPr>
          <p:cNvPr id="11" name="TextBox 10">
            <a:extLst>
              <a:ext uri="{FF2B5EF4-FFF2-40B4-BE49-F238E27FC236}">
                <a16:creationId xmlns:a16="http://schemas.microsoft.com/office/drawing/2014/main" id="{4CC410F8-7716-4522-8EC0-DBC15CE3F9F9}"/>
              </a:ext>
            </a:extLst>
          </p:cNvPr>
          <p:cNvSpPr txBox="1"/>
          <p:nvPr/>
        </p:nvSpPr>
        <p:spPr>
          <a:xfrm>
            <a:off x="6940591" y="1708983"/>
            <a:ext cx="4413209" cy="4832092"/>
          </a:xfrm>
          <a:prstGeom prst="rect">
            <a:avLst/>
          </a:prstGeom>
          <a:noFill/>
        </p:spPr>
        <p:txBody>
          <a:bodyPr wrap="square">
            <a:spAutoFit/>
          </a:bodyPr>
          <a:lstStyle/>
          <a:p>
            <a:r>
              <a:rPr lang="en-US" sz="2000" b="0" i="0" dirty="0">
                <a:effectLst/>
              </a:rPr>
              <a:t>Note: The green confidence band shows 95% confidence intervals. The Weekly Tracker is an estimate of weekly GDP relative to the pre-crisis trend, which is proxied by the November 2019 OECD Economic Outlook forecasts. The darkness of the grey background reflects stay-at-home confinement requirement based on the Oxford Blavatnik database (0 - no measures, 1 - recommend not leaving house, 2 - require not leaving house with exceptions, 3 - require not leaving house with minimal exceptions).</a:t>
            </a:r>
            <a:br>
              <a:rPr lang="en-US" sz="2400" dirty="0"/>
            </a:br>
            <a:endParaRPr lang="en-US" sz="2400" dirty="0"/>
          </a:p>
          <a:p>
            <a:r>
              <a:rPr lang="en-US" sz="2400" b="1" dirty="0">
                <a:solidFill>
                  <a:srgbClr val="333333"/>
                </a:solidFill>
                <a:hlinkClick r:id="rId2"/>
              </a:rPr>
              <a:t>Source: OECD, February 2022</a:t>
            </a:r>
            <a:endParaRPr lang="en-GB" sz="2400" b="1" dirty="0"/>
          </a:p>
        </p:txBody>
      </p:sp>
      <p:pic>
        <p:nvPicPr>
          <p:cNvPr id="4" name="Picture 3" descr="Chart&#10;&#10;Description automatically generated">
            <a:extLst>
              <a:ext uri="{FF2B5EF4-FFF2-40B4-BE49-F238E27FC236}">
                <a16:creationId xmlns:a16="http://schemas.microsoft.com/office/drawing/2014/main" id="{7EF2C7ED-BA22-46AA-92B9-183189D51352}"/>
              </a:ext>
            </a:extLst>
          </p:cNvPr>
          <p:cNvPicPr>
            <a:picLocks noChangeAspect="1"/>
          </p:cNvPicPr>
          <p:nvPr/>
        </p:nvPicPr>
        <p:blipFill rotWithShape="1">
          <a:blip r:embed="rId3">
            <a:extLst>
              <a:ext uri="{28A0092B-C50C-407E-A947-70E740481C1C}">
                <a14:useLocalDpi xmlns:a14="http://schemas.microsoft.com/office/drawing/2010/main" val="0"/>
              </a:ext>
            </a:extLst>
          </a:blip>
          <a:srcRect b="13166"/>
          <a:stretch/>
        </p:blipFill>
        <p:spPr>
          <a:xfrm>
            <a:off x="1" y="1328469"/>
            <a:ext cx="6096000" cy="2681422"/>
          </a:xfrm>
          <a:prstGeom prst="rect">
            <a:avLst/>
          </a:prstGeom>
        </p:spPr>
      </p:pic>
      <p:pic>
        <p:nvPicPr>
          <p:cNvPr id="7" name="Picture 6" descr="Chart&#10;&#10;Description automatically generated">
            <a:extLst>
              <a:ext uri="{FF2B5EF4-FFF2-40B4-BE49-F238E27FC236}">
                <a16:creationId xmlns:a16="http://schemas.microsoft.com/office/drawing/2014/main" id="{BD105C8B-21D4-4AAC-A340-3D4B4B702527}"/>
              </a:ext>
            </a:extLst>
          </p:cNvPr>
          <p:cNvPicPr>
            <a:picLocks noChangeAspect="1"/>
          </p:cNvPicPr>
          <p:nvPr/>
        </p:nvPicPr>
        <p:blipFill rotWithShape="1">
          <a:blip r:embed="rId4">
            <a:extLst>
              <a:ext uri="{28A0092B-C50C-407E-A947-70E740481C1C}">
                <a14:useLocalDpi xmlns:a14="http://schemas.microsoft.com/office/drawing/2010/main" val="0"/>
              </a:ext>
            </a:extLst>
          </a:blip>
          <a:srcRect b="12984"/>
          <a:stretch/>
        </p:blipFill>
        <p:spPr>
          <a:xfrm>
            <a:off x="0" y="4176578"/>
            <a:ext cx="6093978" cy="2681422"/>
          </a:xfrm>
          <a:prstGeom prst="rect">
            <a:avLst/>
          </a:prstGeom>
        </p:spPr>
      </p:pic>
    </p:spTree>
    <p:extLst>
      <p:ext uri="{BB962C8B-B14F-4D97-AF65-F5344CB8AC3E}">
        <p14:creationId xmlns:p14="http://schemas.microsoft.com/office/powerpoint/2010/main" val="2019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428BD-54D9-4A11-897F-888F83D9DB9D}"/>
              </a:ext>
            </a:extLst>
          </p:cNvPr>
          <p:cNvSpPr>
            <a:spLocks noGrp="1"/>
          </p:cNvSpPr>
          <p:nvPr>
            <p:ph type="title"/>
          </p:nvPr>
        </p:nvSpPr>
        <p:spPr/>
        <p:txBody>
          <a:bodyPr/>
          <a:lstStyle/>
          <a:p>
            <a:r>
              <a:rPr lang="en-GB" dirty="0"/>
              <a:t>UK Economy </a:t>
            </a:r>
          </a:p>
        </p:txBody>
      </p:sp>
      <p:sp>
        <p:nvSpPr>
          <p:cNvPr id="3" name="Content Placeholder 2">
            <a:extLst>
              <a:ext uri="{FF2B5EF4-FFF2-40B4-BE49-F238E27FC236}">
                <a16:creationId xmlns:a16="http://schemas.microsoft.com/office/drawing/2014/main" id="{DAC7F12F-1D5A-4D76-A913-3706407B6BC1}"/>
              </a:ext>
            </a:extLst>
          </p:cNvPr>
          <p:cNvSpPr>
            <a:spLocks noGrp="1"/>
          </p:cNvSpPr>
          <p:nvPr>
            <p:ph idx="1"/>
          </p:nvPr>
        </p:nvSpPr>
        <p:spPr/>
        <p:txBody>
          <a:bodyPr>
            <a:noAutofit/>
          </a:bodyPr>
          <a:lstStyle/>
          <a:p>
            <a:r>
              <a:rPr lang="en-US" sz="1800" dirty="0"/>
              <a:t>The UK economy continues to recover. In November last year, economic activity was back to where it was before the pandemic. Since then, the spread of Omicron meant people spent less. But as the number of new cases falls, we expect spending to go up again. The number of people out of work is going down. The unemployment rate is only slightly higher than it was before the start of the pandemic. Inflation has risen above our 2% target. Prices rose by 5.4% last year.</a:t>
            </a:r>
          </a:p>
          <a:p>
            <a:r>
              <a:rPr lang="en-US" sz="1800" dirty="0"/>
              <a:t>Higher energy prices is one of the main reasons for this. Large increases in oil and gas prices have pushed up petrol prices and utility bills. Higher prices for goods that we buy from abroad have also played a big role. </a:t>
            </a:r>
          </a:p>
          <a:p>
            <a:r>
              <a:rPr lang="en-US" sz="1800" dirty="0"/>
              <a:t>We expect inflation to rise to around 7% in the spring. We expect inflation to fall back from the middle of this year. We don’t expect that energy prices will continue to rise as fast, and the shortages that are currently making it difficult for businesses to make their products should ease. We expect inflation to be close to our target in around two years’ time.</a:t>
            </a:r>
          </a:p>
          <a:p>
            <a:r>
              <a:rPr lang="en-US" sz="1800" dirty="0"/>
              <a:t>We have raised the official interest rate we set, known as Bank Rate, to 0.5% to support inflation returning to our 2% target.  We may need to raise interest rates somewhat further.  Our job is to ensure that inflation returns to our target in a sustainable way</a:t>
            </a:r>
            <a:r>
              <a:rPr lang="en-US" sz="1800" b="1" dirty="0"/>
              <a:t>.</a:t>
            </a:r>
            <a:r>
              <a:rPr lang="en-US" sz="1600" b="1" dirty="0"/>
              <a:t>					               </a:t>
            </a:r>
          </a:p>
          <a:p>
            <a:pPr marL="0" indent="0">
              <a:buNone/>
            </a:pPr>
            <a:r>
              <a:rPr lang="en-US" sz="1600" b="1" dirty="0"/>
              <a:t>							            </a:t>
            </a:r>
            <a:r>
              <a:rPr lang="en-US" sz="1600" b="1" dirty="0">
                <a:hlinkClick r:id="rId2"/>
              </a:rPr>
              <a:t>Source: Bank of England, February 2022</a:t>
            </a:r>
            <a:endParaRPr lang="en-US" sz="1600" b="1" dirty="0"/>
          </a:p>
          <a:p>
            <a:endParaRPr lang="en-GB" sz="1600" dirty="0"/>
          </a:p>
        </p:txBody>
      </p:sp>
    </p:spTree>
    <p:extLst>
      <p:ext uri="{BB962C8B-B14F-4D97-AF65-F5344CB8AC3E}">
        <p14:creationId xmlns:p14="http://schemas.microsoft.com/office/powerpoint/2010/main" val="2807999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D425-4508-4432-ABCF-1776258A3A7E}"/>
              </a:ext>
            </a:extLst>
          </p:cNvPr>
          <p:cNvSpPr>
            <a:spLocks noGrp="1"/>
          </p:cNvSpPr>
          <p:nvPr>
            <p:ph type="title"/>
          </p:nvPr>
        </p:nvSpPr>
        <p:spPr/>
        <p:txBody>
          <a:bodyPr/>
          <a:lstStyle/>
          <a:p>
            <a:r>
              <a:rPr lang="en-GB" dirty="0"/>
              <a:t>UK Economy 2 </a:t>
            </a:r>
          </a:p>
        </p:txBody>
      </p:sp>
      <p:sp>
        <p:nvSpPr>
          <p:cNvPr id="3" name="Content Placeholder 2">
            <a:extLst>
              <a:ext uri="{FF2B5EF4-FFF2-40B4-BE49-F238E27FC236}">
                <a16:creationId xmlns:a16="http://schemas.microsoft.com/office/drawing/2014/main" id="{BF6BDC96-C60F-411B-9668-B1A762A98CCF}"/>
              </a:ext>
            </a:extLst>
          </p:cNvPr>
          <p:cNvSpPr>
            <a:spLocks noGrp="1"/>
          </p:cNvSpPr>
          <p:nvPr>
            <p:ph idx="1"/>
          </p:nvPr>
        </p:nvSpPr>
        <p:spPr>
          <a:xfrm>
            <a:off x="838200" y="1561381"/>
            <a:ext cx="5257800" cy="4762744"/>
          </a:xfrm>
        </p:spPr>
        <p:txBody>
          <a:bodyPr>
            <a:normAutofit/>
          </a:bodyPr>
          <a:lstStyle/>
          <a:p>
            <a:pPr algn="l" fontAlgn="base"/>
            <a:r>
              <a:rPr lang="en-US" sz="2000" b="0" i="0" dirty="0">
                <a:solidFill>
                  <a:srgbClr val="121212"/>
                </a:solidFill>
                <a:effectLst/>
              </a:rPr>
              <a:t>Britain’s hard-pressed households have been warned to expect a fresh squeeze on their living standards in the coming months after the annual inflation rate climbed for a 13th month to its highest point in almost 30 years.</a:t>
            </a:r>
          </a:p>
          <a:p>
            <a:pPr algn="l" fontAlgn="base"/>
            <a:r>
              <a:rPr lang="en-US" sz="2000" b="0" i="0" dirty="0">
                <a:solidFill>
                  <a:srgbClr val="121212"/>
                </a:solidFill>
                <a:effectLst/>
              </a:rPr>
              <a:t>Economists said they expected the government’s preferred measure of the yearly jump in the cost of living – the consumer prices index – to rise from 5.5% in January to almost 8% in April when household energy bills will soar by hundreds of pounds.</a:t>
            </a:r>
          </a:p>
          <a:p>
            <a:pPr marL="0" indent="0" algn="l" fontAlgn="base">
              <a:buNone/>
            </a:pPr>
            <a:r>
              <a:rPr lang="en-US" sz="1600" b="1" dirty="0">
                <a:solidFill>
                  <a:srgbClr val="333333"/>
                </a:solidFill>
              </a:rPr>
              <a:t>		    </a:t>
            </a:r>
            <a:r>
              <a:rPr lang="en-US" sz="1600" b="1" dirty="0">
                <a:solidFill>
                  <a:srgbClr val="333333"/>
                </a:solidFill>
                <a:hlinkClick r:id="rId2"/>
              </a:rPr>
              <a:t>Source: The </a:t>
            </a:r>
            <a:r>
              <a:rPr lang="en-GB" sz="1600" b="1" dirty="0">
                <a:solidFill>
                  <a:srgbClr val="333333"/>
                </a:solidFill>
                <a:hlinkClick r:id="rId2"/>
              </a:rPr>
              <a:t>Guardian, January 2022</a:t>
            </a:r>
            <a:endParaRPr lang="en-GB" sz="1600" b="1" dirty="0"/>
          </a:p>
          <a:p>
            <a:endParaRPr lang="en-GB" dirty="0"/>
          </a:p>
        </p:txBody>
      </p:sp>
      <p:pic>
        <p:nvPicPr>
          <p:cNvPr id="6" name="Picture 5" descr="Chart&#10;&#10;Description automatically generated">
            <a:extLst>
              <a:ext uri="{FF2B5EF4-FFF2-40B4-BE49-F238E27FC236}">
                <a16:creationId xmlns:a16="http://schemas.microsoft.com/office/drawing/2014/main" id="{44303545-A2F2-4303-BE38-3BF5293ABE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561381"/>
            <a:ext cx="5316069" cy="3735238"/>
          </a:xfrm>
          <a:prstGeom prst="rect">
            <a:avLst/>
          </a:prstGeom>
        </p:spPr>
      </p:pic>
    </p:spTree>
    <p:extLst>
      <p:ext uri="{BB962C8B-B14F-4D97-AF65-F5344CB8AC3E}">
        <p14:creationId xmlns:p14="http://schemas.microsoft.com/office/powerpoint/2010/main" val="3018838771"/>
      </p:ext>
    </p:extLst>
  </p:cSld>
  <p:clrMapOvr>
    <a:masterClrMapping/>
  </p:clrMapOvr>
</p:sld>
</file>

<file path=ppt/theme/theme1.xml><?xml version="1.0" encoding="utf-8"?>
<a:theme xmlns:a="http://schemas.openxmlformats.org/drawingml/2006/main" name="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30825BD9-185A-4C9D-83B9-66414CA1E632}"/>
    </a:ext>
  </a:extLst>
</a:theme>
</file>

<file path=ppt/theme/theme2.xml><?xml version="1.0" encoding="utf-8"?>
<a:theme xmlns:a="http://schemas.openxmlformats.org/drawingml/2006/main" name="1_Office Theme">
  <a:themeElements>
    <a:clrScheme name="TVBLEP">
      <a:dk1>
        <a:srgbClr val="000000"/>
      </a:dk1>
      <a:lt1>
        <a:srgbClr val="FFFFFF"/>
      </a:lt1>
      <a:dk2>
        <a:srgbClr val="434345"/>
      </a:dk2>
      <a:lt2>
        <a:srgbClr val="999B9E"/>
      </a:lt2>
      <a:accent1>
        <a:srgbClr val="00B7FF"/>
      </a:accent1>
      <a:accent2>
        <a:srgbClr val="F9A01B"/>
      </a:accent2>
      <a:accent3>
        <a:srgbClr val="F06499"/>
      </a:accent3>
      <a:accent4>
        <a:srgbClr val="8E0053"/>
      </a:accent4>
      <a:accent5>
        <a:srgbClr val="FFC000"/>
      </a:accent5>
      <a:accent6>
        <a:srgbClr val="000100"/>
      </a:accent6>
      <a:hlink>
        <a:srgbClr val="0000FF"/>
      </a:hlink>
      <a:folHlink>
        <a:srgbClr val="80008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 LEP PRESENTATION TEMPLATE.potx" id="{EDDDAD62-5131-44D5-B68A-861F1991EE67}" vid="{CE94641B-62A7-4E9D-8F65-32F4E2EE193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f15de35-5208-4006-b31e-64c99b3e6042">
      <UserInfo>
        <DisplayName>Alison Webster</DisplayName>
        <AccountId>91</AccountId>
        <AccountType/>
      </UserInfo>
      <UserInfo>
        <DisplayName>Dexter Levick</DisplayName>
        <AccountId>404</AccountId>
        <AccountType/>
      </UserInfo>
      <UserInfo>
        <DisplayName>Bill Hicks</DisplayName>
        <AccountId>12</AccountId>
        <AccountType/>
      </UserInfo>
      <UserInfo>
        <DisplayName>Jennie Daley</DisplayName>
        <AccountId>463</AccountId>
        <AccountType/>
      </UserInfo>
      <UserInfo>
        <DisplayName>Rhian Hayes</DisplayName>
        <AccountId>753</AccountId>
        <AccountType/>
      </UserInfo>
      <UserInfo>
        <DisplayName>Peter Fleming</DisplayName>
        <AccountId>642</AccountId>
        <AccountType/>
      </UserInfo>
      <UserInfo>
        <DisplayName>Tim Page</DisplayName>
        <AccountId>14</AccountId>
        <AccountType/>
      </UserInfo>
      <UserInfo>
        <DisplayName>Joanna Birrell</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985182F72A007408CD12C9A591952E8" ma:contentTypeVersion="13" ma:contentTypeDescription="Create a new document." ma:contentTypeScope="" ma:versionID="9b030b29051167cc1c9899d2e6e97dc7">
  <xsd:schema xmlns:xsd="http://www.w3.org/2001/XMLSchema" xmlns:xs="http://www.w3.org/2001/XMLSchema" xmlns:p="http://schemas.microsoft.com/office/2006/metadata/properties" xmlns:ns2="887f3627-3362-4f0e-99fd-589162ca1cd8" xmlns:ns3="df15de35-5208-4006-b31e-64c99b3e6042" targetNamespace="http://schemas.microsoft.com/office/2006/metadata/properties" ma:root="true" ma:fieldsID="a65afd065a6a6ef9d70287f6bc3073de" ns2:_="" ns3:_="">
    <xsd:import namespace="887f3627-3362-4f0e-99fd-589162ca1cd8"/>
    <xsd:import namespace="df15de35-5208-4006-b31e-64c99b3e60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7f3627-3362-4f0e-99fd-589162ca1c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f15de35-5208-4006-b31e-64c99b3e604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1A669E-19B7-4948-BF30-ADA8F9A55D35}">
  <ds:schemaRefs>
    <ds:schemaRef ds:uri="http://schemas.microsoft.com/office/2006/metadata/properties"/>
    <ds:schemaRef ds:uri="http://schemas.microsoft.com/office/infopath/2007/PartnerControls"/>
    <ds:schemaRef ds:uri="df15de35-5208-4006-b31e-64c99b3e6042"/>
  </ds:schemaRefs>
</ds:datastoreItem>
</file>

<file path=customXml/itemProps2.xml><?xml version="1.0" encoding="utf-8"?>
<ds:datastoreItem xmlns:ds="http://schemas.openxmlformats.org/officeDocument/2006/customXml" ds:itemID="{5DCC5866-B63C-4F9A-AE8D-A71EF7591794}">
  <ds:schemaRefs>
    <ds:schemaRef ds:uri="http://schemas.microsoft.com/sharepoint/v3/contenttype/forms"/>
  </ds:schemaRefs>
</ds:datastoreItem>
</file>

<file path=customXml/itemProps3.xml><?xml version="1.0" encoding="utf-8"?>
<ds:datastoreItem xmlns:ds="http://schemas.openxmlformats.org/officeDocument/2006/customXml" ds:itemID="{868D9760-1DEB-4C72-A56E-CE54DB001D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7f3627-3362-4f0e-99fd-589162ca1cd8"/>
    <ds:schemaRef ds:uri="df15de35-5208-4006-b31e-64c99b3e60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61574</TotalTime>
  <Words>4000</Words>
  <Application>Microsoft Office PowerPoint</Application>
  <PresentationFormat>Widescreen</PresentationFormat>
  <Paragraphs>206</Paragraphs>
  <Slides>37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37</vt:i4>
      </vt:variant>
    </vt:vector>
  </HeadingPairs>
  <TitlesOfParts>
    <vt:vector size="42" baseType="lpstr">
      <vt:lpstr>Arial</vt:lpstr>
      <vt:lpstr>Calibri</vt:lpstr>
      <vt:lpstr>Courier New</vt:lpstr>
      <vt:lpstr>Office Theme</vt:lpstr>
      <vt:lpstr>1_Office Theme</vt:lpstr>
      <vt:lpstr>Thames Valley Berkshire Monthly Economic Briefing</vt:lpstr>
      <vt:lpstr>2022 Refresh</vt:lpstr>
      <vt:lpstr>Key contents of this month’s briefing</vt:lpstr>
      <vt:lpstr>Global and National Economy</vt:lpstr>
      <vt:lpstr>Global Economy</vt:lpstr>
      <vt:lpstr>Global Economy – OECD GDP Tracker</vt:lpstr>
      <vt:lpstr>Global Economy – OECD GDP Tracker Continued</vt:lpstr>
      <vt:lpstr>UK Economy </vt:lpstr>
      <vt:lpstr>UK Economy 2 </vt:lpstr>
      <vt:lpstr>UK Economy 3</vt:lpstr>
      <vt:lpstr>Monthly Event Spotlight: Levelling Up White Paper Response by the Institute of Economic Development, 28th February 2022 1/2</vt:lpstr>
      <vt:lpstr>Monthly Event Spotlight: Levelling Up White Paper Response by the Institute of Economic Development, 28th February 2022 2/2</vt:lpstr>
      <vt:lpstr>Employment in the UK: Labour Force Survey – February 2022</vt:lpstr>
      <vt:lpstr>Coronavirus and Recession: Implications for Thames Valley Berkshire</vt:lpstr>
      <vt:lpstr>Claimant Count (Latest data - January 2021)</vt:lpstr>
      <vt:lpstr>Strategic Issues: Heathrow</vt:lpstr>
      <vt:lpstr>An important note on the EMSI figures contained on the following slides: 23, 27, 30, 33, 36, 39 and 42</vt:lpstr>
      <vt:lpstr>Remote working</vt:lpstr>
      <vt:lpstr>Local Profiles</vt:lpstr>
      <vt:lpstr>Bracknell Forest</vt:lpstr>
      <vt:lpstr>Impact of COVID-19 up to 9th March 2022</vt:lpstr>
      <vt:lpstr>Job posting analytics (EMSI, February 2022)</vt:lpstr>
      <vt:lpstr>Slough</vt:lpstr>
      <vt:lpstr>Impact of COVID-19 up to 9th March 2022</vt:lpstr>
      <vt:lpstr>Job posting analytics (EMSI, February 2022)</vt:lpstr>
      <vt:lpstr>Reading</vt:lpstr>
      <vt:lpstr>Impact of COVID-19 up to 9th March 2022</vt:lpstr>
      <vt:lpstr>Job posting analytics (EMSI, February 2022)</vt:lpstr>
      <vt:lpstr>Wokingham</vt:lpstr>
      <vt:lpstr>Impact of COVID-19 up to 9th March 2022</vt:lpstr>
      <vt:lpstr>Job posting analytics (EMSI, February 2022)</vt:lpstr>
      <vt:lpstr>Windsor and Maidenhead</vt:lpstr>
      <vt:lpstr>Impact of COVID-19 up to 9th March 2022</vt:lpstr>
      <vt:lpstr>Job posting analytics (EMSI, February 2022)</vt:lpstr>
      <vt:lpstr>West Berkshire</vt:lpstr>
      <vt:lpstr>Impact of COVID-19 up to 9th March 2022</vt:lpstr>
      <vt:lpstr>Job posting analytics (EMSI, February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Recovering from COVID-19</dc:title>
  <dc:creator>Dexter Levick</dc:creator>
  <cp:lastModifiedBy>Tim Page</cp:lastModifiedBy>
  <cp:revision>392</cp:revision>
  <dcterms:created xsi:type="dcterms:W3CDTF">2021-01-28T12:18:09Z</dcterms:created>
  <dcterms:modified xsi:type="dcterms:W3CDTF">2022-03-11T12:03:41Z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0x010100D985182F72A007408CD12C9A591952E8</vt:lpwstr>
  </property>
</Properties>
</file>