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84" r:id="rId2"/>
    <p:sldId id="328" r:id="rId3"/>
    <p:sldId id="332" r:id="rId4"/>
    <p:sldId id="333" r:id="rId5"/>
    <p:sldId id="301" r:id="rId6"/>
    <p:sldId id="282" r:id="rId7"/>
    <p:sldId id="316" r:id="rId8"/>
    <p:sldId id="309" r:id="rId9"/>
    <p:sldId id="312" r:id="rId10"/>
    <p:sldId id="313" r:id="rId11"/>
    <p:sldId id="324" r:id="rId12"/>
    <p:sldId id="325" r:id="rId13"/>
    <p:sldId id="326" r:id="rId14"/>
    <p:sldId id="331" r:id="rId15"/>
  </p:sldIdLst>
  <p:sldSz cx="9144000" cy="6858000" type="screen4x3"/>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2E1"/>
    <a:srgbClr val="8E0053"/>
    <a:srgbClr val="355893"/>
    <a:srgbClr val="B8E3F6"/>
    <a:srgbClr val="E95A91"/>
    <a:srgbClr val="7A90B7"/>
    <a:srgbClr val="6481B3"/>
    <a:srgbClr val="EC6599"/>
    <a:srgbClr val="F4FBFE"/>
    <a:srgbClr val="F2F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78518" autoAdjust="0"/>
  </p:normalViewPr>
  <p:slideViewPr>
    <p:cSldViewPr snapToGrid="0">
      <p:cViewPr varScale="1">
        <p:scale>
          <a:sx n="64" d="100"/>
          <a:sy n="64" d="100"/>
        </p:scale>
        <p:origin x="196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0F23C3FB-A12B-4BBB-8A01-B317BE61FE35}" type="datetimeFigureOut">
              <a:rPr lang="en-GB" smtClean="0"/>
              <a:t>28/06/2021</a:t>
            </a:fld>
            <a:endParaRPr lang="en-GB"/>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30E7A800-59B0-4B9A-9AA6-4437779AFB33}" type="slidenum">
              <a:rPr lang="en-GB" smtClean="0"/>
              <a:t>‹#›</a:t>
            </a:fld>
            <a:endParaRPr lang="en-GB"/>
          </a:p>
        </p:txBody>
      </p:sp>
    </p:spTree>
    <p:extLst>
      <p:ext uri="{BB962C8B-B14F-4D97-AF65-F5344CB8AC3E}">
        <p14:creationId xmlns:p14="http://schemas.microsoft.com/office/powerpoint/2010/main" val="1468929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erkshireopportunities.co.uk/advice/explore-job-sectors/job-sectors/all-sectors/sector-details/educati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pPr marL="241539" indent="-241539" defTabSz="966155">
              <a:buFontTx/>
              <a:buAutoNum type="arabicParenR"/>
              <a:defRPr/>
            </a:pPr>
            <a:r>
              <a:rPr lang="en-GB" b="0" dirty="0"/>
              <a:t>https://www.berkshireopportunities.co.uk/</a:t>
            </a:r>
          </a:p>
          <a:p>
            <a:pPr marL="241539" indent="-241539" defTabSz="966155">
              <a:buFontTx/>
              <a:buAutoNum type="arabicParenR"/>
              <a:defRPr/>
            </a:pPr>
            <a:r>
              <a:rPr lang="en-GB" b="0" dirty="0"/>
              <a:t>http://www.thamesvalleyberkshire.co.uk/careers-hub</a:t>
            </a:r>
          </a:p>
          <a:p>
            <a:pPr marL="241539" indent="-241539" defTabSz="966155">
              <a:buFontTx/>
              <a:buAutoNum type="arabicParenR"/>
              <a:defRPr/>
            </a:pPr>
            <a:r>
              <a:rPr lang="en-GB" b="0" dirty="0"/>
              <a:t>https://www.careersandenterprise.co.uk/</a:t>
            </a:r>
          </a:p>
          <a:p>
            <a:pPr marL="241539" indent="-241539" defTabSz="966155">
              <a:buFontTx/>
              <a:buAutoNum type="arabicParenR"/>
              <a:defRPr/>
            </a:pPr>
            <a:endParaRPr lang="en-GB" b="0" dirty="0"/>
          </a:p>
        </p:txBody>
      </p:sp>
      <p:sp>
        <p:nvSpPr>
          <p:cNvPr id="4" name="Slide Number Placeholder 3"/>
          <p:cNvSpPr>
            <a:spLocks noGrp="1"/>
          </p:cNvSpPr>
          <p:nvPr>
            <p:ph type="sldNum" sz="quarter" idx="5"/>
          </p:nvPr>
        </p:nvSpPr>
        <p:spPr/>
        <p:txBody>
          <a:bodyPr/>
          <a:lstStyle/>
          <a:p>
            <a:fld id="{30E7A800-59B0-4B9A-9AA6-4437779AFB33}" type="slidenum">
              <a:rPr lang="en-GB" smtClean="0"/>
              <a:t>1</a:t>
            </a:fld>
            <a:endParaRPr lang="en-GB"/>
          </a:p>
        </p:txBody>
      </p:sp>
    </p:spTree>
    <p:extLst>
      <p:ext uri="{BB962C8B-B14F-4D97-AF65-F5344CB8AC3E}">
        <p14:creationId xmlns:p14="http://schemas.microsoft.com/office/powerpoint/2010/main" val="78592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r>
              <a:rPr lang="en-GB" b="0" i="1" dirty="0">
                <a:solidFill>
                  <a:srgbClr val="222222"/>
                </a:solidFill>
                <a:effectLst/>
                <a:latin typeface="Arial" panose="020B0604020202020204" pitchFamily="34" charset="0"/>
              </a:rPr>
              <a:t>Here is the link to education sectors showing vacancies in Berkshire (on </a:t>
            </a:r>
            <a:r>
              <a:rPr lang="en-GB" b="0" i="1" dirty="0" err="1">
                <a:solidFill>
                  <a:srgbClr val="222222"/>
                </a:solidFill>
                <a:effectLst/>
                <a:latin typeface="Arial" panose="020B0604020202020204" pitchFamily="34" charset="0"/>
              </a:rPr>
              <a:t>BoP</a:t>
            </a:r>
            <a:r>
              <a:rPr lang="en-GB" b="0" i="1" dirty="0">
                <a:solidFill>
                  <a:srgbClr val="222222"/>
                </a:solidFill>
                <a:effectLst/>
                <a:latin typeface="Arial" panose="020B0604020202020204" pitchFamily="34" charset="0"/>
              </a:rPr>
              <a:t>) which may be better as for a classroom discussion piece </a:t>
            </a:r>
            <a:r>
              <a:rPr lang="en-GB" b="0" i="1" dirty="0">
                <a:solidFill>
                  <a:srgbClr val="1155CC"/>
                </a:solidFill>
                <a:effectLst/>
                <a:latin typeface="Arial" panose="020B0604020202020204" pitchFamily="34" charset="0"/>
                <a:hlinkClick r:id="rId3"/>
              </a:rPr>
              <a:t>https://www.berkshireopportunities.co.uk/advice/explore-job-sectors/job-sectors/all-sectors/sector-details/education/</a:t>
            </a:r>
            <a:endParaRPr lang="en-GB" b="0" i="1" dirty="0">
              <a:solidFill>
                <a:srgbClr val="1155CC"/>
              </a:solidFill>
              <a:effectLst/>
              <a:latin typeface="Arial" panose="020B0604020202020204" pitchFamily="34" charset="0"/>
            </a:endParaRPr>
          </a:p>
          <a:p>
            <a:pPr algn="l"/>
            <a:endParaRPr lang="en-GB" b="0" i="1"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Berkshire offers a range of careers in education, from schools to further education colleges and higher education institutions.</a:t>
            </a:r>
            <a:endParaRPr lang="en-GB" b="0" i="0"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In recent years, schools and colleges in particular have struggled to recruit teachers and lecturers, particularly to teach STEM subjects.  This is not confined to Berkshire, but high living costs are perceived to have been an added barrier.</a:t>
            </a:r>
            <a:endParaRPr lang="en-GB" b="0" i="0"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Nationally, secondary education teachers in the subjects of maths, physics, science (where an element of physics will be taught), computer science and Mandarin are on the Home Office’s national Shortage Occupation national Shortage Occupation List.</a:t>
            </a:r>
            <a:endParaRPr lang="en-GB" b="0" i="0" dirty="0">
              <a:solidFill>
                <a:srgbClr val="222222"/>
              </a:solidFill>
              <a:effectLst/>
              <a:latin typeface="Arial" panose="020B0604020202020204" pitchFamily="34" charset="0"/>
            </a:endParaRPr>
          </a:p>
          <a:p>
            <a:endParaRPr lang="en-GB" b="1" dirty="0"/>
          </a:p>
          <a:p>
            <a:pPr marL="241539" indent="-241539">
              <a:buAutoNum type="arabicParenR"/>
            </a:pPr>
            <a:r>
              <a:rPr lang="en-GB" dirty="0"/>
              <a:t>https://www.tvbintelligence.co.uk/people</a:t>
            </a:r>
          </a:p>
          <a:p>
            <a:pPr marL="241539" indent="-241539">
              <a:buAutoNum type="arabicParenR"/>
            </a:pPr>
            <a:r>
              <a:rPr lang="en-GB" dirty="0"/>
              <a:t>https://www.windsor-forest.ac.uk/</a:t>
            </a:r>
          </a:p>
          <a:p>
            <a:pPr marL="241539" indent="-241539">
              <a:buAutoNum type="arabicParenR"/>
            </a:pPr>
            <a:r>
              <a:rPr lang="en-GB" dirty="0"/>
              <a:t>https://www.reading.ac.uk/</a:t>
            </a:r>
          </a:p>
          <a:p>
            <a:pPr marL="241539" indent="-241539">
              <a:buAutoNum type="arabicParenR"/>
            </a:pPr>
            <a:r>
              <a:rPr lang="en-GB" dirty="0"/>
              <a:t>https://bracknell.activatelearning.ac.uk/</a:t>
            </a:r>
          </a:p>
          <a:p>
            <a:pPr marL="241539" indent="-241539">
              <a:buAutoNum type="arabicParenR"/>
            </a:pPr>
            <a:r>
              <a:rPr lang="en-GB" dirty="0"/>
              <a:t>http://www.coxgreen.com/</a:t>
            </a:r>
          </a:p>
          <a:p>
            <a:pPr marL="241539" indent="-241539">
              <a:buAutoNum type="arabicParenR"/>
            </a:pPr>
            <a:r>
              <a:rPr lang="en-GB" dirty="0"/>
              <a:t>https://www.bca.ac.uk/</a:t>
            </a:r>
          </a:p>
          <a:p>
            <a:pPr marL="241539" indent="-241539">
              <a:buAutoNum type="arabicParenR"/>
            </a:pPr>
            <a:r>
              <a:rPr lang="en-GB" dirty="0"/>
              <a:t>https://newbury-college.ac.uk/</a:t>
            </a:r>
          </a:p>
          <a:p>
            <a:pPr marL="241539" indent="-241539">
              <a:buAutoNum type="arabicParenR"/>
            </a:pPr>
            <a:r>
              <a:rPr lang="en-GB" dirty="0"/>
              <a:t>https://ranelagh.bonitas.org.uk/</a:t>
            </a:r>
          </a:p>
          <a:p>
            <a:pPr marL="241539" indent="-241539">
              <a:buAutoNum type="arabicParenR"/>
            </a:pPr>
            <a:r>
              <a:rPr lang="en-GB" dirty="0"/>
              <a:t>https://www.utcreading.co.uk/</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11</a:t>
            </a:fld>
            <a:endParaRPr lang="en-GB"/>
          </a:p>
        </p:txBody>
      </p:sp>
    </p:spTree>
    <p:extLst>
      <p:ext uri="{BB962C8B-B14F-4D97-AF65-F5344CB8AC3E}">
        <p14:creationId xmlns:p14="http://schemas.microsoft.com/office/powerpoint/2010/main" val="3499458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https://www.xtrac.com/</a:t>
            </a:r>
          </a:p>
          <a:p>
            <a:pPr marL="241539" indent="-241539">
              <a:buAutoNum type="arabicParenR"/>
            </a:pPr>
            <a:r>
              <a:rPr lang="en-GB" dirty="0"/>
              <a:t>https://www.morganadvancedmaterials.com/</a:t>
            </a:r>
          </a:p>
          <a:p>
            <a:pPr marL="241539" indent="-241539">
              <a:buAutoNum type="arabicParenR"/>
            </a:pPr>
            <a:r>
              <a:rPr lang="en-GB" dirty="0"/>
              <a:t>https://www.ucb.com/</a:t>
            </a:r>
          </a:p>
          <a:p>
            <a:pPr marL="241539" indent="-241539">
              <a:buAutoNum type="arabicParenR"/>
            </a:pPr>
            <a:r>
              <a:rPr lang="en-GB" dirty="0"/>
              <a:t>https://www.3m.com/</a:t>
            </a:r>
          </a:p>
          <a:p>
            <a:pPr marL="241539" indent="-241539">
              <a:buAutoNum type="arabicParenR"/>
            </a:pPr>
            <a:r>
              <a:rPr lang="en-GB" dirty="0"/>
              <a:t>https://www.gsk.com/en-gb/home/</a:t>
            </a:r>
          </a:p>
          <a:p>
            <a:pPr marL="241539" indent="-241539">
              <a:buAutoNum type="arabicParenR"/>
            </a:pPr>
            <a:r>
              <a:rPr lang="en-GB" dirty="0"/>
              <a:t>https://www.covance.com/</a:t>
            </a:r>
          </a:p>
          <a:p>
            <a:pPr marL="241539" indent="-241539">
              <a:buAutoNum type="arabicParenR"/>
            </a:pPr>
            <a:r>
              <a:rPr lang="en-GB" dirty="0"/>
              <a:t>https://www.lonza.com/</a:t>
            </a:r>
          </a:p>
          <a:p>
            <a:pPr marL="241539" indent="-241539">
              <a:buAutoNum type="arabicParenR"/>
            </a:pPr>
            <a:r>
              <a:rPr lang="en-GB" dirty="0"/>
              <a:t>https://www.awe.co.uk/</a:t>
            </a:r>
          </a:p>
          <a:p>
            <a:pPr marL="241539" indent="-241539">
              <a:buAutoNum type="arabicParenR"/>
            </a:pPr>
            <a:r>
              <a:rPr lang="en-GB" dirty="0"/>
              <a:t>https://www.stantec.com/uk</a:t>
            </a:r>
          </a:p>
          <a:p>
            <a:pPr marL="241539" indent="-241539">
              <a:buAutoNum type="arabicParenR"/>
            </a:pPr>
            <a:r>
              <a:rPr lang="en-GB" dirty="0"/>
              <a:t>https://www.stryker.com/</a:t>
            </a:r>
          </a:p>
          <a:p>
            <a:pPr marL="241539" indent="-241539">
              <a:buAutoNum type="arabicParenR"/>
            </a:pPr>
            <a:r>
              <a:rPr lang="en-GB" dirty="0"/>
              <a:t>https://www.thalesgroup.com/en</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12</a:t>
            </a:fld>
            <a:endParaRPr lang="en-GB"/>
          </a:p>
        </p:txBody>
      </p:sp>
    </p:spTree>
    <p:extLst>
      <p:ext uri="{BB962C8B-B14F-4D97-AF65-F5344CB8AC3E}">
        <p14:creationId xmlns:p14="http://schemas.microsoft.com/office/powerpoint/2010/main" val="2922086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https://www.heathcareers.nhs.uk/</a:t>
            </a:r>
          </a:p>
          <a:p>
            <a:pPr marL="241539" indent="-241539">
              <a:buAutoNum type="arabicParenR"/>
            </a:pPr>
            <a:r>
              <a:rPr lang="en-GB" dirty="0"/>
              <a:t>https://www.berkshirehealthcare.nhs.uk/</a:t>
            </a:r>
          </a:p>
          <a:p>
            <a:pPr marL="241539" indent="-241539">
              <a:buAutoNum type="arabicParenR"/>
            </a:pPr>
            <a:r>
              <a:rPr lang="en-GB" dirty="0"/>
              <a:t>https://www.bmihealthcare.co.uk/</a:t>
            </a:r>
          </a:p>
          <a:p>
            <a:pPr marL="241539" indent="-241539">
              <a:buAutoNum type="arabicParenR"/>
            </a:pPr>
            <a:r>
              <a:rPr lang="en-GB" dirty="0"/>
              <a:t>https://www.voyagecare.com/</a:t>
            </a:r>
          </a:p>
          <a:p>
            <a:pPr marL="241539" indent="-241539">
              <a:buAutoNum type="arabicParenR"/>
            </a:pPr>
            <a:r>
              <a:rPr lang="en-GB" dirty="0"/>
              <a:t>https://www.newcrosshealthcare.com/</a:t>
            </a:r>
          </a:p>
          <a:p>
            <a:pPr marL="241539" indent="-241539">
              <a:buAutoNum type="arabicParenR"/>
            </a:pPr>
            <a:r>
              <a:rPr lang="en-GB" dirty="0"/>
              <a:t>https://www.slough.gov.uk/</a:t>
            </a:r>
          </a:p>
          <a:p>
            <a:pPr marL="241539" indent="-241539">
              <a:buAutoNum type="arabicParenR"/>
            </a:pPr>
            <a:r>
              <a:rPr lang="en-GB" dirty="0"/>
              <a:t>https://www.sunrise-care.co.uk/</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13</a:t>
            </a:fld>
            <a:endParaRPr lang="en-GB"/>
          </a:p>
        </p:txBody>
      </p:sp>
    </p:spTree>
    <p:extLst>
      <p:ext uri="{BB962C8B-B14F-4D97-AF65-F5344CB8AC3E}">
        <p14:creationId xmlns:p14="http://schemas.microsoft.com/office/powerpoint/2010/main" val="3203588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https://saints.co.uk/</a:t>
            </a:r>
          </a:p>
          <a:p>
            <a:pPr marL="241539" indent="-241539">
              <a:buAutoNum type="arabicParenR"/>
            </a:pPr>
            <a:r>
              <a:rPr lang="en-GB" dirty="0"/>
              <a:t>https://www.ups.com/gb/en/Home.page</a:t>
            </a:r>
          </a:p>
          <a:p>
            <a:pPr marL="241539" indent="-241539">
              <a:buAutoNum type="arabicParenR"/>
            </a:pPr>
            <a:r>
              <a:rPr lang="en-GB" dirty="0"/>
              <a:t>https://www.waitrose.com/</a:t>
            </a:r>
          </a:p>
          <a:p>
            <a:pPr marL="241539" indent="-241539">
              <a:buAutoNum type="arabicParenR"/>
            </a:pPr>
            <a:r>
              <a:rPr lang="en-GB" dirty="0"/>
              <a:t>https://home.kuehne-nagel.com/</a:t>
            </a:r>
          </a:p>
          <a:p>
            <a:pPr marL="241539" indent="-241539">
              <a:buAutoNum type="arabicParenR"/>
            </a:pPr>
            <a:r>
              <a:rPr lang="en-GB" dirty="0"/>
              <a:t>https://www.royalmail.com/</a:t>
            </a:r>
          </a:p>
          <a:p>
            <a:pPr marL="241539" indent="-241539">
              <a:buAutoNum type="arabicParenR"/>
            </a:pPr>
            <a:r>
              <a:rPr lang="en-GB" dirty="0"/>
              <a:t>https://www.amazon.co.uk/</a:t>
            </a:r>
          </a:p>
          <a:p>
            <a:pPr marL="241539" indent="-241539">
              <a:buAutoNum type="arabicParenR"/>
            </a:pPr>
            <a:r>
              <a:rPr lang="en-GB" dirty="0"/>
              <a:t>https://www.bidfood.co.uk/</a:t>
            </a:r>
          </a:p>
          <a:p>
            <a:pPr marL="241539" indent="-241539">
              <a:buAutoNum type="arabicParenR"/>
            </a:pPr>
            <a:r>
              <a:rPr lang="en-GB" dirty="0"/>
              <a:t>https://www.argos.co.uk/</a:t>
            </a:r>
          </a:p>
          <a:p>
            <a:pPr marL="241539" indent="-241539">
              <a:buAutoNum type="arabicParenR"/>
            </a:pPr>
            <a:r>
              <a:rPr lang="en-GB" dirty="0"/>
              <a:t>https://www.brake.co.uk/</a:t>
            </a:r>
          </a:p>
          <a:p>
            <a:pPr marL="241539" indent="-241539">
              <a:buAutoNum type="arabicParenR"/>
            </a:pPr>
            <a:r>
              <a:rPr lang="en-GB" dirty="0"/>
              <a:t>https://www.dhl.com/en/express.html</a:t>
            </a:r>
          </a:p>
          <a:p>
            <a:pPr marL="241539" indent="-241539">
              <a:buAutoNum type="arabicParenR"/>
            </a:pPr>
            <a:r>
              <a:rPr lang="en-GB" dirty="0"/>
              <a:t>https://www.westcoast.co.uk/</a:t>
            </a:r>
          </a:p>
          <a:p>
            <a:pPr marL="241539" indent="-241539">
              <a:buAutoNum type="arabicParenR"/>
            </a:pPr>
            <a:r>
              <a:rPr lang="en-GB" dirty="0"/>
              <a:t>https://www.harrods.com/en-gb/</a:t>
            </a:r>
          </a:p>
          <a:p>
            <a:pPr marL="241539" indent="-241539">
              <a:buAutoNum type="arabicParenR"/>
            </a:pPr>
            <a:r>
              <a:rPr lang="en-GB" dirty="0"/>
              <a:t>https://www.ricogroup.global/</a:t>
            </a:r>
          </a:p>
          <a:p>
            <a:pPr marL="241539" indent="-241539">
              <a:buAutoNum type="arabicParenR"/>
            </a:pPr>
            <a:r>
              <a:rPr lang="en-GB" dirty="0"/>
              <a:t>https://www.tesco.com/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14</a:t>
            </a:fld>
            <a:endParaRPr lang="en-GB"/>
          </a:p>
        </p:txBody>
      </p:sp>
    </p:spTree>
    <p:extLst>
      <p:ext uri="{BB962C8B-B14F-4D97-AF65-F5344CB8AC3E}">
        <p14:creationId xmlns:p14="http://schemas.microsoft.com/office/powerpoint/2010/main" val="55988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 new CDI Framework and guidance are available at: </a:t>
            </a:r>
            <a:r>
              <a:rPr lang="en-GB" b="0" u="none" dirty="0"/>
              <a:t>https://www.thecdi.net/New-Career-Development-Framework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dirty="0"/>
          </a:p>
          <a:p>
            <a:r>
              <a:rPr lang="en-GB" b="1" dirty="0"/>
              <a:t>References:</a:t>
            </a:r>
          </a:p>
          <a:p>
            <a:pPr marL="228600" indent="-228600">
              <a:buAutoNum type="arabicParenR"/>
            </a:pPr>
            <a:r>
              <a:rPr lang="en-GB" dirty="0"/>
              <a:t>https://www.thecdi.net/New-Career-Development-Framework</a:t>
            </a:r>
          </a:p>
          <a:p>
            <a:pPr marL="0" indent="0">
              <a:buNone/>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2</a:t>
            </a:fld>
            <a:endParaRPr lang="en-GB"/>
          </a:p>
        </p:txBody>
      </p:sp>
    </p:spTree>
    <p:extLst>
      <p:ext uri="{BB962C8B-B14F-4D97-AF65-F5344CB8AC3E}">
        <p14:creationId xmlns:p14="http://schemas.microsoft.com/office/powerpoint/2010/main" val="134066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41539" indent="-241539">
              <a:buAutoNum type="arabicParenR"/>
            </a:pPr>
            <a:r>
              <a:rPr lang="en-GB" dirty="0"/>
              <a:t>https://www.thecdi.net/New-Career-Development-Framework</a:t>
            </a:r>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3</a:t>
            </a:fld>
            <a:endParaRPr lang="en-GB"/>
          </a:p>
        </p:txBody>
      </p:sp>
    </p:spTree>
    <p:extLst>
      <p:ext uri="{BB962C8B-B14F-4D97-AF65-F5344CB8AC3E}">
        <p14:creationId xmlns:p14="http://schemas.microsoft.com/office/powerpoint/2010/main" val="1340662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55210" indent="-255210">
              <a:buAutoNum type="arabicParenR"/>
            </a:pPr>
            <a:r>
              <a:rPr lang="en-GB" b="0" dirty="0"/>
              <a:t>https://www.berkshireopportunities.co.uk/</a:t>
            </a:r>
          </a:p>
          <a:p>
            <a:pPr marL="255210" indent="-255210">
              <a:buAutoNum type="arabicParenR"/>
            </a:pPr>
            <a:r>
              <a:rPr lang="en-GB" b="0" dirty="0"/>
              <a:t>https://dictionary.cambridge.org/dictionary/english/sector</a:t>
            </a:r>
          </a:p>
          <a:p>
            <a:pPr marL="255210" indent="-255210">
              <a:buAutoNum type="arabicParenR"/>
            </a:pPr>
            <a:r>
              <a:rPr lang="en-GB" b="0" dirty="0"/>
              <a:t>https://dictionary.cambridge.org/dictionary/english/employability</a:t>
            </a:r>
          </a:p>
          <a:p>
            <a:pPr marL="255210" indent="-255210">
              <a:buAutoNum type="arabicParenR"/>
            </a:pPr>
            <a:r>
              <a:rPr lang="en-GB" dirty="0"/>
              <a:t>https://dictionary.cambridge.org/dictionary/english/career</a:t>
            </a:r>
          </a:p>
          <a:p>
            <a:pPr marL="255210" indent="-255210">
              <a:buAutoNum type="arabicParenR"/>
            </a:pPr>
            <a:r>
              <a:rPr lang="en-GB" dirty="0"/>
              <a:t>https://dictionary.cambridge.org/dictionary/english/labour-market</a:t>
            </a:r>
          </a:p>
          <a:p>
            <a:pPr marL="255210" indent="-255210">
              <a:buAutoNum type="arabicParenR"/>
            </a:pPr>
            <a:r>
              <a:rPr lang="en-GB" dirty="0"/>
              <a:t>https://dictionary.cambridge.org/dictionary/english/transition</a:t>
            </a:r>
          </a:p>
          <a:p>
            <a:pPr marL="255210" indent="-255210">
              <a:buAutoNum type="arabicParenR"/>
            </a:pPr>
            <a:endParaRPr lang="en-GB" dirty="0"/>
          </a:p>
          <a:p>
            <a:pPr marL="255210" indent="-255210">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4</a:t>
            </a:fld>
            <a:endParaRPr lang="en-GB"/>
          </a:p>
        </p:txBody>
      </p:sp>
    </p:spTree>
    <p:extLst>
      <p:ext uri="{BB962C8B-B14F-4D97-AF65-F5344CB8AC3E}">
        <p14:creationId xmlns:p14="http://schemas.microsoft.com/office/powerpoint/2010/main" val="2897994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Starting out – The Berkshire Careers Guide</a:t>
            </a:r>
          </a:p>
          <a:p>
            <a:pPr marL="228600" indent="-228600">
              <a:buAutoNum type="arabicParenR"/>
            </a:pPr>
            <a:endParaRPr lang="en-GB" dirty="0"/>
          </a:p>
          <a:p>
            <a:endParaRPr lang="en-GB" dirty="0"/>
          </a:p>
          <a:p>
            <a:pPr marL="241539" indent="-241539">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5</a:t>
            </a:fld>
            <a:endParaRPr lang="en-GB"/>
          </a:p>
        </p:txBody>
      </p:sp>
    </p:spTree>
    <p:extLst>
      <p:ext uri="{BB962C8B-B14F-4D97-AF65-F5344CB8AC3E}">
        <p14:creationId xmlns:p14="http://schemas.microsoft.com/office/powerpoint/2010/main" val="1736308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r>
              <a:rPr lang="en-GB" b="0" dirty="0"/>
              <a:t>1) https://www.berkshireopportunities.co.uk/</a:t>
            </a:r>
          </a:p>
          <a:p>
            <a:pPr marL="241539" indent="-241539">
              <a:buAutoNum type="arabicParenR"/>
            </a:pPr>
            <a:endParaRPr lang="en-GB" dirty="0"/>
          </a:p>
          <a:p>
            <a:r>
              <a:rPr lang="en-GB" b="1" dirty="0"/>
              <a:t>Images: </a:t>
            </a:r>
          </a:p>
          <a:p>
            <a:pPr marL="241539" indent="-241539" defTabSz="966155">
              <a:buFontTx/>
              <a:buAutoNum type="arabicParenR"/>
              <a:defRPr/>
            </a:pPr>
            <a:r>
              <a:rPr lang="en-GB" b="0" dirty="0"/>
              <a:t>Icons8</a:t>
            </a:r>
          </a:p>
          <a:p>
            <a:pPr marL="241539" indent="-241539">
              <a:buAutoNum type="arabicParenR"/>
            </a:pPr>
            <a:endParaRPr lang="en-GB" b="0" dirty="0"/>
          </a:p>
          <a:p>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6</a:t>
            </a:fld>
            <a:endParaRPr lang="en-GB"/>
          </a:p>
        </p:txBody>
      </p:sp>
    </p:spTree>
    <p:extLst>
      <p:ext uri="{BB962C8B-B14F-4D97-AF65-F5344CB8AC3E}">
        <p14:creationId xmlns:p14="http://schemas.microsoft.com/office/powerpoint/2010/main" val="321470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marR="0" lvl="0" indent="-241539" algn="l" defTabSz="914400" rtl="0" eaLnBrk="1" fontAlgn="auto" latinLnBrk="0" hangingPunct="1">
              <a:lnSpc>
                <a:spcPct val="100000"/>
              </a:lnSpc>
              <a:spcBef>
                <a:spcPts val="0"/>
              </a:spcBef>
              <a:spcAft>
                <a:spcPts val="0"/>
              </a:spcAft>
              <a:buClrTx/>
              <a:buSzTx/>
              <a:buFontTx/>
              <a:buAutoNum type="arabicParenR"/>
              <a:tabLst/>
              <a:defRPr/>
            </a:pPr>
            <a:r>
              <a:rPr lang="en-GB" b="0" dirty="0"/>
              <a:t>https://www.berkshireopportunities.co.uk/</a:t>
            </a:r>
          </a:p>
          <a:p>
            <a:pPr marL="241539" indent="-241539">
              <a:buAutoNum type="arabicParenR"/>
            </a:pPr>
            <a:r>
              <a:rPr lang="en-GB" dirty="0"/>
              <a:t>https://www.tvbintelligence.co.uk/</a:t>
            </a:r>
          </a:p>
          <a:p>
            <a:pPr marL="241539" indent="-241539">
              <a:buAutoNum type="arabicParenR"/>
            </a:pPr>
            <a:r>
              <a:rPr lang="en-GB" dirty="0"/>
              <a:t>http://www.thamesvalleyberkshire.co.uk/getfile/TVBLEP%20Skills%20Priority%20Statement%20Executive%20Summary.pdf</a:t>
            </a:r>
          </a:p>
          <a:p>
            <a:pPr marL="241539" indent="-241539">
              <a:buAutoNum type="arabicParenR"/>
            </a:pPr>
            <a:r>
              <a:rPr lang="en-GB" dirty="0"/>
              <a:t>http://www.thamesvalleyberkshire.co.uk/getfile/Starting%20Out%20-%20The%20Berkshire%20Careers%20Guide.pdf</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7</a:t>
            </a:fld>
            <a:endParaRPr lang="en-GB"/>
          </a:p>
        </p:txBody>
      </p:sp>
    </p:spTree>
    <p:extLst>
      <p:ext uri="{BB962C8B-B14F-4D97-AF65-F5344CB8AC3E}">
        <p14:creationId xmlns:p14="http://schemas.microsoft.com/office/powerpoint/2010/main" val="2974044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https://www.ngbailey.com/</a:t>
            </a:r>
          </a:p>
          <a:p>
            <a:pPr marL="241539" indent="-241539">
              <a:buAutoNum type="arabicParenR"/>
            </a:pPr>
            <a:r>
              <a:rPr lang="en-GB" dirty="0"/>
              <a:t>https://www.kier.co.uk/</a:t>
            </a:r>
          </a:p>
          <a:p>
            <a:pPr marL="241539" indent="-241539">
              <a:buAutoNum type="arabicParenR"/>
            </a:pPr>
            <a:r>
              <a:rPr lang="en-GB" dirty="0"/>
              <a:t>https://www.persimmonhomes.com/</a:t>
            </a:r>
          </a:p>
          <a:p>
            <a:pPr marL="241539" indent="-241539">
              <a:buAutoNum type="arabicParenR"/>
            </a:pPr>
            <a:r>
              <a:rPr lang="en-GB" dirty="0"/>
              <a:t>https://www.woodplc.com/</a:t>
            </a:r>
          </a:p>
          <a:p>
            <a:pPr marL="241539" indent="-241539">
              <a:buAutoNum type="arabicParenR"/>
            </a:pPr>
            <a:r>
              <a:rPr lang="en-GB" dirty="0"/>
              <a:t>https://www.francisconstruction.co.uk/</a:t>
            </a:r>
          </a:p>
          <a:p>
            <a:pPr marL="241539" indent="-241539">
              <a:buAutoNum type="arabicParenR"/>
            </a:pPr>
            <a:r>
              <a:rPr lang="en-GB" dirty="0"/>
              <a:t>https://www.costain.com/</a:t>
            </a:r>
          </a:p>
          <a:p>
            <a:pPr marL="241539" indent="-241539">
              <a:buAutoNum type="arabicParenR"/>
            </a:pPr>
            <a:r>
              <a:rPr lang="en-GB" dirty="0"/>
              <a:t>https://www.crestnicholson.com/towns-counties-new-homes/Berkshire</a:t>
            </a:r>
          </a:p>
          <a:p>
            <a:pPr marL="241539" indent="-241539">
              <a:buAutoNum type="arabicParenR"/>
            </a:pPr>
            <a:r>
              <a:rPr lang="en-GB" dirty="0"/>
              <a:t>https://www.bsria.com/uk/</a:t>
            </a:r>
          </a:p>
          <a:p>
            <a:pPr marL="241539" indent="-241539">
              <a:buAutoNum type="arabicParenR"/>
            </a:pPr>
            <a:r>
              <a:rPr lang="en-GB" dirty="0"/>
              <a:t>https://www.balfourbeatty.com/</a:t>
            </a:r>
          </a:p>
          <a:p>
            <a:pPr marL="241539" indent="-241539">
              <a:buAutoNum type="arabicParenR"/>
            </a:pPr>
            <a:r>
              <a:rPr lang="en-GB" dirty="0"/>
              <a:t>https://www.jacobs.com/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9</a:t>
            </a:fld>
            <a:endParaRPr lang="en-GB"/>
          </a:p>
        </p:txBody>
      </p:sp>
    </p:spTree>
    <p:extLst>
      <p:ext uri="{BB962C8B-B14F-4D97-AF65-F5344CB8AC3E}">
        <p14:creationId xmlns:p14="http://schemas.microsoft.com/office/powerpoint/2010/main" val="356535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https://careers.microsoft.com</a:t>
            </a:r>
          </a:p>
          <a:p>
            <a:pPr marL="241539" indent="-241539">
              <a:buAutoNum type="arabicParenR"/>
            </a:pPr>
            <a:r>
              <a:rPr lang="en-GB" dirty="0"/>
              <a:t>https://mapr.com/try-mapr/</a:t>
            </a:r>
          </a:p>
          <a:p>
            <a:pPr marL="241539" indent="-241539">
              <a:buAutoNum type="arabicParenR"/>
            </a:pPr>
            <a:r>
              <a:rPr lang="en-GB" dirty="0"/>
              <a:t>https://www.oneadvanced.com/</a:t>
            </a:r>
          </a:p>
          <a:p>
            <a:pPr marL="241539" indent="-241539">
              <a:buAutoNum type="arabicParenR"/>
            </a:pPr>
            <a:r>
              <a:rPr lang="en-GB" dirty="0"/>
              <a:t>https://www.broadcom.com/</a:t>
            </a:r>
          </a:p>
          <a:p>
            <a:pPr marL="241539" indent="-241539">
              <a:buAutoNum type="arabicParenR"/>
            </a:pPr>
            <a:r>
              <a:rPr lang="en-GB" dirty="0"/>
              <a:t>https://www.blackswan.com/</a:t>
            </a:r>
          </a:p>
          <a:p>
            <a:pPr marL="241539" indent="-241539">
              <a:buAutoNum type="arabicParenR"/>
            </a:pPr>
            <a:r>
              <a:rPr lang="en-GB" dirty="0"/>
              <a:t>https://www.visa.co.uk/</a:t>
            </a:r>
          </a:p>
          <a:p>
            <a:pPr marL="241539" indent="-241539">
              <a:buAutoNum type="arabicParenR"/>
            </a:pPr>
            <a:r>
              <a:rPr lang="en-GB" dirty="0"/>
              <a:t>https://www.blackducksoftware.com/</a:t>
            </a:r>
          </a:p>
          <a:p>
            <a:pPr marL="241539" indent="-241539">
              <a:buAutoNum type="arabicParenR"/>
            </a:pPr>
            <a:r>
              <a:rPr lang="en-GB" dirty="0"/>
              <a:t>https://www.vodafone.co.uk/</a:t>
            </a:r>
          </a:p>
          <a:p>
            <a:pPr marL="241539" indent="-241539">
              <a:buAutoNum type="arabicParenR"/>
            </a:pPr>
            <a:r>
              <a:rPr lang="en-GB" dirty="0"/>
              <a:t>https://www.o2.co.uk/</a:t>
            </a:r>
          </a:p>
          <a:p>
            <a:pPr marL="241539" marR="0" lvl="0" indent="-241539" algn="l" defTabSz="914400" rtl="0" eaLnBrk="1" fontAlgn="auto" latinLnBrk="0" hangingPunct="1">
              <a:lnSpc>
                <a:spcPct val="100000"/>
              </a:lnSpc>
              <a:spcBef>
                <a:spcPts val="0"/>
              </a:spcBef>
              <a:spcAft>
                <a:spcPts val="0"/>
              </a:spcAft>
              <a:buClrTx/>
              <a:buSzTx/>
              <a:buFontTx/>
              <a:buAutoNum type="arabicParenR"/>
              <a:tabLst/>
              <a:defRPr/>
            </a:pPr>
            <a:r>
              <a:rPr lang="en-GB" dirty="0"/>
              <a:t>https://www.heathcareers.nhs.uk/</a:t>
            </a:r>
          </a:p>
          <a:p>
            <a:pPr marL="241539" indent="-241539">
              <a:buAutoNum type="arabicParenR"/>
            </a:pPr>
            <a:r>
              <a:rPr lang="en-GB" dirty="0"/>
              <a:t>https://userreplay.com/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10</a:t>
            </a:fld>
            <a:endParaRPr lang="en-GB"/>
          </a:p>
        </p:txBody>
      </p:sp>
    </p:spTree>
    <p:extLst>
      <p:ext uri="{BB962C8B-B14F-4D97-AF65-F5344CB8AC3E}">
        <p14:creationId xmlns:p14="http://schemas.microsoft.com/office/powerpoint/2010/main" val="1118796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343155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70035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81765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65833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34771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41737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231D5A-9BDD-4AA7-9943-260070415E67}" type="datetimeFigureOut">
              <a:rPr lang="en-GB" smtClean="0"/>
              <a:t>28/06/2021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692873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231D5A-9BDD-4AA7-9943-260070415E67}" type="datetimeFigureOut">
              <a:rPr lang="en-GB" smtClean="0"/>
              <a:t>28/06/2021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578299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31D5A-9BDD-4AA7-9943-260070415E67}" type="datetimeFigureOut">
              <a:rPr lang="en-GB" smtClean="0"/>
              <a:t>28/06/2021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4004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77179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96883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55792">
                <a:alpha val="6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31D5A-9BDD-4AA7-9943-260070415E67}" type="datetimeFigureOut">
              <a:rPr lang="en-GB" smtClean="0"/>
              <a:t>28/06/2021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0E2B6-506B-43FC-969D-842867C05886}" type="slidenum">
              <a:rPr lang="en-GB" smtClean="0"/>
              <a:t>‹#›</a:t>
            </a:fld>
            <a:endParaRPr lang="en-GB"/>
          </a:p>
        </p:txBody>
      </p:sp>
    </p:spTree>
    <p:extLst>
      <p:ext uri="{BB962C8B-B14F-4D97-AF65-F5344CB8AC3E}">
        <p14:creationId xmlns:p14="http://schemas.microsoft.com/office/powerpoint/2010/main" val="2248520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hyperlink" Target="https://careers.microsoft.com/professionals/us/en/l-reading" TargetMode="External"/><Relationship Id="rId18" Type="http://schemas.openxmlformats.org/officeDocument/2006/relationships/image" Target="../media/image34.png"/><Relationship Id="rId26" Type="http://schemas.openxmlformats.org/officeDocument/2006/relationships/image" Target="../media/image38.png"/><Relationship Id="rId3" Type="http://schemas.openxmlformats.org/officeDocument/2006/relationships/image" Target="../media/image11.png"/><Relationship Id="rId21" Type="http://schemas.openxmlformats.org/officeDocument/2006/relationships/hyperlink" Target="https://www.blackducksoftware.com/" TargetMode="External"/><Relationship Id="rId7" Type="http://schemas.openxmlformats.org/officeDocument/2006/relationships/hyperlink" Target="https://www.broadcom.com/" TargetMode="External"/><Relationship Id="rId12" Type="http://schemas.openxmlformats.org/officeDocument/2006/relationships/image" Target="../media/image31.png"/><Relationship Id="rId17" Type="http://schemas.openxmlformats.org/officeDocument/2006/relationships/hyperlink" Target="https://mapr.com/try-mapr/" TargetMode="External"/><Relationship Id="rId25" Type="http://schemas.openxmlformats.org/officeDocument/2006/relationships/hyperlink" Target="https://www.visa.co.uk/" TargetMode="External"/><Relationship Id="rId2" Type="http://schemas.openxmlformats.org/officeDocument/2006/relationships/notesSlide" Target="../notesSlides/notesSlide9.xml"/><Relationship Id="rId16" Type="http://schemas.openxmlformats.org/officeDocument/2006/relationships/image" Target="../media/image33.png"/><Relationship Id="rId20" Type="http://schemas.openxmlformats.org/officeDocument/2006/relationships/image" Target="../media/image35.png"/><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userreplay.com/" TargetMode="External"/><Relationship Id="rId24" Type="http://schemas.openxmlformats.org/officeDocument/2006/relationships/image" Target="../media/image37.png"/><Relationship Id="rId5" Type="http://schemas.openxmlformats.org/officeDocument/2006/relationships/image" Target="../media/image13.png"/><Relationship Id="rId15" Type="http://schemas.openxmlformats.org/officeDocument/2006/relationships/hyperlink" Target="https://www.blackswan.com/" TargetMode="External"/><Relationship Id="rId23" Type="http://schemas.openxmlformats.org/officeDocument/2006/relationships/hyperlink" Target="https://www.heathcareers.nhs.uk/" TargetMode="External"/><Relationship Id="rId28" Type="http://schemas.openxmlformats.org/officeDocument/2006/relationships/image" Target="../media/image39.png"/><Relationship Id="rId10" Type="http://schemas.openxmlformats.org/officeDocument/2006/relationships/image" Target="../media/image30.png"/><Relationship Id="rId19" Type="http://schemas.openxmlformats.org/officeDocument/2006/relationships/hyperlink" Target="https://www.oneadvanced.com/" TargetMode="External"/><Relationship Id="rId4" Type="http://schemas.openxmlformats.org/officeDocument/2006/relationships/image" Target="../media/image12.svg"/><Relationship Id="rId9" Type="http://schemas.openxmlformats.org/officeDocument/2006/relationships/hyperlink" Target="https://www.vodafone.co.uk/" TargetMode="External"/><Relationship Id="rId14" Type="http://schemas.openxmlformats.org/officeDocument/2006/relationships/image" Target="../media/image32.png"/><Relationship Id="rId22" Type="http://schemas.openxmlformats.org/officeDocument/2006/relationships/image" Target="../media/image36.png"/><Relationship Id="rId27" Type="http://schemas.openxmlformats.org/officeDocument/2006/relationships/hyperlink" Target="https://www.o2.co.uk/"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hyperlink" Target="https://www.bca.ac.uk/" TargetMode="External"/><Relationship Id="rId18" Type="http://schemas.openxmlformats.org/officeDocument/2006/relationships/hyperlink" Target="http://www.coxgreen.com/" TargetMode="External"/><Relationship Id="rId3" Type="http://schemas.openxmlformats.org/officeDocument/2006/relationships/image" Target="../media/image11.png"/><Relationship Id="rId21" Type="http://schemas.openxmlformats.org/officeDocument/2006/relationships/hyperlink" Target="https://www.utcreading.co.uk/" TargetMode="External"/><Relationship Id="rId7" Type="http://schemas.openxmlformats.org/officeDocument/2006/relationships/hyperlink" Target="https://www.reading.ac.uk/" TargetMode="External"/><Relationship Id="rId12" Type="http://schemas.openxmlformats.org/officeDocument/2006/relationships/image" Target="../media/image42.png"/><Relationship Id="rId17" Type="http://schemas.openxmlformats.org/officeDocument/2006/relationships/image" Target="../media/image45.png"/><Relationship Id="rId25" Type="http://schemas.openxmlformats.org/officeDocument/2006/relationships/image" Target="../media/image2.png"/><Relationship Id="rId2" Type="http://schemas.openxmlformats.org/officeDocument/2006/relationships/notesSlide" Target="../notesSlides/notesSlide10.xml"/><Relationship Id="rId16" Type="http://schemas.openxmlformats.org/officeDocument/2006/relationships/hyperlink" Target="https://www.windsor-forest.ac.uk/" TargetMode="External"/><Relationship Id="rId20"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newbury-college.ac.uk/" TargetMode="External"/><Relationship Id="rId24" Type="http://schemas.openxmlformats.org/officeDocument/2006/relationships/image" Target="../media/image49.png"/><Relationship Id="rId5" Type="http://schemas.openxmlformats.org/officeDocument/2006/relationships/image" Target="../media/image13.png"/><Relationship Id="rId15" Type="http://schemas.openxmlformats.org/officeDocument/2006/relationships/image" Target="../media/image44.png"/><Relationship Id="rId23" Type="http://schemas.openxmlformats.org/officeDocument/2006/relationships/hyperlink" Target="https://ranelagh.bonitas.org.uk/" TargetMode="External"/><Relationship Id="rId10" Type="http://schemas.openxmlformats.org/officeDocument/2006/relationships/image" Target="../media/image41.png"/><Relationship Id="rId19" Type="http://schemas.openxmlformats.org/officeDocument/2006/relationships/image" Target="../media/image46.png"/><Relationship Id="rId4" Type="http://schemas.openxmlformats.org/officeDocument/2006/relationships/image" Target="../media/image12.svg"/><Relationship Id="rId9" Type="http://schemas.openxmlformats.org/officeDocument/2006/relationships/hyperlink" Target="https://bracknell.activatelearning.ac.uk/" TargetMode="External"/><Relationship Id="rId14" Type="http://schemas.openxmlformats.org/officeDocument/2006/relationships/image" Target="../media/image43.png"/><Relationship Id="rId22"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hyperlink" Target="https://www.gsk.com/en-gb/home/" TargetMode="External"/><Relationship Id="rId18" Type="http://schemas.openxmlformats.org/officeDocument/2006/relationships/image" Target="../media/image55.png"/><Relationship Id="rId26" Type="http://schemas.openxmlformats.org/officeDocument/2006/relationships/image" Target="../media/image59.png"/><Relationship Id="rId3" Type="http://schemas.openxmlformats.org/officeDocument/2006/relationships/image" Target="../media/image11.png"/><Relationship Id="rId21" Type="http://schemas.openxmlformats.org/officeDocument/2006/relationships/hyperlink" Target="https://www.lonza.com/" TargetMode="External"/><Relationship Id="rId7" Type="http://schemas.openxmlformats.org/officeDocument/2006/relationships/hyperlink" Target="https://www.xtrac.com/" TargetMode="External"/><Relationship Id="rId12" Type="http://schemas.openxmlformats.org/officeDocument/2006/relationships/image" Target="../media/image52.png"/><Relationship Id="rId17" Type="http://schemas.openxmlformats.org/officeDocument/2006/relationships/hyperlink" Target="https://www.awe.co.uk/" TargetMode="External"/><Relationship Id="rId25" Type="http://schemas.openxmlformats.org/officeDocument/2006/relationships/hyperlink" Target="https://www.thalesgroup.com/en" TargetMode="External"/><Relationship Id="rId2" Type="http://schemas.openxmlformats.org/officeDocument/2006/relationships/notesSlide" Target="../notesSlides/notesSlide11.xml"/><Relationship Id="rId16" Type="http://schemas.openxmlformats.org/officeDocument/2006/relationships/image" Target="../media/image54.png"/><Relationship Id="rId20" Type="http://schemas.openxmlformats.org/officeDocument/2006/relationships/image" Target="../media/image56.png"/><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www.morganadvancedmaterials.com/" TargetMode="External"/><Relationship Id="rId24" Type="http://schemas.openxmlformats.org/officeDocument/2006/relationships/image" Target="../media/image58.png"/><Relationship Id="rId5" Type="http://schemas.openxmlformats.org/officeDocument/2006/relationships/image" Target="../media/image13.png"/><Relationship Id="rId15" Type="http://schemas.openxmlformats.org/officeDocument/2006/relationships/hyperlink" Target="https://www.covance.com/" TargetMode="External"/><Relationship Id="rId23" Type="http://schemas.openxmlformats.org/officeDocument/2006/relationships/hyperlink" Target="https://www.3m.com/" TargetMode="External"/><Relationship Id="rId28" Type="http://schemas.openxmlformats.org/officeDocument/2006/relationships/image" Target="../media/image60.png"/><Relationship Id="rId10" Type="http://schemas.openxmlformats.org/officeDocument/2006/relationships/image" Target="../media/image51.png"/><Relationship Id="rId19" Type="http://schemas.openxmlformats.org/officeDocument/2006/relationships/hyperlink" Target="https://www.ucb.com/" TargetMode="External"/><Relationship Id="rId4" Type="http://schemas.openxmlformats.org/officeDocument/2006/relationships/image" Target="../media/image12.svg"/><Relationship Id="rId9" Type="http://schemas.openxmlformats.org/officeDocument/2006/relationships/hyperlink" Target="https://www.stryker.com/" TargetMode="External"/><Relationship Id="rId14" Type="http://schemas.openxmlformats.org/officeDocument/2006/relationships/image" Target="../media/image53.png"/><Relationship Id="rId22" Type="http://schemas.openxmlformats.org/officeDocument/2006/relationships/image" Target="../media/image57.png"/><Relationship Id="rId27" Type="http://schemas.openxmlformats.org/officeDocument/2006/relationships/hyperlink" Target="https://www.stantec.com/uk"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hyperlink" Target="https://www.newcrosshealthcare.com/" TargetMode="External"/><Relationship Id="rId18" Type="http://schemas.openxmlformats.org/officeDocument/2006/relationships/image" Target="../media/image66.png"/><Relationship Id="rId3" Type="http://schemas.openxmlformats.org/officeDocument/2006/relationships/image" Target="../media/image11.png"/><Relationship Id="rId7" Type="http://schemas.openxmlformats.org/officeDocument/2006/relationships/hyperlink" Target="https://www.heathcareers.nhs.uk/" TargetMode="External"/><Relationship Id="rId12" Type="http://schemas.openxmlformats.org/officeDocument/2006/relationships/image" Target="../media/image63.png"/><Relationship Id="rId17" Type="http://schemas.openxmlformats.org/officeDocument/2006/relationships/hyperlink" Target="https://www.slough.gov.uk/" TargetMode="External"/><Relationship Id="rId2" Type="http://schemas.openxmlformats.org/officeDocument/2006/relationships/notesSlide" Target="../notesSlides/notesSlide12.xml"/><Relationship Id="rId16" Type="http://schemas.openxmlformats.org/officeDocument/2006/relationships/image" Target="../media/image65.png"/><Relationship Id="rId20"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www.bmihealthcare.co.uk/" TargetMode="External"/><Relationship Id="rId5" Type="http://schemas.openxmlformats.org/officeDocument/2006/relationships/image" Target="../media/image13.png"/><Relationship Id="rId15" Type="http://schemas.openxmlformats.org/officeDocument/2006/relationships/hyperlink" Target="https://www.sunrise-care.co.uk/" TargetMode="External"/><Relationship Id="rId10" Type="http://schemas.openxmlformats.org/officeDocument/2006/relationships/image" Target="../media/image62.png"/><Relationship Id="rId19" Type="http://schemas.openxmlformats.org/officeDocument/2006/relationships/image" Target="../media/image2.png"/><Relationship Id="rId4" Type="http://schemas.openxmlformats.org/officeDocument/2006/relationships/image" Target="../media/image12.svg"/><Relationship Id="rId9" Type="http://schemas.openxmlformats.org/officeDocument/2006/relationships/hyperlink" Target="https://www.voyagecare.com/" TargetMode="External"/><Relationship Id="rId14" Type="http://schemas.openxmlformats.org/officeDocument/2006/relationships/image" Target="../media/image64.png"/></Relationships>
</file>

<file path=ppt/slides/_rels/slide14.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hyperlink" Target="https://www.bidfood.co.uk/" TargetMode="External"/><Relationship Id="rId18" Type="http://schemas.openxmlformats.org/officeDocument/2006/relationships/hyperlink" Target="https://www.ups.com/gb/en/Home.page" TargetMode="External"/><Relationship Id="rId26" Type="http://schemas.openxmlformats.org/officeDocument/2006/relationships/hyperlink" Target="https://www.harrods.com/en-gb/" TargetMode="External"/><Relationship Id="rId3" Type="http://schemas.openxmlformats.org/officeDocument/2006/relationships/image" Target="../media/image11.png"/><Relationship Id="rId21" Type="http://schemas.openxmlformats.org/officeDocument/2006/relationships/image" Target="../media/image75.png"/><Relationship Id="rId34" Type="http://schemas.openxmlformats.org/officeDocument/2006/relationships/hyperlink" Target="https://www.amazon.co.uk/" TargetMode="External"/><Relationship Id="rId7" Type="http://schemas.openxmlformats.org/officeDocument/2006/relationships/hyperlink" Target="https://www.royalmail.com/" TargetMode="External"/><Relationship Id="rId12" Type="http://schemas.openxmlformats.org/officeDocument/2006/relationships/image" Target="../media/image70.png"/><Relationship Id="rId17" Type="http://schemas.openxmlformats.org/officeDocument/2006/relationships/image" Target="../media/image73.png"/><Relationship Id="rId25" Type="http://schemas.openxmlformats.org/officeDocument/2006/relationships/image" Target="../media/image77.png"/><Relationship Id="rId33" Type="http://schemas.openxmlformats.org/officeDocument/2006/relationships/image" Target="../media/image81.png"/><Relationship Id="rId2" Type="http://schemas.openxmlformats.org/officeDocument/2006/relationships/notesSlide" Target="../notesSlides/notesSlide13.xml"/><Relationship Id="rId16" Type="http://schemas.openxmlformats.org/officeDocument/2006/relationships/hyperlink" Target="https://www.ricogroup.global/" TargetMode="External"/><Relationship Id="rId20" Type="http://schemas.openxmlformats.org/officeDocument/2006/relationships/hyperlink" Target="https://saints.co.uk/" TargetMode="External"/><Relationship Id="rId29"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www.tesco.com/" TargetMode="External"/><Relationship Id="rId24" Type="http://schemas.openxmlformats.org/officeDocument/2006/relationships/hyperlink" Target="https://www.argos.co.uk/" TargetMode="External"/><Relationship Id="rId32" Type="http://schemas.openxmlformats.org/officeDocument/2006/relationships/hyperlink" Target="https://www.westcoast.co.uk/" TargetMode="External"/><Relationship Id="rId5" Type="http://schemas.openxmlformats.org/officeDocument/2006/relationships/image" Target="../media/image13.png"/><Relationship Id="rId15" Type="http://schemas.openxmlformats.org/officeDocument/2006/relationships/image" Target="../media/image72.png"/><Relationship Id="rId23" Type="http://schemas.openxmlformats.org/officeDocument/2006/relationships/image" Target="../media/image76.png"/><Relationship Id="rId28" Type="http://schemas.openxmlformats.org/officeDocument/2006/relationships/hyperlink" Target="https://www.waitrose.com/" TargetMode="External"/><Relationship Id="rId36" Type="http://schemas.openxmlformats.org/officeDocument/2006/relationships/image" Target="../media/image2.png"/><Relationship Id="rId10" Type="http://schemas.openxmlformats.org/officeDocument/2006/relationships/image" Target="../media/image69.png"/><Relationship Id="rId19" Type="http://schemas.openxmlformats.org/officeDocument/2006/relationships/image" Target="../media/image74.png"/><Relationship Id="rId31" Type="http://schemas.openxmlformats.org/officeDocument/2006/relationships/image" Target="../media/image80.png"/><Relationship Id="rId4" Type="http://schemas.openxmlformats.org/officeDocument/2006/relationships/image" Target="../media/image12.svg"/><Relationship Id="rId9" Type="http://schemas.openxmlformats.org/officeDocument/2006/relationships/hyperlink" Target="https://www.dhl.com/en/express.html" TargetMode="External"/><Relationship Id="rId14" Type="http://schemas.openxmlformats.org/officeDocument/2006/relationships/image" Target="../media/image71.png"/><Relationship Id="rId22" Type="http://schemas.openxmlformats.org/officeDocument/2006/relationships/hyperlink" Target="https://home.kuehne-nagel.com/" TargetMode="External"/><Relationship Id="rId27" Type="http://schemas.openxmlformats.org/officeDocument/2006/relationships/image" Target="../media/image78.png"/><Relationship Id="rId30" Type="http://schemas.openxmlformats.org/officeDocument/2006/relationships/hyperlink" Target="https://www.brake.co.uk/" TargetMode="External"/><Relationship Id="rId35" Type="http://schemas.openxmlformats.org/officeDocument/2006/relationships/image" Target="../media/image8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hyperlink" Target="https://www.berkshireopportunities.co.uk/"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png"/><Relationship Id="rId4" Type="http://schemas.openxmlformats.org/officeDocument/2006/relationships/image" Target="../media/image12.sv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hyperlink" Target="https://www.berkshireopportunities.co.uk/"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hyperlink" Target="http://www.thamesvalleyberkshire.co.uk/getfile/Starting%20Out%20-%20The%20Berkshire%20Careers%20Guide.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www.jacobs.com/" TargetMode="External"/><Relationship Id="rId18" Type="http://schemas.openxmlformats.org/officeDocument/2006/relationships/image" Target="../media/image24.png"/><Relationship Id="rId26" Type="http://schemas.openxmlformats.org/officeDocument/2006/relationships/image" Target="../media/image28.png"/><Relationship Id="rId3" Type="http://schemas.openxmlformats.org/officeDocument/2006/relationships/image" Target="../media/image11.png"/><Relationship Id="rId21" Type="http://schemas.openxmlformats.org/officeDocument/2006/relationships/hyperlink" Target="https://www.ngbailey.com/" TargetMode="External"/><Relationship Id="rId7" Type="http://schemas.openxmlformats.org/officeDocument/2006/relationships/hyperlink" Target="https://www.woodplc.com/" TargetMode="External"/><Relationship Id="rId12" Type="http://schemas.openxmlformats.org/officeDocument/2006/relationships/image" Target="../media/image21.png"/><Relationship Id="rId17" Type="http://schemas.openxmlformats.org/officeDocument/2006/relationships/hyperlink" Target="https://www.kier.co.uk/" TargetMode="External"/><Relationship Id="rId25" Type="http://schemas.openxmlformats.org/officeDocument/2006/relationships/hyperlink" Target="https://www.bsria.com/uk/" TargetMode="External"/><Relationship Id="rId2" Type="http://schemas.openxmlformats.org/officeDocument/2006/relationships/notesSlide" Target="../notesSlides/notesSlide8.xml"/><Relationship Id="rId16" Type="http://schemas.openxmlformats.org/officeDocument/2006/relationships/image" Target="../media/image23.png"/><Relationship Id="rId20"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www.balfourbeatty.com/" TargetMode="External"/><Relationship Id="rId24" Type="http://schemas.openxmlformats.org/officeDocument/2006/relationships/image" Target="../media/image27.png"/><Relationship Id="rId5" Type="http://schemas.openxmlformats.org/officeDocument/2006/relationships/image" Target="../media/image13.png"/><Relationship Id="rId15" Type="http://schemas.openxmlformats.org/officeDocument/2006/relationships/hyperlink" Target="https://www.crestnicholson.com/" TargetMode="External"/><Relationship Id="rId23" Type="http://schemas.openxmlformats.org/officeDocument/2006/relationships/hyperlink" Target="https://www.francisconstruction.co.uk/" TargetMode="External"/><Relationship Id="rId10" Type="http://schemas.openxmlformats.org/officeDocument/2006/relationships/image" Target="../media/image20.png"/><Relationship Id="rId19" Type="http://schemas.openxmlformats.org/officeDocument/2006/relationships/hyperlink" Target="https://www.persimmonhomes.com/" TargetMode="External"/><Relationship Id="rId4" Type="http://schemas.openxmlformats.org/officeDocument/2006/relationships/image" Target="../media/image12.svg"/><Relationship Id="rId9" Type="http://schemas.openxmlformats.org/officeDocument/2006/relationships/hyperlink" Target="https://www.costain.com/" TargetMode="External"/><Relationship Id="rId14" Type="http://schemas.openxmlformats.org/officeDocument/2006/relationships/image" Target="../media/image22.png"/><Relationship Id="rId22" Type="http://schemas.openxmlformats.org/officeDocument/2006/relationships/image" Target="../media/image26.png"/><Relationship Id="rId2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15DCC5C-5EE2-4565-B10B-FFF7B03D19B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76987" y="5523721"/>
            <a:ext cx="2633747" cy="1068233"/>
          </a:xfrm>
          <a:prstGeom prst="rect">
            <a:avLst/>
          </a:prstGeom>
        </p:spPr>
      </p:pic>
      <p:sp>
        <p:nvSpPr>
          <p:cNvPr id="17" name="Title 1">
            <a:extLst>
              <a:ext uri="{FF2B5EF4-FFF2-40B4-BE49-F238E27FC236}">
                <a16:creationId xmlns:a16="http://schemas.microsoft.com/office/drawing/2014/main" id="{E5BFF442-03F1-4B69-AE86-EF313D03BA77}"/>
              </a:ext>
            </a:extLst>
          </p:cNvPr>
          <p:cNvSpPr txBox="1">
            <a:spLocks/>
          </p:cNvSpPr>
          <p:nvPr/>
        </p:nvSpPr>
        <p:spPr>
          <a:xfrm>
            <a:off x="594852" y="2365592"/>
            <a:ext cx="7954296" cy="1063408"/>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latin typeface="Century Gothic" panose="020B0502020202020204" pitchFamily="34" charset="0"/>
              </a:rPr>
              <a:t>Success starts here – Berkshire Careers </a:t>
            </a:r>
          </a:p>
          <a:p>
            <a:r>
              <a:rPr lang="en-GB" sz="3600" dirty="0">
                <a:latin typeface="Century Gothic" panose="020B0502020202020204" pitchFamily="34" charset="0"/>
              </a:rPr>
              <a:t>Y9 Lesson Plan:</a:t>
            </a:r>
          </a:p>
        </p:txBody>
      </p:sp>
      <p:sp>
        <p:nvSpPr>
          <p:cNvPr id="18" name="Title 1">
            <a:extLst>
              <a:ext uri="{FF2B5EF4-FFF2-40B4-BE49-F238E27FC236}">
                <a16:creationId xmlns:a16="http://schemas.microsoft.com/office/drawing/2014/main" id="{E4875949-FF70-40DF-B8A8-A7328CCECF31}"/>
              </a:ext>
            </a:extLst>
          </p:cNvPr>
          <p:cNvSpPr txBox="1">
            <a:spLocks/>
          </p:cNvSpPr>
          <p:nvPr/>
        </p:nvSpPr>
        <p:spPr>
          <a:xfrm>
            <a:off x="594852" y="3440450"/>
            <a:ext cx="7954296" cy="5299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GB" sz="2000" i="1" dirty="0">
                <a:solidFill>
                  <a:schemeClr val="tx1"/>
                </a:solidFill>
                <a:latin typeface="Century Gothic" panose="020B0502020202020204" pitchFamily="34" charset="0"/>
              </a:rPr>
              <a:t>In association with VotesforSchools and The WOW Show  </a:t>
            </a:r>
            <a:endParaRPr lang="en-GB" i="1" dirty="0">
              <a:solidFill>
                <a:schemeClr val="tx1"/>
              </a:solidFill>
              <a:latin typeface="Century Gothic" panose="020B0502020202020204" pitchFamily="34" charset="0"/>
            </a:endParaRPr>
          </a:p>
        </p:txBody>
      </p:sp>
      <p:pic>
        <p:nvPicPr>
          <p:cNvPr id="1026" name="Picture 2" descr="Berkshire Opportunities logo">
            <a:extLst>
              <a:ext uri="{FF2B5EF4-FFF2-40B4-BE49-F238E27FC236}">
                <a16:creationId xmlns:a16="http://schemas.microsoft.com/office/drawing/2014/main" id="{CAD59E47-5D21-4844-B151-7ABC7F908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33" y="289513"/>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lcome">
            <a:extLst>
              <a:ext uri="{FF2B5EF4-FFF2-40B4-BE49-F238E27FC236}">
                <a16:creationId xmlns:a16="http://schemas.microsoft.com/office/drawing/2014/main" id="{78329C1B-D55F-4577-8C24-3B9E5DD3D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87" y="5517928"/>
            <a:ext cx="2088013" cy="10740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eers Hub launched in Berkshire to improve opportunities for young people">
            <a:extLst>
              <a:ext uri="{FF2B5EF4-FFF2-40B4-BE49-F238E27FC236}">
                <a16:creationId xmlns:a16="http://schemas.microsoft.com/office/drawing/2014/main" id="{C14819BE-42A7-429A-AE84-0BE25E8BBDF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1350" y="5523721"/>
            <a:ext cx="1066800" cy="107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87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raphic 37" descr="Signpost outline">
            <a:extLst>
              <a:ext uri="{FF2B5EF4-FFF2-40B4-BE49-F238E27FC236}">
                <a16:creationId xmlns:a16="http://schemas.microsoft.com/office/drawing/2014/main" id="{0D55028E-354B-4448-860C-6B9048BB944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9" name="Graphic 38" descr="Information outline">
            <a:extLst>
              <a:ext uri="{FF2B5EF4-FFF2-40B4-BE49-F238E27FC236}">
                <a16:creationId xmlns:a16="http://schemas.microsoft.com/office/drawing/2014/main" id="{E4B998A7-C73E-42F3-B4E7-A74B33C4ED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Digital Technologies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8" name="Rectangle: Rounded Corners 7">
            <a:extLst>
              <a:ext uri="{FF2B5EF4-FFF2-40B4-BE49-F238E27FC236}">
                <a16:creationId xmlns:a16="http://schemas.microsoft.com/office/drawing/2014/main" id="{4205EEF3-FFBF-4A48-B15E-6C3EAD945132}"/>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Major digital tech multinationals including Vodafone, Microsoft, Oracle and Cisco Systems </a:t>
            </a:r>
            <a:r>
              <a:rPr lang="en-GB" sz="1600" dirty="0">
                <a:solidFill>
                  <a:schemeClr val="tx1"/>
                </a:solidFill>
                <a:latin typeface="Century Gothic" panose="020B0502020202020204" pitchFamily="34" charset="0"/>
              </a:rPr>
              <a:t>have long understood the locational benefits of the Thames Valley. Many </a:t>
            </a:r>
            <a:r>
              <a:rPr lang="en-GB" sz="1600" b="1" dirty="0">
                <a:solidFill>
                  <a:schemeClr val="tx1"/>
                </a:solidFill>
                <a:latin typeface="Century Gothic" panose="020B0502020202020204" pitchFamily="34" charset="0"/>
              </a:rPr>
              <a:t>multinationals</a:t>
            </a:r>
            <a:r>
              <a:rPr lang="en-GB" sz="1600" dirty="0">
                <a:solidFill>
                  <a:schemeClr val="tx1"/>
                </a:solidFill>
                <a:latin typeface="Century Gothic" panose="020B0502020202020204" pitchFamily="34" charset="0"/>
              </a:rPr>
              <a:t> are based at Green Park, whilst the </a:t>
            </a:r>
            <a:r>
              <a:rPr lang="en-GB" sz="1600" b="1" dirty="0">
                <a:solidFill>
                  <a:schemeClr val="tx1"/>
                </a:solidFill>
                <a:latin typeface="Century Gothic" panose="020B0502020202020204" pitchFamily="34" charset="0"/>
              </a:rPr>
              <a:t>Thames Valley Science Park is home to 70 companies.</a:t>
            </a:r>
            <a:endParaRPr lang="en-GB" sz="1600" b="1" dirty="0">
              <a:solidFill>
                <a:schemeClr val="tx1"/>
              </a:solidFill>
              <a:latin typeface="Century Gothic" panose="020B0502020202020204" pitchFamily="34" charset="0"/>
              <a:cs typeface="Calibri"/>
            </a:endParaRPr>
          </a:p>
        </p:txBody>
      </p:sp>
      <p:pic>
        <p:nvPicPr>
          <p:cNvPr id="23" name="Picture 22">
            <a:hlinkClick r:id="rId7"/>
            <a:extLst>
              <a:ext uri="{FF2B5EF4-FFF2-40B4-BE49-F238E27FC236}">
                <a16:creationId xmlns:a16="http://schemas.microsoft.com/office/drawing/2014/main" id="{98481AF9-955B-4307-BA1D-A0173DA9D36D}"/>
              </a:ext>
            </a:extLst>
          </p:cNvPr>
          <p:cNvPicPr>
            <a:picLocks noChangeAspect="1"/>
          </p:cNvPicPr>
          <p:nvPr/>
        </p:nvPicPr>
        <p:blipFill>
          <a:blip r:embed="rId8"/>
          <a:stretch>
            <a:fillRect/>
          </a:stretch>
        </p:blipFill>
        <p:spPr>
          <a:xfrm rot="630541">
            <a:off x="7564477" y="2134865"/>
            <a:ext cx="1217665" cy="1084643"/>
          </a:xfrm>
          <a:prstGeom prst="rect">
            <a:avLst/>
          </a:prstGeom>
          <a:effectLst>
            <a:outerShdw blurRad="50800" dist="38100" dir="2700000" algn="tl" rotWithShape="0">
              <a:prstClr val="black">
                <a:alpha val="40000"/>
              </a:prstClr>
            </a:outerShdw>
          </a:effectLst>
        </p:spPr>
      </p:pic>
      <p:pic>
        <p:nvPicPr>
          <p:cNvPr id="26" name="Picture 25">
            <a:hlinkClick r:id="rId9"/>
            <a:extLst>
              <a:ext uri="{FF2B5EF4-FFF2-40B4-BE49-F238E27FC236}">
                <a16:creationId xmlns:a16="http://schemas.microsoft.com/office/drawing/2014/main" id="{70F95EE6-4057-4F81-8A84-2AEE585EF938}"/>
              </a:ext>
            </a:extLst>
          </p:cNvPr>
          <p:cNvPicPr>
            <a:picLocks noChangeAspect="1"/>
          </p:cNvPicPr>
          <p:nvPr/>
        </p:nvPicPr>
        <p:blipFill>
          <a:blip r:embed="rId10"/>
          <a:stretch>
            <a:fillRect/>
          </a:stretch>
        </p:blipFill>
        <p:spPr>
          <a:xfrm rot="21055974">
            <a:off x="463441" y="4334548"/>
            <a:ext cx="1220145" cy="871532"/>
          </a:xfrm>
          <a:prstGeom prst="rect">
            <a:avLst/>
          </a:prstGeom>
          <a:effectLst>
            <a:outerShdw blurRad="50800" dist="38100" dir="2700000" algn="tl" rotWithShape="0">
              <a:prstClr val="black">
                <a:alpha val="40000"/>
              </a:prstClr>
            </a:outerShdw>
          </a:effectLst>
        </p:spPr>
      </p:pic>
      <p:pic>
        <p:nvPicPr>
          <p:cNvPr id="28" name="Picture 27">
            <a:hlinkClick r:id="rId11"/>
            <a:extLst>
              <a:ext uri="{FF2B5EF4-FFF2-40B4-BE49-F238E27FC236}">
                <a16:creationId xmlns:a16="http://schemas.microsoft.com/office/drawing/2014/main" id="{3FC87FD3-8642-4650-B8C3-9FCD6B8C6A23}"/>
              </a:ext>
            </a:extLst>
          </p:cNvPr>
          <p:cNvPicPr>
            <a:picLocks noChangeAspect="1"/>
          </p:cNvPicPr>
          <p:nvPr/>
        </p:nvPicPr>
        <p:blipFill>
          <a:blip r:embed="rId12"/>
          <a:stretch>
            <a:fillRect/>
          </a:stretch>
        </p:blipFill>
        <p:spPr>
          <a:xfrm rot="21004902">
            <a:off x="7155157" y="4055015"/>
            <a:ext cx="1437670" cy="1126364"/>
          </a:xfrm>
          <a:prstGeom prst="rect">
            <a:avLst/>
          </a:prstGeom>
          <a:effectLst>
            <a:outerShdw blurRad="50800" dist="38100" dir="2700000" algn="tl" rotWithShape="0">
              <a:prstClr val="black">
                <a:alpha val="40000"/>
              </a:prstClr>
            </a:outerShdw>
          </a:effectLst>
        </p:spPr>
      </p:pic>
      <p:pic>
        <p:nvPicPr>
          <p:cNvPr id="29" name="Picture 28">
            <a:hlinkClick r:id="rId13"/>
            <a:extLst>
              <a:ext uri="{FF2B5EF4-FFF2-40B4-BE49-F238E27FC236}">
                <a16:creationId xmlns:a16="http://schemas.microsoft.com/office/drawing/2014/main" id="{706EFC2C-4883-47BE-A5F6-FF3FCA6CAE05}"/>
              </a:ext>
            </a:extLst>
          </p:cNvPr>
          <p:cNvPicPr>
            <a:picLocks noChangeAspect="1"/>
          </p:cNvPicPr>
          <p:nvPr/>
        </p:nvPicPr>
        <p:blipFill>
          <a:blip r:embed="rId14"/>
          <a:stretch>
            <a:fillRect/>
          </a:stretch>
        </p:blipFill>
        <p:spPr>
          <a:xfrm rot="20996622">
            <a:off x="371462" y="2138920"/>
            <a:ext cx="2058282" cy="756558"/>
          </a:xfrm>
          <a:prstGeom prst="rect">
            <a:avLst/>
          </a:prstGeom>
          <a:effectLst>
            <a:outerShdw blurRad="50800" dist="38100" dir="2700000" algn="tl" rotWithShape="0">
              <a:prstClr val="black">
                <a:alpha val="40000"/>
              </a:prstClr>
            </a:outerShdw>
          </a:effectLst>
        </p:spPr>
      </p:pic>
      <p:pic>
        <p:nvPicPr>
          <p:cNvPr id="30" name="Picture 29">
            <a:hlinkClick r:id="rId15"/>
            <a:extLst>
              <a:ext uri="{FF2B5EF4-FFF2-40B4-BE49-F238E27FC236}">
                <a16:creationId xmlns:a16="http://schemas.microsoft.com/office/drawing/2014/main" id="{DB6D0250-1697-4807-91F2-5193BC6DDE22}"/>
              </a:ext>
            </a:extLst>
          </p:cNvPr>
          <p:cNvPicPr>
            <a:picLocks noChangeAspect="1"/>
          </p:cNvPicPr>
          <p:nvPr/>
        </p:nvPicPr>
        <p:blipFill>
          <a:blip r:embed="rId16"/>
          <a:stretch>
            <a:fillRect/>
          </a:stretch>
        </p:blipFill>
        <p:spPr>
          <a:xfrm rot="436403">
            <a:off x="664666" y="3287796"/>
            <a:ext cx="2107127" cy="632138"/>
          </a:xfrm>
          <a:prstGeom prst="rect">
            <a:avLst/>
          </a:prstGeom>
          <a:effectLst>
            <a:outerShdw blurRad="50800" dist="38100" dir="2700000" algn="tl" rotWithShape="0">
              <a:prstClr val="black">
                <a:alpha val="40000"/>
              </a:prstClr>
            </a:outerShdw>
          </a:effectLst>
        </p:spPr>
      </p:pic>
      <p:pic>
        <p:nvPicPr>
          <p:cNvPr id="31" name="Picture 30">
            <a:hlinkClick r:id="rId17"/>
            <a:extLst>
              <a:ext uri="{FF2B5EF4-FFF2-40B4-BE49-F238E27FC236}">
                <a16:creationId xmlns:a16="http://schemas.microsoft.com/office/drawing/2014/main" id="{001E6E3D-39EF-4B60-9544-F9D637B25070}"/>
              </a:ext>
            </a:extLst>
          </p:cNvPr>
          <p:cNvPicPr>
            <a:picLocks noChangeAspect="1"/>
          </p:cNvPicPr>
          <p:nvPr/>
        </p:nvPicPr>
        <p:blipFill>
          <a:blip r:embed="rId18"/>
          <a:stretch>
            <a:fillRect/>
          </a:stretch>
        </p:blipFill>
        <p:spPr>
          <a:xfrm rot="723439">
            <a:off x="3263204" y="2312671"/>
            <a:ext cx="1867130" cy="635309"/>
          </a:xfrm>
          <a:prstGeom prst="rect">
            <a:avLst/>
          </a:prstGeom>
          <a:effectLst>
            <a:outerShdw blurRad="50800" dist="38100" dir="2700000" algn="tl" rotWithShape="0">
              <a:prstClr val="black">
                <a:alpha val="40000"/>
              </a:prstClr>
            </a:outerShdw>
          </a:effectLst>
        </p:spPr>
      </p:pic>
      <p:pic>
        <p:nvPicPr>
          <p:cNvPr id="32" name="Picture 31">
            <a:hlinkClick r:id="rId19"/>
            <a:extLst>
              <a:ext uri="{FF2B5EF4-FFF2-40B4-BE49-F238E27FC236}">
                <a16:creationId xmlns:a16="http://schemas.microsoft.com/office/drawing/2014/main" id="{87D8C669-035A-4B29-8B0D-0096B825AE69}"/>
              </a:ext>
            </a:extLst>
          </p:cNvPr>
          <p:cNvPicPr>
            <a:picLocks noChangeAspect="1"/>
          </p:cNvPicPr>
          <p:nvPr/>
        </p:nvPicPr>
        <p:blipFill>
          <a:blip r:embed="rId20"/>
          <a:stretch>
            <a:fillRect/>
          </a:stretch>
        </p:blipFill>
        <p:spPr>
          <a:xfrm rot="21021519">
            <a:off x="5944200" y="2157249"/>
            <a:ext cx="1283271" cy="760294"/>
          </a:xfrm>
          <a:prstGeom prst="rect">
            <a:avLst/>
          </a:prstGeom>
          <a:effectLst>
            <a:outerShdw blurRad="50800" dist="38100" dir="2700000" algn="tl" rotWithShape="0">
              <a:prstClr val="black">
                <a:alpha val="40000"/>
              </a:prstClr>
            </a:outerShdw>
          </a:effectLst>
        </p:spPr>
      </p:pic>
      <p:pic>
        <p:nvPicPr>
          <p:cNvPr id="33" name="Picture 32">
            <a:hlinkClick r:id="rId21"/>
            <a:extLst>
              <a:ext uri="{FF2B5EF4-FFF2-40B4-BE49-F238E27FC236}">
                <a16:creationId xmlns:a16="http://schemas.microsoft.com/office/drawing/2014/main" id="{51D324F4-A449-4C76-BE21-4FC3DA741520}"/>
              </a:ext>
            </a:extLst>
          </p:cNvPr>
          <p:cNvPicPr>
            <a:picLocks noChangeAspect="1"/>
          </p:cNvPicPr>
          <p:nvPr/>
        </p:nvPicPr>
        <p:blipFill>
          <a:blip r:embed="rId22"/>
          <a:stretch>
            <a:fillRect/>
          </a:stretch>
        </p:blipFill>
        <p:spPr>
          <a:xfrm rot="490524">
            <a:off x="5669315" y="3245405"/>
            <a:ext cx="1237049" cy="1072793"/>
          </a:xfrm>
          <a:prstGeom prst="rect">
            <a:avLst/>
          </a:prstGeom>
          <a:effectLst>
            <a:outerShdw blurRad="50800" dist="38100" dir="2700000" algn="tl" rotWithShape="0">
              <a:prstClr val="black">
                <a:alpha val="40000"/>
              </a:prstClr>
            </a:outerShdw>
          </a:effectLst>
        </p:spPr>
      </p:pic>
      <p:pic>
        <p:nvPicPr>
          <p:cNvPr id="34" name="Picture 33">
            <a:hlinkClick r:id="rId23"/>
            <a:extLst>
              <a:ext uri="{FF2B5EF4-FFF2-40B4-BE49-F238E27FC236}">
                <a16:creationId xmlns:a16="http://schemas.microsoft.com/office/drawing/2014/main" id="{A89340C2-D98E-4D29-AFD7-9B8B478ACCBD}"/>
              </a:ext>
            </a:extLst>
          </p:cNvPr>
          <p:cNvPicPr>
            <a:picLocks noChangeAspect="1"/>
          </p:cNvPicPr>
          <p:nvPr/>
        </p:nvPicPr>
        <p:blipFill>
          <a:blip r:embed="rId24"/>
          <a:stretch>
            <a:fillRect/>
          </a:stretch>
        </p:blipFill>
        <p:spPr>
          <a:xfrm rot="831278">
            <a:off x="4500153" y="4463319"/>
            <a:ext cx="1670797" cy="659894"/>
          </a:xfrm>
          <a:prstGeom prst="rect">
            <a:avLst/>
          </a:prstGeom>
          <a:effectLst>
            <a:outerShdw blurRad="50800" dist="38100" dir="2700000" algn="tl" rotWithShape="0">
              <a:prstClr val="black">
                <a:alpha val="40000"/>
              </a:prstClr>
            </a:outerShdw>
          </a:effectLst>
        </p:spPr>
      </p:pic>
      <p:pic>
        <p:nvPicPr>
          <p:cNvPr id="35" name="Picture 34">
            <a:hlinkClick r:id="rId25"/>
            <a:extLst>
              <a:ext uri="{FF2B5EF4-FFF2-40B4-BE49-F238E27FC236}">
                <a16:creationId xmlns:a16="http://schemas.microsoft.com/office/drawing/2014/main" id="{2A1D8DB3-08D8-4558-B79B-95C6AADC09A2}"/>
              </a:ext>
            </a:extLst>
          </p:cNvPr>
          <p:cNvPicPr>
            <a:picLocks noChangeAspect="1"/>
          </p:cNvPicPr>
          <p:nvPr/>
        </p:nvPicPr>
        <p:blipFill>
          <a:blip r:embed="rId26"/>
          <a:stretch>
            <a:fillRect/>
          </a:stretch>
        </p:blipFill>
        <p:spPr>
          <a:xfrm rot="21181454">
            <a:off x="3469939" y="3323429"/>
            <a:ext cx="1703586" cy="597829"/>
          </a:xfrm>
          <a:prstGeom prst="rect">
            <a:avLst/>
          </a:prstGeom>
          <a:effectLst>
            <a:outerShdw blurRad="50800" dist="38100" dir="2700000" algn="tl" rotWithShape="0">
              <a:prstClr val="black">
                <a:alpha val="40000"/>
              </a:prstClr>
            </a:outerShdw>
          </a:effectLst>
        </p:spPr>
      </p:pic>
      <p:pic>
        <p:nvPicPr>
          <p:cNvPr id="36" name="Picture 35">
            <a:hlinkClick r:id="rId27"/>
            <a:extLst>
              <a:ext uri="{FF2B5EF4-FFF2-40B4-BE49-F238E27FC236}">
                <a16:creationId xmlns:a16="http://schemas.microsoft.com/office/drawing/2014/main" id="{380762C5-7D56-4712-8834-CCC0EB2D5545}"/>
              </a:ext>
            </a:extLst>
          </p:cNvPr>
          <p:cNvPicPr>
            <a:picLocks noChangeAspect="1"/>
          </p:cNvPicPr>
          <p:nvPr/>
        </p:nvPicPr>
        <p:blipFill>
          <a:blip r:embed="rId28"/>
          <a:stretch>
            <a:fillRect/>
          </a:stretch>
        </p:blipFill>
        <p:spPr>
          <a:xfrm rot="21235173">
            <a:off x="2347137" y="4240590"/>
            <a:ext cx="1342136" cy="1001440"/>
          </a:xfrm>
          <a:prstGeom prst="rect">
            <a:avLst/>
          </a:prstGeom>
          <a:effectLst>
            <a:outerShdw blurRad="50800" dist="38100" dir="2700000" algn="tl" rotWithShape="0">
              <a:prstClr val="black">
                <a:alpha val="40000"/>
              </a:prstClr>
            </a:outerShdw>
          </a:effectLst>
        </p:spPr>
      </p:pic>
      <p:pic>
        <p:nvPicPr>
          <p:cNvPr id="37" name="Picture 2" descr="Berkshire Opportunities logo">
            <a:extLst>
              <a:ext uri="{FF2B5EF4-FFF2-40B4-BE49-F238E27FC236}">
                <a16:creationId xmlns:a16="http://schemas.microsoft.com/office/drawing/2014/main" id="{FCE86B15-4B4A-4657-AEEA-375BAE88D23C}"/>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1" name="Shape 114">
            <a:extLst>
              <a:ext uri="{FF2B5EF4-FFF2-40B4-BE49-F238E27FC236}">
                <a16:creationId xmlns:a16="http://schemas.microsoft.com/office/drawing/2014/main" id="{2470C32F-9EDF-478F-9232-98E6D89B07D0}"/>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2188604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Signpost outline">
            <a:extLst>
              <a:ext uri="{FF2B5EF4-FFF2-40B4-BE49-F238E27FC236}">
                <a16:creationId xmlns:a16="http://schemas.microsoft.com/office/drawing/2014/main" id="{3734059E-0564-4577-806B-D9A27655EBA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9" name="Graphic 28" descr="Information outline">
            <a:extLst>
              <a:ext uri="{FF2B5EF4-FFF2-40B4-BE49-F238E27FC236}">
                <a16:creationId xmlns:a16="http://schemas.microsoft.com/office/drawing/2014/main" id="{53737D4C-BB60-4890-A450-9D2524B902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Education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9" name="Picture 8">
            <a:hlinkClick r:id="rId7"/>
            <a:extLst>
              <a:ext uri="{FF2B5EF4-FFF2-40B4-BE49-F238E27FC236}">
                <a16:creationId xmlns:a16="http://schemas.microsoft.com/office/drawing/2014/main" id="{510DA7D6-8100-4147-B185-99965C170953}"/>
              </a:ext>
            </a:extLst>
          </p:cNvPr>
          <p:cNvPicPr>
            <a:picLocks noChangeAspect="1"/>
          </p:cNvPicPr>
          <p:nvPr/>
        </p:nvPicPr>
        <p:blipFill>
          <a:blip r:embed="rId8"/>
          <a:stretch>
            <a:fillRect/>
          </a:stretch>
        </p:blipFill>
        <p:spPr>
          <a:xfrm rot="550952">
            <a:off x="3992829" y="2164146"/>
            <a:ext cx="2042268" cy="714794"/>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C571564F-63D8-4753-9C2B-0E61813C3C9D}"/>
              </a:ext>
            </a:extLst>
          </p:cNvPr>
          <p:cNvPicPr>
            <a:picLocks noChangeAspect="1"/>
          </p:cNvPicPr>
          <p:nvPr/>
        </p:nvPicPr>
        <p:blipFill>
          <a:blip r:embed="rId10"/>
          <a:stretch>
            <a:fillRect/>
          </a:stretch>
        </p:blipFill>
        <p:spPr>
          <a:xfrm rot="21196143">
            <a:off x="6574646" y="2237846"/>
            <a:ext cx="2054915" cy="1191154"/>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C1673B27-FD3E-44EC-BEDD-DA2F45780801}"/>
              </a:ext>
            </a:extLst>
          </p:cNvPr>
          <p:cNvPicPr>
            <a:picLocks noChangeAspect="1"/>
          </p:cNvPicPr>
          <p:nvPr/>
        </p:nvPicPr>
        <p:blipFill>
          <a:blip r:embed="rId12"/>
          <a:stretch>
            <a:fillRect/>
          </a:stretch>
        </p:blipFill>
        <p:spPr>
          <a:xfrm rot="21073607">
            <a:off x="2856746" y="4557532"/>
            <a:ext cx="1715253" cy="656805"/>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E76509A8-0FE2-40F8-8154-069A9475EEC7}"/>
              </a:ext>
            </a:extLst>
          </p:cNvPr>
          <p:cNvPicPr>
            <a:picLocks noChangeAspect="1"/>
          </p:cNvPicPr>
          <p:nvPr/>
        </p:nvPicPr>
        <p:blipFill>
          <a:blip r:embed="rId14"/>
          <a:stretch>
            <a:fillRect/>
          </a:stretch>
        </p:blipFill>
        <p:spPr>
          <a:xfrm rot="769586">
            <a:off x="1926265" y="3523170"/>
            <a:ext cx="1380541" cy="773102"/>
          </a:xfrm>
          <a:prstGeom prst="rect">
            <a:avLst/>
          </a:prstGeom>
          <a:effectLst>
            <a:outerShdw blurRad="50800" dist="38100" dir="2700000" algn="tl" rotWithShape="0">
              <a:prstClr val="black">
                <a:alpha val="40000"/>
              </a:prstClr>
            </a:outerShdw>
          </a:effectLst>
        </p:spPr>
      </p:pic>
      <p:pic>
        <p:nvPicPr>
          <p:cNvPr id="13" name="Picture 12">
            <a:hlinkClick r:id="rId9"/>
            <a:extLst>
              <a:ext uri="{FF2B5EF4-FFF2-40B4-BE49-F238E27FC236}">
                <a16:creationId xmlns:a16="http://schemas.microsoft.com/office/drawing/2014/main" id="{D6687877-F109-4B97-B045-414CAA78901D}"/>
              </a:ext>
            </a:extLst>
          </p:cNvPr>
          <p:cNvPicPr>
            <a:picLocks noChangeAspect="1"/>
          </p:cNvPicPr>
          <p:nvPr/>
        </p:nvPicPr>
        <p:blipFill>
          <a:blip r:embed="rId15"/>
          <a:stretch>
            <a:fillRect/>
          </a:stretch>
        </p:blipFill>
        <p:spPr>
          <a:xfrm rot="20977673">
            <a:off x="2081582" y="2281476"/>
            <a:ext cx="1648039" cy="719498"/>
          </a:xfrm>
          <a:prstGeom prst="rect">
            <a:avLst/>
          </a:prstGeom>
          <a:effectLst>
            <a:outerShdw blurRad="50800" dist="38100" dir="2700000" algn="tl" rotWithShape="0">
              <a:prstClr val="black">
                <a:alpha val="40000"/>
              </a:prstClr>
            </a:outerShdw>
          </a:effectLst>
        </p:spPr>
      </p:pic>
      <p:pic>
        <p:nvPicPr>
          <p:cNvPr id="15" name="Picture 14">
            <a:hlinkClick r:id="rId16"/>
            <a:extLst>
              <a:ext uri="{FF2B5EF4-FFF2-40B4-BE49-F238E27FC236}">
                <a16:creationId xmlns:a16="http://schemas.microsoft.com/office/drawing/2014/main" id="{98CB94DC-1B52-40A3-815A-E7F86278A775}"/>
              </a:ext>
            </a:extLst>
          </p:cNvPr>
          <p:cNvPicPr>
            <a:picLocks noChangeAspect="1"/>
          </p:cNvPicPr>
          <p:nvPr/>
        </p:nvPicPr>
        <p:blipFill>
          <a:blip r:embed="rId17"/>
          <a:stretch>
            <a:fillRect/>
          </a:stretch>
        </p:blipFill>
        <p:spPr>
          <a:xfrm rot="305951">
            <a:off x="303270" y="2126857"/>
            <a:ext cx="1275622" cy="1454209"/>
          </a:xfrm>
          <a:prstGeom prst="rect">
            <a:avLst/>
          </a:prstGeom>
          <a:effectLst>
            <a:outerShdw blurRad="50800" dist="38100" dir="2700000" algn="tl" rotWithShape="0">
              <a:prstClr val="black">
                <a:alpha val="40000"/>
              </a:prstClr>
            </a:outerShdw>
          </a:effectLst>
        </p:spPr>
      </p:pic>
      <p:pic>
        <p:nvPicPr>
          <p:cNvPr id="16" name="Picture 15">
            <a:hlinkClick r:id="rId18"/>
            <a:extLst>
              <a:ext uri="{FF2B5EF4-FFF2-40B4-BE49-F238E27FC236}">
                <a16:creationId xmlns:a16="http://schemas.microsoft.com/office/drawing/2014/main" id="{909D83FE-5A14-49FE-B7CF-39BCD766434D}"/>
              </a:ext>
            </a:extLst>
          </p:cNvPr>
          <p:cNvPicPr>
            <a:picLocks noChangeAspect="1"/>
          </p:cNvPicPr>
          <p:nvPr/>
        </p:nvPicPr>
        <p:blipFill>
          <a:blip r:embed="rId19"/>
          <a:stretch>
            <a:fillRect/>
          </a:stretch>
        </p:blipFill>
        <p:spPr>
          <a:xfrm rot="548215">
            <a:off x="447216" y="4197933"/>
            <a:ext cx="1378689" cy="957256"/>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60D16C76-38FF-4172-B809-E0E5A7FE17AC}"/>
              </a:ext>
            </a:extLst>
          </p:cNvPr>
          <p:cNvPicPr>
            <a:picLocks noChangeAspect="1"/>
          </p:cNvPicPr>
          <p:nvPr/>
        </p:nvPicPr>
        <p:blipFill>
          <a:blip r:embed="rId20"/>
          <a:stretch>
            <a:fillRect/>
          </a:stretch>
        </p:blipFill>
        <p:spPr>
          <a:xfrm rot="21119760">
            <a:off x="7617214" y="4149191"/>
            <a:ext cx="987869" cy="987869"/>
          </a:xfrm>
          <a:prstGeom prst="rect">
            <a:avLst/>
          </a:prstGeom>
        </p:spPr>
      </p:pic>
      <p:pic>
        <p:nvPicPr>
          <p:cNvPr id="19" name="Picture 18">
            <a:hlinkClick r:id="rId21"/>
            <a:extLst>
              <a:ext uri="{FF2B5EF4-FFF2-40B4-BE49-F238E27FC236}">
                <a16:creationId xmlns:a16="http://schemas.microsoft.com/office/drawing/2014/main" id="{66487CE2-9FFD-4085-86E4-FDE93B6FD89E}"/>
              </a:ext>
            </a:extLst>
          </p:cNvPr>
          <p:cNvPicPr>
            <a:picLocks noChangeAspect="1"/>
          </p:cNvPicPr>
          <p:nvPr/>
        </p:nvPicPr>
        <p:blipFill>
          <a:blip r:embed="rId22"/>
          <a:stretch>
            <a:fillRect/>
          </a:stretch>
        </p:blipFill>
        <p:spPr>
          <a:xfrm rot="678340">
            <a:off x="5836596" y="3801126"/>
            <a:ext cx="1381139" cy="933036"/>
          </a:xfrm>
          <a:prstGeom prst="rect">
            <a:avLst/>
          </a:prstGeom>
          <a:effectLst>
            <a:outerShdw blurRad="50800" dist="38100" dir="2700000" algn="tl" rotWithShape="0">
              <a:prstClr val="black">
                <a:alpha val="40000"/>
              </a:prstClr>
            </a:outerShdw>
          </a:effectLst>
        </p:spPr>
      </p:pic>
      <p:pic>
        <p:nvPicPr>
          <p:cNvPr id="20" name="Picture 19">
            <a:hlinkClick r:id="rId23"/>
            <a:extLst>
              <a:ext uri="{FF2B5EF4-FFF2-40B4-BE49-F238E27FC236}">
                <a16:creationId xmlns:a16="http://schemas.microsoft.com/office/drawing/2014/main" id="{6DCD8F31-986C-4339-B3CC-B45EF1C8AD16}"/>
              </a:ext>
            </a:extLst>
          </p:cNvPr>
          <p:cNvPicPr>
            <a:picLocks noChangeAspect="1"/>
          </p:cNvPicPr>
          <p:nvPr/>
        </p:nvPicPr>
        <p:blipFill>
          <a:blip r:embed="rId24"/>
          <a:stretch>
            <a:fillRect/>
          </a:stretch>
        </p:blipFill>
        <p:spPr>
          <a:xfrm rot="402140">
            <a:off x="4082240" y="3103236"/>
            <a:ext cx="1222255" cy="1222255"/>
          </a:xfrm>
          <a:prstGeom prst="rect">
            <a:avLst/>
          </a:prstGeom>
          <a:effectLst>
            <a:outerShdw blurRad="50800" dist="38100" dir="2700000" algn="tl" rotWithShape="0">
              <a:prstClr val="black">
                <a:alpha val="40000"/>
              </a:prstClr>
            </a:outerShdw>
          </a:effectLst>
        </p:spPr>
      </p:pic>
      <p:pic>
        <p:nvPicPr>
          <p:cNvPr id="26" name="Picture 2" descr="Berkshire Opportunities logo">
            <a:extLst>
              <a:ext uri="{FF2B5EF4-FFF2-40B4-BE49-F238E27FC236}">
                <a16:creationId xmlns:a16="http://schemas.microsoft.com/office/drawing/2014/main" id="{BDDCEF26-8265-4CCB-85FE-943E2AAEFA18}"/>
              </a:ext>
            </a:extLst>
          </p:cNvPr>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FE7E8461-42B1-491F-8474-03F098C22F78}"/>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Berkshire offers </a:t>
            </a:r>
            <a:r>
              <a:rPr lang="en-GB" sz="1600" b="1" dirty="0">
                <a:solidFill>
                  <a:schemeClr val="tx1"/>
                </a:solidFill>
                <a:latin typeface="Century Gothic" panose="020B0502020202020204" pitchFamily="34" charset="0"/>
              </a:rPr>
              <a:t>a range of careers in education</a:t>
            </a:r>
            <a:r>
              <a:rPr lang="en-GB" sz="1600" dirty="0">
                <a:solidFill>
                  <a:schemeClr val="tx1"/>
                </a:solidFill>
                <a:latin typeface="Century Gothic" panose="020B0502020202020204" pitchFamily="34" charset="0"/>
              </a:rPr>
              <a:t>, from Primary schools to Further Education colleges and Higher Education institutions. </a:t>
            </a:r>
          </a:p>
        </p:txBody>
      </p:sp>
      <p:sp>
        <p:nvSpPr>
          <p:cNvPr id="23" name="Shape 114">
            <a:extLst>
              <a:ext uri="{FF2B5EF4-FFF2-40B4-BE49-F238E27FC236}">
                <a16:creationId xmlns:a16="http://schemas.microsoft.com/office/drawing/2014/main" id="{080A2FB1-5F1A-45EF-97F0-7BA3339ADBE5}"/>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4224661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phic 38" descr="Signpost outline">
            <a:extLst>
              <a:ext uri="{FF2B5EF4-FFF2-40B4-BE49-F238E27FC236}">
                <a16:creationId xmlns:a16="http://schemas.microsoft.com/office/drawing/2014/main" id="{1B60C373-B26C-4F53-BFE0-ABD1FA1AB3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40" name="Graphic 39" descr="Information outline">
            <a:extLst>
              <a:ext uri="{FF2B5EF4-FFF2-40B4-BE49-F238E27FC236}">
                <a16:creationId xmlns:a16="http://schemas.microsoft.com/office/drawing/2014/main" id="{F9A7FD73-34D5-4F5C-B4E9-08B63C4F95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Engineering and Science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21" name="Picture 20">
            <a:hlinkClick r:id="rId7"/>
            <a:extLst>
              <a:ext uri="{FF2B5EF4-FFF2-40B4-BE49-F238E27FC236}">
                <a16:creationId xmlns:a16="http://schemas.microsoft.com/office/drawing/2014/main" id="{33D91B02-5541-418F-932E-7FB3A03047F5}"/>
              </a:ext>
            </a:extLst>
          </p:cNvPr>
          <p:cNvPicPr>
            <a:picLocks noChangeAspect="1"/>
          </p:cNvPicPr>
          <p:nvPr/>
        </p:nvPicPr>
        <p:blipFill>
          <a:blip r:embed="rId8"/>
          <a:stretch>
            <a:fillRect/>
          </a:stretch>
        </p:blipFill>
        <p:spPr>
          <a:xfrm rot="21264843">
            <a:off x="361005" y="2217101"/>
            <a:ext cx="1600983" cy="617702"/>
          </a:xfrm>
          <a:prstGeom prst="rect">
            <a:avLst/>
          </a:prstGeom>
          <a:effectLst>
            <a:outerShdw blurRad="50800" dist="38100" dir="2700000" algn="tl" rotWithShape="0">
              <a:prstClr val="black">
                <a:alpha val="40000"/>
              </a:prstClr>
            </a:outerShdw>
          </a:effectLst>
        </p:spPr>
      </p:pic>
      <p:pic>
        <p:nvPicPr>
          <p:cNvPr id="23" name="Picture 22">
            <a:hlinkClick r:id="rId9"/>
            <a:extLst>
              <a:ext uri="{FF2B5EF4-FFF2-40B4-BE49-F238E27FC236}">
                <a16:creationId xmlns:a16="http://schemas.microsoft.com/office/drawing/2014/main" id="{2C8D8BCA-42C9-4397-8E59-5D53ACF3A3E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rot="21059476">
            <a:off x="3437451" y="4345278"/>
            <a:ext cx="1380283" cy="769849"/>
          </a:xfrm>
          <a:prstGeom prst="rect">
            <a:avLst/>
          </a:prstGeom>
        </p:spPr>
      </p:pic>
      <p:pic>
        <p:nvPicPr>
          <p:cNvPr id="26" name="Picture 25">
            <a:hlinkClick r:id="rId11"/>
            <a:extLst>
              <a:ext uri="{FF2B5EF4-FFF2-40B4-BE49-F238E27FC236}">
                <a16:creationId xmlns:a16="http://schemas.microsoft.com/office/drawing/2014/main" id="{6A347AC2-E79B-4F40-A167-ADB285AA4F09}"/>
              </a:ext>
            </a:extLst>
          </p:cNvPr>
          <p:cNvPicPr>
            <a:picLocks noChangeAspect="1"/>
          </p:cNvPicPr>
          <p:nvPr/>
        </p:nvPicPr>
        <p:blipFill>
          <a:blip r:embed="rId12"/>
          <a:stretch>
            <a:fillRect/>
          </a:stretch>
        </p:blipFill>
        <p:spPr>
          <a:xfrm rot="558710">
            <a:off x="3184682" y="2160867"/>
            <a:ext cx="2029299" cy="599454"/>
          </a:xfrm>
          <a:prstGeom prst="rect">
            <a:avLst/>
          </a:prstGeom>
          <a:effectLst>
            <a:outerShdw blurRad="50800" dist="38100" dir="2700000" algn="tl" rotWithShape="0">
              <a:prstClr val="black">
                <a:alpha val="40000"/>
              </a:prstClr>
            </a:outerShdw>
          </a:effectLst>
        </p:spPr>
      </p:pic>
      <p:pic>
        <p:nvPicPr>
          <p:cNvPr id="28" name="Picture 27">
            <a:hlinkClick r:id="rId13"/>
            <a:extLst>
              <a:ext uri="{FF2B5EF4-FFF2-40B4-BE49-F238E27FC236}">
                <a16:creationId xmlns:a16="http://schemas.microsoft.com/office/drawing/2014/main" id="{886C5EEF-6C8B-43E7-A341-EA61DB2E434C}"/>
              </a:ext>
            </a:extLst>
          </p:cNvPr>
          <p:cNvPicPr>
            <a:picLocks noChangeAspect="1"/>
          </p:cNvPicPr>
          <p:nvPr/>
        </p:nvPicPr>
        <p:blipFill>
          <a:blip r:embed="rId14"/>
          <a:stretch>
            <a:fillRect/>
          </a:stretch>
        </p:blipFill>
        <p:spPr>
          <a:xfrm rot="21062604">
            <a:off x="1172102" y="2880333"/>
            <a:ext cx="1911738" cy="681311"/>
          </a:xfrm>
          <a:prstGeom prst="rect">
            <a:avLst/>
          </a:prstGeom>
          <a:effectLst>
            <a:outerShdw blurRad="50800" dist="38100" dir="2700000" algn="tl" rotWithShape="0">
              <a:prstClr val="black">
                <a:alpha val="40000"/>
              </a:prstClr>
            </a:outerShdw>
          </a:effectLst>
        </p:spPr>
      </p:pic>
      <p:pic>
        <p:nvPicPr>
          <p:cNvPr id="29" name="Picture 28">
            <a:hlinkClick r:id="rId15"/>
            <a:extLst>
              <a:ext uri="{FF2B5EF4-FFF2-40B4-BE49-F238E27FC236}">
                <a16:creationId xmlns:a16="http://schemas.microsoft.com/office/drawing/2014/main" id="{9DE908D4-91B5-4522-ABB2-F8637360D32F}"/>
              </a:ext>
            </a:extLst>
          </p:cNvPr>
          <p:cNvPicPr>
            <a:picLocks noChangeAspect="1"/>
          </p:cNvPicPr>
          <p:nvPr/>
        </p:nvPicPr>
        <p:blipFill>
          <a:blip r:embed="rId16"/>
          <a:stretch>
            <a:fillRect/>
          </a:stretch>
        </p:blipFill>
        <p:spPr>
          <a:xfrm rot="20619260">
            <a:off x="2994958" y="3362994"/>
            <a:ext cx="2517877" cy="368261"/>
          </a:xfrm>
          <a:prstGeom prst="rect">
            <a:avLst/>
          </a:prstGeom>
          <a:effectLst>
            <a:outerShdw blurRad="50800" dist="38100" dir="2700000" algn="tl" rotWithShape="0">
              <a:prstClr val="black">
                <a:alpha val="40000"/>
              </a:prstClr>
            </a:outerShdw>
          </a:effectLst>
        </p:spPr>
      </p:pic>
      <p:pic>
        <p:nvPicPr>
          <p:cNvPr id="30" name="Picture 29">
            <a:hlinkClick r:id="rId17"/>
            <a:extLst>
              <a:ext uri="{FF2B5EF4-FFF2-40B4-BE49-F238E27FC236}">
                <a16:creationId xmlns:a16="http://schemas.microsoft.com/office/drawing/2014/main" id="{3C6A990C-5D8A-4CDA-B0C9-1E3D71860394}"/>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rot="867934">
            <a:off x="5145189" y="3689317"/>
            <a:ext cx="1401977" cy="854134"/>
          </a:xfrm>
          <a:prstGeom prst="rect">
            <a:avLst/>
          </a:prstGeom>
          <a:effectLst>
            <a:outerShdw blurRad="50800" dist="38100" dir="2700000" algn="tl" rotWithShape="0">
              <a:prstClr val="black">
                <a:alpha val="40000"/>
              </a:prstClr>
            </a:outerShdw>
          </a:effectLst>
        </p:spPr>
      </p:pic>
      <p:pic>
        <p:nvPicPr>
          <p:cNvPr id="31" name="Picture 30">
            <a:hlinkClick r:id="rId19"/>
            <a:extLst>
              <a:ext uri="{FF2B5EF4-FFF2-40B4-BE49-F238E27FC236}">
                <a16:creationId xmlns:a16="http://schemas.microsoft.com/office/drawing/2014/main" id="{BFD7432C-59B6-4879-BFCF-17F403437C53}"/>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rot="504626">
            <a:off x="5931684" y="2427376"/>
            <a:ext cx="1004153" cy="854134"/>
          </a:xfrm>
          <a:prstGeom prst="rect">
            <a:avLst/>
          </a:prstGeom>
          <a:effectLst>
            <a:outerShdw blurRad="50800" dist="38100" dir="2700000" algn="tl" rotWithShape="0">
              <a:prstClr val="black">
                <a:alpha val="40000"/>
              </a:prstClr>
            </a:outerShdw>
          </a:effectLst>
        </p:spPr>
      </p:pic>
      <p:pic>
        <p:nvPicPr>
          <p:cNvPr id="32" name="Picture 31">
            <a:hlinkClick r:id="rId21"/>
            <a:extLst>
              <a:ext uri="{FF2B5EF4-FFF2-40B4-BE49-F238E27FC236}">
                <a16:creationId xmlns:a16="http://schemas.microsoft.com/office/drawing/2014/main" id="{67AB6386-1874-4280-88E4-B405AE425398}"/>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7112052" y="3479122"/>
            <a:ext cx="1348561" cy="749420"/>
          </a:xfrm>
          <a:prstGeom prst="rect">
            <a:avLst/>
          </a:prstGeom>
          <a:effectLst>
            <a:outerShdw blurRad="50800" dist="38100" dir="2700000" algn="tl" rotWithShape="0">
              <a:prstClr val="black">
                <a:alpha val="40000"/>
              </a:prstClr>
            </a:outerShdw>
          </a:effectLst>
        </p:spPr>
      </p:pic>
      <p:pic>
        <p:nvPicPr>
          <p:cNvPr id="33" name="Picture 32">
            <a:hlinkClick r:id="rId23"/>
            <a:extLst>
              <a:ext uri="{FF2B5EF4-FFF2-40B4-BE49-F238E27FC236}">
                <a16:creationId xmlns:a16="http://schemas.microsoft.com/office/drawing/2014/main" id="{50E0AE53-03BD-49CD-AE1A-1806F0A1CDF4}"/>
              </a:ext>
            </a:extLst>
          </p:cNvPr>
          <p:cNvPicPr>
            <a:picLocks noChangeAspect="1"/>
          </p:cNvPicPr>
          <p:nvPr/>
        </p:nvPicPr>
        <p:blipFill>
          <a:blip r:embed="rId24"/>
          <a:stretch>
            <a:fillRect/>
          </a:stretch>
        </p:blipFill>
        <p:spPr>
          <a:xfrm rot="21039887">
            <a:off x="7299853" y="2224935"/>
            <a:ext cx="1348561" cy="720404"/>
          </a:xfrm>
          <a:prstGeom prst="rect">
            <a:avLst/>
          </a:prstGeom>
          <a:effectLst>
            <a:outerShdw blurRad="50800" dist="38100" dir="2700000" algn="tl" rotWithShape="0">
              <a:prstClr val="black">
                <a:alpha val="40000"/>
              </a:prstClr>
            </a:outerShdw>
          </a:effectLst>
        </p:spPr>
      </p:pic>
      <p:pic>
        <p:nvPicPr>
          <p:cNvPr id="34" name="Picture 33">
            <a:hlinkClick r:id="rId25"/>
            <a:extLst>
              <a:ext uri="{FF2B5EF4-FFF2-40B4-BE49-F238E27FC236}">
                <a16:creationId xmlns:a16="http://schemas.microsoft.com/office/drawing/2014/main" id="{7A9C6C95-BCF8-4339-A644-B264C846667F}"/>
              </a:ext>
            </a:extLst>
          </p:cNvPr>
          <p:cNvPicPr>
            <a:picLocks noChangeAspect="1"/>
          </p:cNvPicPr>
          <p:nvPr/>
        </p:nvPicPr>
        <p:blipFill rotWithShape="1">
          <a:blip r:embed="rId26" cstate="print">
            <a:extLst>
              <a:ext uri="{28A0092B-C50C-407E-A947-70E740481C1C}">
                <a14:useLocalDpi xmlns:a14="http://schemas.microsoft.com/office/drawing/2010/main"/>
              </a:ext>
            </a:extLst>
          </a:blip>
          <a:srcRect/>
          <a:stretch/>
        </p:blipFill>
        <p:spPr>
          <a:xfrm rot="21264843">
            <a:off x="6843961" y="4533191"/>
            <a:ext cx="1687486" cy="515800"/>
          </a:xfrm>
          <a:prstGeom prst="rect">
            <a:avLst/>
          </a:prstGeom>
          <a:effectLst>
            <a:outerShdw blurRad="50800" dist="38100" dir="2700000" algn="tl" rotWithShape="0">
              <a:prstClr val="black">
                <a:alpha val="40000"/>
              </a:prstClr>
            </a:outerShdw>
          </a:effectLst>
        </p:spPr>
      </p:pic>
      <p:pic>
        <p:nvPicPr>
          <p:cNvPr id="35" name="Picture 2" descr="Jobs with Peter Brett Associates">
            <a:hlinkClick r:id="rId27"/>
            <a:extLst>
              <a:ext uri="{FF2B5EF4-FFF2-40B4-BE49-F238E27FC236}">
                <a16:creationId xmlns:a16="http://schemas.microsoft.com/office/drawing/2014/main" id="{2285A7DE-5D4D-4397-B53E-F6BEA0E1E971}"/>
              </a:ext>
            </a:extLst>
          </p:cNvPr>
          <p:cNvPicPr>
            <a:picLocks noChangeAspect="1" noChangeArrowheads="1"/>
          </p:cNvPicPr>
          <p:nvPr/>
        </p:nvPicPr>
        <p:blipFill>
          <a:blip r:embed="rId28">
            <a:extLst>
              <a:ext uri="{28A0092B-C50C-407E-A947-70E740481C1C}">
                <a14:useLocalDpi xmlns:a14="http://schemas.microsoft.com/office/drawing/2010/main"/>
              </a:ext>
            </a:extLst>
          </a:blip>
          <a:srcRect/>
          <a:stretch>
            <a:fillRect/>
          </a:stretch>
        </p:blipFill>
        <p:spPr bwMode="auto">
          <a:xfrm rot="462217">
            <a:off x="465562" y="3914603"/>
            <a:ext cx="2474351" cy="12371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7" name="Picture 2" descr="Berkshire Opportunities logo">
            <a:extLst>
              <a:ext uri="{FF2B5EF4-FFF2-40B4-BE49-F238E27FC236}">
                <a16:creationId xmlns:a16="http://schemas.microsoft.com/office/drawing/2014/main" id="{3B5FCB22-B873-4E1F-AE65-F55249A924CF}"/>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Rounded Corners 35">
            <a:extLst>
              <a:ext uri="{FF2B5EF4-FFF2-40B4-BE49-F238E27FC236}">
                <a16:creationId xmlns:a16="http://schemas.microsoft.com/office/drawing/2014/main" id="{F20FA319-EA78-4C3C-AB3A-183F0C06B5FC}"/>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nature of the Berkshire economy means there is </a:t>
            </a:r>
            <a:r>
              <a:rPr lang="en-GB" sz="1600" b="1" dirty="0">
                <a:solidFill>
                  <a:schemeClr val="tx1"/>
                </a:solidFill>
                <a:latin typeface="Century Gothic" panose="020B0502020202020204" pitchFamily="34" charset="0"/>
              </a:rPr>
              <a:t>high demand for engineering, maths and science skills. </a:t>
            </a:r>
            <a:r>
              <a:rPr lang="en-GB" sz="1600" dirty="0">
                <a:solidFill>
                  <a:schemeClr val="tx1"/>
                </a:solidFill>
                <a:latin typeface="Century Gothic" panose="020B0502020202020204" pitchFamily="34" charset="0"/>
              </a:rPr>
              <a:t>Engineering firms are </a:t>
            </a:r>
            <a:r>
              <a:rPr lang="en-GB" sz="1600" b="1" dirty="0">
                <a:solidFill>
                  <a:schemeClr val="tx1"/>
                </a:solidFill>
                <a:latin typeface="Century Gothic" panose="020B0502020202020204" pitchFamily="34" charset="0"/>
              </a:rPr>
              <a:t>more concentrated </a:t>
            </a:r>
            <a:r>
              <a:rPr lang="en-GB" sz="1600" dirty="0">
                <a:solidFill>
                  <a:schemeClr val="tx1"/>
                </a:solidFill>
                <a:latin typeface="Century Gothic" panose="020B0502020202020204" pitchFamily="34" charset="0"/>
              </a:rPr>
              <a:t>to the West of the sub-region and </a:t>
            </a:r>
            <a:r>
              <a:rPr lang="en-GB" sz="1600" b="1" dirty="0">
                <a:solidFill>
                  <a:schemeClr val="tx1"/>
                </a:solidFill>
                <a:latin typeface="Century Gothic" panose="020B0502020202020204" pitchFamily="34" charset="0"/>
              </a:rPr>
              <a:t>life sciences </a:t>
            </a:r>
            <a:r>
              <a:rPr lang="en-GB" sz="1600" dirty="0">
                <a:solidFill>
                  <a:schemeClr val="tx1"/>
                </a:solidFill>
                <a:latin typeface="Century Gothic" panose="020B0502020202020204" pitchFamily="34" charset="0"/>
              </a:rPr>
              <a:t>firms in central and Eastern Berkshire. </a:t>
            </a:r>
          </a:p>
        </p:txBody>
      </p:sp>
      <p:sp>
        <p:nvSpPr>
          <p:cNvPr id="38" name="Shape 114">
            <a:extLst>
              <a:ext uri="{FF2B5EF4-FFF2-40B4-BE49-F238E27FC236}">
                <a16:creationId xmlns:a16="http://schemas.microsoft.com/office/drawing/2014/main" id="{D8548258-475C-4278-9DF7-5C9DDDECCF76}"/>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1640225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descr="Signpost outline">
            <a:extLst>
              <a:ext uri="{FF2B5EF4-FFF2-40B4-BE49-F238E27FC236}">
                <a16:creationId xmlns:a16="http://schemas.microsoft.com/office/drawing/2014/main" id="{199EAE1C-5DEE-4AFE-990D-9C925DAE3A4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3" name="Graphic 22" descr="Information outline">
            <a:extLst>
              <a:ext uri="{FF2B5EF4-FFF2-40B4-BE49-F238E27FC236}">
                <a16:creationId xmlns:a16="http://schemas.microsoft.com/office/drawing/2014/main" id="{4218E47C-A89E-4761-A945-5614CC46ED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Health and Care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9" name="Picture 8">
            <a:hlinkClick r:id="rId7"/>
            <a:extLst>
              <a:ext uri="{FF2B5EF4-FFF2-40B4-BE49-F238E27FC236}">
                <a16:creationId xmlns:a16="http://schemas.microsoft.com/office/drawing/2014/main" id="{FE97D958-2799-47FB-997B-D2B751C63109}"/>
              </a:ext>
            </a:extLst>
          </p:cNvPr>
          <p:cNvPicPr>
            <a:picLocks noChangeAspect="1"/>
          </p:cNvPicPr>
          <p:nvPr/>
        </p:nvPicPr>
        <p:blipFill>
          <a:blip r:embed="rId8"/>
          <a:stretch>
            <a:fillRect/>
          </a:stretch>
        </p:blipFill>
        <p:spPr>
          <a:xfrm rot="21110165">
            <a:off x="3808624" y="2166651"/>
            <a:ext cx="1749770" cy="791064"/>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5C0D1614-B220-49D8-B0A9-AE52CAB37B8B}"/>
              </a:ext>
            </a:extLst>
          </p:cNvPr>
          <p:cNvPicPr>
            <a:picLocks noChangeAspect="1"/>
          </p:cNvPicPr>
          <p:nvPr/>
        </p:nvPicPr>
        <p:blipFill>
          <a:blip r:embed="rId10"/>
          <a:stretch>
            <a:fillRect/>
          </a:stretch>
        </p:blipFill>
        <p:spPr>
          <a:xfrm rot="20696140">
            <a:off x="3729884" y="3274847"/>
            <a:ext cx="2382222" cy="514006"/>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80D12867-D314-4B1D-91F3-6E7ED69D742C}"/>
              </a:ext>
            </a:extLst>
          </p:cNvPr>
          <p:cNvPicPr>
            <a:picLocks noChangeAspect="1"/>
          </p:cNvPicPr>
          <p:nvPr/>
        </p:nvPicPr>
        <p:blipFill>
          <a:blip r:embed="rId12"/>
          <a:stretch>
            <a:fillRect/>
          </a:stretch>
        </p:blipFill>
        <p:spPr>
          <a:xfrm rot="653986">
            <a:off x="6256082" y="2290302"/>
            <a:ext cx="2519352" cy="970054"/>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42AF5257-DF1B-4CD9-B852-E0695CBFB623}"/>
              </a:ext>
            </a:extLst>
          </p:cNvPr>
          <p:cNvPicPr>
            <a:picLocks noChangeAspect="1"/>
          </p:cNvPicPr>
          <p:nvPr/>
        </p:nvPicPr>
        <p:blipFill>
          <a:blip r:embed="rId14"/>
          <a:stretch>
            <a:fillRect/>
          </a:stretch>
        </p:blipFill>
        <p:spPr>
          <a:xfrm rot="792876">
            <a:off x="3575079" y="4381151"/>
            <a:ext cx="1635414" cy="727760"/>
          </a:xfrm>
          <a:prstGeom prst="rect">
            <a:avLst/>
          </a:prstGeom>
          <a:effectLst>
            <a:outerShdw blurRad="50800" dist="38100" dir="2700000" algn="tl" rotWithShape="0">
              <a:prstClr val="black">
                <a:alpha val="40000"/>
              </a:prstClr>
            </a:outerShdw>
          </a:effectLst>
        </p:spPr>
      </p:pic>
      <p:pic>
        <p:nvPicPr>
          <p:cNvPr id="13" name="Picture 12">
            <a:hlinkClick r:id="rId15"/>
            <a:extLst>
              <a:ext uri="{FF2B5EF4-FFF2-40B4-BE49-F238E27FC236}">
                <a16:creationId xmlns:a16="http://schemas.microsoft.com/office/drawing/2014/main" id="{E293ADAC-211D-4CDC-9ECF-234E6401E118}"/>
              </a:ext>
            </a:extLst>
          </p:cNvPr>
          <p:cNvPicPr>
            <a:picLocks noChangeAspect="1"/>
          </p:cNvPicPr>
          <p:nvPr/>
        </p:nvPicPr>
        <p:blipFill>
          <a:blip r:embed="rId16"/>
          <a:stretch>
            <a:fillRect/>
          </a:stretch>
        </p:blipFill>
        <p:spPr>
          <a:xfrm rot="21110165">
            <a:off x="7055374" y="4207738"/>
            <a:ext cx="1693607" cy="957256"/>
          </a:xfrm>
          <a:prstGeom prst="rect">
            <a:avLst/>
          </a:prstGeom>
          <a:effectLst>
            <a:outerShdw blurRad="50800" dist="38100" dir="2700000" algn="tl" rotWithShape="0">
              <a:prstClr val="black">
                <a:alpha val="40000"/>
              </a:prstClr>
            </a:outerShdw>
          </a:effectLst>
        </p:spPr>
      </p:pic>
      <p:pic>
        <p:nvPicPr>
          <p:cNvPr id="15" name="Picture 14">
            <a:hlinkClick r:id="rId17"/>
            <a:extLst>
              <a:ext uri="{FF2B5EF4-FFF2-40B4-BE49-F238E27FC236}">
                <a16:creationId xmlns:a16="http://schemas.microsoft.com/office/drawing/2014/main" id="{24D030A3-7119-4767-B2D6-C609190593F8}"/>
              </a:ext>
            </a:extLst>
          </p:cNvPr>
          <p:cNvPicPr>
            <a:picLocks noChangeAspect="1"/>
          </p:cNvPicPr>
          <p:nvPr/>
        </p:nvPicPr>
        <p:blipFill>
          <a:blip r:embed="rId18"/>
          <a:stretch>
            <a:fillRect/>
          </a:stretch>
        </p:blipFill>
        <p:spPr>
          <a:xfrm rot="897654">
            <a:off x="5458728" y="3855031"/>
            <a:ext cx="1308290" cy="686853"/>
          </a:xfrm>
          <a:prstGeom prst="rect">
            <a:avLst/>
          </a:prstGeom>
          <a:effectLst>
            <a:outerShdw blurRad="50800" dist="38100" dir="2700000" algn="tl" rotWithShape="0">
              <a:prstClr val="black">
                <a:alpha val="40000"/>
              </a:prstClr>
            </a:outerShdw>
          </a:effectLst>
        </p:spPr>
      </p:pic>
      <p:pic>
        <p:nvPicPr>
          <p:cNvPr id="20" name="Picture 2" descr="Berkshire Opportunities logo">
            <a:extLst>
              <a:ext uri="{FF2B5EF4-FFF2-40B4-BE49-F238E27FC236}">
                <a16:creationId xmlns:a16="http://schemas.microsoft.com/office/drawing/2014/main" id="{66B332EE-33EA-43DA-B353-15EFCA83B392}"/>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2448A6A5-834C-4C08-85D1-B4111AB3A289}"/>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health and care sector workforce is </a:t>
            </a:r>
            <a:r>
              <a:rPr lang="en-GB" sz="1600" b="1" dirty="0">
                <a:solidFill>
                  <a:schemeClr val="tx1"/>
                </a:solidFill>
                <a:latin typeface="Century Gothic" panose="020B0502020202020204" pitchFamily="34" charset="0"/>
              </a:rPr>
              <a:t>stretched</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reaching a tipping point</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Demand for services is growing </a:t>
            </a:r>
            <a:r>
              <a:rPr lang="en-GB" sz="1600" dirty="0">
                <a:solidFill>
                  <a:schemeClr val="tx1"/>
                </a:solidFill>
                <a:latin typeface="Century Gothic" panose="020B0502020202020204" pitchFamily="34" charset="0"/>
              </a:rPr>
              <a:t>(mainly due to people living longer) but an ageing workforce and </a:t>
            </a:r>
            <a:r>
              <a:rPr lang="en-GB" sz="1600" b="1" dirty="0">
                <a:solidFill>
                  <a:schemeClr val="tx1"/>
                </a:solidFill>
                <a:latin typeface="Century Gothic" panose="020B0502020202020204" pitchFamily="34" charset="0"/>
              </a:rPr>
              <a:t>the impact of Brexit is likely to diminish the recruitment pool. </a:t>
            </a:r>
          </a:p>
        </p:txBody>
      </p:sp>
      <p:sp>
        <p:nvSpPr>
          <p:cNvPr id="19" name="Shape 114">
            <a:extLst>
              <a:ext uri="{FF2B5EF4-FFF2-40B4-BE49-F238E27FC236}">
                <a16:creationId xmlns:a16="http://schemas.microsoft.com/office/drawing/2014/main" id="{CDD58C7B-D1D4-4592-AB6F-4B133CABCDAC}"/>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sp>
        <p:nvSpPr>
          <p:cNvPr id="26" name="Rectangle: Rounded Corners 25">
            <a:extLst>
              <a:ext uri="{FF2B5EF4-FFF2-40B4-BE49-F238E27FC236}">
                <a16:creationId xmlns:a16="http://schemas.microsoft.com/office/drawing/2014/main" id="{CE07A5E9-457B-4BC5-A1B8-CAD0ABD9ABE6}"/>
              </a:ext>
            </a:extLst>
          </p:cNvPr>
          <p:cNvSpPr/>
          <p:nvPr/>
        </p:nvSpPr>
        <p:spPr>
          <a:xfrm>
            <a:off x="289595" y="2090238"/>
            <a:ext cx="2939454" cy="3104230"/>
          </a:xfrm>
          <a:prstGeom prst="roundRect">
            <a:avLst/>
          </a:prstGeom>
          <a:solidFill>
            <a:srgbClr val="F4FBFE"/>
          </a:solidFill>
          <a:ln w="28575">
            <a:solidFill>
              <a:srgbClr val="2070C3"/>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Blip>
                <a:blip r:embed="rId20"/>
              </a:buBlip>
            </a:pPr>
            <a:r>
              <a:rPr lang="en-GB" sz="1600" dirty="0">
                <a:solidFill>
                  <a:schemeClr val="tx1"/>
                </a:solidFill>
                <a:latin typeface="Century Gothic" panose="020B0502020202020204" pitchFamily="34" charset="0"/>
              </a:rPr>
              <a:t>Royal Berkshire Hospital</a:t>
            </a:r>
          </a:p>
          <a:p>
            <a:pPr marL="285750" indent="-285750">
              <a:buBlip>
                <a:blip r:embed="rId20"/>
              </a:buBlip>
            </a:pPr>
            <a:r>
              <a:rPr lang="en-GB" sz="1600" dirty="0">
                <a:solidFill>
                  <a:schemeClr val="tx1"/>
                </a:solidFill>
                <a:latin typeface="Century Gothic" panose="020B0502020202020204" pitchFamily="34" charset="0"/>
              </a:rPr>
              <a:t>Berkshire Health Care</a:t>
            </a:r>
          </a:p>
          <a:p>
            <a:pPr marL="285750" indent="-285750">
              <a:buBlip>
                <a:blip r:embed="rId20"/>
              </a:buBlip>
            </a:pPr>
            <a:r>
              <a:rPr lang="en-GB" sz="1600" dirty="0" err="1">
                <a:solidFill>
                  <a:schemeClr val="tx1"/>
                </a:solidFill>
                <a:latin typeface="Century Gothic" panose="020B0502020202020204" pitchFamily="34" charset="0"/>
              </a:rPr>
              <a:t>Heatherwood</a:t>
            </a:r>
            <a:r>
              <a:rPr lang="en-GB" sz="1600" dirty="0">
                <a:solidFill>
                  <a:schemeClr val="tx1"/>
                </a:solidFill>
                <a:latin typeface="Century Gothic" panose="020B0502020202020204" pitchFamily="34" charset="0"/>
              </a:rPr>
              <a:t> Hospital </a:t>
            </a:r>
          </a:p>
          <a:p>
            <a:pPr marL="285750" indent="-285750">
              <a:buBlip>
                <a:blip r:embed="rId20"/>
              </a:buBlip>
            </a:pPr>
            <a:r>
              <a:rPr lang="en-GB" sz="1600" dirty="0">
                <a:solidFill>
                  <a:schemeClr val="tx1"/>
                </a:solidFill>
                <a:latin typeface="Century Gothic" panose="020B0502020202020204" pitchFamily="34" charset="0"/>
              </a:rPr>
              <a:t>Wexham Park Hospital</a:t>
            </a:r>
          </a:p>
          <a:p>
            <a:pPr marL="285750" indent="-285750">
              <a:buBlip>
                <a:blip r:embed="rId20"/>
              </a:buBlip>
            </a:pPr>
            <a:r>
              <a:rPr lang="en-GB" sz="1600" dirty="0">
                <a:solidFill>
                  <a:schemeClr val="tx1"/>
                </a:solidFill>
                <a:latin typeface="Century Gothic" panose="020B0502020202020204" pitchFamily="34" charset="0"/>
              </a:rPr>
              <a:t>Broadmoor Hospital </a:t>
            </a:r>
          </a:p>
          <a:p>
            <a:pPr marL="285750" indent="-285750">
              <a:buBlip>
                <a:blip r:embed="rId20"/>
              </a:buBlip>
            </a:pPr>
            <a:r>
              <a:rPr lang="en-GB" sz="1600" dirty="0">
                <a:solidFill>
                  <a:schemeClr val="tx1"/>
                </a:solidFill>
                <a:latin typeface="Century Gothic" panose="020B0502020202020204" pitchFamily="34" charset="0"/>
              </a:rPr>
              <a:t>Berkshire Independent Hospital</a:t>
            </a:r>
          </a:p>
          <a:p>
            <a:pPr marL="285750" indent="-285750">
              <a:buBlip>
                <a:blip r:embed="rId20"/>
              </a:buBlip>
            </a:pPr>
            <a:r>
              <a:rPr lang="en-GB" sz="1600" dirty="0">
                <a:solidFill>
                  <a:schemeClr val="tx1"/>
                </a:solidFill>
                <a:latin typeface="Century Gothic" panose="020B0502020202020204" pitchFamily="34" charset="0"/>
              </a:rPr>
              <a:t>Local authorities</a:t>
            </a:r>
          </a:p>
        </p:txBody>
      </p:sp>
    </p:spTree>
    <p:extLst>
      <p:ext uri="{BB962C8B-B14F-4D97-AF65-F5344CB8AC3E}">
        <p14:creationId xmlns:p14="http://schemas.microsoft.com/office/powerpoint/2010/main" val="2222499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phic 30" descr="Signpost outline">
            <a:extLst>
              <a:ext uri="{FF2B5EF4-FFF2-40B4-BE49-F238E27FC236}">
                <a16:creationId xmlns:a16="http://schemas.microsoft.com/office/drawing/2014/main" id="{DF67C73B-E9BE-4FFF-BE86-1BA8C739F53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2" name="Graphic 31" descr="Information outline">
            <a:extLst>
              <a:ext uri="{FF2B5EF4-FFF2-40B4-BE49-F238E27FC236}">
                <a16:creationId xmlns:a16="http://schemas.microsoft.com/office/drawing/2014/main" id="{C3C50C7F-CAB5-48A7-AB0B-187886420C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34" name="Rectangle: Rounded Corners 33">
            <a:extLst>
              <a:ext uri="{FF2B5EF4-FFF2-40B4-BE49-F238E27FC236}">
                <a16:creationId xmlns:a16="http://schemas.microsoft.com/office/drawing/2014/main" id="{D52AA15B-7A99-4A2E-8252-205CC4B4A075}"/>
              </a:ext>
            </a:extLst>
          </p:cNvPr>
          <p:cNvSpPr/>
          <p:nvPr/>
        </p:nvSpPr>
        <p:spPr>
          <a:xfrm>
            <a:off x="292657" y="895607"/>
            <a:ext cx="8564809" cy="95725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Warehouse and Distribution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9" name="Picture 8">
            <a:hlinkClick r:id="rId7"/>
            <a:extLst>
              <a:ext uri="{FF2B5EF4-FFF2-40B4-BE49-F238E27FC236}">
                <a16:creationId xmlns:a16="http://schemas.microsoft.com/office/drawing/2014/main" id="{291EA50A-4189-4CA1-9631-1DE959923ACB}"/>
              </a:ext>
            </a:extLst>
          </p:cNvPr>
          <p:cNvPicPr>
            <a:picLocks noChangeAspect="1"/>
          </p:cNvPicPr>
          <p:nvPr/>
        </p:nvPicPr>
        <p:blipFill>
          <a:blip r:embed="rId8"/>
          <a:stretch>
            <a:fillRect/>
          </a:stretch>
        </p:blipFill>
        <p:spPr>
          <a:xfrm rot="21281569">
            <a:off x="7240491" y="2094264"/>
            <a:ext cx="1571154" cy="1126489"/>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1F1E2076-B036-4093-B981-D204A3A485C6}"/>
              </a:ext>
            </a:extLst>
          </p:cNvPr>
          <p:cNvPicPr>
            <a:picLocks noChangeAspect="1"/>
          </p:cNvPicPr>
          <p:nvPr/>
        </p:nvPicPr>
        <p:blipFill>
          <a:blip r:embed="rId10"/>
          <a:stretch>
            <a:fillRect/>
          </a:stretch>
        </p:blipFill>
        <p:spPr>
          <a:xfrm rot="228475">
            <a:off x="6943317" y="3573477"/>
            <a:ext cx="1885289" cy="577224"/>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B857B97F-9FBD-43AD-B008-664AE517FBA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rot="21402274">
            <a:off x="7053413" y="4552895"/>
            <a:ext cx="1660578" cy="442821"/>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98B0DF23-32CB-47E3-A228-CD85F331AE00}"/>
              </a:ext>
            </a:extLst>
          </p:cNvPr>
          <p:cNvPicPr>
            <a:picLocks noChangeAspect="1"/>
          </p:cNvPicPr>
          <p:nvPr/>
        </p:nvPicPr>
        <p:blipFill>
          <a:blip r:embed="rId14"/>
          <a:stretch>
            <a:fillRect/>
          </a:stretch>
        </p:blipFill>
        <p:spPr>
          <a:xfrm rot="360887">
            <a:off x="347441" y="3648891"/>
            <a:ext cx="1660167" cy="830084"/>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7584D075-4CAA-4021-8640-9F123F180CAC}"/>
              </a:ext>
            </a:extLst>
          </p:cNvPr>
          <p:cNvPicPr>
            <a:picLocks noChangeAspect="1"/>
          </p:cNvPicPr>
          <p:nvPr/>
        </p:nvPicPr>
        <p:blipFill>
          <a:blip r:embed="rId15"/>
          <a:stretch>
            <a:fillRect/>
          </a:stretch>
        </p:blipFill>
        <p:spPr>
          <a:xfrm rot="21364147">
            <a:off x="3860394" y="3482583"/>
            <a:ext cx="1143366" cy="825287"/>
          </a:xfrm>
          <a:prstGeom prst="rect">
            <a:avLst/>
          </a:prstGeom>
          <a:effectLst>
            <a:outerShdw blurRad="50800" dist="38100" dir="2700000" algn="tl" rotWithShape="0">
              <a:prstClr val="black">
                <a:alpha val="40000"/>
              </a:prstClr>
            </a:outerShdw>
          </a:effectLst>
        </p:spPr>
      </p:pic>
      <p:pic>
        <p:nvPicPr>
          <p:cNvPr id="15" name="Picture 14">
            <a:hlinkClick r:id="rId16"/>
            <a:extLst>
              <a:ext uri="{FF2B5EF4-FFF2-40B4-BE49-F238E27FC236}">
                <a16:creationId xmlns:a16="http://schemas.microsoft.com/office/drawing/2014/main" id="{4BA2C88E-928F-4E8B-A887-083CA92545D9}"/>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rot="21097846">
            <a:off x="5558905" y="4297895"/>
            <a:ext cx="1008623" cy="1008623"/>
          </a:xfrm>
          <a:prstGeom prst="rect">
            <a:avLst/>
          </a:prstGeom>
          <a:effectLst>
            <a:outerShdw blurRad="50800" dist="38100" dir="2700000" algn="tl" rotWithShape="0">
              <a:prstClr val="black">
                <a:alpha val="40000"/>
              </a:prstClr>
            </a:outerShdw>
          </a:effectLst>
        </p:spPr>
      </p:pic>
      <p:pic>
        <p:nvPicPr>
          <p:cNvPr id="16" name="Picture 15">
            <a:hlinkClick r:id="rId18"/>
            <a:extLst>
              <a:ext uri="{FF2B5EF4-FFF2-40B4-BE49-F238E27FC236}">
                <a16:creationId xmlns:a16="http://schemas.microsoft.com/office/drawing/2014/main" id="{B977DB57-08B7-4F17-8568-A3BF7D6A014D}"/>
              </a:ext>
            </a:extLst>
          </p:cNvPr>
          <p:cNvPicPr>
            <a:picLocks noChangeAspect="1"/>
          </p:cNvPicPr>
          <p:nvPr/>
        </p:nvPicPr>
        <p:blipFill>
          <a:blip r:embed="rId19"/>
          <a:stretch>
            <a:fillRect/>
          </a:stretch>
        </p:blipFill>
        <p:spPr>
          <a:xfrm rot="439747">
            <a:off x="2105402" y="2116022"/>
            <a:ext cx="1367538" cy="841562"/>
          </a:xfrm>
          <a:prstGeom prst="rect">
            <a:avLst/>
          </a:prstGeom>
          <a:effectLst>
            <a:outerShdw blurRad="50800" dist="38100" dir="2700000" algn="tl" rotWithShape="0">
              <a:prstClr val="black">
                <a:alpha val="40000"/>
              </a:prstClr>
            </a:outerShdw>
          </a:effectLst>
        </p:spPr>
      </p:pic>
      <p:pic>
        <p:nvPicPr>
          <p:cNvPr id="18" name="Picture 17">
            <a:hlinkClick r:id="rId20"/>
            <a:extLst>
              <a:ext uri="{FF2B5EF4-FFF2-40B4-BE49-F238E27FC236}">
                <a16:creationId xmlns:a16="http://schemas.microsoft.com/office/drawing/2014/main" id="{EADC2F1E-59D7-4E9E-961B-8B24C4618DC6}"/>
              </a:ext>
            </a:extLst>
          </p:cNvPr>
          <p:cNvPicPr>
            <a:picLocks noChangeAspect="1"/>
          </p:cNvPicPr>
          <p:nvPr/>
        </p:nvPicPr>
        <p:blipFill>
          <a:blip r:embed="rId21"/>
          <a:stretch>
            <a:fillRect/>
          </a:stretch>
        </p:blipFill>
        <p:spPr>
          <a:xfrm rot="21191789">
            <a:off x="367859" y="2105234"/>
            <a:ext cx="1442026" cy="1066326"/>
          </a:xfrm>
          <a:prstGeom prst="rect">
            <a:avLst/>
          </a:prstGeom>
          <a:effectLst>
            <a:outerShdw blurRad="50800" dist="38100" dir="2700000" algn="tl" rotWithShape="0">
              <a:prstClr val="black">
                <a:alpha val="40000"/>
              </a:prstClr>
            </a:outerShdw>
          </a:effectLst>
        </p:spPr>
      </p:pic>
      <p:pic>
        <p:nvPicPr>
          <p:cNvPr id="19" name="Picture 18">
            <a:hlinkClick r:id="rId22"/>
            <a:extLst>
              <a:ext uri="{FF2B5EF4-FFF2-40B4-BE49-F238E27FC236}">
                <a16:creationId xmlns:a16="http://schemas.microsoft.com/office/drawing/2014/main" id="{BA32BC17-CE2B-4E00-9926-D7C58A7EE6AE}"/>
              </a:ext>
            </a:extLst>
          </p:cNvPr>
          <p:cNvPicPr>
            <a:picLocks noChangeAspect="1"/>
          </p:cNvPicPr>
          <p:nvPr/>
        </p:nvPicPr>
        <p:blipFill>
          <a:blip r:embed="rId23"/>
          <a:stretch>
            <a:fillRect/>
          </a:stretch>
        </p:blipFill>
        <p:spPr>
          <a:xfrm rot="158024">
            <a:off x="5484826" y="2144048"/>
            <a:ext cx="1460149" cy="777482"/>
          </a:xfrm>
          <a:prstGeom prst="rect">
            <a:avLst/>
          </a:prstGeom>
          <a:effectLst>
            <a:outerShdw blurRad="50800" dist="38100" dir="2700000" algn="tl" rotWithShape="0">
              <a:prstClr val="black">
                <a:alpha val="40000"/>
              </a:prstClr>
            </a:outerShdw>
          </a:effectLst>
        </p:spPr>
      </p:pic>
      <p:pic>
        <p:nvPicPr>
          <p:cNvPr id="20" name="Picture 19">
            <a:hlinkClick r:id="rId24"/>
            <a:extLst>
              <a:ext uri="{FF2B5EF4-FFF2-40B4-BE49-F238E27FC236}">
                <a16:creationId xmlns:a16="http://schemas.microsoft.com/office/drawing/2014/main" id="{2723BD02-DF3D-4AE1-A27D-F7FFB2523AFC}"/>
              </a:ext>
            </a:extLst>
          </p:cNvPr>
          <p:cNvPicPr>
            <a:picLocks noChangeAspect="1"/>
          </p:cNvPicPr>
          <p:nvPr/>
        </p:nvPicPr>
        <p:blipFill>
          <a:blip r:embed="rId25"/>
          <a:stretch>
            <a:fillRect/>
          </a:stretch>
        </p:blipFill>
        <p:spPr>
          <a:xfrm rot="296133">
            <a:off x="2318125" y="3862278"/>
            <a:ext cx="1164433" cy="786571"/>
          </a:xfrm>
          <a:prstGeom prst="rect">
            <a:avLst/>
          </a:prstGeom>
          <a:effectLst>
            <a:outerShdw blurRad="50800" dist="38100" dir="2700000" algn="tl" rotWithShape="0">
              <a:prstClr val="black">
                <a:alpha val="40000"/>
              </a:prstClr>
            </a:outerShdw>
          </a:effectLst>
        </p:spPr>
      </p:pic>
      <p:pic>
        <p:nvPicPr>
          <p:cNvPr id="21" name="Picture 20">
            <a:hlinkClick r:id="rId26"/>
            <a:extLst>
              <a:ext uri="{FF2B5EF4-FFF2-40B4-BE49-F238E27FC236}">
                <a16:creationId xmlns:a16="http://schemas.microsoft.com/office/drawing/2014/main" id="{151506AD-E814-4172-969A-47E19ECD2799}"/>
              </a:ext>
            </a:extLst>
          </p:cNvPr>
          <p:cNvPicPr>
            <a:picLocks noChangeAspect="1"/>
          </p:cNvPicPr>
          <p:nvPr/>
        </p:nvPicPr>
        <p:blipFill>
          <a:blip r:embed="rId27"/>
          <a:stretch>
            <a:fillRect/>
          </a:stretch>
        </p:blipFill>
        <p:spPr>
          <a:xfrm rot="171518">
            <a:off x="3544915" y="4572653"/>
            <a:ext cx="1634930" cy="724819"/>
          </a:xfrm>
          <a:prstGeom prst="rect">
            <a:avLst/>
          </a:prstGeom>
          <a:effectLst>
            <a:outerShdw blurRad="50800" dist="38100" dir="2700000" algn="tl" rotWithShape="0">
              <a:prstClr val="black">
                <a:alpha val="40000"/>
              </a:prstClr>
            </a:outerShdw>
          </a:effectLst>
        </p:spPr>
      </p:pic>
      <p:pic>
        <p:nvPicPr>
          <p:cNvPr id="23" name="Picture 22">
            <a:hlinkClick r:id="rId28"/>
            <a:extLst>
              <a:ext uri="{FF2B5EF4-FFF2-40B4-BE49-F238E27FC236}">
                <a16:creationId xmlns:a16="http://schemas.microsoft.com/office/drawing/2014/main" id="{C3CA042B-FD74-420A-A108-2C988F957595}"/>
              </a:ext>
            </a:extLst>
          </p:cNvPr>
          <p:cNvPicPr>
            <a:picLocks noChangeAspect="1"/>
          </p:cNvPicPr>
          <p:nvPr/>
        </p:nvPicPr>
        <p:blipFill>
          <a:blip r:embed="rId29"/>
          <a:stretch>
            <a:fillRect/>
          </a:stretch>
        </p:blipFill>
        <p:spPr>
          <a:xfrm rot="21182824">
            <a:off x="3768457" y="2074300"/>
            <a:ext cx="1420852" cy="959782"/>
          </a:xfrm>
          <a:prstGeom prst="rect">
            <a:avLst/>
          </a:prstGeom>
          <a:effectLst>
            <a:outerShdw blurRad="50800" dist="38100" dir="2700000" algn="tl" rotWithShape="0">
              <a:prstClr val="black">
                <a:alpha val="40000"/>
              </a:prstClr>
            </a:outerShdw>
          </a:effectLst>
        </p:spPr>
      </p:pic>
      <p:pic>
        <p:nvPicPr>
          <p:cNvPr id="26" name="Picture 25">
            <a:hlinkClick r:id="rId30"/>
            <a:extLst>
              <a:ext uri="{FF2B5EF4-FFF2-40B4-BE49-F238E27FC236}">
                <a16:creationId xmlns:a16="http://schemas.microsoft.com/office/drawing/2014/main" id="{A24190FA-121C-4F51-8D51-0866B4775AB7}"/>
              </a:ext>
            </a:extLst>
          </p:cNvPr>
          <p:cNvPicPr>
            <a:picLocks noChangeAspect="1"/>
          </p:cNvPicPr>
          <p:nvPr/>
        </p:nvPicPr>
        <p:blipFill>
          <a:blip r:embed="rId31"/>
          <a:stretch>
            <a:fillRect/>
          </a:stretch>
        </p:blipFill>
        <p:spPr>
          <a:xfrm>
            <a:off x="5176452" y="3276446"/>
            <a:ext cx="1634931" cy="779570"/>
          </a:xfrm>
          <a:prstGeom prst="rect">
            <a:avLst/>
          </a:prstGeom>
          <a:effectLst>
            <a:outerShdw blurRad="50800" dist="38100" dir="2700000" algn="tl" rotWithShape="0">
              <a:prstClr val="black">
                <a:alpha val="40000"/>
              </a:prstClr>
            </a:outerShdw>
          </a:effectLst>
        </p:spPr>
      </p:pic>
      <p:pic>
        <p:nvPicPr>
          <p:cNvPr id="28" name="Picture 2" descr="Image result for westcoast">
            <a:hlinkClick r:id="rId32"/>
            <a:extLst>
              <a:ext uri="{FF2B5EF4-FFF2-40B4-BE49-F238E27FC236}">
                <a16:creationId xmlns:a16="http://schemas.microsoft.com/office/drawing/2014/main" id="{CC91AF03-AB81-44CA-8C68-8B3F9CD4BF9B}"/>
              </a:ext>
            </a:extLst>
          </p:cNvPr>
          <p:cNvPicPr>
            <a:picLocks noChangeAspect="1" noChangeArrowheads="1"/>
          </p:cNvPicPr>
          <p:nvPr/>
        </p:nvPicPr>
        <p:blipFill rotWithShape="1">
          <a:blip r:embed="rId33" cstate="print">
            <a:extLst>
              <a:ext uri="{28A0092B-C50C-407E-A947-70E740481C1C}">
                <a14:useLocalDpi xmlns:a14="http://schemas.microsoft.com/office/drawing/2010/main"/>
              </a:ext>
            </a:extLst>
          </a:blip>
          <a:srcRect t="20465" b="23822"/>
          <a:stretch/>
        </p:blipFill>
        <p:spPr bwMode="auto">
          <a:xfrm rot="186680">
            <a:off x="356460" y="4624870"/>
            <a:ext cx="2169013" cy="6283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Picture 4" descr="Image result for amazon">
            <a:hlinkClick r:id="rId34"/>
            <a:extLst>
              <a:ext uri="{FF2B5EF4-FFF2-40B4-BE49-F238E27FC236}">
                <a16:creationId xmlns:a16="http://schemas.microsoft.com/office/drawing/2014/main" id="{5C779F2B-33C9-4621-B74B-DA50407851DF}"/>
              </a:ext>
            </a:extLst>
          </p:cNvPr>
          <p:cNvPicPr>
            <a:picLocks noChangeAspect="1" noChangeArrowheads="1"/>
          </p:cNvPicPr>
          <p:nvPr/>
        </p:nvPicPr>
        <p:blipFill>
          <a:blip r:embed="rId35" cstate="print">
            <a:extLst>
              <a:ext uri="{28A0092B-C50C-407E-A947-70E740481C1C}">
                <a14:useLocalDpi xmlns:a14="http://schemas.microsoft.com/office/drawing/2010/main"/>
              </a:ext>
            </a:extLst>
          </a:blip>
          <a:srcRect/>
          <a:stretch>
            <a:fillRect/>
          </a:stretch>
        </p:blipFill>
        <p:spPr bwMode="auto">
          <a:xfrm rot="21381311">
            <a:off x="2098307" y="3157616"/>
            <a:ext cx="1494265" cy="547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5" name="Picture 2" descr="Berkshire Opportunities logo">
            <a:extLst>
              <a:ext uri="{FF2B5EF4-FFF2-40B4-BE49-F238E27FC236}">
                <a16:creationId xmlns:a16="http://schemas.microsoft.com/office/drawing/2014/main" id="{56ADF8F4-7BD5-41EA-BB92-3C2D91C788DA}"/>
              </a:ext>
            </a:extLst>
          </p:cNvPr>
          <p:cNvPicPr>
            <a:picLocks noChangeAspect="1" noChangeArrowheads="1"/>
          </p:cNvPicPr>
          <p:nvPr/>
        </p:nvPicPr>
        <p:blipFill>
          <a:blip r:embed="rId36">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24A61D78-8F90-45B6-B495-C9409CA7BCF7}"/>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Berkshire has a </a:t>
            </a:r>
            <a:r>
              <a:rPr lang="en-GB" sz="1600" b="1" dirty="0">
                <a:solidFill>
                  <a:schemeClr val="tx1"/>
                </a:solidFill>
                <a:latin typeface="Century Gothic" panose="020B0502020202020204" pitchFamily="34" charset="0"/>
              </a:rPr>
              <a:t>well-established and growing logistics sector</a:t>
            </a:r>
            <a:r>
              <a:rPr lang="en-GB" sz="1600" dirty="0">
                <a:solidFill>
                  <a:schemeClr val="tx1"/>
                </a:solidFill>
                <a:latin typeface="Century Gothic" panose="020B0502020202020204" pitchFamily="34" charset="0"/>
              </a:rPr>
              <a:t>, with many </a:t>
            </a:r>
            <a:r>
              <a:rPr lang="en-GB" sz="1600" b="1" dirty="0">
                <a:solidFill>
                  <a:schemeClr val="tx1"/>
                </a:solidFill>
                <a:latin typeface="Century Gothic" panose="020B0502020202020204" pitchFamily="34" charset="0"/>
              </a:rPr>
              <a:t>large firms </a:t>
            </a:r>
            <a:r>
              <a:rPr lang="en-GB" sz="1600" dirty="0">
                <a:solidFill>
                  <a:schemeClr val="tx1"/>
                </a:solidFill>
                <a:latin typeface="Century Gothic" panose="020B0502020202020204" pitchFamily="34" charset="0"/>
              </a:rPr>
              <a:t>choosing to establish </a:t>
            </a:r>
            <a:r>
              <a:rPr lang="en-GB" sz="1600" b="1" dirty="0">
                <a:solidFill>
                  <a:schemeClr val="tx1"/>
                </a:solidFill>
                <a:latin typeface="Century Gothic" panose="020B0502020202020204" pitchFamily="34" charset="0"/>
              </a:rPr>
              <a:t>warehousing</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operations</a:t>
            </a:r>
            <a:r>
              <a:rPr lang="en-GB" sz="1600" dirty="0">
                <a:solidFill>
                  <a:schemeClr val="tx1"/>
                </a:solidFill>
                <a:latin typeface="Century Gothic" panose="020B0502020202020204" pitchFamily="34" charset="0"/>
              </a:rPr>
              <a:t> in the sub-region (particularly in and around </a:t>
            </a:r>
            <a:r>
              <a:rPr lang="en-GB" sz="1600" b="1" dirty="0">
                <a:solidFill>
                  <a:schemeClr val="tx1"/>
                </a:solidFill>
                <a:latin typeface="Century Gothic" panose="020B0502020202020204" pitchFamily="34" charset="0"/>
              </a:rPr>
              <a:t>Slough</a:t>
            </a:r>
            <a:r>
              <a:rPr lang="en-GB" sz="1600" dirty="0">
                <a:solidFill>
                  <a:schemeClr val="tx1"/>
                </a:solidFill>
                <a:latin typeface="Century Gothic" panose="020B0502020202020204" pitchFamily="34" charset="0"/>
              </a:rPr>
              <a:t>, and to a lesser extent </a:t>
            </a:r>
            <a:r>
              <a:rPr lang="en-GB" sz="1600" b="1" dirty="0">
                <a:solidFill>
                  <a:schemeClr val="tx1"/>
                </a:solidFill>
                <a:latin typeface="Century Gothic" panose="020B0502020202020204" pitchFamily="34" charset="0"/>
              </a:rPr>
              <a:t>Thatcham</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Theale</a:t>
            </a:r>
            <a:r>
              <a:rPr lang="en-GB" sz="1600" dirty="0">
                <a:solidFill>
                  <a:schemeClr val="tx1"/>
                </a:solidFill>
                <a:latin typeface="Century Gothic" panose="020B0502020202020204" pitchFamily="34" charset="0"/>
              </a:rPr>
              <a:t> in West Berkshire). </a:t>
            </a:r>
          </a:p>
        </p:txBody>
      </p:sp>
      <p:sp>
        <p:nvSpPr>
          <p:cNvPr id="30" name="Shape 114">
            <a:extLst>
              <a:ext uri="{FF2B5EF4-FFF2-40B4-BE49-F238E27FC236}">
                <a16:creationId xmlns:a16="http://schemas.microsoft.com/office/drawing/2014/main" id="{ED721714-1579-407B-A40D-E8C2037F880D}"/>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101251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TextBox 26">
            <a:extLst>
              <a:ext uri="{FF2B5EF4-FFF2-40B4-BE49-F238E27FC236}">
                <a16:creationId xmlns:a16="http://schemas.microsoft.com/office/drawing/2014/main" id="{ADCB6C93-17BF-49C9-9ED8-52667F98F8C3}"/>
              </a:ext>
            </a:extLst>
          </p:cNvPr>
          <p:cNvSpPr txBox="1"/>
          <p:nvPr/>
        </p:nvSpPr>
        <p:spPr>
          <a:xfrm>
            <a:off x="1732546" y="1182220"/>
            <a:ext cx="6966283" cy="584775"/>
          </a:xfrm>
          <a:prstGeom prst="rect">
            <a:avLst/>
          </a:prstGeom>
          <a:noFill/>
        </p:spPr>
        <p:txBody>
          <a:bodyPr wrap="square" rtlCol="0">
            <a:spAutoFit/>
          </a:bodyPr>
          <a:lstStyle/>
          <a:p>
            <a:pPr algn="l"/>
            <a:r>
              <a:rPr lang="en-GB" sz="1600" b="1" dirty="0">
                <a:latin typeface="Century Gothic" panose="020B0502020202020204" pitchFamily="34" charset="0"/>
              </a:rPr>
              <a:t>Grow throughout life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Grow throughout life by learning and reflecting on yourself, your background, and your strengths. </a:t>
            </a:r>
            <a:endParaRPr lang="en-GB" sz="1600" dirty="0">
              <a:latin typeface="Century Gothic" panose="020B0502020202020204" pitchFamily="34" charset="0"/>
            </a:endParaRPr>
          </a:p>
        </p:txBody>
      </p:sp>
      <p:sp>
        <p:nvSpPr>
          <p:cNvPr id="28" name="TextBox 27">
            <a:extLst>
              <a:ext uri="{FF2B5EF4-FFF2-40B4-BE49-F238E27FC236}">
                <a16:creationId xmlns:a16="http://schemas.microsoft.com/office/drawing/2014/main" id="{67FC9C21-D0EC-4D7C-A856-6523CA11DD17}"/>
              </a:ext>
            </a:extLst>
          </p:cNvPr>
          <p:cNvSpPr txBox="1"/>
          <p:nvPr/>
        </p:nvSpPr>
        <p:spPr>
          <a:xfrm>
            <a:off x="1732546" y="1975092"/>
            <a:ext cx="6804915" cy="830997"/>
          </a:xfrm>
          <a:prstGeom prst="rect">
            <a:avLst/>
          </a:prstGeom>
          <a:noFill/>
        </p:spPr>
        <p:txBody>
          <a:bodyPr wrap="square" rtlCol="0">
            <a:spAutoFit/>
          </a:bodyPr>
          <a:lstStyle/>
          <a:p>
            <a:pPr algn="l"/>
            <a:r>
              <a:rPr lang="en-GB" sz="1600" b="1" dirty="0">
                <a:latin typeface="Century Gothic" panose="020B0502020202020204" pitchFamily="34" charset="0"/>
              </a:rPr>
              <a:t>Explore possibilities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Explore the full range of possibilities open to you and learn about recruitment processes and the culture of different workplaces. </a:t>
            </a:r>
            <a:endParaRPr lang="en-GB" sz="1600" dirty="0">
              <a:latin typeface="Century Gothic" panose="020B0502020202020204" pitchFamily="34" charset="0"/>
            </a:endParaRPr>
          </a:p>
        </p:txBody>
      </p:sp>
      <p:sp>
        <p:nvSpPr>
          <p:cNvPr id="29" name="TextBox 28">
            <a:extLst>
              <a:ext uri="{FF2B5EF4-FFF2-40B4-BE49-F238E27FC236}">
                <a16:creationId xmlns:a16="http://schemas.microsoft.com/office/drawing/2014/main" id="{C90246D8-5B74-4847-B06A-01BEB9661531}"/>
              </a:ext>
            </a:extLst>
          </p:cNvPr>
          <p:cNvSpPr txBox="1"/>
          <p:nvPr/>
        </p:nvSpPr>
        <p:spPr>
          <a:xfrm>
            <a:off x="1732546" y="3025648"/>
            <a:ext cx="6804915" cy="584775"/>
          </a:xfrm>
          <a:prstGeom prst="rect">
            <a:avLst/>
          </a:prstGeom>
          <a:noFill/>
        </p:spPr>
        <p:txBody>
          <a:bodyPr wrap="square" rtlCol="0">
            <a:spAutoFit/>
          </a:bodyPr>
          <a:lstStyle/>
          <a:p>
            <a:pPr algn="l"/>
            <a:r>
              <a:rPr lang="en-GB" sz="1600" b="1" dirty="0">
                <a:latin typeface="Century Gothic" panose="020B0502020202020204" pitchFamily="34" charset="0"/>
              </a:rPr>
              <a:t>Manage career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Manage your career actively, make the most of opportunities and learn from setbacks. </a:t>
            </a:r>
            <a:endParaRPr lang="en-GB" sz="1600" dirty="0">
              <a:latin typeface="Century Gothic" panose="020B0502020202020204" pitchFamily="34" charset="0"/>
            </a:endParaRPr>
          </a:p>
        </p:txBody>
      </p:sp>
      <p:sp>
        <p:nvSpPr>
          <p:cNvPr id="30" name="TextBox 29">
            <a:extLst>
              <a:ext uri="{FF2B5EF4-FFF2-40B4-BE49-F238E27FC236}">
                <a16:creationId xmlns:a16="http://schemas.microsoft.com/office/drawing/2014/main" id="{18262086-3080-4E15-8017-CA934364FDBD}"/>
              </a:ext>
            </a:extLst>
          </p:cNvPr>
          <p:cNvSpPr txBox="1"/>
          <p:nvPr/>
        </p:nvSpPr>
        <p:spPr>
          <a:xfrm>
            <a:off x="1732546" y="3947362"/>
            <a:ext cx="6804915" cy="584775"/>
          </a:xfrm>
          <a:prstGeom prst="rect">
            <a:avLst/>
          </a:prstGeom>
          <a:noFill/>
        </p:spPr>
        <p:txBody>
          <a:bodyPr wrap="square" rtlCol="0">
            <a:spAutoFit/>
          </a:bodyPr>
          <a:lstStyle/>
          <a:p>
            <a:pPr algn="l"/>
            <a:r>
              <a:rPr lang="en-GB" sz="1600" b="1" dirty="0">
                <a:latin typeface="Century Gothic" panose="020B0502020202020204" pitchFamily="34" charset="0"/>
              </a:rPr>
              <a:t>Create opportunities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Create opportunities by being proactive and building positive relationships with others. </a:t>
            </a:r>
            <a:endParaRPr lang="en-GB" sz="1600" dirty="0">
              <a:latin typeface="Century Gothic" panose="020B0502020202020204" pitchFamily="34" charset="0"/>
            </a:endParaRPr>
          </a:p>
        </p:txBody>
      </p:sp>
      <p:sp>
        <p:nvSpPr>
          <p:cNvPr id="31" name="TextBox 30">
            <a:extLst>
              <a:ext uri="{FF2B5EF4-FFF2-40B4-BE49-F238E27FC236}">
                <a16:creationId xmlns:a16="http://schemas.microsoft.com/office/drawing/2014/main" id="{CB7306D5-4FFE-4904-94E5-0684312D7CD5}"/>
              </a:ext>
            </a:extLst>
          </p:cNvPr>
          <p:cNvSpPr txBox="1"/>
          <p:nvPr/>
        </p:nvSpPr>
        <p:spPr>
          <a:xfrm>
            <a:off x="1732546" y="4752421"/>
            <a:ext cx="6804915" cy="830997"/>
          </a:xfrm>
          <a:prstGeom prst="rect">
            <a:avLst/>
          </a:prstGeom>
          <a:noFill/>
        </p:spPr>
        <p:txBody>
          <a:bodyPr wrap="square" rtlCol="0">
            <a:spAutoFit/>
          </a:bodyPr>
          <a:lstStyle/>
          <a:p>
            <a:pPr algn="l"/>
            <a:r>
              <a:rPr lang="en-GB" sz="1600" b="1" dirty="0">
                <a:latin typeface="Century Gothic" panose="020B0502020202020204" pitchFamily="34" charset="0"/>
              </a:rPr>
              <a:t>Balance life and work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Balance your life as a worker and/or entrepreneur with your wellbeing, other interests and your involvement with your family and community. </a:t>
            </a:r>
            <a:endParaRPr lang="en-GB" sz="1600" dirty="0">
              <a:latin typeface="Century Gothic" panose="020B0502020202020204" pitchFamily="34" charset="0"/>
            </a:endParaRPr>
          </a:p>
        </p:txBody>
      </p:sp>
      <p:sp>
        <p:nvSpPr>
          <p:cNvPr id="32" name="TextBox 31">
            <a:extLst>
              <a:ext uri="{FF2B5EF4-FFF2-40B4-BE49-F238E27FC236}">
                <a16:creationId xmlns:a16="http://schemas.microsoft.com/office/drawing/2014/main" id="{F76B6B8B-BD6A-4939-9886-1AF61AEF4B57}"/>
              </a:ext>
            </a:extLst>
          </p:cNvPr>
          <p:cNvSpPr txBox="1"/>
          <p:nvPr/>
        </p:nvSpPr>
        <p:spPr>
          <a:xfrm>
            <a:off x="1732546" y="5652842"/>
            <a:ext cx="6804914" cy="861774"/>
          </a:xfrm>
          <a:prstGeom prst="rect">
            <a:avLst/>
          </a:prstGeom>
          <a:noFill/>
        </p:spPr>
        <p:txBody>
          <a:bodyPr wrap="square" rtlCol="0">
            <a:spAutoFit/>
          </a:bodyPr>
          <a:lstStyle/>
          <a:p>
            <a:pPr algn="l"/>
            <a:r>
              <a:rPr lang="en-GB" sz="1600" b="1" dirty="0">
                <a:latin typeface="Century Gothic" panose="020B0502020202020204" pitchFamily="34" charset="0"/>
              </a:rPr>
              <a:t>See the big picture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See the big picture by paying attention to how the economy, politics and society connect with your own life and career. </a:t>
            </a:r>
            <a:r>
              <a:rPr lang="en-GB" sz="1600" dirty="0">
                <a:latin typeface="Century Gothic" panose="020B0502020202020204" pitchFamily="34" charset="0"/>
              </a:rPr>
              <a:t>  </a:t>
            </a:r>
          </a:p>
        </p:txBody>
      </p:sp>
      <p:sp>
        <p:nvSpPr>
          <p:cNvPr id="20" name="Shape 114">
            <a:extLst>
              <a:ext uri="{FF2B5EF4-FFF2-40B4-BE49-F238E27FC236}">
                <a16:creationId xmlns:a16="http://schemas.microsoft.com/office/drawing/2014/main" id="{FFDB0BEC-D861-444D-B11F-5545014D2C59}"/>
              </a:ext>
            </a:extLst>
          </p:cNvPr>
          <p:cNvSpPr/>
          <p:nvPr/>
        </p:nvSpPr>
        <p:spPr>
          <a:xfrm>
            <a:off x="588063" y="329684"/>
            <a:ext cx="6738711"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Understanding the learning objectives</a:t>
            </a:r>
          </a:p>
        </p:txBody>
      </p:sp>
      <p:pic>
        <p:nvPicPr>
          <p:cNvPr id="21" name="Picture 20">
            <a:extLst>
              <a:ext uri="{FF2B5EF4-FFF2-40B4-BE49-F238E27FC236}">
                <a16:creationId xmlns:a16="http://schemas.microsoft.com/office/drawing/2014/main" id="{19269B2C-FB49-44DA-8139-30E297FD66B9}"/>
              </a:ext>
            </a:extLst>
          </p:cNvPr>
          <p:cNvPicPr>
            <a:picLocks noChangeAspect="1"/>
          </p:cNvPicPr>
          <p:nvPr/>
        </p:nvPicPr>
        <p:blipFill>
          <a:blip r:embed="rId3"/>
          <a:stretch>
            <a:fillRect/>
          </a:stretch>
        </p:blipFill>
        <p:spPr>
          <a:xfrm>
            <a:off x="591650" y="1078608"/>
            <a:ext cx="779950" cy="792000"/>
          </a:xfrm>
          <a:prstGeom prst="rect">
            <a:avLst/>
          </a:prstGeom>
        </p:spPr>
      </p:pic>
      <p:pic>
        <p:nvPicPr>
          <p:cNvPr id="22" name="Picture 21">
            <a:extLst>
              <a:ext uri="{FF2B5EF4-FFF2-40B4-BE49-F238E27FC236}">
                <a16:creationId xmlns:a16="http://schemas.microsoft.com/office/drawing/2014/main" id="{B005FDD3-E841-4D3C-B63B-5ADECD1CEF26}"/>
              </a:ext>
            </a:extLst>
          </p:cNvPr>
          <p:cNvPicPr>
            <a:picLocks noChangeAspect="1"/>
          </p:cNvPicPr>
          <p:nvPr/>
        </p:nvPicPr>
        <p:blipFill>
          <a:blip r:embed="rId4"/>
          <a:stretch>
            <a:fillRect/>
          </a:stretch>
        </p:blipFill>
        <p:spPr>
          <a:xfrm>
            <a:off x="588064" y="5687729"/>
            <a:ext cx="811074" cy="792000"/>
          </a:xfrm>
          <a:prstGeom prst="rect">
            <a:avLst/>
          </a:prstGeom>
        </p:spPr>
      </p:pic>
      <p:pic>
        <p:nvPicPr>
          <p:cNvPr id="23" name="Picture 22">
            <a:extLst>
              <a:ext uri="{FF2B5EF4-FFF2-40B4-BE49-F238E27FC236}">
                <a16:creationId xmlns:a16="http://schemas.microsoft.com/office/drawing/2014/main" id="{8BCA83FF-59F3-4A6A-8516-9B5A1DCC16C8}"/>
              </a:ext>
            </a:extLst>
          </p:cNvPr>
          <p:cNvPicPr>
            <a:picLocks noChangeAspect="1"/>
          </p:cNvPicPr>
          <p:nvPr/>
        </p:nvPicPr>
        <p:blipFill>
          <a:blip r:embed="rId5"/>
          <a:stretch>
            <a:fillRect/>
          </a:stretch>
        </p:blipFill>
        <p:spPr>
          <a:xfrm>
            <a:off x="600207" y="4765464"/>
            <a:ext cx="811073" cy="792549"/>
          </a:xfrm>
          <a:prstGeom prst="rect">
            <a:avLst/>
          </a:prstGeom>
        </p:spPr>
      </p:pic>
      <p:pic>
        <p:nvPicPr>
          <p:cNvPr id="24" name="Picture 23">
            <a:extLst>
              <a:ext uri="{FF2B5EF4-FFF2-40B4-BE49-F238E27FC236}">
                <a16:creationId xmlns:a16="http://schemas.microsoft.com/office/drawing/2014/main" id="{B4DD7F96-6185-4D17-B58C-B4A6889660DD}"/>
              </a:ext>
            </a:extLst>
          </p:cNvPr>
          <p:cNvPicPr>
            <a:picLocks noChangeAspect="1"/>
          </p:cNvPicPr>
          <p:nvPr/>
        </p:nvPicPr>
        <p:blipFill>
          <a:blip r:embed="rId6"/>
          <a:stretch>
            <a:fillRect/>
          </a:stretch>
        </p:blipFill>
        <p:spPr>
          <a:xfrm>
            <a:off x="600207" y="3843750"/>
            <a:ext cx="807488" cy="792000"/>
          </a:xfrm>
          <a:prstGeom prst="rect">
            <a:avLst/>
          </a:prstGeom>
        </p:spPr>
      </p:pic>
      <p:pic>
        <p:nvPicPr>
          <p:cNvPr id="25" name="Picture 24">
            <a:extLst>
              <a:ext uri="{FF2B5EF4-FFF2-40B4-BE49-F238E27FC236}">
                <a16:creationId xmlns:a16="http://schemas.microsoft.com/office/drawing/2014/main" id="{491172BD-BF77-406A-9CBD-046F60FC4B37}"/>
              </a:ext>
            </a:extLst>
          </p:cNvPr>
          <p:cNvPicPr>
            <a:picLocks noChangeAspect="1"/>
          </p:cNvPicPr>
          <p:nvPr/>
        </p:nvPicPr>
        <p:blipFill>
          <a:blip r:embed="rId7"/>
          <a:stretch>
            <a:fillRect/>
          </a:stretch>
        </p:blipFill>
        <p:spPr>
          <a:xfrm>
            <a:off x="589547" y="2922036"/>
            <a:ext cx="809591" cy="792000"/>
          </a:xfrm>
          <a:prstGeom prst="rect">
            <a:avLst/>
          </a:prstGeom>
        </p:spPr>
      </p:pic>
      <p:pic>
        <p:nvPicPr>
          <p:cNvPr id="26" name="Picture 25">
            <a:extLst>
              <a:ext uri="{FF2B5EF4-FFF2-40B4-BE49-F238E27FC236}">
                <a16:creationId xmlns:a16="http://schemas.microsoft.com/office/drawing/2014/main" id="{EEDDC5B2-8C9F-4A02-9DA0-8546D90A32AE}"/>
              </a:ext>
            </a:extLst>
          </p:cNvPr>
          <p:cNvPicPr>
            <a:picLocks noChangeAspect="1"/>
          </p:cNvPicPr>
          <p:nvPr/>
        </p:nvPicPr>
        <p:blipFill rotWithShape="1">
          <a:blip r:embed="rId8"/>
          <a:srcRect l="1672" r="7293"/>
          <a:stretch/>
        </p:blipFill>
        <p:spPr>
          <a:xfrm>
            <a:off x="606538" y="2000322"/>
            <a:ext cx="765062" cy="792000"/>
          </a:xfrm>
          <a:prstGeom prst="rect">
            <a:avLst/>
          </a:prstGeom>
        </p:spPr>
      </p:pic>
      <p:pic>
        <p:nvPicPr>
          <p:cNvPr id="19" name="Picture 2" descr="Berkshire Opportunities logo">
            <a:extLst>
              <a:ext uri="{FF2B5EF4-FFF2-40B4-BE49-F238E27FC236}">
                <a16:creationId xmlns:a16="http://schemas.microsoft.com/office/drawing/2014/main" id="{15324827-4DFE-44D5-BE2C-D652A5F09CED}"/>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89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Lato" panose="020F0502020204030203" pitchFamily="34" charset="0"/>
                <a:ea typeface="Calibri" panose="020F0502020204030204" pitchFamily="34" charset="0"/>
                <a:cs typeface="Arial" panose="020B0604020202020204" pitchFamily="34" charset="0"/>
              </a:rPr>
              <a:t>©VotesforSchools The WOW Show 2021</a:t>
            </a:r>
          </a:p>
        </p:txBody>
      </p:sp>
      <p:sp>
        <p:nvSpPr>
          <p:cNvPr id="27" name="TextBox 26">
            <a:extLst>
              <a:ext uri="{FF2B5EF4-FFF2-40B4-BE49-F238E27FC236}">
                <a16:creationId xmlns:a16="http://schemas.microsoft.com/office/drawing/2014/main" id="{ADCB6C93-17BF-49C9-9ED8-52667F98F8C3}"/>
              </a:ext>
            </a:extLst>
          </p:cNvPr>
          <p:cNvSpPr txBox="1"/>
          <p:nvPr/>
        </p:nvSpPr>
        <p:spPr>
          <a:xfrm>
            <a:off x="1732546" y="1151442"/>
            <a:ext cx="6966283" cy="646331"/>
          </a:xfrm>
          <a:prstGeom prst="rect">
            <a:avLst/>
          </a:prstGeom>
          <a:noFill/>
        </p:spPr>
        <p:txBody>
          <a:bodyPr wrap="square" rtlCol="0">
            <a:spAutoFit/>
          </a:bodyPr>
          <a:lstStyle/>
          <a:p>
            <a:r>
              <a:rPr lang="en-GB" dirty="0">
                <a:latin typeface="Century Gothic" panose="020B0502020202020204" pitchFamily="34" charset="0"/>
              </a:rPr>
              <a:t>Being aware that learning, skills and qualifications are important for career.  </a:t>
            </a:r>
          </a:p>
        </p:txBody>
      </p:sp>
      <p:sp>
        <p:nvSpPr>
          <p:cNvPr id="28" name="TextBox 27">
            <a:extLst>
              <a:ext uri="{FF2B5EF4-FFF2-40B4-BE49-F238E27FC236}">
                <a16:creationId xmlns:a16="http://schemas.microsoft.com/office/drawing/2014/main" id="{67FC9C21-D0EC-4D7C-A856-6523CA11DD17}"/>
              </a:ext>
            </a:extLst>
          </p:cNvPr>
          <p:cNvSpPr txBox="1"/>
          <p:nvPr/>
        </p:nvSpPr>
        <p:spPr>
          <a:xfrm>
            <a:off x="1732545" y="2072150"/>
            <a:ext cx="6804915" cy="646331"/>
          </a:xfrm>
          <a:prstGeom prst="rect">
            <a:avLst/>
          </a:prstGeom>
          <a:noFill/>
        </p:spPr>
        <p:txBody>
          <a:bodyPr wrap="square" rtlCol="0">
            <a:spAutoFit/>
          </a:bodyPr>
          <a:lstStyle/>
          <a:p>
            <a:r>
              <a:rPr lang="en-GB" dirty="0">
                <a:latin typeface="Century Gothic" panose="020B0502020202020204" pitchFamily="34" charset="0"/>
              </a:rPr>
              <a:t>Being aware of the range of different sectors and organisations where they can work.  </a:t>
            </a:r>
          </a:p>
        </p:txBody>
      </p:sp>
      <p:sp>
        <p:nvSpPr>
          <p:cNvPr id="29" name="TextBox 28">
            <a:extLst>
              <a:ext uri="{FF2B5EF4-FFF2-40B4-BE49-F238E27FC236}">
                <a16:creationId xmlns:a16="http://schemas.microsoft.com/office/drawing/2014/main" id="{C90246D8-5B74-4847-B06A-01BEB9661531}"/>
              </a:ext>
            </a:extLst>
          </p:cNvPr>
          <p:cNvSpPr txBox="1"/>
          <p:nvPr/>
        </p:nvSpPr>
        <p:spPr>
          <a:xfrm>
            <a:off x="1732547" y="2992858"/>
            <a:ext cx="6804915" cy="646331"/>
          </a:xfrm>
          <a:prstGeom prst="rect">
            <a:avLst/>
          </a:prstGeom>
          <a:noFill/>
        </p:spPr>
        <p:txBody>
          <a:bodyPr wrap="square" rtlCol="0">
            <a:spAutoFit/>
          </a:bodyPr>
          <a:lstStyle/>
          <a:p>
            <a:r>
              <a:rPr lang="en-GB" dirty="0">
                <a:latin typeface="Century Gothic" panose="020B0502020202020204" pitchFamily="34" charset="0"/>
              </a:rPr>
              <a:t>Managing the transition into secondary school and preparing for choosing their GCSEs.  </a:t>
            </a:r>
          </a:p>
        </p:txBody>
      </p:sp>
      <p:sp>
        <p:nvSpPr>
          <p:cNvPr id="30" name="TextBox 29">
            <a:extLst>
              <a:ext uri="{FF2B5EF4-FFF2-40B4-BE49-F238E27FC236}">
                <a16:creationId xmlns:a16="http://schemas.microsoft.com/office/drawing/2014/main" id="{18262086-3080-4E15-8017-CA934364FDBD}"/>
              </a:ext>
            </a:extLst>
          </p:cNvPr>
          <p:cNvSpPr txBox="1"/>
          <p:nvPr/>
        </p:nvSpPr>
        <p:spPr>
          <a:xfrm>
            <a:off x="1732546" y="3913566"/>
            <a:ext cx="6804915" cy="646331"/>
          </a:xfrm>
          <a:prstGeom prst="rect">
            <a:avLst/>
          </a:prstGeom>
          <a:noFill/>
        </p:spPr>
        <p:txBody>
          <a:bodyPr wrap="square" rtlCol="0">
            <a:spAutoFit/>
          </a:bodyPr>
          <a:lstStyle/>
          <a:p>
            <a:r>
              <a:rPr lang="en-GB" dirty="0">
                <a:latin typeface="Century Gothic" panose="020B0502020202020204" pitchFamily="34" charset="0"/>
              </a:rPr>
              <a:t>Being aware that building a career will require them to be imaginative and flexible.  </a:t>
            </a:r>
          </a:p>
        </p:txBody>
      </p:sp>
      <p:sp>
        <p:nvSpPr>
          <p:cNvPr id="31" name="TextBox 30">
            <a:extLst>
              <a:ext uri="{FF2B5EF4-FFF2-40B4-BE49-F238E27FC236}">
                <a16:creationId xmlns:a16="http://schemas.microsoft.com/office/drawing/2014/main" id="{CB7306D5-4FFE-4904-94E5-0684312D7CD5}"/>
              </a:ext>
            </a:extLst>
          </p:cNvPr>
          <p:cNvSpPr txBox="1"/>
          <p:nvPr/>
        </p:nvSpPr>
        <p:spPr>
          <a:xfrm>
            <a:off x="1732546" y="4834274"/>
            <a:ext cx="6804915" cy="646331"/>
          </a:xfrm>
          <a:prstGeom prst="rect">
            <a:avLst/>
          </a:prstGeom>
          <a:noFill/>
        </p:spPr>
        <p:txBody>
          <a:bodyPr wrap="square" rtlCol="0">
            <a:spAutoFit/>
          </a:bodyPr>
          <a:lstStyle/>
          <a:p>
            <a:r>
              <a:rPr lang="en-GB" dirty="0">
                <a:latin typeface="Century Gothic" panose="020B0502020202020204" pitchFamily="34" charset="0"/>
              </a:rPr>
              <a:t>Being aware of rights and responsibilities in the workplace and in society.  </a:t>
            </a:r>
          </a:p>
        </p:txBody>
      </p:sp>
      <p:sp>
        <p:nvSpPr>
          <p:cNvPr id="32" name="TextBox 31">
            <a:extLst>
              <a:ext uri="{FF2B5EF4-FFF2-40B4-BE49-F238E27FC236}">
                <a16:creationId xmlns:a16="http://schemas.microsoft.com/office/drawing/2014/main" id="{F76B6B8B-BD6A-4939-9886-1AF61AEF4B57}"/>
              </a:ext>
            </a:extLst>
          </p:cNvPr>
          <p:cNvSpPr txBox="1"/>
          <p:nvPr/>
        </p:nvSpPr>
        <p:spPr>
          <a:xfrm>
            <a:off x="1732546" y="5754982"/>
            <a:ext cx="6804914" cy="646331"/>
          </a:xfrm>
          <a:prstGeom prst="rect">
            <a:avLst/>
          </a:prstGeom>
          <a:noFill/>
        </p:spPr>
        <p:txBody>
          <a:bodyPr wrap="square" rtlCol="0">
            <a:spAutoFit/>
          </a:bodyPr>
          <a:lstStyle/>
          <a:p>
            <a:r>
              <a:rPr lang="en-GB" dirty="0">
                <a:latin typeface="Century Gothic" panose="020B0502020202020204" pitchFamily="34" charset="0"/>
              </a:rPr>
              <a:t>Being aware that there are trends in local and national labour markets.  </a:t>
            </a:r>
          </a:p>
        </p:txBody>
      </p:sp>
      <p:sp>
        <p:nvSpPr>
          <p:cNvPr id="19" name="Shape 114">
            <a:extLst>
              <a:ext uri="{FF2B5EF4-FFF2-40B4-BE49-F238E27FC236}">
                <a16:creationId xmlns:a16="http://schemas.microsoft.com/office/drawing/2014/main" id="{33E664D8-9458-4B57-93C3-7541CCF8CBB6}"/>
              </a:ext>
            </a:extLst>
          </p:cNvPr>
          <p:cNvSpPr/>
          <p:nvPr/>
        </p:nvSpPr>
        <p:spPr>
          <a:xfrm>
            <a:off x="588064" y="329684"/>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Y9 Lesson learning objectives</a:t>
            </a:r>
          </a:p>
        </p:txBody>
      </p:sp>
      <p:pic>
        <p:nvPicPr>
          <p:cNvPr id="20" name="Picture 19">
            <a:extLst>
              <a:ext uri="{FF2B5EF4-FFF2-40B4-BE49-F238E27FC236}">
                <a16:creationId xmlns:a16="http://schemas.microsoft.com/office/drawing/2014/main" id="{05712E5D-ED71-48E8-9254-F8C80C767472}"/>
              </a:ext>
            </a:extLst>
          </p:cNvPr>
          <p:cNvPicPr>
            <a:picLocks noChangeAspect="1"/>
          </p:cNvPicPr>
          <p:nvPr/>
        </p:nvPicPr>
        <p:blipFill>
          <a:blip r:embed="rId3"/>
          <a:stretch>
            <a:fillRect/>
          </a:stretch>
        </p:blipFill>
        <p:spPr>
          <a:xfrm>
            <a:off x="591650" y="1078608"/>
            <a:ext cx="779950" cy="792000"/>
          </a:xfrm>
          <a:prstGeom prst="rect">
            <a:avLst/>
          </a:prstGeom>
        </p:spPr>
      </p:pic>
      <p:pic>
        <p:nvPicPr>
          <p:cNvPr id="21" name="Picture 20">
            <a:extLst>
              <a:ext uri="{FF2B5EF4-FFF2-40B4-BE49-F238E27FC236}">
                <a16:creationId xmlns:a16="http://schemas.microsoft.com/office/drawing/2014/main" id="{125EC3F8-51E4-4778-AA0A-D2FD032B3F37}"/>
              </a:ext>
            </a:extLst>
          </p:cNvPr>
          <p:cNvPicPr>
            <a:picLocks noChangeAspect="1"/>
          </p:cNvPicPr>
          <p:nvPr/>
        </p:nvPicPr>
        <p:blipFill>
          <a:blip r:embed="rId4"/>
          <a:stretch>
            <a:fillRect/>
          </a:stretch>
        </p:blipFill>
        <p:spPr>
          <a:xfrm>
            <a:off x="588064" y="5687729"/>
            <a:ext cx="811074" cy="792000"/>
          </a:xfrm>
          <a:prstGeom prst="rect">
            <a:avLst/>
          </a:prstGeom>
        </p:spPr>
      </p:pic>
      <p:pic>
        <p:nvPicPr>
          <p:cNvPr id="22" name="Picture 21">
            <a:extLst>
              <a:ext uri="{FF2B5EF4-FFF2-40B4-BE49-F238E27FC236}">
                <a16:creationId xmlns:a16="http://schemas.microsoft.com/office/drawing/2014/main" id="{9ABD3257-7053-4E88-B8F1-F238CF1AA545}"/>
              </a:ext>
            </a:extLst>
          </p:cNvPr>
          <p:cNvPicPr>
            <a:picLocks noChangeAspect="1"/>
          </p:cNvPicPr>
          <p:nvPr/>
        </p:nvPicPr>
        <p:blipFill>
          <a:blip r:embed="rId5"/>
          <a:stretch>
            <a:fillRect/>
          </a:stretch>
        </p:blipFill>
        <p:spPr>
          <a:xfrm>
            <a:off x="600207" y="4765464"/>
            <a:ext cx="811073" cy="792549"/>
          </a:xfrm>
          <a:prstGeom prst="rect">
            <a:avLst/>
          </a:prstGeom>
        </p:spPr>
      </p:pic>
      <p:pic>
        <p:nvPicPr>
          <p:cNvPr id="23" name="Picture 22">
            <a:extLst>
              <a:ext uri="{FF2B5EF4-FFF2-40B4-BE49-F238E27FC236}">
                <a16:creationId xmlns:a16="http://schemas.microsoft.com/office/drawing/2014/main" id="{DE656CBC-C079-41BF-A76F-C4BE1006DC1E}"/>
              </a:ext>
            </a:extLst>
          </p:cNvPr>
          <p:cNvPicPr>
            <a:picLocks noChangeAspect="1"/>
          </p:cNvPicPr>
          <p:nvPr/>
        </p:nvPicPr>
        <p:blipFill>
          <a:blip r:embed="rId6"/>
          <a:stretch>
            <a:fillRect/>
          </a:stretch>
        </p:blipFill>
        <p:spPr>
          <a:xfrm>
            <a:off x="600207" y="3843750"/>
            <a:ext cx="807488" cy="792000"/>
          </a:xfrm>
          <a:prstGeom prst="rect">
            <a:avLst/>
          </a:prstGeom>
        </p:spPr>
      </p:pic>
      <p:pic>
        <p:nvPicPr>
          <p:cNvPr id="24" name="Picture 23">
            <a:extLst>
              <a:ext uri="{FF2B5EF4-FFF2-40B4-BE49-F238E27FC236}">
                <a16:creationId xmlns:a16="http://schemas.microsoft.com/office/drawing/2014/main" id="{EBC41E74-7156-4409-958E-3A7341B13DBA}"/>
              </a:ext>
            </a:extLst>
          </p:cNvPr>
          <p:cNvPicPr>
            <a:picLocks noChangeAspect="1"/>
          </p:cNvPicPr>
          <p:nvPr/>
        </p:nvPicPr>
        <p:blipFill>
          <a:blip r:embed="rId7"/>
          <a:stretch>
            <a:fillRect/>
          </a:stretch>
        </p:blipFill>
        <p:spPr>
          <a:xfrm>
            <a:off x="589547" y="2922036"/>
            <a:ext cx="809591" cy="792000"/>
          </a:xfrm>
          <a:prstGeom prst="rect">
            <a:avLst/>
          </a:prstGeom>
        </p:spPr>
      </p:pic>
      <p:pic>
        <p:nvPicPr>
          <p:cNvPr id="25" name="Picture 24">
            <a:extLst>
              <a:ext uri="{FF2B5EF4-FFF2-40B4-BE49-F238E27FC236}">
                <a16:creationId xmlns:a16="http://schemas.microsoft.com/office/drawing/2014/main" id="{8B9C0473-4BB8-40F0-8424-064842DC90AB}"/>
              </a:ext>
            </a:extLst>
          </p:cNvPr>
          <p:cNvPicPr>
            <a:picLocks noChangeAspect="1"/>
          </p:cNvPicPr>
          <p:nvPr/>
        </p:nvPicPr>
        <p:blipFill rotWithShape="1">
          <a:blip r:embed="rId8"/>
          <a:srcRect l="1672" r="7293"/>
          <a:stretch/>
        </p:blipFill>
        <p:spPr>
          <a:xfrm>
            <a:off x="606538" y="2000322"/>
            <a:ext cx="765062" cy="792000"/>
          </a:xfrm>
          <a:prstGeom prst="rect">
            <a:avLst/>
          </a:prstGeom>
        </p:spPr>
      </p:pic>
      <p:pic>
        <p:nvPicPr>
          <p:cNvPr id="17" name="Picture 2" descr="Berkshire Opportunities logo">
            <a:extLst>
              <a:ext uri="{FF2B5EF4-FFF2-40B4-BE49-F238E27FC236}">
                <a16:creationId xmlns:a16="http://schemas.microsoft.com/office/drawing/2014/main" id="{1C173A9D-4CB3-40F0-8B43-EF2A3C270154}"/>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097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8" name="Shape 113">
            <a:extLst>
              <a:ext uri="{FF2B5EF4-FFF2-40B4-BE49-F238E27FC236}">
                <a16:creationId xmlns:a16="http://schemas.microsoft.com/office/drawing/2014/main" id="{30FA231F-6FAD-42C2-ADBA-7ED4E42C2EA0}"/>
              </a:ext>
            </a:extLst>
          </p:cNvPr>
          <p:cNvSpPr/>
          <p:nvPr/>
        </p:nvSpPr>
        <p:spPr>
          <a:xfrm>
            <a:off x="472484" y="1295471"/>
            <a:ext cx="8199031" cy="3957342"/>
          </a:xfrm>
          <a:prstGeom prst="rect">
            <a:avLst/>
          </a:prstGeom>
          <a:noFill/>
          <a:ln>
            <a:noFill/>
          </a:ln>
        </p:spPr>
        <p:txBody>
          <a:bodyPr lIns="91425" tIns="45700" rIns="91425" bIns="45700" anchor="t" anchorCtr="0">
            <a:noAutofit/>
          </a:bodyPr>
          <a:lstStyle/>
          <a:p>
            <a:pPr marL="285750" indent="-285750">
              <a:buFont typeface="Arial" panose="020B0604020202020204" pitchFamily="34" charset="0"/>
              <a:buChar char="•"/>
            </a:pPr>
            <a:r>
              <a:rPr lang="en-US" sz="1600" b="1" dirty="0">
                <a:latin typeface="Century Gothic" panose="020B0502020202020204" pitchFamily="34" charset="0"/>
                <a:ea typeface="Helvetica Neue" panose="02000503000000020004" pitchFamily="2" charset="0"/>
                <a:cs typeface="Arial" panose="020B0604020202020204" pitchFamily="34" charset="0"/>
              </a:rPr>
              <a:t>Labour Market Information (LMI): </a:t>
            </a:r>
            <a:r>
              <a:rPr lang="en-US" sz="1600" dirty="0">
                <a:latin typeface="Century Gothic" panose="020B0502020202020204" pitchFamily="34" charset="0"/>
                <a:ea typeface="Helvetica Neue" panose="02000503000000020004" pitchFamily="2" charset="0"/>
                <a:cs typeface="Arial" panose="020B0604020202020204" pitchFamily="34" charset="0"/>
              </a:rPr>
              <a:t>Information about the jobs and careers available in a geographical area. </a:t>
            </a:r>
          </a:p>
          <a:p>
            <a:endParaRPr lang="en-US" sz="1600" dirty="0">
              <a:latin typeface="Century Gothic" panose="020B0502020202020204" pitchFamily="34" charset="0"/>
              <a:ea typeface="Helvetica Neue" panose="02000503000000020004" pitchFamily="2" charset="0"/>
              <a:cs typeface="Arial" panose="020B0604020202020204" pitchFamily="34" charset="0"/>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Sector: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The areas into which the economic activity of a country is divided.</a:t>
            </a:r>
          </a:p>
          <a:p>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Employability: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Having the skills and abilities needed to have a job or career.  </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Career: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The job or series of jobs that you do during your working life.</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Labour market: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The supply of people in a particular country or area who are able and willing to work.</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Transition: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Changing to a different Key Stage.  </a:t>
            </a:r>
          </a:p>
          <a:p>
            <a:pPr>
              <a:buClr>
                <a:srgbClr val="BA1A1A"/>
              </a:buClr>
              <a:buSzPct val="100000"/>
            </a:pPr>
            <a:endParaRPr lang="en-GB" sz="1600" b="1" dirty="0">
              <a:latin typeface="Century Gothic" panose="020B0502020202020204" pitchFamily="34" charset="0"/>
              <a:ea typeface="Helvetica Neue" panose="02000503000000020004" pitchFamily="2" charset="0"/>
              <a:cs typeface="Arial" panose="020B0604020202020204" pitchFamily="34" charset="0"/>
              <a:sym typeface="Lato"/>
            </a:endParaRPr>
          </a:p>
        </p:txBody>
      </p:sp>
      <p:sp>
        <p:nvSpPr>
          <p:cNvPr id="9" name="Shape 114">
            <a:extLst>
              <a:ext uri="{FF2B5EF4-FFF2-40B4-BE49-F238E27FC236}">
                <a16:creationId xmlns:a16="http://schemas.microsoft.com/office/drawing/2014/main" id="{EBED3A2A-119C-40E8-9563-9F1534672AD9}"/>
              </a:ext>
            </a:extLst>
          </p:cNvPr>
          <p:cNvSpPr/>
          <p:nvPr/>
        </p:nvSpPr>
        <p:spPr>
          <a:xfrm>
            <a:off x="588064" y="329684"/>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Keywords</a:t>
            </a:r>
          </a:p>
        </p:txBody>
      </p:sp>
      <p:pic>
        <p:nvPicPr>
          <p:cNvPr id="10" name="Picture 2" descr="Berkshire Opportunities logo">
            <a:extLst>
              <a:ext uri="{FF2B5EF4-FFF2-40B4-BE49-F238E27FC236}">
                <a16:creationId xmlns:a16="http://schemas.microsoft.com/office/drawing/2014/main" id="{CF72EF9F-51F1-4DD8-B799-1806EC0A317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575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graphicFrame>
        <p:nvGraphicFramePr>
          <p:cNvPr id="5" name="Google Shape;30;p2">
            <a:extLst>
              <a:ext uri="{FF2B5EF4-FFF2-40B4-BE49-F238E27FC236}">
                <a16:creationId xmlns:a16="http://schemas.microsoft.com/office/drawing/2014/main" id="{C8D3C406-3B64-4687-9057-44D47C86B791}"/>
              </a:ext>
            </a:extLst>
          </p:cNvPr>
          <p:cNvGraphicFramePr/>
          <p:nvPr>
            <p:extLst>
              <p:ext uri="{D42A27DB-BD31-4B8C-83A1-F6EECF244321}">
                <p14:modId xmlns:p14="http://schemas.microsoft.com/office/powerpoint/2010/main" val="1725146858"/>
              </p:ext>
            </p:extLst>
          </p:nvPr>
        </p:nvGraphicFramePr>
        <p:xfrm>
          <a:off x="231535" y="1095629"/>
          <a:ext cx="8680950" cy="5154156"/>
        </p:xfrm>
        <a:graphic>
          <a:graphicData uri="http://schemas.openxmlformats.org/drawingml/2006/table">
            <a:tbl>
              <a:tblPr bandRow="1">
                <a:noFill/>
              </a:tblPr>
              <a:tblGrid>
                <a:gridCol w="774325">
                  <a:extLst>
                    <a:ext uri="{9D8B030D-6E8A-4147-A177-3AD203B41FA5}">
                      <a16:colId xmlns:a16="http://schemas.microsoft.com/office/drawing/2014/main" val="20000"/>
                    </a:ext>
                  </a:extLst>
                </a:gridCol>
                <a:gridCol w="1737350">
                  <a:extLst>
                    <a:ext uri="{9D8B030D-6E8A-4147-A177-3AD203B41FA5}">
                      <a16:colId xmlns:a16="http://schemas.microsoft.com/office/drawing/2014/main" val="20001"/>
                    </a:ext>
                  </a:extLst>
                </a:gridCol>
                <a:gridCol w="1001991">
                  <a:extLst>
                    <a:ext uri="{9D8B030D-6E8A-4147-A177-3AD203B41FA5}">
                      <a16:colId xmlns:a16="http://schemas.microsoft.com/office/drawing/2014/main" val="20002"/>
                    </a:ext>
                  </a:extLst>
                </a:gridCol>
                <a:gridCol w="5167284">
                  <a:extLst>
                    <a:ext uri="{9D8B030D-6E8A-4147-A177-3AD203B41FA5}">
                      <a16:colId xmlns:a16="http://schemas.microsoft.com/office/drawing/2014/main" val="20003"/>
                    </a:ext>
                  </a:extLst>
                </a:gridCol>
              </a:tblGrid>
              <a:tr h="404889">
                <a:tc>
                  <a:txBody>
                    <a:bodyPr/>
                    <a:lstStyle/>
                    <a:p>
                      <a:pPr marL="0" marR="0" lvl="0" indent="0" algn="ctr" rtl="0">
                        <a:spcBef>
                          <a:spcPts val="0"/>
                        </a:spcBef>
                        <a:spcAft>
                          <a:spcPts val="0"/>
                        </a:spcAft>
                        <a:buNone/>
                      </a:pPr>
                      <a:r>
                        <a:rPr lang="en-GB" sz="1600" b="1" u="none" strike="noStrike" cap="none" dirty="0">
                          <a:solidFill>
                            <a:schemeClr val="bg1"/>
                          </a:solidFill>
                          <a:latin typeface="Century Gothic" panose="020B0502020202020204" pitchFamily="34" charset="0"/>
                          <a:ea typeface="Arial"/>
                          <a:cs typeface="Arial"/>
                          <a:sym typeface="Arial"/>
                        </a:rPr>
                        <a:t>Time</a:t>
                      </a:r>
                      <a:endParaRPr sz="1600" b="1" u="none" strike="noStrike" cap="none" dirty="0">
                        <a:solidFill>
                          <a:schemeClr val="bg1"/>
                        </a:solidFill>
                        <a:latin typeface="Century Gothic" panose="020B0502020202020204" pitchFamily="34" charset="0"/>
                        <a:ea typeface="Arial"/>
                        <a:cs typeface="Arial"/>
                        <a:sym typeface="Arial"/>
                      </a:endParaRPr>
                    </a:p>
                  </a:txBody>
                  <a:tcPr marL="91450" marR="91450" marT="45725" marB="45725" anchor="ctr">
                    <a:solidFill>
                      <a:srgbClr val="355893"/>
                    </a:solidFill>
                  </a:tcPr>
                </a:tc>
                <a:tc>
                  <a:txBody>
                    <a:bodyPr/>
                    <a:lstStyle/>
                    <a:p>
                      <a:pPr marL="0" marR="0" lvl="0" indent="0" algn="ctr" rtl="0">
                        <a:spcBef>
                          <a:spcPts val="0"/>
                        </a:spcBef>
                        <a:spcAft>
                          <a:spcPts val="0"/>
                        </a:spcAft>
                        <a:buNone/>
                      </a:pPr>
                      <a:r>
                        <a:rPr lang="en-GB" sz="1600" b="1" u="none" strike="noStrike" cap="none" dirty="0">
                          <a:solidFill>
                            <a:schemeClr val="bg1"/>
                          </a:solidFill>
                          <a:latin typeface="Century Gothic" panose="020B0502020202020204" pitchFamily="34" charset="0"/>
                          <a:ea typeface="Arial"/>
                          <a:cs typeface="Arial"/>
                          <a:sym typeface="Arial"/>
                        </a:rPr>
                        <a:t>Objective </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0" marB="0" anchor="ctr">
                    <a:solidFill>
                      <a:srgbClr val="355893"/>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Group</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355893"/>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Task</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355893"/>
                    </a:solidFill>
                  </a:tcPr>
                </a:tc>
                <a:extLst>
                  <a:ext uri="{0D108BD9-81ED-4DB2-BD59-A6C34878D82A}">
                    <a16:rowId xmlns:a16="http://schemas.microsoft.com/office/drawing/2014/main" val="10000"/>
                  </a:ext>
                </a:extLst>
              </a:tr>
              <a:tr h="521138">
                <a:tc>
                  <a:txBody>
                    <a:bodyPr/>
                    <a:lstStyle/>
                    <a:p>
                      <a:pPr marL="0" marR="0" lvl="0" indent="0" algn="ctr" rtl="0">
                        <a:spcBef>
                          <a:spcPts val="0"/>
                        </a:spcBef>
                        <a:spcAft>
                          <a:spcPts val="0"/>
                        </a:spcAft>
                        <a:buNone/>
                      </a:pPr>
                      <a:r>
                        <a:rPr lang="en-GB" sz="1200" b="1" u="none" strike="noStrike" cap="none" dirty="0">
                          <a:solidFill>
                            <a:schemeClr val="dk1"/>
                          </a:solidFill>
                          <a:latin typeface="Century Gothic" panose="020B0502020202020204" pitchFamily="34" charset="0"/>
                          <a:ea typeface="Arial"/>
                          <a:cs typeface="Arial"/>
                          <a:sym typeface="Arial"/>
                        </a:rPr>
                        <a:t>1-2 mins</a:t>
                      </a:r>
                      <a:endParaRPr sz="1200" b="1" dirty="0">
                        <a:latin typeface="Century Gothic" panose="020B0502020202020204" pitchFamily="34" charset="0"/>
                      </a:endParaRPr>
                    </a:p>
                  </a:txBody>
                  <a:tcPr marL="91450" marR="91450" marT="45725" marB="45725" anchor="ctr">
                    <a:solidFill>
                      <a:srgbClr val="EC6599"/>
                    </a:solidFill>
                  </a:tcPr>
                </a:tc>
                <a:tc>
                  <a:txBody>
                    <a:bodyPr/>
                    <a:lstStyle/>
                    <a:p>
                      <a:pPr marL="0" marR="0" lvl="0" indent="0" algn="l" rtl="0">
                        <a:spcBef>
                          <a:spcPts val="0"/>
                        </a:spcBef>
                        <a:spcAft>
                          <a:spcPts val="0"/>
                        </a:spcAft>
                        <a:buClr>
                          <a:schemeClr val="dk1"/>
                        </a:buClr>
                        <a:buSzPts val="1200"/>
                        <a:buFont typeface="Arial"/>
                        <a:buNone/>
                      </a:pPr>
                      <a:r>
                        <a:rPr lang="en-GB" sz="1200" b="1" u="none" strike="noStrike" cap="none" dirty="0">
                          <a:solidFill>
                            <a:schemeClr val="dk1"/>
                          </a:solidFill>
                          <a:latin typeface="Century Gothic" panose="020B0502020202020204" pitchFamily="34" charset="0"/>
                          <a:ea typeface="Arial"/>
                          <a:cs typeface="Arial"/>
                          <a:sym typeface="Arial"/>
                        </a:rPr>
                        <a:t>Learning objectives &amp; keywords</a:t>
                      </a:r>
                      <a:endParaRPr sz="1200" b="1" dirty="0">
                        <a:latin typeface="Century Gothic" panose="020B0502020202020204" pitchFamily="34" charset="0"/>
                      </a:endParaRPr>
                    </a:p>
                  </a:txBody>
                  <a:tcPr marL="32150" marR="32150" marT="0" marB="0" anchor="ctr">
                    <a:solidFill>
                      <a:srgbClr val="EC6599"/>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Whole class</a:t>
                      </a:r>
                      <a:endParaRPr sz="1200" b="0" dirty="0">
                        <a:latin typeface="Century Gothic" panose="020B0502020202020204" pitchFamily="34" charset="0"/>
                      </a:endParaRPr>
                    </a:p>
                  </a:txBody>
                  <a:tcPr marL="32150" marR="32150" marT="50300" marB="50300"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Students look at the learning objectives and keywords for the lesson. </a:t>
                      </a:r>
                      <a:endParaRPr sz="1200" b="0" dirty="0">
                        <a:latin typeface="Century Gothic" panose="020B0502020202020204" pitchFamily="34" charset="0"/>
                      </a:endParaRPr>
                    </a:p>
                  </a:txBody>
                  <a:tcPr marL="32150" marR="32150" marT="50300" marB="50300" anchor="ctr">
                    <a:solidFill>
                      <a:srgbClr val="EC6599"/>
                    </a:solidFill>
                  </a:tcPr>
                </a:tc>
                <a:extLst>
                  <a:ext uri="{0D108BD9-81ED-4DB2-BD59-A6C34878D82A}">
                    <a16:rowId xmlns:a16="http://schemas.microsoft.com/office/drawing/2014/main" val="10001"/>
                  </a:ext>
                </a:extLst>
              </a:tr>
              <a:tr h="509568">
                <a:tc>
                  <a:txBody>
                    <a:bodyPr/>
                    <a:lstStyle/>
                    <a:p>
                      <a:pPr marL="0" marR="0" lvl="0" indent="0" algn="ctr" rtl="0">
                        <a:spcBef>
                          <a:spcPts val="0"/>
                        </a:spcBef>
                        <a:spcAft>
                          <a:spcPts val="0"/>
                        </a:spcAft>
                        <a:buNone/>
                      </a:pPr>
                      <a:r>
                        <a:rPr lang="en-GB" sz="1200" b="1" u="none" strike="noStrike" cap="none" dirty="0">
                          <a:solidFill>
                            <a:schemeClr val="dk1"/>
                          </a:solidFill>
                          <a:latin typeface="Century Gothic" panose="020B0502020202020204" pitchFamily="34" charset="0"/>
                          <a:ea typeface="Arial"/>
                          <a:cs typeface="Arial"/>
                          <a:sym typeface="Arial"/>
                        </a:rPr>
                        <a:t>2-3 mins</a:t>
                      </a:r>
                      <a:endParaRPr sz="1200" b="1" dirty="0">
                        <a:latin typeface="Century Gothic" panose="020B0502020202020204" pitchFamily="34" charset="0"/>
                      </a:endParaRPr>
                    </a:p>
                  </a:txBody>
                  <a:tcPr marL="91450" marR="91450" marT="45725" marB="45725"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u="none" strike="noStrike" cap="none" dirty="0">
                          <a:solidFill>
                            <a:schemeClr val="dk1"/>
                          </a:solidFill>
                          <a:latin typeface="Century Gothic" panose="020B0502020202020204" pitchFamily="34" charset="0"/>
                          <a:ea typeface="Arial"/>
                          <a:cs typeface="Arial"/>
                          <a:sym typeface="Arial"/>
                        </a:rPr>
                        <a:t>1. What is Labour Market Information?</a:t>
                      </a:r>
                      <a:endParaRPr sz="1200" b="1" dirty="0">
                        <a:latin typeface="Century Gothic" panose="020B0502020202020204" pitchFamily="34" charset="0"/>
                      </a:endParaRPr>
                    </a:p>
                  </a:txBody>
                  <a:tcPr marL="32150" marR="32150" marT="0" marB="0" anchor="ctr">
                    <a:solidFill>
                      <a:srgbClr val="FAD2E1"/>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Whole class</a:t>
                      </a:r>
                      <a:endParaRPr sz="1200" b="0" u="none" strike="noStrike" cap="none" dirty="0">
                        <a:solidFill>
                          <a:schemeClr val="dk1"/>
                        </a:solidFill>
                        <a:latin typeface="Century Gothic" panose="020B0502020202020204" pitchFamily="34" charset="0"/>
                        <a:ea typeface="Arial"/>
                        <a:cs typeface="Arial"/>
                        <a:sym typeface="Arial"/>
                      </a:endParaRPr>
                    </a:p>
                  </a:txBody>
                  <a:tcPr marL="32150" marR="32150" marT="50300" marB="50300"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Students discuss what LMI is and how it can be used to understand what employment opportunities there are locally.     </a:t>
                      </a:r>
                      <a:endParaRPr sz="1200" b="0" dirty="0">
                        <a:latin typeface="Century Gothic" panose="020B0502020202020204" pitchFamily="34" charset="0"/>
                      </a:endParaRPr>
                    </a:p>
                  </a:txBody>
                  <a:tcPr marL="32150" marR="32150" marT="50300" marB="50300" anchor="ctr">
                    <a:solidFill>
                      <a:srgbClr val="FAD2E1"/>
                    </a:solidFill>
                  </a:tcPr>
                </a:tc>
                <a:extLst>
                  <a:ext uri="{0D108BD9-81ED-4DB2-BD59-A6C34878D82A}">
                    <a16:rowId xmlns:a16="http://schemas.microsoft.com/office/drawing/2014/main" val="10002"/>
                  </a:ext>
                </a:extLst>
              </a:tr>
              <a:tr h="690709">
                <a:tc>
                  <a:txBody>
                    <a:bodyPr/>
                    <a:lstStyle/>
                    <a:p>
                      <a:pPr marL="0" marR="0" lvl="0" indent="0" algn="ctr" rtl="0">
                        <a:spcBef>
                          <a:spcPts val="0"/>
                        </a:spcBef>
                        <a:spcAft>
                          <a:spcPts val="0"/>
                        </a:spcAft>
                        <a:buNone/>
                      </a:pPr>
                      <a:r>
                        <a:rPr lang="en-GB" sz="1200" b="1" u="none" strike="noStrike" cap="none" dirty="0">
                          <a:solidFill>
                            <a:schemeClr val="dk1"/>
                          </a:solidFill>
                          <a:latin typeface="Century Gothic" panose="020B0502020202020204" pitchFamily="34" charset="0"/>
                          <a:ea typeface="Arial"/>
                          <a:cs typeface="Arial"/>
                          <a:sym typeface="Arial"/>
                        </a:rPr>
                        <a:t>5-7 mins</a:t>
                      </a:r>
                      <a:endParaRPr sz="1200" b="1" dirty="0">
                        <a:latin typeface="Century Gothic" panose="020B0502020202020204" pitchFamily="34" charset="0"/>
                      </a:endParaRPr>
                    </a:p>
                  </a:txBody>
                  <a:tcPr marL="91450" marR="91450" marT="45725" marB="45725"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u="none" strike="noStrike" cap="none" dirty="0">
                          <a:solidFill>
                            <a:schemeClr val="dk1"/>
                          </a:solidFill>
                          <a:latin typeface="Century Gothic" panose="020B0502020202020204" pitchFamily="34" charset="0"/>
                          <a:ea typeface="Arial"/>
                          <a:cs typeface="Arial"/>
                          <a:sym typeface="Arial"/>
                        </a:rPr>
                        <a:t>2. What is the LMI in Berkshire?</a:t>
                      </a:r>
                      <a:endParaRPr sz="1200" b="1" dirty="0">
                        <a:latin typeface="Century Gothic" panose="020B0502020202020204" pitchFamily="34" charset="0"/>
                      </a:endParaRPr>
                    </a:p>
                  </a:txBody>
                  <a:tcPr marL="32150" marR="32150" marT="0" marB="0" anchor="ctr">
                    <a:solidFill>
                      <a:srgbClr val="EC6599"/>
                    </a:solidFill>
                  </a:tcPr>
                </a:tc>
                <a:tc>
                  <a:txBody>
                    <a:bodyPr/>
                    <a:lstStyle/>
                    <a:p>
                      <a:pPr marL="0" marR="0" lvl="0" indent="0" algn="ctr" rtl="0">
                        <a:spcBef>
                          <a:spcPts val="0"/>
                        </a:spcBef>
                        <a:spcAft>
                          <a:spcPts val="0"/>
                        </a:spcAft>
                        <a:buNone/>
                      </a:pPr>
                      <a:r>
                        <a:rPr lang="en-GB" sz="1200" b="0" u="none" strike="noStrike" cap="none" dirty="0">
                          <a:solidFill>
                            <a:schemeClr val="dk1"/>
                          </a:solidFill>
                          <a:latin typeface="Century Gothic" panose="020B0502020202020204" pitchFamily="34" charset="0"/>
                          <a:ea typeface="Arial"/>
                          <a:cs typeface="Arial"/>
                          <a:sym typeface="Arial"/>
                        </a:rPr>
                        <a:t>Individual/</a:t>
                      </a:r>
                    </a:p>
                    <a:p>
                      <a:pPr marL="0" marR="0" lvl="0" indent="0" algn="ctr" rtl="0">
                        <a:spcBef>
                          <a:spcPts val="0"/>
                        </a:spcBef>
                        <a:spcAft>
                          <a:spcPts val="0"/>
                        </a:spcAft>
                        <a:buNone/>
                      </a:pPr>
                      <a:r>
                        <a:rPr lang="en-GB" sz="1200" b="0" u="none" strike="noStrike" cap="none" dirty="0">
                          <a:solidFill>
                            <a:schemeClr val="dk1"/>
                          </a:solidFill>
                          <a:latin typeface="Century Gothic" panose="020B0502020202020204" pitchFamily="34" charset="0"/>
                          <a:ea typeface="Arial"/>
                          <a:cs typeface="Arial"/>
                          <a:sym typeface="Arial"/>
                        </a:rPr>
                        <a:t>Pair</a:t>
                      </a:r>
                      <a:endParaRPr sz="1200" b="0" u="none" strike="noStrike" cap="none" dirty="0">
                        <a:solidFill>
                          <a:schemeClr val="dk1"/>
                        </a:solidFill>
                        <a:latin typeface="Century Gothic" panose="020B0502020202020204" pitchFamily="34" charset="0"/>
                        <a:ea typeface="Arial"/>
                        <a:cs typeface="Arial"/>
                        <a:sym typeface="Arial"/>
                      </a:endParaRPr>
                    </a:p>
                  </a:txBody>
                  <a:tcPr marL="32150" marR="32150" marT="50300" marB="50300" anchor="ctr">
                    <a:solidFill>
                      <a:srgbClr val="EC6599"/>
                    </a:solidFill>
                  </a:tcPr>
                </a:tc>
                <a:tc>
                  <a:txBody>
                    <a:bodyPr/>
                    <a:lstStyle/>
                    <a:p>
                      <a:pPr marL="0" marR="0" lvl="0" indent="0" algn="l" rtl="0">
                        <a:spcBef>
                          <a:spcPts val="0"/>
                        </a:spcBef>
                        <a:spcAft>
                          <a:spcPts val="0"/>
                        </a:spcAft>
                        <a:buNone/>
                      </a:pPr>
                      <a:r>
                        <a:rPr lang="en-GB" sz="1200" b="0" u="none" strike="noStrike" cap="none" dirty="0">
                          <a:solidFill>
                            <a:schemeClr val="dk1"/>
                          </a:solidFill>
                          <a:latin typeface="Century Gothic" panose="020B0502020202020204" pitchFamily="34" charset="0"/>
                          <a:ea typeface="Arial"/>
                          <a:cs typeface="Arial"/>
                          <a:sym typeface="Arial"/>
                        </a:rPr>
                        <a:t>Students discuss with a partner what opportunities, employers and sectors they are aware of in Berkshire. They then choose the right facts and figures to fill the gaps.</a:t>
                      </a:r>
                      <a:endParaRPr sz="1200" b="0" dirty="0">
                        <a:latin typeface="Century Gothic" panose="020B0502020202020204" pitchFamily="34" charset="0"/>
                      </a:endParaRPr>
                    </a:p>
                  </a:txBody>
                  <a:tcPr marL="32150" marR="32150" marT="50300" marB="50300" anchor="ctr">
                    <a:solidFill>
                      <a:srgbClr val="EC6599"/>
                    </a:solidFill>
                  </a:tcPr>
                </a:tc>
                <a:extLst>
                  <a:ext uri="{0D108BD9-81ED-4DB2-BD59-A6C34878D82A}">
                    <a16:rowId xmlns:a16="http://schemas.microsoft.com/office/drawing/2014/main" val="10003"/>
                  </a:ext>
                </a:extLst>
              </a:tr>
              <a:tr h="486403">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3-8 mins</a:t>
                      </a:r>
                      <a:endParaRPr sz="1200" b="1" dirty="0">
                        <a:latin typeface="Century Gothic" panose="020B0502020202020204" pitchFamily="34" charset="0"/>
                      </a:endParaRPr>
                    </a:p>
                  </a:txBody>
                  <a:tcPr marL="91450" marR="91450" marT="45725" marB="45725"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ea typeface="Arial"/>
                          <a:cs typeface="Arial"/>
                          <a:sym typeface="Arial"/>
                        </a:rPr>
                        <a:t>3. </a:t>
                      </a:r>
                      <a:r>
                        <a:rPr lang="en-GB" sz="1200" b="1" u="none" strike="noStrike" cap="none" dirty="0">
                          <a:solidFill>
                            <a:schemeClr val="dk1"/>
                          </a:solidFill>
                          <a:latin typeface="Century Gothic" panose="020B0502020202020204" pitchFamily="34" charset="0"/>
                          <a:ea typeface="Arial"/>
                          <a:cs typeface="Arial"/>
                          <a:sym typeface="Arial"/>
                        </a:rPr>
                        <a:t>Your Berkshire Opportunities?</a:t>
                      </a:r>
                      <a:endParaRPr sz="1200" b="1" dirty="0">
                        <a:latin typeface="Century Gothic" panose="020B0502020202020204" pitchFamily="34" charset="0"/>
                      </a:endParaRPr>
                    </a:p>
                  </a:txBody>
                  <a:tcPr marL="32150" marR="32150" marT="0" marB="0" anchor="ctr">
                    <a:solidFill>
                      <a:srgbClr val="FAD2E1"/>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Pair</a:t>
                      </a:r>
                      <a:endParaRPr sz="1200" b="0" dirty="0">
                        <a:latin typeface="Century Gothic" panose="020B0502020202020204" pitchFamily="34" charset="0"/>
                      </a:endParaRPr>
                    </a:p>
                  </a:txBody>
                  <a:tcPr marL="32150" marR="32150" marT="0" marB="0"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Students learn more about opportunities in engineering and science.  More information can be found in </a:t>
                      </a:r>
                      <a:r>
                        <a:rPr lang="en-GB" sz="1200" b="1" dirty="0">
                          <a:solidFill>
                            <a:schemeClr val="dk1"/>
                          </a:solidFill>
                          <a:latin typeface="Century Gothic" panose="020B0502020202020204" pitchFamily="34" charset="0"/>
                          <a:ea typeface="Arial"/>
                          <a:cs typeface="Arial"/>
                          <a:sym typeface="Arial"/>
                        </a:rPr>
                        <a:t>Starting Out – The Berkshire Careers Guide.  </a:t>
                      </a:r>
                      <a:endParaRPr sz="1200" b="1" dirty="0">
                        <a:latin typeface="Century Gothic" panose="020B0502020202020204" pitchFamily="34" charset="0"/>
                      </a:endParaRPr>
                    </a:p>
                  </a:txBody>
                  <a:tcPr marL="32150" marR="32150" marT="0" marB="0" anchor="ctr">
                    <a:solidFill>
                      <a:srgbClr val="FAD2E1"/>
                    </a:solidFill>
                  </a:tcPr>
                </a:tc>
                <a:extLst>
                  <a:ext uri="{0D108BD9-81ED-4DB2-BD59-A6C34878D82A}">
                    <a16:rowId xmlns:a16="http://schemas.microsoft.com/office/drawing/2014/main" val="10004"/>
                  </a:ext>
                </a:extLst>
              </a:tr>
              <a:tr h="509568">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6-10 mins</a:t>
                      </a:r>
                      <a:endParaRPr sz="1200" b="1" dirty="0">
                        <a:latin typeface="Century Gothic" panose="020B0502020202020204" pitchFamily="34" charset="0"/>
                      </a:endParaRPr>
                    </a:p>
                  </a:txBody>
                  <a:tcPr marL="91450" marR="91450" marT="45725" marB="45725"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ea typeface="Arial"/>
                          <a:cs typeface="Arial"/>
                          <a:sym typeface="Arial"/>
                        </a:rPr>
                        <a:t>4. Soft skills - What are they?</a:t>
                      </a:r>
                      <a:endParaRPr sz="1200" b="1" dirty="0">
                        <a:latin typeface="Century Gothic" panose="020B0502020202020204" pitchFamily="34" charset="0"/>
                      </a:endParaRPr>
                    </a:p>
                  </a:txBody>
                  <a:tcPr marL="32150" marR="32150" marT="0" marB="0" anchor="ctr">
                    <a:solidFill>
                      <a:srgbClr val="EC6599"/>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Pair</a:t>
                      </a:r>
                      <a:endParaRPr sz="1200" b="0" dirty="0">
                        <a:latin typeface="Century Gothic" panose="020B0502020202020204" pitchFamily="34" charset="0"/>
                      </a:endParaRPr>
                    </a:p>
                  </a:txBody>
                  <a:tcPr marL="32150" marR="32150" marT="0" marB="0"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Students think about the soft skills that are needed in the world of work and why they are important.  </a:t>
                      </a:r>
                      <a:endParaRPr sz="1200" b="0" dirty="0">
                        <a:latin typeface="Century Gothic" panose="020B0502020202020204" pitchFamily="34" charset="0"/>
                      </a:endParaRPr>
                    </a:p>
                  </a:txBody>
                  <a:tcPr marL="32150" marR="32150" marT="0" marB="0" anchor="ctr">
                    <a:solidFill>
                      <a:srgbClr val="EC6599"/>
                    </a:solidFill>
                  </a:tcPr>
                </a:tc>
                <a:extLst>
                  <a:ext uri="{0D108BD9-81ED-4DB2-BD59-A6C34878D82A}">
                    <a16:rowId xmlns:a16="http://schemas.microsoft.com/office/drawing/2014/main" val="10005"/>
                  </a:ext>
                </a:extLst>
              </a:tr>
              <a:tr h="583683">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5-8 mins</a:t>
                      </a:r>
                      <a:endParaRPr sz="1200" b="1" dirty="0">
                        <a:latin typeface="Century Gothic" panose="020B0502020202020204" pitchFamily="34" charset="0"/>
                      </a:endParaRPr>
                    </a:p>
                  </a:txBody>
                  <a:tcPr marL="91450" marR="91450" marT="45725" marB="45725"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ea typeface="Arial"/>
                          <a:cs typeface="Arial"/>
                          <a:sym typeface="Arial"/>
                        </a:rPr>
                        <a:t>5. Look who’s talking</a:t>
                      </a:r>
                      <a:endParaRPr sz="1200" b="1" dirty="0">
                        <a:latin typeface="Century Gothic" panose="020B0502020202020204" pitchFamily="34" charset="0"/>
                      </a:endParaRPr>
                    </a:p>
                  </a:txBody>
                  <a:tcPr marL="32150" marR="32150" marT="0" marB="0" anchor="ctr">
                    <a:solidFill>
                      <a:srgbClr val="FAD2E1"/>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Pair</a:t>
                      </a:r>
                      <a:endParaRPr sz="1200" b="0" dirty="0">
                        <a:latin typeface="Century Gothic" panose="020B0502020202020204" pitchFamily="34" charset="0"/>
                      </a:endParaRPr>
                    </a:p>
                  </a:txBody>
                  <a:tcPr marL="32150" marR="32150" marT="0" marB="0"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Students think about why communication is important and where and when they can practise their skills.  </a:t>
                      </a:r>
                      <a:endParaRPr sz="1200" b="0" dirty="0">
                        <a:latin typeface="Century Gothic" panose="020B0502020202020204" pitchFamily="34" charset="0"/>
                      </a:endParaRPr>
                    </a:p>
                  </a:txBody>
                  <a:tcPr marL="32150" marR="32150" marT="0" marB="0" anchor="ctr">
                    <a:solidFill>
                      <a:srgbClr val="FAD2E1"/>
                    </a:solidFill>
                  </a:tcPr>
                </a:tc>
                <a:extLst>
                  <a:ext uri="{0D108BD9-81ED-4DB2-BD59-A6C34878D82A}">
                    <a16:rowId xmlns:a16="http://schemas.microsoft.com/office/drawing/2014/main" val="10006"/>
                  </a:ext>
                </a:extLst>
              </a:tr>
              <a:tr h="461987">
                <a:tc>
                  <a:txBody>
                    <a:bodyPr/>
                    <a:lstStyle/>
                    <a:p>
                      <a:pPr marL="0" marR="0" lvl="0" indent="0" algn="ctr" rtl="0">
                        <a:spcBef>
                          <a:spcPts val="0"/>
                        </a:spcBef>
                        <a:spcAft>
                          <a:spcPts val="0"/>
                        </a:spcAft>
                        <a:buNone/>
                      </a:pPr>
                      <a:r>
                        <a:rPr lang="en-GB" sz="1200" b="1" dirty="0">
                          <a:latin typeface="Century Gothic" panose="020B0502020202020204" pitchFamily="34" charset="0"/>
                        </a:rPr>
                        <a:t>2-4 mins</a:t>
                      </a:r>
                      <a:endParaRPr sz="1200" b="1" dirty="0">
                        <a:latin typeface="Century Gothic" panose="020B0502020202020204" pitchFamily="34" charset="0"/>
                      </a:endParaRPr>
                    </a:p>
                  </a:txBody>
                  <a:tcPr marL="91450" marR="91450" marT="45725" marB="45725"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6. Finding your future</a:t>
                      </a:r>
                      <a:endParaRPr sz="1200" b="1" dirty="0">
                        <a:latin typeface="Century Gothic" panose="020B0502020202020204" pitchFamily="34" charset="0"/>
                      </a:endParaRPr>
                    </a:p>
                  </a:txBody>
                  <a:tcPr marL="32150" marR="32150" marT="0" marB="0" anchor="ctr">
                    <a:solidFill>
                      <a:srgbClr val="EC6599"/>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Class</a:t>
                      </a:r>
                      <a:endParaRPr sz="1200" b="0" dirty="0">
                        <a:latin typeface="Century Gothic" panose="020B0502020202020204" pitchFamily="34" charset="0"/>
                      </a:endParaRPr>
                    </a:p>
                  </a:txBody>
                  <a:tcPr marL="32150" marR="32150" marT="0" marB="0"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Students write down their top </a:t>
                      </a:r>
                      <a:r>
                        <a:rPr lang="en-GB" sz="1200" b="0">
                          <a:latin typeface="Century Gothic" panose="020B0502020202020204" pitchFamily="34" charset="0"/>
                        </a:rPr>
                        <a:t>three responsibilities </a:t>
                      </a:r>
                      <a:r>
                        <a:rPr lang="en-GB" sz="1200" b="0" dirty="0">
                          <a:latin typeface="Century Gothic" panose="020B0502020202020204" pitchFamily="34" charset="0"/>
                        </a:rPr>
                        <a:t>in the workplace for employers and employees.  </a:t>
                      </a:r>
                      <a:endParaRPr sz="1200" b="0" dirty="0">
                        <a:latin typeface="Century Gothic" panose="020B0502020202020204" pitchFamily="34" charset="0"/>
                      </a:endParaRPr>
                    </a:p>
                  </a:txBody>
                  <a:tcPr marL="32150" marR="32150" marT="0" marB="0" anchor="ctr">
                    <a:solidFill>
                      <a:srgbClr val="EC6599"/>
                    </a:solidFill>
                  </a:tcPr>
                </a:tc>
                <a:extLst>
                  <a:ext uri="{0D108BD9-81ED-4DB2-BD59-A6C34878D82A}">
                    <a16:rowId xmlns:a16="http://schemas.microsoft.com/office/drawing/2014/main" val="2905034039"/>
                  </a:ext>
                </a:extLst>
              </a:tr>
              <a:tr h="461987">
                <a:tc>
                  <a:txBody>
                    <a:bodyPr/>
                    <a:lstStyle/>
                    <a:p>
                      <a:pPr marL="0" marR="0" lvl="0" indent="0" algn="ctr" rtl="0">
                        <a:spcBef>
                          <a:spcPts val="0"/>
                        </a:spcBef>
                        <a:spcAft>
                          <a:spcPts val="0"/>
                        </a:spcAft>
                        <a:buNone/>
                      </a:pPr>
                      <a:r>
                        <a:rPr lang="en-GB" sz="1200" b="1" dirty="0">
                          <a:latin typeface="Century Gothic" panose="020B0502020202020204" pitchFamily="34" charset="0"/>
                        </a:rPr>
                        <a:t>5-10</a:t>
                      </a:r>
                      <a:endParaRPr sz="1200" b="1" dirty="0">
                        <a:latin typeface="Century Gothic" panose="020B0502020202020204" pitchFamily="34" charset="0"/>
                      </a:endParaRPr>
                    </a:p>
                  </a:txBody>
                  <a:tcPr marL="91450" marR="91450" marT="45725" marB="45725"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7. Planning your future</a:t>
                      </a:r>
                      <a:endParaRPr sz="1200" b="1" dirty="0">
                        <a:latin typeface="Century Gothic" panose="020B0502020202020204" pitchFamily="34" charset="0"/>
                      </a:endParaRPr>
                    </a:p>
                  </a:txBody>
                  <a:tcPr marL="32150" marR="32150" marT="0" marB="0" anchor="ctr">
                    <a:solidFill>
                      <a:srgbClr val="FAD2E1"/>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Pair</a:t>
                      </a:r>
                      <a:endParaRPr sz="1200" b="0" dirty="0">
                        <a:latin typeface="Century Gothic" panose="020B0502020202020204" pitchFamily="34" charset="0"/>
                      </a:endParaRPr>
                    </a:p>
                  </a:txBody>
                  <a:tcPr marL="32150" marR="32150" marT="0" marB="0"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Students discuss their GCSE choices and watch two short videos to help them with their decisions.  </a:t>
                      </a:r>
                      <a:endParaRPr sz="1200" b="0" dirty="0">
                        <a:latin typeface="Century Gothic" panose="020B0502020202020204" pitchFamily="34" charset="0"/>
                      </a:endParaRPr>
                    </a:p>
                  </a:txBody>
                  <a:tcPr marL="32150" marR="32150" marT="0" marB="0" anchor="ctr">
                    <a:solidFill>
                      <a:srgbClr val="FAD2E1"/>
                    </a:solidFill>
                  </a:tcPr>
                </a:tc>
                <a:extLst>
                  <a:ext uri="{0D108BD9-81ED-4DB2-BD59-A6C34878D82A}">
                    <a16:rowId xmlns:a16="http://schemas.microsoft.com/office/drawing/2014/main" val="1437087755"/>
                  </a:ext>
                </a:extLst>
              </a:tr>
              <a:tr h="461987">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N/A</a:t>
                      </a:r>
                      <a:endParaRPr sz="1200" b="1" dirty="0">
                        <a:latin typeface="Century Gothic" panose="020B0502020202020204" pitchFamily="34" charset="0"/>
                      </a:endParaRPr>
                    </a:p>
                  </a:txBody>
                  <a:tcPr marL="91450" marR="91450" marT="45725" marB="45725"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cs typeface="Arial"/>
                          <a:sym typeface="Arial"/>
                        </a:rPr>
                        <a:t>Get to know the employers!</a:t>
                      </a:r>
                      <a:endParaRPr sz="1200" b="1" dirty="0">
                        <a:latin typeface="Century Gothic" panose="020B0502020202020204" pitchFamily="34" charset="0"/>
                      </a:endParaRPr>
                    </a:p>
                  </a:txBody>
                  <a:tcPr marL="32150" marR="32150" marT="0" marB="0" anchor="ctr">
                    <a:solidFill>
                      <a:srgbClr val="EC6599"/>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Whole class</a:t>
                      </a:r>
                      <a:endParaRPr sz="1200" b="0" dirty="0">
                        <a:latin typeface="Century Gothic" panose="020B0502020202020204" pitchFamily="34" charset="0"/>
                      </a:endParaRPr>
                    </a:p>
                  </a:txBody>
                  <a:tcPr marL="32150" marR="32150" marT="0" marB="0"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Students have the opportunity to find out more about the employers in Berkshire and the jobs that are on offer. </a:t>
                      </a:r>
                      <a:endParaRPr sz="1200" b="0" dirty="0">
                        <a:latin typeface="Century Gothic" panose="020B0502020202020204" pitchFamily="34" charset="0"/>
                      </a:endParaRPr>
                    </a:p>
                  </a:txBody>
                  <a:tcPr marL="32150" marR="32150" marT="0" marB="0" anchor="ctr">
                    <a:solidFill>
                      <a:srgbClr val="EC6599"/>
                    </a:solidFill>
                  </a:tcPr>
                </a:tc>
                <a:extLst>
                  <a:ext uri="{0D108BD9-81ED-4DB2-BD59-A6C34878D82A}">
                    <a16:rowId xmlns:a16="http://schemas.microsoft.com/office/drawing/2014/main" val="2888424620"/>
                  </a:ext>
                </a:extLst>
              </a:tr>
            </a:tbl>
          </a:graphicData>
        </a:graphic>
      </p:graphicFrame>
      <p:sp>
        <p:nvSpPr>
          <p:cNvPr id="6" name="Google Shape;35;p2">
            <a:extLst>
              <a:ext uri="{FF2B5EF4-FFF2-40B4-BE49-F238E27FC236}">
                <a16:creationId xmlns:a16="http://schemas.microsoft.com/office/drawing/2014/main" id="{48EC5DAF-6937-472F-9F35-58719192D7D4}"/>
              </a:ext>
            </a:extLst>
          </p:cNvPr>
          <p:cNvSpPr txBox="1"/>
          <p:nvPr/>
        </p:nvSpPr>
        <p:spPr>
          <a:xfrm>
            <a:off x="231515" y="150045"/>
            <a:ext cx="6734515" cy="9009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ct val="100000"/>
              <a:buFont typeface="Arial"/>
              <a:buNone/>
            </a:pPr>
            <a:r>
              <a:rPr lang="en-GB" sz="2600" b="1" dirty="0">
                <a:latin typeface="Century Gothic" panose="020B0502020202020204" pitchFamily="34" charset="0"/>
                <a:ea typeface="Arial"/>
                <a:cs typeface="Arial"/>
                <a:sym typeface="Arial"/>
              </a:rPr>
              <a:t>Berk</a:t>
            </a:r>
            <a:r>
              <a:rPr lang="en-GB" sz="2600" b="1" dirty="0">
                <a:solidFill>
                  <a:schemeClr val="tx1"/>
                </a:solidFill>
                <a:latin typeface="Century Gothic" panose="020B0502020202020204" pitchFamily="34" charset="0"/>
                <a:ea typeface="Arial"/>
                <a:cs typeface="Arial"/>
                <a:sym typeface="Arial"/>
              </a:rPr>
              <a:t>shire </a:t>
            </a:r>
            <a:r>
              <a:rPr lang="en-GB" sz="2600" b="1" dirty="0">
                <a:latin typeface="Century Gothic" panose="020B0502020202020204" pitchFamily="34" charset="0"/>
                <a:ea typeface="Arial"/>
                <a:cs typeface="Arial"/>
                <a:sym typeface="Arial"/>
              </a:rPr>
              <a:t>Opportunities Y9</a:t>
            </a:r>
            <a:r>
              <a:rPr lang="en-GB" sz="2600" b="1" dirty="0">
                <a:solidFill>
                  <a:schemeClr val="tx1"/>
                </a:solidFill>
                <a:latin typeface="Century Gothic" panose="020B0502020202020204" pitchFamily="34" charset="0"/>
                <a:ea typeface="Arial"/>
                <a:cs typeface="Arial"/>
                <a:sym typeface="Arial"/>
              </a:rPr>
              <a:t> Lesson Plan</a:t>
            </a:r>
            <a:endParaRPr sz="2600" dirty="0">
              <a:solidFill>
                <a:schemeClr val="tx1"/>
              </a:solidFill>
              <a:latin typeface="Century Gothic" panose="020B0502020202020204" pitchFamily="34" charset="0"/>
            </a:endParaRPr>
          </a:p>
          <a:p>
            <a:pPr marL="0" marR="0" lvl="0" indent="0" algn="l" rtl="0">
              <a:lnSpc>
                <a:spcPct val="90000"/>
              </a:lnSpc>
              <a:spcBef>
                <a:spcPts val="0"/>
              </a:spcBef>
              <a:spcAft>
                <a:spcPts val="0"/>
              </a:spcAft>
              <a:buClr>
                <a:schemeClr val="lt1"/>
              </a:buClr>
              <a:buSzPct val="100000"/>
              <a:buFont typeface="Arial"/>
              <a:buNone/>
            </a:pPr>
            <a:r>
              <a:rPr lang="en-GB" sz="2600" dirty="0">
                <a:solidFill>
                  <a:schemeClr val="tx1"/>
                </a:solidFill>
                <a:latin typeface="Century Gothic" panose="020B0502020202020204" pitchFamily="34" charset="0"/>
                <a:ea typeface="Arial"/>
                <a:cs typeface="Arial"/>
                <a:sym typeface="Arial"/>
              </a:rPr>
              <a:t>Lesson Duration: 20-40 minutes</a:t>
            </a:r>
            <a:endParaRPr sz="2600" dirty="0">
              <a:solidFill>
                <a:schemeClr val="tx1"/>
              </a:solidFill>
              <a:latin typeface="Century Gothic" panose="020B0502020202020204" pitchFamily="34" charset="0"/>
            </a:endParaRPr>
          </a:p>
        </p:txBody>
      </p:sp>
      <p:pic>
        <p:nvPicPr>
          <p:cNvPr id="10" name="Picture 2" descr="Berkshire Opportunities logo">
            <a:extLst>
              <a:ext uri="{FF2B5EF4-FFF2-40B4-BE49-F238E27FC236}">
                <a16:creationId xmlns:a16="http://schemas.microsoft.com/office/drawing/2014/main" id="{6E1680AD-4926-4608-B0F6-5FD3E0A8ACC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49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descr="Signpost outline">
            <a:extLst>
              <a:ext uri="{FF2B5EF4-FFF2-40B4-BE49-F238E27FC236}">
                <a16:creationId xmlns:a16="http://schemas.microsoft.com/office/drawing/2014/main" id="{6AABCDF0-7E67-4DB5-9534-27CCC6A87D2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5" name="Graphic 24" descr="Information outline">
            <a:extLst>
              <a:ext uri="{FF2B5EF4-FFF2-40B4-BE49-F238E27FC236}">
                <a16:creationId xmlns:a16="http://schemas.microsoft.com/office/drawing/2014/main" id="{24EB49D2-136F-4497-A0FF-947254B1E4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9" name="Rectangle: Rounded Corners 8">
            <a:extLst>
              <a:ext uri="{FF2B5EF4-FFF2-40B4-BE49-F238E27FC236}">
                <a16:creationId xmlns:a16="http://schemas.microsoft.com/office/drawing/2014/main" id="{866221D6-5AA6-47E1-8B4C-C4C882B04660}"/>
              </a:ext>
            </a:extLst>
          </p:cNvPr>
          <p:cNvSpPr/>
          <p:nvPr/>
        </p:nvSpPr>
        <p:spPr>
          <a:xfrm>
            <a:off x="459297" y="1059367"/>
            <a:ext cx="4858661" cy="157829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cs typeface="Arial" panose="020B0604020202020204" pitchFamily="34" charset="0"/>
              </a:rPr>
              <a:t>If you need to find more help and information, </a:t>
            </a:r>
            <a:r>
              <a:rPr lang="en-GB" sz="1600" dirty="0">
                <a:solidFill>
                  <a:schemeClr val="bg1"/>
                </a:solidFill>
                <a:latin typeface="Century Gothic" panose="020B0502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Berkshire Opportunities </a:t>
            </a:r>
            <a:r>
              <a:rPr lang="en-GB" sz="1600" dirty="0">
                <a:solidFill>
                  <a:schemeClr val="bg1"/>
                </a:solidFill>
                <a:latin typeface="Century Gothic" panose="020B0502020202020204" pitchFamily="34" charset="0"/>
                <a:cs typeface="Arial" panose="020B0604020202020204" pitchFamily="34" charset="0"/>
              </a:rPr>
              <a:t>has everything you need on their website. Click the logo to check it out, or read more about them below.</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16" name="TextBox 15">
            <a:extLst>
              <a:ext uri="{FF2B5EF4-FFF2-40B4-BE49-F238E27FC236}">
                <a16:creationId xmlns:a16="http://schemas.microsoft.com/office/drawing/2014/main" id="{E10164DC-8CF1-47FA-8AE0-4D5A13884773}"/>
              </a:ext>
            </a:extLst>
          </p:cNvPr>
          <p:cNvSpPr txBox="1"/>
          <p:nvPr/>
        </p:nvSpPr>
        <p:spPr>
          <a:xfrm>
            <a:off x="1899844" y="3251745"/>
            <a:ext cx="7034550" cy="584775"/>
          </a:xfrm>
          <a:prstGeom prst="rect">
            <a:avLst/>
          </a:prstGeom>
          <a:noFill/>
        </p:spPr>
        <p:txBody>
          <a:bodyPr wrap="square">
            <a:spAutoFit/>
          </a:bodyPr>
          <a:lstStyle/>
          <a:p>
            <a:r>
              <a:rPr lang="en-GB" sz="1600" b="1" i="0" dirty="0">
                <a:effectLst/>
                <a:latin typeface="Century Gothic" panose="020B0502020202020204" pitchFamily="34" charset="0"/>
              </a:rPr>
              <a:t>Berkshire Opportunities </a:t>
            </a:r>
            <a:r>
              <a:rPr lang="en-GB" sz="1600" b="0" i="0" dirty="0">
                <a:effectLst/>
                <a:latin typeface="Century Gothic" panose="020B0502020202020204" pitchFamily="34" charset="0"/>
              </a:rPr>
              <a:t>is a one-stop-shop digital service for benefit of the Berkshire workforce.</a:t>
            </a:r>
            <a:endParaRPr lang="en-GB" sz="1600" dirty="0">
              <a:latin typeface="Century Gothic" panose="020B0502020202020204" pitchFamily="34" charset="0"/>
            </a:endParaRPr>
          </a:p>
        </p:txBody>
      </p:sp>
      <p:sp>
        <p:nvSpPr>
          <p:cNvPr id="19" name="TextBox 18">
            <a:extLst>
              <a:ext uri="{FF2B5EF4-FFF2-40B4-BE49-F238E27FC236}">
                <a16:creationId xmlns:a16="http://schemas.microsoft.com/office/drawing/2014/main" id="{F403DB23-A994-4E85-8718-5CBD645B34DF}"/>
              </a:ext>
            </a:extLst>
          </p:cNvPr>
          <p:cNvSpPr txBox="1"/>
          <p:nvPr/>
        </p:nvSpPr>
        <p:spPr>
          <a:xfrm>
            <a:off x="303179" y="4081297"/>
            <a:ext cx="7034550" cy="1323439"/>
          </a:xfrm>
          <a:prstGeom prst="rect">
            <a:avLst/>
          </a:prstGeom>
          <a:noFill/>
        </p:spPr>
        <p:txBody>
          <a:bodyPr wrap="square">
            <a:spAutoFit/>
          </a:bodyPr>
          <a:lstStyle/>
          <a:p>
            <a:r>
              <a:rPr lang="en-GB" sz="1600" b="0" i="0" dirty="0">
                <a:effectLst/>
                <a:latin typeface="Century Gothic" panose="020B0502020202020204" pitchFamily="34" charset="0"/>
              </a:rPr>
              <a:t>Led by the </a:t>
            </a:r>
            <a:r>
              <a:rPr lang="en-GB" sz="1600" b="1" i="0" dirty="0">
                <a:effectLst/>
                <a:latin typeface="Century Gothic" panose="020B0502020202020204" pitchFamily="34" charset="0"/>
              </a:rPr>
              <a:t>Thames Valley Berkshire Local Enterprise Partnership</a:t>
            </a:r>
            <a:r>
              <a:rPr lang="en-GB" sz="1600" b="0" i="0" dirty="0">
                <a:effectLst/>
                <a:latin typeface="Century Gothic" panose="020B0502020202020204" pitchFamily="34" charset="0"/>
              </a:rPr>
              <a:t>, students, employers, schools, colleges and residents, wanting to upskill or find a career, are able to explore all the resources they require to understand the career opportunities and pathways available in the area</a:t>
            </a:r>
            <a:endParaRPr lang="en-GB" sz="1600" dirty="0">
              <a:latin typeface="Century Gothic" panose="020B0502020202020204" pitchFamily="34" charset="0"/>
            </a:endParaRPr>
          </a:p>
        </p:txBody>
      </p:sp>
      <p:sp>
        <p:nvSpPr>
          <p:cNvPr id="20" name="TextBox 19">
            <a:extLst>
              <a:ext uri="{FF2B5EF4-FFF2-40B4-BE49-F238E27FC236}">
                <a16:creationId xmlns:a16="http://schemas.microsoft.com/office/drawing/2014/main" id="{6AC2375E-26D8-486E-9791-42177FE5EC1A}"/>
              </a:ext>
            </a:extLst>
          </p:cNvPr>
          <p:cNvSpPr txBox="1"/>
          <p:nvPr/>
        </p:nvSpPr>
        <p:spPr>
          <a:xfrm>
            <a:off x="1650153" y="5663554"/>
            <a:ext cx="7034551" cy="830997"/>
          </a:xfrm>
          <a:prstGeom prst="rect">
            <a:avLst/>
          </a:prstGeom>
          <a:noFill/>
        </p:spPr>
        <p:txBody>
          <a:bodyPr wrap="square">
            <a:spAutoFit/>
          </a:bodyPr>
          <a:lstStyle/>
          <a:p>
            <a:r>
              <a:rPr lang="en-GB" sz="1600" b="0" i="0" dirty="0">
                <a:effectLst/>
                <a:latin typeface="Century Gothic" panose="020B0502020202020204" pitchFamily="34" charset="0"/>
              </a:rPr>
              <a:t>This platform aims to </a:t>
            </a:r>
            <a:r>
              <a:rPr lang="en-GB" sz="1600" b="1" i="0" dirty="0">
                <a:effectLst/>
                <a:latin typeface="Century Gothic" panose="020B0502020202020204" pitchFamily="34" charset="0"/>
              </a:rPr>
              <a:t>signpost you to useful resources</a:t>
            </a:r>
            <a:r>
              <a:rPr lang="en-GB" sz="1600" b="0" i="0" dirty="0">
                <a:effectLst/>
                <a:latin typeface="Century Gothic" panose="020B0502020202020204" pitchFamily="34" charset="0"/>
              </a:rPr>
              <a:t>, careers and employability advice and important information about Berkshire’s economy.</a:t>
            </a:r>
            <a:endParaRPr lang="en-GB" sz="1600" dirty="0">
              <a:latin typeface="Century Gothic" panose="020B0502020202020204" pitchFamily="34" charset="0"/>
            </a:endParaRPr>
          </a:p>
        </p:txBody>
      </p:sp>
      <p:pic>
        <p:nvPicPr>
          <p:cNvPr id="1030" name="Picture 6" descr="Leadership icon">
            <a:extLst>
              <a:ext uri="{FF2B5EF4-FFF2-40B4-BE49-F238E27FC236}">
                <a16:creationId xmlns:a16="http://schemas.microsoft.com/office/drawing/2014/main" id="{E2DE5FD1-328C-41AA-A89E-1C105C2F2633}"/>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474920" y="4095971"/>
            <a:ext cx="1012141" cy="10121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st Passed icon">
            <a:extLst>
              <a:ext uri="{FF2B5EF4-FFF2-40B4-BE49-F238E27FC236}">
                <a16:creationId xmlns:a16="http://schemas.microsoft.com/office/drawing/2014/main" id="{D5DFFB2A-AA68-49E1-A0A7-335FA5ABCD2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59296" y="5557690"/>
            <a:ext cx="1012140" cy="10121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Berkshire Opportunities logo">
            <a:hlinkClick r:id="rId7"/>
            <a:extLst>
              <a:ext uri="{FF2B5EF4-FFF2-40B4-BE49-F238E27FC236}">
                <a16:creationId xmlns:a16="http://schemas.microsoft.com/office/drawing/2014/main" id="{2C2D54F5-9EB8-4ED9-B9C3-DCE37AD116BB}"/>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638744" y="1046635"/>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aptop icon">
            <a:extLst>
              <a:ext uri="{FF2B5EF4-FFF2-40B4-BE49-F238E27FC236}">
                <a16:creationId xmlns:a16="http://schemas.microsoft.com/office/drawing/2014/main" id="{EBBA45B7-E69D-47B5-B2B4-D5565FD4F10B}"/>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08166" y="3017162"/>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Shape 114">
            <a:extLst>
              <a:ext uri="{FF2B5EF4-FFF2-40B4-BE49-F238E27FC236}">
                <a16:creationId xmlns:a16="http://schemas.microsoft.com/office/drawing/2014/main" id="{E3110253-A7A9-45D9-84A9-91CE5F0FA801}"/>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Finding help &amp; information</a:t>
            </a:r>
          </a:p>
        </p:txBody>
      </p:sp>
    </p:spTree>
    <p:extLst>
      <p:ext uri="{BB962C8B-B14F-4D97-AF65-F5344CB8AC3E}">
        <p14:creationId xmlns:p14="http://schemas.microsoft.com/office/powerpoint/2010/main" val="126433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Signpost outline">
            <a:extLst>
              <a:ext uri="{FF2B5EF4-FFF2-40B4-BE49-F238E27FC236}">
                <a16:creationId xmlns:a16="http://schemas.microsoft.com/office/drawing/2014/main" id="{DD90CDEE-5402-4039-AF91-342032F2AE0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15" name="Graphic 14" descr="Information outline">
            <a:extLst>
              <a:ext uri="{FF2B5EF4-FFF2-40B4-BE49-F238E27FC236}">
                <a16:creationId xmlns:a16="http://schemas.microsoft.com/office/drawing/2014/main" id="{122923DB-A80E-433F-8AE2-8C6D8FCA3C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6"/>
            <a:ext cx="4965143" cy="1101635"/>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cs typeface="Arial" panose="020B0604020202020204" pitchFamily="34" charset="0"/>
              </a:rPr>
              <a:t>Berkshire also have a booklet to support your search for your future.  </a:t>
            </a:r>
          </a:p>
        </p:txBody>
      </p:sp>
      <p:pic>
        <p:nvPicPr>
          <p:cNvPr id="10" name="Picture 2" descr="Berkshire Opportunities logo">
            <a:hlinkClick r:id="rId7"/>
            <a:extLst>
              <a:ext uri="{FF2B5EF4-FFF2-40B4-BE49-F238E27FC236}">
                <a16:creationId xmlns:a16="http://schemas.microsoft.com/office/drawing/2014/main" id="{B4619379-72D5-4DB4-B08B-5037821C0560}"/>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638744" y="1046635"/>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hlinkClick r:id="rId9"/>
            <a:extLst>
              <a:ext uri="{FF2B5EF4-FFF2-40B4-BE49-F238E27FC236}">
                <a16:creationId xmlns:a16="http://schemas.microsoft.com/office/drawing/2014/main" id="{71EFC6DC-584F-4B3F-8E1C-BEA76D4E6BD0}"/>
              </a:ext>
            </a:extLst>
          </p:cNvPr>
          <p:cNvPicPr>
            <a:picLocks noChangeAspect="1"/>
          </p:cNvPicPr>
          <p:nvPr/>
        </p:nvPicPr>
        <p:blipFill>
          <a:blip r:embed="rId10"/>
          <a:stretch>
            <a:fillRect/>
          </a:stretch>
        </p:blipFill>
        <p:spPr>
          <a:xfrm>
            <a:off x="4205983" y="3194743"/>
            <a:ext cx="4728411" cy="2989488"/>
          </a:xfrm>
          <a:prstGeom prst="rect">
            <a:avLst/>
          </a:prstGeom>
        </p:spPr>
      </p:pic>
      <p:sp>
        <p:nvSpPr>
          <p:cNvPr id="16" name="Rectangle: Rounded Corners 15">
            <a:extLst>
              <a:ext uri="{FF2B5EF4-FFF2-40B4-BE49-F238E27FC236}">
                <a16:creationId xmlns:a16="http://schemas.microsoft.com/office/drawing/2014/main" id="{FC2D11AE-4AE5-4C86-9C82-6E1EAE878AD7}"/>
              </a:ext>
            </a:extLst>
          </p:cNvPr>
          <p:cNvSpPr/>
          <p:nvPr/>
        </p:nvSpPr>
        <p:spPr>
          <a:xfrm>
            <a:off x="303177" y="2392216"/>
            <a:ext cx="3631147" cy="1814517"/>
          </a:xfrm>
          <a:prstGeom prst="roundRect">
            <a:avLst/>
          </a:prstGeom>
          <a:solidFill>
            <a:srgbClr val="B8E3F6"/>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booklet contains a mix of </a:t>
            </a:r>
            <a:r>
              <a:rPr lang="en-GB" sz="1600" b="1" dirty="0">
                <a:solidFill>
                  <a:schemeClr val="tx1"/>
                </a:solidFill>
                <a:latin typeface="Century Gothic" panose="020B0502020202020204" pitchFamily="34" charset="0"/>
              </a:rPr>
              <a:t>useful information, data, tips and tasks</a:t>
            </a:r>
            <a:r>
              <a:rPr lang="en-GB" sz="1600" dirty="0">
                <a:solidFill>
                  <a:schemeClr val="tx1"/>
                </a:solidFill>
                <a:latin typeface="Century Gothic" panose="020B0502020202020204" pitchFamily="34" charset="0"/>
              </a:rPr>
              <a:t>. Work through the pages to get to grips with the world of work and use the links to find out more.</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19" name="Rectangle: Rounded Corners 18">
            <a:extLst>
              <a:ext uri="{FF2B5EF4-FFF2-40B4-BE49-F238E27FC236}">
                <a16:creationId xmlns:a16="http://schemas.microsoft.com/office/drawing/2014/main" id="{DBC8493A-9D9B-4F16-B27F-95D2653FE011}"/>
              </a:ext>
            </a:extLst>
          </p:cNvPr>
          <p:cNvSpPr/>
          <p:nvPr/>
        </p:nvSpPr>
        <p:spPr>
          <a:xfrm>
            <a:off x="303177" y="4601708"/>
            <a:ext cx="3631147" cy="1477227"/>
          </a:xfrm>
          <a:prstGeom prst="roundRect">
            <a:avLst/>
          </a:prstGeom>
          <a:solidFill>
            <a:srgbClr val="32B0E6"/>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There are a mix of </a:t>
            </a:r>
            <a:r>
              <a:rPr lang="en-GB" sz="1600" b="1" dirty="0">
                <a:solidFill>
                  <a:schemeClr val="tx1"/>
                </a:solidFill>
                <a:latin typeface="Century Gothic" panose="020B0502020202020204" pitchFamily="34" charset="0"/>
              </a:rPr>
              <a:t>exercises</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tips</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information</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links</a:t>
            </a:r>
            <a:r>
              <a:rPr lang="en-GB" sz="1600" dirty="0">
                <a:solidFill>
                  <a:schemeClr val="tx1"/>
                </a:solidFill>
                <a:latin typeface="Century Gothic" panose="020B0502020202020204" pitchFamily="34" charset="0"/>
              </a:rPr>
              <a:t> to useful web pages. Click </a:t>
            </a:r>
            <a:r>
              <a:rPr lang="en-GB" sz="1600" b="1" dirty="0">
                <a:solidFill>
                  <a:schemeClr val="tx1"/>
                </a:solidFill>
                <a:latin typeface="Century Gothic" panose="020B0502020202020204" pitchFamily="34" charset="0"/>
                <a:hlinkClick r:id="rId9">
                  <a:extLst>
                    <a:ext uri="{A12FA001-AC4F-418D-AE19-62706E023703}">
                      <ahyp:hlinkClr xmlns:ahyp="http://schemas.microsoft.com/office/drawing/2018/hyperlinkcolor" val="tx"/>
                    </a:ext>
                  </a:extLst>
                </a:hlinkClick>
              </a:rPr>
              <a:t>here</a:t>
            </a:r>
            <a:r>
              <a:rPr lang="en-GB" sz="1600" dirty="0">
                <a:solidFill>
                  <a:schemeClr val="tx1"/>
                </a:solidFill>
                <a:latin typeface="Century Gothic" panose="020B0502020202020204" pitchFamily="34" charset="0"/>
              </a:rPr>
              <a:t> to find out more about it.</a:t>
            </a:r>
          </a:p>
        </p:txBody>
      </p:sp>
      <p:sp>
        <p:nvSpPr>
          <p:cNvPr id="12" name="Shape 114">
            <a:extLst>
              <a:ext uri="{FF2B5EF4-FFF2-40B4-BE49-F238E27FC236}">
                <a16:creationId xmlns:a16="http://schemas.microsoft.com/office/drawing/2014/main" id="{C0370329-A93B-4D6F-8657-6F3E9822D07E}"/>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Finding help &amp; information</a:t>
            </a:r>
          </a:p>
        </p:txBody>
      </p:sp>
    </p:spTree>
    <p:extLst>
      <p:ext uri="{BB962C8B-B14F-4D97-AF65-F5344CB8AC3E}">
        <p14:creationId xmlns:p14="http://schemas.microsoft.com/office/powerpoint/2010/main" val="15644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Signpost outline">
            <a:extLst>
              <a:ext uri="{FF2B5EF4-FFF2-40B4-BE49-F238E27FC236}">
                <a16:creationId xmlns:a16="http://schemas.microsoft.com/office/drawing/2014/main" id="{B1818FF2-D4AB-47AE-98EB-BFD82E38D96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4800" y="1520356"/>
            <a:ext cx="5229922" cy="5229922"/>
          </a:xfrm>
          <a:prstGeom prst="rect">
            <a:avLst/>
          </a:prstGeom>
        </p:spPr>
      </p:pic>
      <p:pic>
        <p:nvPicPr>
          <p:cNvPr id="4" name="Graphic 3" descr="Information outline">
            <a:extLst>
              <a:ext uri="{FF2B5EF4-FFF2-40B4-BE49-F238E27FC236}">
                <a16:creationId xmlns:a16="http://schemas.microsoft.com/office/drawing/2014/main" id="{52CFACEA-9FA8-4DDB-853A-E5AB0D8559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6" name="Rectangle: Rounded Corners 5">
            <a:extLst>
              <a:ext uri="{FF2B5EF4-FFF2-40B4-BE49-F238E27FC236}">
                <a16:creationId xmlns:a16="http://schemas.microsoft.com/office/drawing/2014/main" id="{A492409C-3B85-481D-BE1F-2E40D109E03F}"/>
              </a:ext>
            </a:extLst>
          </p:cNvPr>
          <p:cNvSpPr/>
          <p:nvPr/>
        </p:nvSpPr>
        <p:spPr>
          <a:xfrm>
            <a:off x="2069102" y="2568376"/>
            <a:ext cx="5005795" cy="1721245"/>
          </a:xfrm>
          <a:prstGeom prst="roundRect">
            <a:avLst/>
          </a:prstGeom>
          <a:solidFill>
            <a:srgbClr val="B8E3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Over the </a:t>
            </a:r>
            <a:r>
              <a:rPr lang="en-GB" sz="1600" b="1" dirty="0">
                <a:solidFill>
                  <a:schemeClr val="tx1"/>
                </a:solidFill>
                <a:latin typeface="Century Gothic" panose="020B0502020202020204" pitchFamily="34" charset="0"/>
              </a:rPr>
              <a:t>next few slides </a:t>
            </a:r>
            <a:r>
              <a:rPr lang="en-GB" sz="1600" dirty="0">
                <a:solidFill>
                  <a:schemeClr val="tx1"/>
                </a:solidFill>
                <a:latin typeface="Century Gothic" panose="020B0502020202020204" pitchFamily="34" charset="0"/>
              </a:rPr>
              <a:t>there are </a:t>
            </a:r>
            <a:r>
              <a:rPr lang="en-GB" sz="1600" b="1" dirty="0">
                <a:solidFill>
                  <a:schemeClr val="tx1"/>
                </a:solidFill>
                <a:latin typeface="Century Gothic" panose="020B0502020202020204" pitchFamily="34" charset="0"/>
              </a:rPr>
              <a:t>website links to some of the employers </a:t>
            </a:r>
            <a:r>
              <a:rPr lang="en-GB" sz="1600" dirty="0">
                <a:solidFill>
                  <a:schemeClr val="tx1"/>
                </a:solidFill>
                <a:latin typeface="Century Gothic" panose="020B0502020202020204" pitchFamily="34" charset="0"/>
              </a:rPr>
              <a:t>here in Berkshire and </a:t>
            </a:r>
            <a:r>
              <a:rPr lang="en-GB" sz="1600" b="1" dirty="0">
                <a:solidFill>
                  <a:schemeClr val="tx1"/>
                </a:solidFill>
                <a:latin typeface="Century Gothic" panose="020B0502020202020204" pitchFamily="34" charset="0"/>
              </a:rPr>
              <a:t>other agencies </a:t>
            </a:r>
            <a:r>
              <a:rPr lang="en-GB" sz="1600" dirty="0">
                <a:solidFill>
                  <a:schemeClr val="tx1"/>
                </a:solidFill>
                <a:latin typeface="Century Gothic" panose="020B0502020202020204" pitchFamily="34" charset="0"/>
              </a:rPr>
              <a:t>offering help and support.  </a:t>
            </a:r>
          </a:p>
        </p:txBody>
      </p:sp>
    </p:spTree>
    <p:extLst>
      <p:ext uri="{BB962C8B-B14F-4D97-AF65-F5344CB8AC3E}">
        <p14:creationId xmlns:p14="http://schemas.microsoft.com/office/powerpoint/2010/main" val="2820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phic 35" descr="Signpost outline">
            <a:extLst>
              <a:ext uri="{FF2B5EF4-FFF2-40B4-BE49-F238E27FC236}">
                <a16:creationId xmlns:a16="http://schemas.microsoft.com/office/drawing/2014/main" id="{72885E48-5153-45AD-BD01-28319581482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8" name="Graphic 37" descr="Information outline">
            <a:extLst>
              <a:ext uri="{FF2B5EF4-FFF2-40B4-BE49-F238E27FC236}">
                <a16:creationId xmlns:a16="http://schemas.microsoft.com/office/drawing/2014/main" id="{63C563CB-B908-4599-B798-5D7E6A6270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Construction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20" name="Picture 19">
            <a:hlinkClick r:id="rId7"/>
            <a:extLst>
              <a:ext uri="{FF2B5EF4-FFF2-40B4-BE49-F238E27FC236}">
                <a16:creationId xmlns:a16="http://schemas.microsoft.com/office/drawing/2014/main" id="{724C4CD2-1F9C-4554-9DC1-CEF726269729}"/>
              </a:ext>
            </a:extLst>
          </p:cNvPr>
          <p:cNvPicPr>
            <a:picLocks noChangeAspect="1"/>
          </p:cNvPicPr>
          <p:nvPr/>
        </p:nvPicPr>
        <p:blipFill>
          <a:blip r:embed="rId8"/>
          <a:stretch>
            <a:fillRect/>
          </a:stretch>
        </p:blipFill>
        <p:spPr>
          <a:xfrm rot="586529">
            <a:off x="2551608" y="2256938"/>
            <a:ext cx="1589514" cy="953708"/>
          </a:xfrm>
          <a:prstGeom prst="rect">
            <a:avLst/>
          </a:prstGeom>
          <a:effectLst>
            <a:outerShdw blurRad="50800" dist="38100" dir="2700000" algn="tl" rotWithShape="0">
              <a:prstClr val="black">
                <a:alpha val="40000"/>
              </a:prstClr>
            </a:outerShdw>
          </a:effectLst>
        </p:spPr>
      </p:pic>
      <p:pic>
        <p:nvPicPr>
          <p:cNvPr id="21" name="Picture 20">
            <a:hlinkClick r:id="rId9"/>
            <a:extLst>
              <a:ext uri="{FF2B5EF4-FFF2-40B4-BE49-F238E27FC236}">
                <a16:creationId xmlns:a16="http://schemas.microsoft.com/office/drawing/2014/main" id="{1E3821CD-B713-43B1-99C0-0709343FA27D}"/>
              </a:ext>
            </a:extLst>
          </p:cNvPr>
          <p:cNvPicPr>
            <a:picLocks noChangeAspect="1"/>
          </p:cNvPicPr>
          <p:nvPr/>
        </p:nvPicPr>
        <p:blipFill>
          <a:blip r:embed="rId10"/>
          <a:stretch>
            <a:fillRect/>
          </a:stretch>
        </p:blipFill>
        <p:spPr>
          <a:xfrm rot="21379993">
            <a:off x="610897" y="3623934"/>
            <a:ext cx="1564229" cy="1251383"/>
          </a:xfrm>
          <a:prstGeom prst="rect">
            <a:avLst/>
          </a:prstGeom>
          <a:effectLst>
            <a:outerShdw blurRad="50800" dist="38100" dir="2700000" algn="tl" rotWithShape="0">
              <a:prstClr val="black">
                <a:alpha val="40000"/>
              </a:prstClr>
            </a:outerShdw>
          </a:effectLst>
        </p:spPr>
      </p:pic>
      <p:pic>
        <p:nvPicPr>
          <p:cNvPr id="23" name="Picture 22">
            <a:hlinkClick r:id="rId11"/>
            <a:extLst>
              <a:ext uri="{FF2B5EF4-FFF2-40B4-BE49-F238E27FC236}">
                <a16:creationId xmlns:a16="http://schemas.microsoft.com/office/drawing/2014/main" id="{5767573F-C31A-42FA-BC25-14ACB8F08F6F}"/>
              </a:ext>
            </a:extLst>
          </p:cNvPr>
          <p:cNvPicPr>
            <a:picLocks noChangeAspect="1"/>
          </p:cNvPicPr>
          <p:nvPr/>
        </p:nvPicPr>
        <p:blipFill>
          <a:blip r:embed="rId12"/>
          <a:stretch>
            <a:fillRect/>
          </a:stretch>
        </p:blipFill>
        <p:spPr>
          <a:xfrm rot="21240508">
            <a:off x="6311578" y="3637474"/>
            <a:ext cx="2328362" cy="384539"/>
          </a:xfrm>
          <a:prstGeom prst="rect">
            <a:avLst/>
          </a:prstGeom>
          <a:effectLst>
            <a:outerShdw blurRad="50800" dist="38100" dir="2700000" algn="tl" rotWithShape="0">
              <a:prstClr val="black">
                <a:alpha val="40000"/>
              </a:prstClr>
            </a:outerShdw>
          </a:effectLst>
        </p:spPr>
      </p:pic>
      <p:pic>
        <p:nvPicPr>
          <p:cNvPr id="26" name="Picture 25">
            <a:hlinkClick r:id="rId13"/>
            <a:extLst>
              <a:ext uri="{FF2B5EF4-FFF2-40B4-BE49-F238E27FC236}">
                <a16:creationId xmlns:a16="http://schemas.microsoft.com/office/drawing/2014/main" id="{2049E4C3-321B-40A5-A9FD-712C4F6021CA}"/>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335967">
            <a:off x="3643070" y="3730168"/>
            <a:ext cx="2354526" cy="361602"/>
          </a:xfrm>
          <a:prstGeom prst="rect">
            <a:avLst/>
          </a:prstGeom>
          <a:effectLst>
            <a:outerShdw blurRad="50800" dist="38100" dir="2700000" algn="tl" rotWithShape="0">
              <a:prstClr val="black">
                <a:alpha val="40000"/>
              </a:prstClr>
            </a:outerShdw>
          </a:effectLst>
        </p:spPr>
      </p:pic>
      <p:pic>
        <p:nvPicPr>
          <p:cNvPr id="28" name="Picture 27">
            <a:hlinkClick r:id="rId15"/>
            <a:extLst>
              <a:ext uri="{FF2B5EF4-FFF2-40B4-BE49-F238E27FC236}">
                <a16:creationId xmlns:a16="http://schemas.microsoft.com/office/drawing/2014/main" id="{843449A7-49D6-4358-AD83-293238651ACE}"/>
              </a:ext>
            </a:extLst>
          </p:cNvPr>
          <p:cNvPicPr>
            <a:picLocks noChangeAspect="1"/>
          </p:cNvPicPr>
          <p:nvPr/>
        </p:nvPicPr>
        <p:blipFill>
          <a:blip r:embed="rId16"/>
          <a:stretch>
            <a:fillRect/>
          </a:stretch>
        </p:blipFill>
        <p:spPr>
          <a:xfrm rot="194003">
            <a:off x="2490443" y="3668578"/>
            <a:ext cx="902468" cy="1209493"/>
          </a:xfrm>
          <a:prstGeom prst="rect">
            <a:avLst/>
          </a:prstGeom>
          <a:effectLst>
            <a:outerShdw blurRad="50800" dist="38100" dir="2700000" algn="tl" rotWithShape="0">
              <a:prstClr val="black">
                <a:alpha val="40000"/>
              </a:prstClr>
            </a:outerShdw>
          </a:effectLst>
        </p:spPr>
      </p:pic>
      <p:pic>
        <p:nvPicPr>
          <p:cNvPr id="29" name="Picture 28">
            <a:hlinkClick r:id="rId17"/>
            <a:extLst>
              <a:ext uri="{FF2B5EF4-FFF2-40B4-BE49-F238E27FC236}">
                <a16:creationId xmlns:a16="http://schemas.microsoft.com/office/drawing/2014/main" id="{45CEB6D4-DBF0-4185-A861-C5CBB50C0A29}"/>
              </a:ext>
            </a:extLst>
          </p:cNvPr>
          <p:cNvPicPr>
            <a:picLocks noChangeAspect="1"/>
          </p:cNvPicPr>
          <p:nvPr/>
        </p:nvPicPr>
        <p:blipFill>
          <a:blip r:embed="rId18"/>
          <a:stretch>
            <a:fillRect/>
          </a:stretch>
        </p:blipFill>
        <p:spPr>
          <a:xfrm rot="21248230">
            <a:off x="4768211" y="2388298"/>
            <a:ext cx="1600180" cy="953707"/>
          </a:xfrm>
          <a:prstGeom prst="rect">
            <a:avLst/>
          </a:prstGeom>
          <a:effectLst>
            <a:outerShdw blurRad="50800" dist="38100" dir="2700000" algn="tl" rotWithShape="0">
              <a:prstClr val="black">
                <a:alpha val="40000"/>
              </a:prstClr>
            </a:outerShdw>
          </a:effectLst>
        </p:spPr>
      </p:pic>
      <p:pic>
        <p:nvPicPr>
          <p:cNvPr id="30" name="Picture 29">
            <a:hlinkClick r:id="rId19"/>
            <a:extLst>
              <a:ext uri="{FF2B5EF4-FFF2-40B4-BE49-F238E27FC236}">
                <a16:creationId xmlns:a16="http://schemas.microsoft.com/office/drawing/2014/main" id="{09223E15-1D34-4EF9-B55E-940229079032}"/>
              </a:ext>
            </a:extLst>
          </p:cNvPr>
          <p:cNvPicPr>
            <a:picLocks noChangeAspect="1"/>
          </p:cNvPicPr>
          <p:nvPr/>
        </p:nvPicPr>
        <p:blipFill>
          <a:blip r:embed="rId20"/>
          <a:stretch>
            <a:fillRect/>
          </a:stretch>
        </p:blipFill>
        <p:spPr>
          <a:xfrm rot="243081">
            <a:off x="6628995" y="2380932"/>
            <a:ext cx="2091746" cy="766785"/>
          </a:xfrm>
          <a:prstGeom prst="rect">
            <a:avLst/>
          </a:prstGeom>
          <a:effectLst>
            <a:outerShdw blurRad="50800" dist="38100" dir="2700000" algn="tl" rotWithShape="0">
              <a:prstClr val="black">
                <a:alpha val="40000"/>
              </a:prstClr>
            </a:outerShdw>
          </a:effectLst>
        </p:spPr>
      </p:pic>
      <p:pic>
        <p:nvPicPr>
          <p:cNvPr id="31" name="Picture 30">
            <a:hlinkClick r:id="rId21"/>
            <a:extLst>
              <a:ext uri="{FF2B5EF4-FFF2-40B4-BE49-F238E27FC236}">
                <a16:creationId xmlns:a16="http://schemas.microsoft.com/office/drawing/2014/main" id="{5BEB485B-CFE9-4E52-89D1-B94BE192E72E}"/>
              </a:ext>
            </a:extLst>
          </p:cNvPr>
          <p:cNvPicPr>
            <a:picLocks noChangeAspect="1"/>
          </p:cNvPicPr>
          <p:nvPr/>
        </p:nvPicPr>
        <p:blipFill>
          <a:blip r:embed="rId22"/>
          <a:stretch>
            <a:fillRect/>
          </a:stretch>
        </p:blipFill>
        <p:spPr>
          <a:xfrm rot="21002257">
            <a:off x="414555" y="2215175"/>
            <a:ext cx="1725932" cy="899039"/>
          </a:xfrm>
          <a:prstGeom prst="rect">
            <a:avLst/>
          </a:prstGeom>
          <a:effectLst>
            <a:outerShdw blurRad="50800" dist="38100" dir="2700000" algn="tl" rotWithShape="0">
              <a:prstClr val="black">
                <a:alpha val="40000"/>
              </a:prstClr>
            </a:outerShdw>
          </a:effectLst>
        </p:spPr>
      </p:pic>
      <p:pic>
        <p:nvPicPr>
          <p:cNvPr id="32" name="Picture 31">
            <a:hlinkClick r:id="rId23"/>
            <a:extLst>
              <a:ext uri="{FF2B5EF4-FFF2-40B4-BE49-F238E27FC236}">
                <a16:creationId xmlns:a16="http://schemas.microsoft.com/office/drawing/2014/main" id="{39C71C41-44FE-4CB2-891C-FBF8C0A3F036}"/>
              </a:ext>
            </a:extLst>
          </p:cNvPr>
          <p:cNvPicPr>
            <a:picLocks noChangeAspect="1"/>
          </p:cNvPicPr>
          <p:nvPr/>
        </p:nvPicPr>
        <p:blipFill>
          <a:blip r:embed="rId24"/>
          <a:stretch>
            <a:fillRect/>
          </a:stretch>
        </p:blipFill>
        <p:spPr>
          <a:xfrm>
            <a:off x="6709730" y="4270046"/>
            <a:ext cx="1642440" cy="821220"/>
          </a:xfrm>
          <a:prstGeom prst="rect">
            <a:avLst/>
          </a:prstGeom>
          <a:effectLst>
            <a:outerShdw blurRad="50800" dist="38100" dir="2700000" algn="tl" rotWithShape="0">
              <a:prstClr val="black">
                <a:alpha val="40000"/>
              </a:prstClr>
            </a:outerShdw>
          </a:effectLst>
        </p:spPr>
      </p:pic>
      <p:pic>
        <p:nvPicPr>
          <p:cNvPr id="33" name="Picture 32">
            <a:hlinkClick r:id="rId25"/>
            <a:extLst>
              <a:ext uri="{FF2B5EF4-FFF2-40B4-BE49-F238E27FC236}">
                <a16:creationId xmlns:a16="http://schemas.microsoft.com/office/drawing/2014/main" id="{60950C71-EC61-4FCE-906B-8007EE2E91CF}"/>
              </a:ext>
            </a:extLst>
          </p:cNvPr>
          <p:cNvPicPr>
            <a:picLocks noChangeAspect="1"/>
          </p:cNvPicPr>
          <p:nvPr/>
        </p:nvPicPr>
        <p:blipFill>
          <a:blip r:embed="rId26"/>
          <a:stretch>
            <a:fillRect/>
          </a:stretch>
        </p:blipFill>
        <p:spPr>
          <a:xfrm>
            <a:off x="3985771" y="4405178"/>
            <a:ext cx="1896327" cy="645244"/>
          </a:xfrm>
          <a:prstGeom prst="rect">
            <a:avLst/>
          </a:prstGeom>
          <a:effectLst>
            <a:outerShdw blurRad="50800" dist="38100" dir="2700000" algn="tl" rotWithShape="0">
              <a:prstClr val="black">
                <a:alpha val="40000"/>
              </a:prstClr>
            </a:outerShdw>
          </a:effectLst>
        </p:spPr>
      </p:pic>
      <p:sp>
        <p:nvSpPr>
          <p:cNvPr id="34" name="Rectangle: Rounded Corners 33">
            <a:extLst>
              <a:ext uri="{FF2B5EF4-FFF2-40B4-BE49-F238E27FC236}">
                <a16:creationId xmlns:a16="http://schemas.microsoft.com/office/drawing/2014/main" id="{CC7FE4AF-AFE7-4B37-BB9F-02809B38E868}"/>
              </a:ext>
            </a:extLst>
          </p:cNvPr>
          <p:cNvSpPr/>
          <p:nvPr/>
        </p:nvSpPr>
        <p:spPr>
          <a:xfrm>
            <a:off x="289595" y="5431844"/>
            <a:ext cx="8564809" cy="111217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a:t>
            </a:r>
            <a:r>
              <a:rPr lang="en-GB" sz="1600" b="1" dirty="0">
                <a:solidFill>
                  <a:schemeClr val="tx1"/>
                </a:solidFill>
                <a:latin typeface="Century Gothic" panose="020B0502020202020204" pitchFamily="34" charset="0"/>
              </a:rPr>
              <a:t>construction industry </a:t>
            </a:r>
            <a:r>
              <a:rPr lang="en-GB" sz="1600" dirty="0">
                <a:solidFill>
                  <a:schemeClr val="tx1"/>
                </a:solidFill>
                <a:latin typeface="Century Gothic" panose="020B0502020202020204" pitchFamily="34" charset="0"/>
              </a:rPr>
              <a:t>plays a </a:t>
            </a:r>
            <a:r>
              <a:rPr lang="en-GB" sz="1600" b="1" dirty="0">
                <a:solidFill>
                  <a:schemeClr val="tx1"/>
                </a:solidFill>
                <a:latin typeface="Century Gothic" panose="020B0502020202020204" pitchFamily="34" charset="0"/>
              </a:rPr>
              <a:t>leading role in delivering economic growth</a:t>
            </a:r>
            <a:r>
              <a:rPr lang="en-GB" sz="1600" dirty="0">
                <a:solidFill>
                  <a:schemeClr val="tx1"/>
                </a:solidFill>
                <a:latin typeface="Century Gothic" panose="020B0502020202020204" pitchFamily="34" charset="0"/>
              </a:rPr>
              <a:t>. The industry is </a:t>
            </a:r>
            <a:r>
              <a:rPr lang="en-GB" sz="1600" b="1" dirty="0">
                <a:solidFill>
                  <a:schemeClr val="tx1"/>
                </a:solidFill>
                <a:latin typeface="Century Gothic" panose="020B0502020202020204" pitchFamily="34" charset="0"/>
              </a:rPr>
              <a:t>essential</a:t>
            </a:r>
            <a:r>
              <a:rPr lang="en-GB" sz="1600" dirty="0">
                <a:solidFill>
                  <a:schemeClr val="tx1"/>
                </a:solidFill>
                <a:latin typeface="Century Gothic" panose="020B0502020202020204" pitchFamily="34" charset="0"/>
              </a:rPr>
              <a:t> in meeting the </a:t>
            </a:r>
            <a:r>
              <a:rPr lang="en-GB" sz="1600" b="1" dirty="0">
                <a:solidFill>
                  <a:schemeClr val="tx1"/>
                </a:solidFill>
                <a:latin typeface="Century Gothic" panose="020B0502020202020204" pitchFamily="34" charset="0"/>
              </a:rPr>
              <a:t>economic and social challenges </a:t>
            </a:r>
            <a:r>
              <a:rPr lang="en-GB" sz="1600" dirty="0">
                <a:solidFill>
                  <a:schemeClr val="tx1"/>
                </a:solidFill>
                <a:latin typeface="Century Gothic" panose="020B0502020202020204" pitchFamily="34" charset="0"/>
              </a:rPr>
              <a:t>that local areas face across the </a:t>
            </a:r>
            <a:r>
              <a:rPr lang="en-GB" sz="1600" b="1" dirty="0">
                <a:solidFill>
                  <a:schemeClr val="tx1"/>
                </a:solidFill>
                <a:latin typeface="Century Gothic" panose="020B0502020202020204" pitchFamily="34" charset="0"/>
              </a:rPr>
              <a:t>infrastructure</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housing</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repair and maintenance</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industrial</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commercial</a:t>
            </a:r>
            <a:r>
              <a:rPr lang="en-GB" sz="1600" dirty="0">
                <a:solidFill>
                  <a:schemeClr val="tx1"/>
                </a:solidFill>
                <a:latin typeface="Century Gothic" panose="020B0502020202020204" pitchFamily="34" charset="0"/>
              </a:rPr>
              <a:t> sectors. </a:t>
            </a:r>
            <a:endParaRPr lang="en-GB" sz="1600" dirty="0">
              <a:solidFill>
                <a:schemeClr val="tx1"/>
              </a:solidFill>
              <a:latin typeface="Century Gothic" panose="020B0502020202020204" pitchFamily="34" charset="0"/>
              <a:cs typeface="Calibri"/>
            </a:endParaRPr>
          </a:p>
        </p:txBody>
      </p:sp>
      <p:pic>
        <p:nvPicPr>
          <p:cNvPr id="37" name="Picture 2" descr="Berkshire Opportunities logo">
            <a:extLst>
              <a:ext uri="{FF2B5EF4-FFF2-40B4-BE49-F238E27FC236}">
                <a16:creationId xmlns:a16="http://schemas.microsoft.com/office/drawing/2014/main" id="{1BF398BE-A329-4F9B-820A-94407EFC3E05}"/>
              </a:ext>
            </a:extLst>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35" name="Shape 114">
            <a:extLst>
              <a:ext uri="{FF2B5EF4-FFF2-40B4-BE49-F238E27FC236}">
                <a16:creationId xmlns:a16="http://schemas.microsoft.com/office/drawing/2014/main" id="{846147EE-832F-4081-9286-7B3E7B8C2475}"/>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8479278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3256</TotalTime>
  <Words>2463</Words>
  <Application>Microsoft Office PowerPoint</Application>
  <PresentationFormat>On-screen Show (4:3)</PresentationFormat>
  <Paragraphs>288</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Century Gothic</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Jude Hadfield</dc:creator>
  <cp:lastModifiedBy>Lara</cp:lastModifiedBy>
  <cp:revision>186</cp:revision>
  <cp:lastPrinted>2021-05-05T14:35:11Z</cp:lastPrinted>
  <dcterms:created xsi:type="dcterms:W3CDTF">2021-02-15T13:09:11Z</dcterms:created>
  <dcterms:modified xsi:type="dcterms:W3CDTF">2021-06-28T15:23:27Z</dcterms:modified>
</cp:coreProperties>
</file>