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 id="2147483685" r:id="rId5"/>
  </p:sldMasterIdLst>
  <p:handoutMasterIdLst>
    <p:handoutMasterId r:id="rId57"/>
  </p:handoutMasterIdLst>
  <p:sldIdLst>
    <p:sldId id="256" r:id="rId6"/>
    <p:sldId id="259" r:id="rId7"/>
    <p:sldId id="258" r:id="rId8"/>
    <p:sldId id="308" r:id="rId9"/>
    <p:sldId id="309" r:id="rId10"/>
    <p:sldId id="260" r:id="rId11"/>
    <p:sldId id="298" r:id="rId12"/>
    <p:sldId id="310" r:id="rId13"/>
    <p:sldId id="305" r:id="rId14"/>
    <p:sldId id="261" r:id="rId15"/>
    <p:sldId id="262" r:id="rId16"/>
    <p:sldId id="263" r:id="rId17"/>
    <p:sldId id="279" r:id="rId18"/>
    <p:sldId id="306" r:id="rId19"/>
    <p:sldId id="281" r:id="rId20"/>
    <p:sldId id="264" r:id="rId21"/>
    <p:sldId id="265" r:id="rId22"/>
    <p:sldId id="284" r:id="rId23"/>
    <p:sldId id="283" r:id="rId24"/>
    <p:sldId id="266" r:id="rId25"/>
    <p:sldId id="267" r:id="rId26"/>
    <p:sldId id="273" r:id="rId27"/>
    <p:sldId id="299" r:id="rId28"/>
    <p:sldId id="286" r:id="rId29"/>
    <p:sldId id="311" r:id="rId30"/>
    <p:sldId id="268" r:id="rId31"/>
    <p:sldId id="274" r:id="rId32"/>
    <p:sldId id="300" r:id="rId33"/>
    <p:sldId id="292" r:id="rId34"/>
    <p:sldId id="312" r:id="rId35"/>
    <p:sldId id="269" r:id="rId36"/>
    <p:sldId id="275" r:id="rId37"/>
    <p:sldId id="301" r:id="rId38"/>
    <p:sldId id="293" r:id="rId39"/>
    <p:sldId id="313" r:id="rId40"/>
    <p:sldId id="270" r:id="rId41"/>
    <p:sldId id="276" r:id="rId42"/>
    <p:sldId id="302" r:id="rId43"/>
    <p:sldId id="294" r:id="rId44"/>
    <p:sldId id="314" r:id="rId45"/>
    <p:sldId id="271" r:id="rId46"/>
    <p:sldId id="277" r:id="rId47"/>
    <p:sldId id="303" r:id="rId48"/>
    <p:sldId id="295" r:id="rId49"/>
    <p:sldId id="315" r:id="rId50"/>
    <p:sldId id="272" r:id="rId51"/>
    <p:sldId id="278" r:id="rId52"/>
    <p:sldId id="304" r:id="rId53"/>
    <p:sldId id="296" r:id="rId54"/>
    <p:sldId id="316" r:id="rId55"/>
    <p:sldId id="307"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67" d="100"/>
          <a:sy n="67" d="100"/>
        </p:scale>
        <p:origin x="604" y="44"/>
      </p:cViewPr>
      <p:guideLst>
        <p:guide orient="horz" pos="2160"/>
        <p:guide pos="3840"/>
      </p:guideLst>
    </p:cSldViewPr>
  </p:slideViewPr>
  <p:notesTextViewPr>
    <p:cViewPr>
      <p:scale>
        <a:sx n="1" d="1"/>
        <a:sy n="1" d="1"/>
      </p:scale>
      <p:origin x="0" y="0"/>
    </p:cViewPr>
  </p:notesTextViewPr>
  <p:notesViewPr>
    <p:cSldViewPr snapToGrid="0" showGuides="1">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exter%20Levick\Documents\Industries%20hit%20hardest%20by%20COVID%20shutdow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exter%20Levick\Documents\Industries%20hit%20hardest%20by%20COVID%20shutdow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exter%20Levick\Documents\Industries%20hit%20hardest%20by%20COVID%20shutdow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exter%20Levick\Documents\Industries%20hit%20hardest%20by%20COVID%20shutdow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Dexter%20Levick\Documents\Industries%20hit%20hardest%20by%20COVID%20shutdow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Dexter%20Levick\Documents\Industries%20hit%20hardest%20by%20COVID%20shutdown.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Percentage</a:t>
            </a:r>
            <a:r>
              <a:rPr lang="en-US" baseline="0" dirty="0"/>
              <a:t> </a:t>
            </a:r>
            <a:r>
              <a:rPr lang="en-US" dirty="0"/>
              <a:t>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Bracknell Forest </c:v>
                </c:pt>
                <c:pt idx="1">
                  <c:v>Thames Valley Berkshire</c:v>
                </c:pt>
                <c:pt idx="2">
                  <c:v>Great Britain</c:v>
                </c:pt>
              </c:strCache>
            </c:strRef>
          </c:cat>
          <c:val>
            <c:numRef>
              <c:f>Sheet1!$B$2:$B$4</c:f>
              <c:numCache>
                <c:formatCode>0.00%</c:formatCode>
                <c:ptCount val="3"/>
                <c:pt idx="0">
                  <c:v>0.15296666666666667</c:v>
                </c:pt>
                <c:pt idx="1">
                  <c:v>0.16805555555555557</c:v>
                </c:pt>
                <c:pt idx="2">
                  <c:v>0.15624109026629412</c:v>
                </c:pt>
              </c:numCache>
            </c:numRef>
          </c:val>
          <c:extLst>
            <c:ext xmlns:c16="http://schemas.microsoft.com/office/drawing/2014/chart" uri="{C3380CC4-5D6E-409C-BE32-E72D297353CC}">
              <c16:uniqueId val="{00000000-CA00-4E6B-9ABD-0BFD17AB20AF}"/>
            </c:ext>
          </c:extLst>
        </c:ser>
        <c:dLbls>
          <c:dLblPos val="outEnd"/>
          <c:showLegendKey val="0"/>
          <c:showVal val="1"/>
          <c:showCatName val="0"/>
          <c:showSerName val="0"/>
          <c:showPercent val="0"/>
          <c:showBubbleSize val="0"/>
        </c:dLbls>
        <c:gapWidth val="219"/>
        <c:overlap val="-27"/>
        <c:axId val="420605320"/>
        <c:axId val="420604992"/>
      </c:barChart>
      <c:catAx>
        <c:axId val="4206053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0604992"/>
        <c:crosses val="autoZero"/>
        <c:auto val="1"/>
        <c:lblAlgn val="ctr"/>
        <c:lblOffset val="100"/>
        <c:noMultiLvlLbl val="0"/>
      </c:catAx>
      <c:valAx>
        <c:axId val="420604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 of total jobs affected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0605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Percentage</a:t>
            </a:r>
            <a:r>
              <a:rPr lang="en-GB" baseline="0" dirty="0"/>
              <a:t> </a:t>
            </a:r>
            <a:r>
              <a:rPr lang="en-GB" dirty="0"/>
              <a:t>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Sheet1!$B$6</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Sheet1!$A$7:$A$9</c:f>
              <c:strCache>
                <c:ptCount val="3"/>
                <c:pt idx="0">
                  <c:v>Slough</c:v>
                </c:pt>
                <c:pt idx="1">
                  <c:v>Thames Valley Berkshire</c:v>
                </c:pt>
                <c:pt idx="2">
                  <c:v>Great Britain</c:v>
                </c:pt>
              </c:strCache>
            </c:strRef>
          </c:cat>
          <c:val>
            <c:numRef>
              <c:f>Sheet1!$B$7:$B$9</c:f>
              <c:numCache>
                <c:formatCode>0.00%</c:formatCode>
                <c:ptCount val="3"/>
                <c:pt idx="0">
                  <c:v>0.12097872340425532</c:v>
                </c:pt>
                <c:pt idx="1">
                  <c:v>0.16805555555555557</c:v>
                </c:pt>
                <c:pt idx="2">
                  <c:v>0.15624109026629412</c:v>
                </c:pt>
              </c:numCache>
            </c:numRef>
          </c:val>
          <c:extLst>
            <c:ext xmlns:c16="http://schemas.microsoft.com/office/drawing/2014/chart" uri="{C3380CC4-5D6E-409C-BE32-E72D297353CC}">
              <c16:uniqueId val="{00000000-B8B6-46E7-BA8A-E960F71C3D8B}"/>
            </c:ext>
          </c:extLst>
        </c:ser>
        <c:dLbls>
          <c:dLblPos val="outEnd"/>
          <c:showLegendKey val="0"/>
          <c:showVal val="1"/>
          <c:showCatName val="0"/>
          <c:showSerName val="0"/>
          <c:showPercent val="0"/>
          <c:showBubbleSize val="0"/>
        </c:dLbls>
        <c:gapWidth val="219"/>
        <c:overlap val="-27"/>
        <c:axId val="609007656"/>
        <c:axId val="609011264"/>
      </c:barChart>
      <c:catAx>
        <c:axId val="6090076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9011264"/>
        <c:crosses val="autoZero"/>
        <c:auto val="1"/>
        <c:lblAlgn val="ctr"/>
        <c:lblOffset val="100"/>
        <c:noMultiLvlLbl val="0"/>
      </c:catAx>
      <c:valAx>
        <c:axId val="609011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 of total jobs affected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9007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Percentage 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Sheet1!$B$11</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Sheet1!$A$12:$A$14</c:f>
              <c:strCache>
                <c:ptCount val="3"/>
                <c:pt idx="0">
                  <c:v>Reading</c:v>
                </c:pt>
                <c:pt idx="1">
                  <c:v>Thames Valley Berkshire</c:v>
                </c:pt>
                <c:pt idx="2">
                  <c:v>Great Britain</c:v>
                </c:pt>
              </c:strCache>
            </c:strRef>
          </c:cat>
          <c:val>
            <c:numRef>
              <c:f>Sheet1!$B$12:$B$14</c:f>
              <c:numCache>
                <c:formatCode>0.00%</c:formatCode>
                <c:ptCount val="3"/>
                <c:pt idx="0">
                  <c:v>0.153616</c:v>
                </c:pt>
                <c:pt idx="1">
                  <c:v>0.16805555555555557</c:v>
                </c:pt>
                <c:pt idx="2">
                  <c:v>0.15624109026629412</c:v>
                </c:pt>
              </c:numCache>
            </c:numRef>
          </c:val>
          <c:extLst>
            <c:ext xmlns:c16="http://schemas.microsoft.com/office/drawing/2014/chart" uri="{C3380CC4-5D6E-409C-BE32-E72D297353CC}">
              <c16:uniqueId val="{00000000-E2B5-4386-BEA1-68DEF0028BEB}"/>
            </c:ext>
          </c:extLst>
        </c:ser>
        <c:dLbls>
          <c:dLblPos val="outEnd"/>
          <c:showLegendKey val="0"/>
          <c:showVal val="1"/>
          <c:showCatName val="0"/>
          <c:showSerName val="0"/>
          <c:showPercent val="0"/>
          <c:showBubbleSize val="0"/>
        </c:dLbls>
        <c:gapWidth val="219"/>
        <c:overlap val="-27"/>
        <c:axId val="603027416"/>
        <c:axId val="603032664"/>
      </c:barChart>
      <c:catAx>
        <c:axId val="6030274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3032664"/>
        <c:crosses val="autoZero"/>
        <c:auto val="1"/>
        <c:lblAlgn val="ctr"/>
        <c:lblOffset val="100"/>
        <c:noMultiLvlLbl val="0"/>
      </c:catAx>
      <c:valAx>
        <c:axId val="6030326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a:t>
                </a:r>
                <a:r>
                  <a:rPr lang="en-GB" baseline="0" dirty="0"/>
                  <a:t> of total jobs affected </a:t>
                </a:r>
                <a:endParaRPr lang="en-GB"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3027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Percentage 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Sheet1!$B$16</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Sheet1!$A$17:$A$19</c:f>
              <c:strCache>
                <c:ptCount val="3"/>
                <c:pt idx="0">
                  <c:v>Wokingham</c:v>
                </c:pt>
                <c:pt idx="1">
                  <c:v>Thames Valley Berkshire</c:v>
                </c:pt>
                <c:pt idx="2">
                  <c:v>Great Britain</c:v>
                </c:pt>
              </c:strCache>
            </c:strRef>
          </c:cat>
          <c:val>
            <c:numRef>
              <c:f>Sheet1!$B$17:$B$19</c:f>
              <c:numCache>
                <c:formatCode>0.00%</c:formatCode>
                <c:ptCount val="3"/>
                <c:pt idx="0">
                  <c:v>0.12843434343434343</c:v>
                </c:pt>
                <c:pt idx="1">
                  <c:v>0.16805555555555557</c:v>
                </c:pt>
                <c:pt idx="2">
                  <c:v>0.15624109026629412</c:v>
                </c:pt>
              </c:numCache>
            </c:numRef>
          </c:val>
          <c:extLst>
            <c:ext xmlns:c16="http://schemas.microsoft.com/office/drawing/2014/chart" uri="{C3380CC4-5D6E-409C-BE32-E72D297353CC}">
              <c16:uniqueId val="{00000000-18A6-421A-B9AE-7BC8C63F8FFD}"/>
            </c:ext>
          </c:extLst>
        </c:ser>
        <c:dLbls>
          <c:dLblPos val="outEnd"/>
          <c:showLegendKey val="0"/>
          <c:showVal val="1"/>
          <c:showCatName val="0"/>
          <c:showSerName val="0"/>
          <c:showPercent val="0"/>
          <c:showBubbleSize val="0"/>
        </c:dLbls>
        <c:gapWidth val="219"/>
        <c:overlap val="-27"/>
        <c:axId val="643422480"/>
        <c:axId val="643418216"/>
      </c:barChart>
      <c:catAx>
        <c:axId val="6434224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3418216"/>
        <c:crosses val="autoZero"/>
        <c:auto val="1"/>
        <c:lblAlgn val="ctr"/>
        <c:lblOffset val="100"/>
        <c:noMultiLvlLbl val="0"/>
      </c:catAx>
      <c:valAx>
        <c:axId val="643418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a:t>
                </a:r>
                <a:r>
                  <a:rPr lang="en-GB" baseline="0" dirty="0"/>
                  <a:t> of total jobs affected</a:t>
                </a:r>
                <a:endParaRPr lang="en-GB"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3422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Percentage 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Sheet1!$B$21</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Sheet1!$A$22:$A$24</c:f>
              <c:strCache>
                <c:ptCount val="3"/>
                <c:pt idx="0">
                  <c:v>Windsor and Maidenhead</c:v>
                </c:pt>
                <c:pt idx="1">
                  <c:v>Thames Valley Berkshire</c:v>
                </c:pt>
                <c:pt idx="2">
                  <c:v>Great Britain</c:v>
                </c:pt>
              </c:strCache>
            </c:strRef>
          </c:cat>
          <c:val>
            <c:numRef>
              <c:f>Sheet1!$B$22:$B$24</c:f>
              <c:numCache>
                <c:formatCode>0.00%</c:formatCode>
                <c:ptCount val="3"/>
                <c:pt idx="0">
                  <c:v>0.19071428571428573</c:v>
                </c:pt>
                <c:pt idx="1">
                  <c:v>0.16805555555555557</c:v>
                </c:pt>
                <c:pt idx="2">
                  <c:v>0.15624109026629412</c:v>
                </c:pt>
              </c:numCache>
            </c:numRef>
          </c:val>
          <c:extLst>
            <c:ext xmlns:c16="http://schemas.microsoft.com/office/drawing/2014/chart" uri="{C3380CC4-5D6E-409C-BE32-E72D297353CC}">
              <c16:uniqueId val="{00000000-0753-4A97-A1F8-0519B476B2C9}"/>
            </c:ext>
          </c:extLst>
        </c:ser>
        <c:dLbls>
          <c:dLblPos val="outEnd"/>
          <c:showLegendKey val="0"/>
          <c:showVal val="1"/>
          <c:showCatName val="0"/>
          <c:showSerName val="0"/>
          <c:showPercent val="0"/>
          <c:showBubbleSize val="0"/>
        </c:dLbls>
        <c:gapWidth val="219"/>
        <c:overlap val="-27"/>
        <c:axId val="607220200"/>
        <c:axId val="607218560"/>
      </c:barChart>
      <c:catAx>
        <c:axId val="6072202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7218560"/>
        <c:crosses val="autoZero"/>
        <c:auto val="1"/>
        <c:lblAlgn val="ctr"/>
        <c:lblOffset val="100"/>
        <c:noMultiLvlLbl val="0"/>
      </c:catAx>
      <c:valAx>
        <c:axId val="6072185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 of total jobs affected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7220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Percentage 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Sheet1!$B$26</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Sheet1!$A$27:$A$29</c:f>
              <c:strCache>
                <c:ptCount val="3"/>
                <c:pt idx="0">
                  <c:v>West Berkshire</c:v>
                </c:pt>
                <c:pt idx="1">
                  <c:v>Thames Valley Berkshire</c:v>
                </c:pt>
                <c:pt idx="2">
                  <c:v>Great Britain</c:v>
                </c:pt>
              </c:strCache>
            </c:strRef>
          </c:cat>
          <c:val>
            <c:numRef>
              <c:f>Sheet1!$B$27:$B$29</c:f>
              <c:numCache>
                <c:formatCode>0.00%</c:formatCode>
                <c:ptCount val="3"/>
                <c:pt idx="0">
                  <c:v>0.14281896551724138</c:v>
                </c:pt>
                <c:pt idx="1">
                  <c:v>0.16805555555555557</c:v>
                </c:pt>
                <c:pt idx="2">
                  <c:v>0.15624109026629412</c:v>
                </c:pt>
              </c:numCache>
            </c:numRef>
          </c:val>
          <c:extLst>
            <c:ext xmlns:c16="http://schemas.microsoft.com/office/drawing/2014/chart" uri="{C3380CC4-5D6E-409C-BE32-E72D297353CC}">
              <c16:uniqueId val="{00000000-BFD4-41E7-A6BE-4B8A9D9032A9}"/>
            </c:ext>
          </c:extLst>
        </c:ser>
        <c:dLbls>
          <c:dLblPos val="outEnd"/>
          <c:showLegendKey val="0"/>
          <c:showVal val="1"/>
          <c:showCatName val="0"/>
          <c:showSerName val="0"/>
          <c:showPercent val="0"/>
          <c:showBubbleSize val="0"/>
        </c:dLbls>
        <c:gapWidth val="219"/>
        <c:overlap val="-27"/>
        <c:axId val="610165328"/>
        <c:axId val="610165000"/>
      </c:barChart>
      <c:catAx>
        <c:axId val="6101653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0165000"/>
        <c:crosses val="autoZero"/>
        <c:auto val="1"/>
        <c:lblAlgn val="ctr"/>
        <c:lblOffset val="100"/>
        <c:noMultiLvlLbl val="0"/>
      </c:catAx>
      <c:valAx>
        <c:axId val="6101650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 of total jobs affected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0165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3.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4.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5.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6.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1FB828-D179-4AC0-A4B2-11D7C278A2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3F246DF6-2875-495A-B947-FB537538CD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EE075C-84BA-4AA9-9785-1AC5DC3FFAE4}" type="datetimeFigureOut">
              <a:rPr lang="en-GB" smtClean="0"/>
              <a:t>15/02/2021</a:t>
            </a:fld>
            <a:endParaRPr lang="en-GB" dirty="0"/>
          </a:p>
        </p:txBody>
      </p:sp>
      <p:sp>
        <p:nvSpPr>
          <p:cNvPr id="4" name="Footer Placeholder 3">
            <a:extLst>
              <a:ext uri="{FF2B5EF4-FFF2-40B4-BE49-F238E27FC236}">
                <a16:creationId xmlns:a16="http://schemas.microsoft.com/office/drawing/2014/main" id="{3A0124EC-3ABB-4C11-8F32-D6EDEA0F18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EB0716FA-71C7-44BB-AD26-E66E825AA8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758AC9-0940-4C73-A092-F0CA00356E59}" type="slidenum">
              <a:rPr lang="en-GB" smtClean="0"/>
              <a:t>‹#›</a:t>
            </a:fld>
            <a:endParaRPr lang="en-GB" dirty="0"/>
          </a:p>
        </p:txBody>
      </p:sp>
    </p:spTree>
    <p:extLst>
      <p:ext uri="{BB962C8B-B14F-4D97-AF65-F5344CB8AC3E}">
        <p14:creationId xmlns:p14="http://schemas.microsoft.com/office/powerpoint/2010/main" val="19430375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4C6F0-4357-4A79-9116-7F51AFFA61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3A222F-E996-49D3-9404-4F1E91C630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a:extLst>
              <a:ext uri="{FF2B5EF4-FFF2-40B4-BE49-F238E27FC236}">
                <a16:creationId xmlns:a16="http://schemas.microsoft.com/office/drawing/2014/main" id="{9135351F-957A-4F60-81A2-9D3AE415B0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4936" y="246762"/>
            <a:ext cx="2381692" cy="1215564"/>
          </a:xfrm>
          <a:prstGeom prst="rect">
            <a:avLst/>
          </a:prstGeom>
        </p:spPr>
      </p:pic>
    </p:spTree>
    <p:extLst>
      <p:ext uri="{BB962C8B-B14F-4D97-AF65-F5344CB8AC3E}">
        <p14:creationId xmlns:p14="http://schemas.microsoft.com/office/powerpoint/2010/main" val="2853778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70C316-149B-4C9F-844E-BD406B51D595}"/>
              </a:ext>
            </a:extLst>
          </p:cNvPr>
          <p:cNvSpPr>
            <a:spLocks noGrp="1"/>
          </p:cNvSpPr>
          <p:nvPr>
            <p:ph type="body" idx="1"/>
          </p:nvPr>
        </p:nvSpPr>
        <p:spPr>
          <a:xfrm>
            <a:off x="839788" y="1560399"/>
            <a:ext cx="5157787"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4033B6D-09CB-423B-8108-1672C90C38DE}"/>
              </a:ext>
            </a:extLst>
          </p:cNvPr>
          <p:cNvSpPr>
            <a:spLocks noGrp="1"/>
          </p:cNvSpPr>
          <p:nvPr>
            <p:ph sz="half" idx="2"/>
          </p:nvPr>
        </p:nvSpPr>
        <p:spPr>
          <a:xfrm>
            <a:off x="839788" y="2384311"/>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65FED2BF-C665-4790-84C9-F4A0DEBD13C8}"/>
              </a:ext>
            </a:extLst>
          </p:cNvPr>
          <p:cNvSpPr>
            <a:spLocks noGrp="1"/>
          </p:cNvSpPr>
          <p:nvPr>
            <p:ph type="body" sz="quarter" idx="3"/>
          </p:nvPr>
        </p:nvSpPr>
        <p:spPr>
          <a:xfrm>
            <a:off x="6172200" y="1560399"/>
            <a:ext cx="5183188"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6C578DC5-C125-4DAF-8ADC-124BD34ED657}"/>
              </a:ext>
            </a:extLst>
          </p:cNvPr>
          <p:cNvSpPr>
            <a:spLocks noGrp="1"/>
          </p:cNvSpPr>
          <p:nvPr>
            <p:ph sz="quarter" idx="4"/>
          </p:nvPr>
        </p:nvSpPr>
        <p:spPr>
          <a:xfrm>
            <a:off x="6172200" y="2384311"/>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4EBBB74-B31D-4C69-AF01-DB2E382A3DC9}"/>
              </a:ext>
            </a:extLst>
          </p:cNvPr>
          <p:cNvSpPr>
            <a:spLocks noGrp="1"/>
          </p:cNvSpPr>
          <p:nvPr>
            <p:ph type="title"/>
          </p:nvPr>
        </p:nvSpPr>
        <p:spPr>
          <a:xfrm>
            <a:off x="839788" y="365125"/>
            <a:ext cx="10515600" cy="9648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46035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96114-C49E-403C-9783-97C84804539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69158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856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45A9-9D35-4CE5-A892-307EF8501E9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67AB525-BE35-44DB-9E19-C29EAA77B4ED}"/>
              </a:ext>
            </a:extLst>
          </p:cNvPr>
          <p:cNvSpPr>
            <a:spLocks noGrp="1"/>
          </p:cNvSpPr>
          <p:nvPr>
            <p:ph idx="1"/>
          </p:nvPr>
        </p:nvSpPr>
        <p:spPr>
          <a:xfrm>
            <a:off x="838200" y="1561381"/>
            <a:ext cx="10515600" cy="46155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34858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BA5BC-7982-4E30-8401-2CE5EE0D6D25}"/>
              </a:ext>
            </a:extLst>
          </p:cNvPr>
          <p:cNvSpPr>
            <a:spLocks noGrp="1"/>
          </p:cNvSpPr>
          <p:nvPr>
            <p:ph sz="half" idx="1"/>
          </p:nvPr>
        </p:nvSpPr>
        <p:spPr>
          <a:xfrm>
            <a:off x="838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33D2B9-48AA-41A9-A7E6-C3F7E5EE8D5F}"/>
              </a:ext>
            </a:extLst>
          </p:cNvPr>
          <p:cNvSpPr>
            <a:spLocks noGrp="1"/>
          </p:cNvSpPr>
          <p:nvPr>
            <p:ph sz="half" idx="2"/>
          </p:nvPr>
        </p:nvSpPr>
        <p:spPr>
          <a:xfrm>
            <a:off x="6172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6ED6E9A0-646F-4DCC-A2FF-B363AA22088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47005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70C316-149B-4C9F-844E-BD406B51D595}"/>
              </a:ext>
            </a:extLst>
          </p:cNvPr>
          <p:cNvSpPr>
            <a:spLocks noGrp="1"/>
          </p:cNvSpPr>
          <p:nvPr>
            <p:ph type="body" idx="1"/>
          </p:nvPr>
        </p:nvSpPr>
        <p:spPr>
          <a:xfrm>
            <a:off x="839788" y="1560399"/>
            <a:ext cx="5157787"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4033B6D-09CB-423B-8108-1672C90C38DE}"/>
              </a:ext>
            </a:extLst>
          </p:cNvPr>
          <p:cNvSpPr>
            <a:spLocks noGrp="1"/>
          </p:cNvSpPr>
          <p:nvPr>
            <p:ph sz="half" idx="2"/>
          </p:nvPr>
        </p:nvSpPr>
        <p:spPr>
          <a:xfrm>
            <a:off x="839788" y="2384311"/>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65FED2BF-C665-4790-84C9-F4A0DEBD13C8}"/>
              </a:ext>
            </a:extLst>
          </p:cNvPr>
          <p:cNvSpPr>
            <a:spLocks noGrp="1"/>
          </p:cNvSpPr>
          <p:nvPr>
            <p:ph type="body" sz="quarter" idx="3"/>
          </p:nvPr>
        </p:nvSpPr>
        <p:spPr>
          <a:xfrm>
            <a:off x="6172200" y="1560399"/>
            <a:ext cx="5183188"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6C578DC5-C125-4DAF-8ADC-124BD34ED657}"/>
              </a:ext>
            </a:extLst>
          </p:cNvPr>
          <p:cNvSpPr>
            <a:spLocks noGrp="1"/>
          </p:cNvSpPr>
          <p:nvPr>
            <p:ph sz="quarter" idx="4"/>
          </p:nvPr>
        </p:nvSpPr>
        <p:spPr>
          <a:xfrm>
            <a:off x="6172200" y="2384311"/>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4EBBB74-B31D-4C69-AF01-DB2E382A3DC9}"/>
              </a:ext>
            </a:extLst>
          </p:cNvPr>
          <p:cNvSpPr>
            <a:spLocks noGrp="1"/>
          </p:cNvSpPr>
          <p:nvPr>
            <p:ph type="title"/>
          </p:nvPr>
        </p:nvSpPr>
        <p:spPr>
          <a:xfrm>
            <a:off x="839788" y="365125"/>
            <a:ext cx="10515600" cy="9648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136945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96114-C49E-403C-9783-97C84804539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39763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3384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4C6F0-4357-4A79-9116-7F51AFFA61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3A222F-E996-49D3-9404-4F1E91C630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a:extLst>
              <a:ext uri="{FF2B5EF4-FFF2-40B4-BE49-F238E27FC236}">
                <a16:creationId xmlns:a16="http://schemas.microsoft.com/office/drawing/2014/main" id="{9135351F-957A-4F60-81A2-9D3AE415B0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4936" y="246762"/>
            <a:ext cx="2381692" cy="1215564"/>
          </a:xfrm>
          <a:prstGeom prst="rect">
            <a:avLst/>
          </a:prstGeom>
        </p:spPr>
      </p:pic>
    </p:spTree>
    <p:extLst>
      <p:ext uri="{BB962C8B-B14F-4D97-AF65-F5344CB8AC3E}">
        <p14:creationId xmlns:p14="http://schemas.microsoft.com/office/powerpoint/2010/main" val="3299359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45A9-9D35-4CE5-A892-307EF8501E9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67AB525-BE35-44DB-9E19-C29EAA77B4ED}"/>
              </a:ext>
            </a:extLst>
          </p:cNvPr>
          <p:cNvSpPr>
            <a:spLocks noGrp="1"/>
          </p:cNvSpPr>
          <p:nvPr>
            <p:ph idx="1"/>
          </p:nvPr>
        </p:nvSpPr>
        <p:spPr>
          <a:xfrm>
            <a:off x="838200" y="1561381"/>
            <a:ext cx="10515600" cy="46155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91691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BA5BC-7982-4E30-8401-2CE5EE0D6D25}"/>
              </a:ext>
            </a:extLst>
          </p:cNvPr>
          <p:cNvSpPr>
            <a:spLocks noGrp="1"/>
          </p:cNvSpPr>
          <p:nvPr>
            <p:ph sz="half" idx="1"/>
          </p:nvPr>
        </p:nvSpPr>
        <p:spPr>
          <a:xfrm>
            <a:off x="838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33D2B9-48AA-41A9-A7E6-C3F7E5EE8D5F}"/>
              </a:ext>
            </a:extLst>
          </p:cNvPr>
          <p:cNvSpPr>
            <a:spLocks noGrp="1"/>
          </p:cNvSpPr>
          <p:nvPr>
            <p:ph sz="half" idx="2"/>
          </p:nvPr>
        </p:nvSpPr>
        <p:spPr>
          <a:xfrm>
            <a:off x="6172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6ED6E9A0-646F-4DCC-A2FF-B363AA22088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63590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8831BD47-F49D-4393-89EC-BE3B58A04050}"/>
              </a:ext>
            </a:extLst>
          </p:cNvPr>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22524"/>
          <a:stretch/>
        </p:blipFill>
        <p:spPr bwMode="auto">
          <a:xfrm>
            <a:off x="-1283" y="4968815"/>
            <a:ext cx="12193284" cy="1889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7A738"/>
                  </a:outerShdw>
                </a:effectLst>
              </a14:hiddenEffects>
            </a:ext>
          </a:extLst>
        </p:spPr>
      </p:pic>
      <p:sp>
        <p:nvSpPr>
          <p:cNvPr id="2" name="Title Placeholder 1">
            <a:extLst>
              <a:ext uri="{FF2B5EF4-FFF2-40B4-BE49-F238E27FC236}">
                <a16:creationId xmlns:a16="http://schemas.microsoft.com/office/drawing/2014/main" id="{877B975B-7912-4BDF-98D7-ABA947AF8D46}"/>
              </a:ext>
            </a:extLst>
          </p:cNvPr>
          <p:cNvSpPr>
            <a:spLocks noGrp="1"/>
          </p:cNvSpPr>
          <p:nvPr>
            <p:ph type="title"/>
          </p:nvPr>
        </p:nvSpPr>
        <p:spPr>
          <a:xfrm>
            <a:off x="838200" y="365125"/>
            <a:ext cx="10515600" cy="96334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264BB3E-5AD8-4537-9140-6A166FFAC1CE}"/>
              </a:ext>
            </a:extLst>
          </p:cNvPr>
          <p:cNvSpPr>
            <a:spLocks noGrp="1"/>
          </p:cNvSpPr>
          <p:nvPr>
            <p:ph type="body" idx="1"/>
          </p:nvPr>
        </p:nvSpPr>
        <p:spPr>
          <a:xfrm>
            <a:off x="838200" y="1561381"/>
            <a:ext cx="10515600" cy="461558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0419148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1" r:id="rId3"/>
    <p:sldLayoutId id="2147483682" r:id="rId4"/>
    <p:sldLayoutId id="2147483683" r:id="rId5"/>
    <p:sldLayoutId id="2147483684" r:id="rId6"/>
  </p:sldLayoutIdLst>
  <p:txStyles>
    <p:title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7B975B-7912-4BDF-98D7-ABA947AF8D46}"/>
              </a:ext>
            </a:extLst>
          </p:cNvPr>
          <p:cNvSpPr>
            <a:spLocks noGrp="1"/>
          </p:cNvSpPr>
          <p:nvPr>
            <p:ph type="title"/>
          </p:nvPr>
        </p:nvSpPr>
        <p:spPr>
          <a:xfrm>
            <a:off x="838200" y="365125"/>
            <a:ext cx="10515600" cy="96334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264BB3E-5AD8-4537-9140-6A166FFAC1CE}"/>
              </a:ext>
            </a:extLst>
          </p:cNvPr>
          <p:cNvSpPr>
            <a:spLocks noGrp="1"/>
          </p:cNvSpPr>
          <p:nvPr>
            <p:ph type="body" idx="1"/>
          </p:nvPr>
        </p:nvSpPr>
        <p:spPr>
          <a:xfrm>
            <a:off x="838200" y="1561381"/>
            <a:ext cx="10515600" cy="461558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6818981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txStyles>
    <p:title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webp"/><Relationship Id="rId2" Type="http://schemas.openxmlformats.org/officeDocument/2006/relationships/hyperlink" Target="https://www.gov.uk/government/statistics/coronavirus-job-retention-scheme-statistics-december-2020"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webp"/><Relationship Id="rId2" Type="http://schemas.openxmlformats.org/officeDocument/2006/relationships/hyperlink" Target="https://www.gov.uk/government/statistics/self-employment-income-support-scheme-statistics-november-2020"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webp"/><Relationship Id="rId2" Type="http://schemas.openxmlformats.org/officeDocument/2006/relationships/hyperlink" Target="https://www.nomisweb.co.uk/reports/lmp/lep/1925185564/report.aspx#tabwab"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www.thamesvalley.co.uk/wp-content/uploads/2020/11/11-2020_Heathrow-Local-Recovery-Plan_final.pdf" TargetMode="External"/><Relationship Id="rId2" Type="http://schemas.openxmlformats.org/officeDocument/2006/relationships/hyperlink" Target="https://www.bloomberg.com/news/articles/2021-01-18/heathrow-loses-european-airport-crown-in-pandemic-year" TargetMode="External"/><Relationship Id="rId1" Type="http://schemas.openxmlformats.org/officeDocument/2006/relationships/slideLayout" Target="../slideLayouts/slideLayout8.xml"/><Relationship Id="rId6" Type="http://schemas.openxmlformats.org/officeDocument/2006/relationships/hyperlink" Target="https://www.independent.co.uk/travel/news-and-advice/uk-aviation-coronavirus-cancelled-flights-quarantine-travel-a9668891.html" TargetMode="External"/><Relationship Id="rId5" Type="http://schemas.openxmlformats.org/officeDocument/2006/relationships/hyperlink" Target="https://publications.parliament.uk/pa/cm5801/cmselect/cmtrans/268/26805.htm" TargetMode="External"/><Relationship Id="rId4" Type="http://schemas.openxmlformats.org/officeDocument/2006/relationships/hyperlink" Target="https://www.theguardian.com/business/2021/jan/16/uk-aviation-sector-needs-government-support-leaders-say"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theguardian.com/business/2020/dec/18/uk-retail-sales-november-lockdown-high-street-coronavirus" TargetMode="External"/><Relationship Id="rId2" Type="http://schemas.openxmlformats.org/officeDocument/2006/relationships/hyperlink" Target="https://www.centreforcities.org/data/high-streets-recovery-tracker/" TargetMode="External"/><Relationship Id="rId1" Type="http://schemas.openxmlformats.org/officeDocument/2006/relationships/slideLayout" Target="../slideLayouts/slideLayout8.xml"/><Relationship Id="rId5" Type="http://schemas.openxmlformats.org/officeDocument/2006/relationships/hyperlink" Target="https://digileaders.com/lockdown-and-education-its-time-to-end-digital-exclusion/?utm_source=Active%20Campaign&amp;utm_medium=Active%20Campaign&amp;utm_campaign=blog_promo&amp;utm_content=Chris%20Ashworth" TargetMode="External"/><Relationship Id="rId4" Type="http://schemas.openxmlformats.org/officeDocument/2006/relationships/hyperlink" Target="https://www.childrenscommissioner.gov.uk/2020/08/18/children-without-internet-access-during-lockdown/"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home.kpmg/uk/en/home/media/press-releases/2021/01/covid-impact-on-commuter-footfall-and-high-streets-across-england-will-change-the-levelling-up-map.html" TargetMode="External"/><Relationship Id="rId2" Type="http://schemas.openxmlformats.org/officeDocument/2006/relationships/hyperlink" Target="https://www.businessofapps.com/data/microsoft-teams-statistics/" TargetMode="External"/><Relationship Id="rId1" Type="http://schemas.openxmlformats.org/officeDocument/2006/relationships/slideLayout" Target="../slideLayouts/slideLayout8.xml"/><Relationship Id="rId4" Type="http://schemas.openxmlformats.org/officeDocument/2006/relationships/hyperlink" Target="https://www.centreforcities.org/publication/cities-outlook-2021/"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www.resolutionfoundation.org/publications/lockdown-lessons/"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home.kpmg/uk/en/home/media/press-releases/2021/01/covid-impact-on-commuter-footfall-and-high-streets-across-england-will-change-the-levelling-up-map.html"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www.economicmodelling.co.uk/" TargetMode="External"/><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bbc.co.uk/news/uk-england-berkshire-55755447"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s://www.economicmodelling.co.uk/" TargetMode="External"/><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ged-project.de/globalization/world-economic-outlook-2021-unstable-unpredictable-and-slow/" TargetMode="External"/><Relationship Id="rId2" Type="http://schemas.openxmlformats.org/officeDocument/2006/relationships/hyperlink" Target="https://www.worldbank.org/en/news/press-release/2021/01/05/global-economy-to-expand-by-4-percent-in-2021-vaccine-deployment-and-investment-key-to-sustaining-the-recovery" TargetMode="External"/><Relationship Id="rId1" Type="http://schemas.openxmlformats.org/officeDocument/2006/relationships/slideLayout" Target="../slideLayouts/slideLayout8.xml"/><Relationship Id="rId4" Type="http://schemas.openxmlformats.org/officeDocument/2006/relationships/hyperlink" Target="https://www.oecd.org/sdd/labour-stats/unemployment-rates-oecd-01-2021.pdf"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investmentmonitor.ai/uk/reading-shrugs-off-city-limits"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 Id="rId5" Type="http://schemas.openxmlformats.org/officeDocument/2006/relationships/hyperlink" Target="https://ukpropertyforums.com/major-occupiers-scour-reading-office-market/" TargetMode="External"/><Relationship Id="rId4" Type="http://schemas.openxmlformats.org/officeDocument/2006/relationships/hyperlink" Target="https://www.getreading.co.uk/news/reading-berkshire-news/struggling-reading-retail-park-could-19617060"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economicmodelling.co.uk/" TargetMode="External"/><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www.wokingham.today/hsbc-to-close-woodley-branch-this-summer/"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hyperlink" Target="https://www.economicmodelling.co.uk/" TargetMode="External"/><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ukpropertyforums.com/major-occupiers-scour-reading-office-market/"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hyperlink" Target="https://www.economicmodelling.co.uk/" TargetMode="External"/><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www.newburytoday.co.uk/news/business/33403/west-berkshire-trainining-consortium-welcomes-apprenticeship-incentive-scheme-extension-to-march.html"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hyperlink" Target="https://www.economicmodelling.co.uk/" TargetMode="External"/><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www.stats.gov.cn/enGliSH/" TargetMode="External"/><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hyperlink" Target="https://www.imf.org/en/Publications/WEO/weo-database/2020/October" TargetMode="External"/><Relationship Id="rId5" Type="http://schemas.openxmlformats.org/officeDocument/2006/relationships/image" Target="../media/image9.PNG"/><Relationship Id="rId4" Type="http://schemas.openxmlformats.org/officeDocument/2006/relationships/hyperlink" Target="http://www.oecd.org/economy/weekly-tracker-of-gdp-growth/#:~:text=%E2%80%8C%20The%20OECD%20Weekly%20Tracker%20of%20GDP%20growth,the%20turbulent%20period%20of%20the%20current%20global%20pandemic."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ifs.org.uk/publications/14791"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www2.deloitte.com/uk/en/pages/finance/articles/covid-19-economics-monitor.html" TargetMode="External"/><Relationship Id="rId2" Type="http://schemas.openxmlformats.org/officeDocument/2006/relationships/hyperlink" Target="https://www.pwc.co.uk/services/economics/insights/uk-economic-update-covid-19.html" TargetMode="Externa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hyperlink" Target="https://assets.kpmg/content/dam/kpmg/uk/pdf/2021/01/uk-economic-outlook-january-2021.pdf"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www.resolutionfoundation.org/app/uploads/2020/12/Macro-Outlook.pdf" TargetMode="External"/><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Thames Valley Berkshire</a:t>
            </a:r>
            <a:br>
              <a:rPr lang="en-GB" dirty="0"/>
            </a:br>
            <a:r>
              <a:rPr lang="en-GB" dirty="0"/>
              <a:t>Monthly Economic Briefing</a:t>
            </a:r>
          </a:p>
        </p:txBody>
      </p:sp>
      <p:sp>
        <p:nvSpPr>
          <p:cNvPr id="19" name="Subtitle 18">
            <a:extLst>
              <a:ext uri="{FF2B5EF4-FFF2-40B4-BE49-F238E27FC236}">
                <a16:creationId xmlns:a16="http://schemas.microsoft.com/office/drawing/2014/main" id="{834F7385-1E85-46BC-A78A-F8A630D2363F}"/>
              </a:ext>
            </a:extLst>
          </p:cNvPr>
          <p:cNvSpPr>
            <a:spLocks noGrp="1"/>
          </p:cNvSpPr>
          <p:nvPr>
            <p:ph type="subTitle" idx="1"/>
          </p:nvPr>
        </p:nvSpPr>
        <p:spPr/>
        <p:txBody>
          <a:bodyPr/>
          <a:lstStyle/>
          <a:p>
            <a:r>
              <a:rPr lang="en-GB" dirty="0"/>
              <a:t>January 2021</a:t>
            </a:r>
          </a:p>
        </p:txBody>
      </p:sp>
    </p:spTree>
    <p:extLst>
      <p:ext uri="{BB962C8B-B14F-4D97-AF65-F5344CB8AC3E}">
        <p14:creationId xmlns:p14="http://schemas.microsoft.com/office/powerpoint/2010/main" val="1539589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DE1B5-6D10-4B5A-AADA-2464410CB4FE}"/>
              </a:ext>
            </a:extLst>
          </p:cNvPr>
          <p:cNvSpPr>
            <a:spLocks noGrp="1"/>
          </p:cNvSpPr>
          <p:nvPr>
            <p:ph type="title"/>
          </p:nvPr>
        </p:nvSpPr>
        <p:spPr/>
        <p:txBody>
          <a:bodyPr>
            <a:normAutofit/>
          </a:bodyPr>
          <a:lstStyle/>
          <a:p>
            <a:r>
              <a:rPr lang="en-GB" dirty="0"/>
              <a:t>Furloughing (October 2020 – latest data)</a:t>
            </a:r>
          </a:p>
        </p:txBody>
      </p:sp>
      <p:sp>
        <p:nvSpPr>
          <p:cNvPr id="3" name="Content Placeholder 2">
            <a:extLst>
              <a:ext uri="{FF2B5EF4-FFF2-40B4-BE49-F238E27FC236}">
                <a16:creationId xmlns:a16="http://schemas.microsoft.com/office/drawing/2014/main" id="{5CB846F3-6BD2-4A0C-98EF-8FA2290E2EA8}"/>
              </a:ext>
            </a:extLst>
          </p:cNvPr>
          <p:cNvSpPr>
            <a:spLocks noGrp="1"/>
          </p:cNvSpPr>
          <p:nvPr>
            <p:ph idx="1"/>
          </p:nvPr>
        </p:nvSpPr>
        <p:spPr/>
        <p:txBody>
          <a:bodyPr/>
          <a:lstStyle/>
          <a:p>
            <a:r>
              <a:rPr lang="en-US" sz="1600" dirty="0"/>
              <a:t>4,500 jobs (7% of total eligible employments) furloughed in Bracknell Forest UA</a:t>
            </a:r>
          </a:p>
          <a:p>
            <a:r>
              <a:rPr lang="en-US" sz="1600" dirty="0"/>
              <a:t>7,800 jobs (10% of total eligible employments) furloughed in Slough UA</a:t>
            </a:r>
          </a:p>
          <a:p>
            <a:r>
              <a:rPr lang="en-US" sz="1600" dirty="0"/>
              <a:t>6,100 jobs (6% of total eligible employments) furloughed in Reading UA</a:t>
            </a:r>
          </a:p>
          <a:p>
            <a:r>
              <a:rPr lang="en-US" sz="1600" dirty="0"/>
              <a:t>5,400 jobs (6% of total jobs) furloughed in Wokingham UA</a:t>
            </a:r>
          </a:p>
          <a:p>
            <a:r>
              <a:rPr lang="en-US" sz="1600" dirty="0"/>
              <a:t>6,200 jobs (9% of total jobs) furloughed in Windsor and Maidenhead</a:t>
            </a:r>
          </a:p>
          <a:p>
            <a:r>
              <a:rPr lang="en-US" sz="1600" dirty="0"/>
              <a:t>4,900 jobs (6% of total jobs) furloughed in West Berkshire</a:t>
            </a:r>
          </a:p>
          <a:p>
            <a:pPr marL="0" indent="0">
              <a:buNone/>
            </a:pPr>
            <a:r>
              <a:rPr lang="en-US" sz="1600" dirty="0"/>
              <a:t>				        </a:t>
            </a:r>
            <a:r>
              <a:rPr lang="en-US" sz="1600" b="1" dirty="0">
                <a:hlinkClick r:id="rId2"/>
              </a:rPr>
              <a:t>Source: HMRC, December 2020</a:t>
            </a:r>
            <a:endParaRPr lang="en-US" sz="1600" b="1" dirty="0"/>
          </a:p>
          <a:p>
            <a:endParaRPr lang="en-US" sz="1600" dirty="0"/>
          </a:p>
          <a:p>
            <a:r>
              <a:rPr lang="en-GB" sz="1600" dirty="0">
                <a:effectLst/>
                <a:latin typeface="Calibri" panose="020F0502020204030204" pitchFamily="34" charset="0"/>
                <a:ea typeface="Calibri" panose="020F0502020204030204" pitchFamily="34" charset="0"/>
                <a:cs typeface="Arial" panose="020B0604020202020204" pitchFamily="34" charset="0"/>
              </a:rPr>
              <a:t>Berkshire has a lower-than-average number of furloughed workers, compared to the rest of the UK, because of its relative strength in sectors of industry that can be continued by workers from home. </a:t>
            </a:r>
            <a:endParaRPr lang="en-US" sz="1600" dirty="0"/>
          </a:p>
          <a:p>
            <a:endParaRPr lang="en-GB" dirty="0"/>
          </a:p>
        </p:txBody>
      </p:sp>
      <p:pic>
        <p:nvPicPr>
          <p:cNvPr id="5" name="Picture 4" descr="Map&#10;&#10;Description automatically generated">
            <a:extLst>
              <a:ext uri="{FF2B5EF4-FFF2-40B4-BE49-F238E27FC236}">
                <a16:creationId xmlns:a16="http://schemas.microsoft.com/office/drawing/2014/main" id="{4D621282-4CEB-4BC2-965D-5E8A0A76F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5675" y="1328468"/>
            <a:ext cx="4551871" cy="2765155"/>
          </a:xfrm>
          <a:prstGeom prst="rect">
            <a:avLst/>
          </a:prstGeom>
        </p:spPr>
      </p:pic>
    </p:spTree>
    <p:extLst>
      <p:ext uri="{BB962C8B-B14F-4D97-AF65-F5344CB8AC3E}">
        <p14:creationId xmlns:p14="http://schemas.microsoft.com/office/powerpoint/2010/main" val="1378038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312B9-353D-41D1-B9FA-8C6CDB6BBFC9}"/>
              </a:ext>
            </a:extLst>
          </p:cNvPr>
          <p:cNvSpPr>
            <a:spLocks noGrp="1"/>
          </p:cNvSpPr>
          <p:nvPr>
            <p:ph type="title"/>
          </p:nvPr>
        </p:nvSpPr>
        <p:spPr/>
        <p:txBody>
          <a:bodyPr>
            <a:normAutofit/>
          </a:bodyPr>
          <a:lstStyle/>
          <a:p>
            <a:r>
              <a:rPr lang="en-GB" dirty="0"/>
              <a:t>SEISS (November 2020 – latest data) </a:t>
            </a:r>
          </a:p>
        </p:txBody>
      </p:sp>
      <p:sp>
        <p:nvSpPr>
          <p:cNvPr id="3" name="Content Placeholder 2">
            <a:extLst>
              <a:ext uri="{FF2B5EF4-FFF2-40B4-BE49-F238E27FC236}">
                <a16:creationId xmlns:a16="http://schemas.microsoft.com/office/drawing/2014/main" id="{69BDC4B3-0C46-4E2D-B082-6515CB7F6674}"/>
              </a:ext>
            </a:extLst>
          </p:cNvPr>
          <p:cNvSpPr>
            <a:spLocks noGrp="1"/>
          </p:cNvSpPr>
          <p:nvPr>
            <p:ph idx="1"/>
          </p:nvPr>
        </p:nvSpPr>
        <p:spPr/>
        <p:txBody>
          <a:bodyPr>
            <a:normAutofit/>
          </a:bodyPr>
          <a:lstStyle/>
          <a:p>
            <a:r>
              <a:rPr lang="en-GB" sz="1600" dirty="0"/>
              <a:t>Total value of claims made for Bracknell Forest UA – </a:t>
            </a:r>
            <a:r>
              <a:rPr lang="en-GB" sz="1600" dirty="0">
                <a:solidFill>
                  <a:schemeClr val="bg2"/>
                </a:solidFill>
              </a:rPr>
              <a:t>SEISS 1: £17,000,000</a:t>
            </a:r>
          </a:p>
          <a:p>
            <a:pPr marL="0" indent="0">
              <a:buNone/>
            </a:pPr>
            <a:r>
              <a:rPr lang="en-GB" sz="1600" dirty="0"/>
              <a:t>				                   </a:t>
            </a:r>
            <a:r>
              <a:rPr lang="en-GB" sz="1600" dirty="0">
                <a:solidFill>
                  <a:schemeClr val="accent2"/>
                </a:solidFill>
              </a:rPr>
              <a:t>SEISS 2: £13,400,000</a:t>
            </a:r>
          </a:p>
          <a:p>
            <a:r>
              <a:rPr lang="en-GB" sz="1600" dirty="0"/>
              <a:t>Total value of claims made for Slough UA – </a:t>
            </a:r>
            <a:r>
              <a:rPr lang="en-GB" sz="1600" dirty="0">
                <a:solidFill>
                  <a:schemeClr val="bg2"/>
                </a:solidFill>
              </a:rPr>
              <a:t>SEISS 1: £20,500,000</a:t>
            </a:r>
          </a:p>
          <a:p>
            <a:pPr marL="0" indent="0">
              <a:buNone/>
            </a:pPr>
            <a:r>
              <a:rPr lang="en-GB" sz="1600" dirty="0"/>
              <a:t>				  </a:t>
            </a:r>
            <a:r>
              <a:rPr lang="en-GB" sz="1600" dirty="0">
                <a:solidFill>
                  <a:schemeClr val="accent2"/>
                </a:solidFill>
              </a:rPr>
              <a:t>SEISS 2: £16,500,000</a:t>
            </a:r>
          </a:p>
          <a:p>
            <a:r>
              <a:rPr lang="en-GB" sz="1600" dirty="0"/>
              <a:t>Total value of claims made for Reading UA – </a:t>
            </a:r>
            <a:r>
              <a:rPr lang="en-GB" sz="1600" dirty="0">
                <a:solidFill>
                  <a:schemeClr val="bg2"/>
                </a:solidFill>
              </a:rPr>
              <a:t>SEISS 1: £18,100,000</a:t>
            </a:r>
          </a:p>
          <a:p>
            <a:pPr marL="0" indent="0">
              <a:buNone/>
            </a:pPr>
            <a:r>
              <a:rPr lang="en-GB" sz="1600" dirty="0"/>
              <a:t>				     </a:t>
            </a:r>
            <a:r>
              <a:rPr lang="en-GB" sz="1600" dirty="0">
                <a:solidFill>
                  <a:schemeClr val="accent2"/>
                </a:solidFill>
              </a:rPr>
              <a:t>SEISS 2: £14,100,000</a:t>
            </a:r>
          </a:p>
          <a:p>
            <a:r>
              <a:rPr lang="en-GB" sz="1600" dirty="0"/>
              <a:t>Total value of claims made for Wokingham – </a:t>
            </a:r>
            <a:r>
              <a:rPr lang="en-GB" sz="1600" dirty="0">
                <a:solidFill>
                  <a:schemeClr val="bg2"/>
                </a:solidFill>
              </a:rPr>
              <a:t>SEISS 1: £19,400,000</a:t>
            </a:r>
          </a:p>
          <a:p>
            <a:pPr marL="0" indent="0">
              <a:buNone/>
            </a:pPr>
            <a:r>
              <a:rPr lang="en-GB" sz="1600" dirty="0"/>
              <a:t>				     </a:t>
            </a:r>
            <a:r>
              <a:rPr lang="en-GB" sz="1600" dirty="0">
                <a:solidFill>
                  <a:schemeClr val="accent2"/>
                </a:solidFill>
              </a:rPr>
              <a:t>SEISS 2: £14,900,000</a:t>
            </a:r>
          </a:p>
          <a:p>
            <a:r>
              <a:rPr lang="en-GB" sz="1600" dirty="0"/>
              <a:t>Total value of claims made for Windsor and Maidenhead – </a:t>
            </a:r>
            <a:r>
              <a:rPr lang="en-GB" sz="1600" dirty="0">
                <a:solidFill>
                  <a:schemeClr val="bg2"/>
                </a:solidFill>
              </a:rPr>
              <a:t>SEISS 1: £17,200,000</a:t>
            </a:r>
          </a:p>
          <a:p>
            <a:pPr marL="0" indent="0">
              <a:buNone/>
            </a:pPr>
            <a:r>
              <a:rPr lang="en-GB" sz="1600" dirty="0"/>
              <a:t>					           </a:t>
            </a:r>
            <a:r>
              <a:rPr lang="en-GB" sz="1600" dirty="0">
                <a:solidFill>
                  <a:schemeClr val="accent2"/>
                </a:solidFill>
              </a:rPr>
              <a:t>SEISS 2: £13,400,000</a:t>
            </a:r>
          </a:p>
          <a:p>
            <a:r>
              <a:rPr lang="en-GB" sz="1600" dirty="0"/>
              <a:t>Total value of claims made in West Berkshire – </a:t>
            </a:r>
            <a:r>
              <a:rPr lang="en-GB" sz="1600" dirty="0">
                <a:solidFill>
                  <a:schemeClr val="bg2"/>
                </a:solidFill>
              </a:rPr>
              <a:t>SEISS 1: £19,800,000</a:t>
            </a:r>
          </a:p>
          <a:p>
            <a:pPr marL="0" indent="0">
              <a:buNone/>
            </a:pPr>
            <a:r>
              <a:rPr lang="en-GB" sz="1600" dirty="0"/>
              <a:t>				         </a:t>
            </a:r>
            <a:r>
              <a:rPr lang="en-GB" sz="1600" dirty="0">
                <a:solidFill>
                  <a:schemeClr val="accent2"/>
                </a:solidFill>
              </a:rPr>
              <a:t>SEISS 2: £14,900,000</a:t>
            </a:r>
          </a:p>
          <a:p>
            <a:pPr marL="0" indent="0">
              <a:buNone/>
            </a:pPr>
            <a:r>
              <a:rPr lang="en-GB" sz="1600" dirty="0">
                <a:solidFill>
                  <a:schemeClr val="accent2"/>
                </a:solidFill>
              </a:rPr>
              <a:t>								        </a:t>
            </a:r>
            <a:r>
              <a:rPr lang="en-GB" sz="1600" b="1" dirty="0">
                <a:hlinkClick r:id="rId2"/>
              </a:rPr>
              <a:t>Source: HMRC, November 2020</a:t>
            </a:r>
            <a:endParaRPr lang="en-GB" sz="1600" b="1" dirty="0"/>
          </a:p>
        </p:txBody>
      </p:sp>
      <p:pic>
        <p:nvPicPr>
          <p:cNvPr id="4" name="Picture 3" descr="Map&#10;&#10;Description automatically generated">
            <a:extLst>
              <a:ext uri="{FF2B5EF4-FFF2-40B4-BE49-F238E27FC236}">
                <a16:creationId xmlns:a16="http://schemas.microsoft.com/office/drawing/2014/main" id="{E1E9A548-88B5-4152-8802-D5C4C76AF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1929" y="1738043"/>
            <a:ext cx="4551871" cy="2765155"/>
          </a:xfrm>
          <a:prstGeom prst="rect">
            <a:avLst/>
          </a:prstGeom>
        </p:spPr>
      </p:pic>
    </p:spTree>
    <p:extLst>
      <p:ext uri="{BB962C8B-B14F-4D97-AF65-F5344CB8AC3E}">
        <p14:creationId xmlns:p14="http://schemas.microsoft.com/office/powerpoint/2010/main" val="2075443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EB98-63D0-4376-AA2E-D44C68CE2583}"/>
              </a:ext>
            </a:extLst>
          </p:cNvPr>
          <p:cNvSpPr>
            <a:spLocks noGrp="1"/>
          </p:cNvSpPr>
          <p:nvPr>
            <p:ph type="title"/>
          </p:nvPr>
        </p:nvSpPr>
        <p:spPr/>
        <p:txBody>
          <a:bodyPr/>
          <a:lstStyle/>
          <a:p>
            <a:r>
              <a:rPr lang="en-GB" dirty="0"/>
              <a:t>Claimant Count (December 2020)</a:t>
            </a:r>
          </a:p>
        </p:txBody>
      </p:sp>
      <p:sp>
        <p:nvSpPr>
          <p:cNvPr id="3" name="Content Placeholder 2">
            <a:extLst>
              <a:ext uri="{FF2B5EF4-FFF2-40B4-BE49-F238E27FC236}">
                <a16:creationId xmlns:a16="http://schemas.microsoft.com/office/drawing/2014/main" id="{F2AF794A-A653-4D58-9187-DF90CB19BDA8}"/>
              </a:ext>
            </a:extLst>
          </p:cNvPr>
          <p:cNvSpPr>
            <a:spLocks noGrp="1"/>
          </p:cNvSpPr>
          <p:nvPr>
            <p:ph idx="1"/>
          </p:nvPr>
        </p:nvSpPr>
        <p:spPr/>
        <p:txBody>
          <a:bodyPr>
            <a:normAutofit/>
          </a:bodyPr>
          <a:lstStyle/>
          <a:p>
            <a:r>
              <a:rPr lang="en-GB" sz="1600" dirty="0"/>
              <a:t>Total of </a:t>
            </a:r>
            <a:r>
              <a:rPr lang="en-GB" sz="1600" b="1" dirty="0"/>
              <a:t>29,985 </a:t>
            </a:r>
            <a:r>
              <a:rPr lang="en-GB" sz="1600" dirty="0"/>
              <a:t>claimants in December 2020 in Berkshire</a:t>
            </a:r>
          </a:p>
          <a:p>
            <a:r>
              <a:rPr lang="en-GB" sz="1600" dirty="0"/>
              <a:t>3,420 claimants (4.3% of the working age population) in Bracknell Forest UA</a:t>
            </a:r>
          </a:p>
          <a:p>
            <a:r>
              <a:rPr lang="en-GB" sz="1600" dirty="0"/>
              <a:t>8,080 claimants (8.5% of the working age population) in Slough UA</a:t>
            </a:r>
          </a:p>
          <a:p>
            <a:r>
              <a:rPr lang="en-GB" sz="1600" dirty="0"/>
              <a:t>6,880 claimants (6.4% of the working age population) in Reading UA</a:t>
            </a:r>
          </a:p>
          <a:p>
            <a:r>
              <a:rPr lang="en-GB" sz="1600" dirty="0"/>
              <a:t>3,550 claimants (3.4% of the working age population) in Wokingham UA</a:t>
            </a:r>
          </a:p>
          <a:p>
            <a:r>
              <a:rPr lang="en-GB" sz="1600" dirty="0"/>
              <a:t>4,270 claimants (4.6% of the working age population) in Windsor and Maidenhead UA</a:t>
            </a:r>
          </a:p>
          <a:p>
            <a:r>
              <a:rPr lang="en-GB" sz="1600" dirty="0"/>
              <a:t>3,795 claimants (3.9% of the working age population) in West Berkshire UA</a:t>
            </a:r>
          </a:p>
          <a:p>
            <a:endParaRPr lang="en-GB" sz="1600" dirty="0"/>
          </a:p>
          <a:p>
            <a:pPr marL="0" indent="0">
              <a:buNone/>
            </a:pPr>
            <a:r>
              <a:rPr lang="en-GB" sz="1600" dirty="0">
                <a:effectLst/>
                <a:ea typeface="Calibri" panose="020F0502020204030204" pitchFamily="34" charset="0"/>
              </a:rPr>
              <a:t>Across Thames Valley Berkshire, claimant unemployment has </a:t>
            </a:r>
            <a:r>
              <a:rPr lang="en-GB" sz="1600" dirty="0">
                <a:ea typeface="Calibri" panose="020F0502020204030204" pitchFamily="34" charset="0"/>
              </a:rPr>
              <a:t>almost tripled in the last year</a:t>
            </a:r>
            <a:r>
              <a:rPr lang="en-GB" sz="1600" dirty="0">
                <a:effectLst/>
                <a:ea typeface="Calibri" panose="020F0502020204030204" pitchFamily="34" charset="0"/>
              </a:rPr>
              <a:t>, rising from 10,510 in December 2019 to 29,985 in December 2020. Slough had 8.5% of its working age population claimant unemployed in December 2020, up from 2.8% in </a:t>
            </a:r>
            <a:r>
              <a:rPr lang="en-GB" sz="1600" dirty="0">
                <a:ea typeface="Calibri" panose="020F0502020204030204" pitchFamily="34" charset="0"/>
              </a:rPr>
              <a:t>December</a:t>
            </a:r>
            <a:r>
              <a:rPr lang="en-GB" sz="1600" dirty="0">
                <a:effectLst/>
                <a:ea typeface="Calibri" panose="020F0502020204030204" pitchFamily="34" charset="0"/>
              </a:rPr>
              <a:t> 2019. </a:t>
            </a:r>
          </a:p>
          <a:p>
            <a:pPr marL="0" indent="0">
              <a:buNone/>
            </a:pPr>
            <a:r>
              <a:rPr lang="en-GB" sz="1600" dirty="0"/>
              <a:t>								</a:t>
            </a:r>
            <a:r>
              <a:rPr lang="en-GB" sz="1600" b="1" dirty="0"/>
              <a:t>           </a:t>
            </a:r>
            <a:r>
              <a:rPr lang="en-GB" sz="1600" b="1" dirty="0">
                <a:hlinkClick r:id="rId2"/>
              </a:rPr>
              <a:t>Source: ONS, December 2020</a:t>
            </a:r>
            <a:endParaRPr lang="en-GB" sz="1600" b="1" dirty="0"/>
          </a:p>
          <a:p>
            <a:endParaRPr lang="en-GB" sz="1600" dirty="0"/>
          </a:p>
        </p:txBody>
      </p:sp>
      <p:pic>
        <p:nvPicPr>
          <p:cNvPr id="4" name="Picture 3" descr="Map&#10;&#10;Description automatically generated">
            <a:extLst>
              <a:ext uri="{FF2B5EF4-FFF2-40B4-BE49-F238E27FC236}">
                <a16:creationId xmlns:a16="http://schemas.microsoft.com/office/drawing/2014/main" id="{C43E3E45-8CE5-44C0-896D-B3CC5502E3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0064" y="4405312"/>
            <a:ext cx="4551871" cy="2765155"/>
          </a:xfrm>
          <a:prstGeom prst="rect">
            <a:avLst/>
          </a:prstGeom>
        </p:spPr>
      </p:pic>
    </p:spTree>
    <p:extLst>
      <p:ext uri="{BB962C8B-B14F-4D97-AF65-F5344CB8AC3E}">
        <p14:creationId xmlns:p14="http://schemas.microsoft.com/office/powerpoint/2010/main" val="3500402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29533-D29F-4C7E-B2A1-5CC1273357DB}"/>
              </a:ext>
            </a:extLst>
          </p:cNvPr>
          <p:cNvSpPr>
            <a:spLocks noGrp="1"/>
          </p:cNvSpPr>
          <p:nvPr>
            <p:ph type="title"/>
          </p:nvPr>
        </p:nvSpPr>
        <p:spPr/>
        <p:txBody>
          <a:bodyPr>
            <a:normAutofit/>
          </a:bodyPr>
          <a:lstStyle/>
          <a:p>
            <a:r>
              <a:rPr lang="en-GB" dirty="0"/>
              <a:t>Strategic Issues: Aviation</a:t>
            </a:r>
          </a:p>
        </p:txBody>
      </p:sp>
      <p:sp>
        <p:nvSpPr>
          <p:cNvPr id="3" name="Content Placeholder 2">
            <a:extLst>
              <a:ext uri="{FF2B5EF4-FFF2-40B4-BE49-F238E27FC236}">
                <a16:creationId xmlns:a16="http://schemas.microsoft.com/office/drawing/2014/main" id="{5E3BC8CB-7298-4378-9C7B-259CD97B2A6D}"/>
              </a:ext>
            </a:extLst>
          </p:cNvPr>
          <p:cNvSpPr>
            <a:spLocks noGrp="1"/>
          </p:cNvSpPr>
          <p:nvPr>
            <p:ph idx="1"/>
          </p:nvPr>
        </p:nvSpPr>
        <p:spPr/>
        <p:txBody>
          <a:bodyPr>
            <a:normAutofit fontScale="92500" lnSpcReduction="20000"/>
          </a:bodyPr>
          <a:lstStyle/>
          <a:p>
            <a:pPr marL="0" indent="0">
              <a:buNone/>
            </a:pPr>
            <a:r>
              <a:rPr lang="en-GB" sz="1700" dirty="0"/>
              <a:t>Heathrow Airport:</a:t>
            </a:r>
          </a:p>
          <a:p>
            <a:r>
              <a:rPr lang="en-US" sz="1700" b="0" i="0" dirty="0">
                <a:solidFill>
                  <a:srgbClr val="000000"/>
                </a:solidFill>
                <a:effectLst/>
              </a:rPr>
              <a:t>London Heathrow lost its top spot among European airports last year as travel curbs tied to the coronavirus pandemic kept passengers away. Heathrow’s 73% drop left it trailing both Istanbul’s new hub, which attracted 23.4 million travelers in its first full calendar year of operation, and Paris Charles de Gaulle, which retained the No. 2 spot.</a:t>
            </a:r>
            <a:endParaRPr lang="en-GB" sz="1700" dirty="0"/>
          </a:p>
          <a:p>
            <a:r>
              <a:rPr lang="en-GB" sz="1700" dirty="0"/>
              <a:t>76,000 people work in over 400 business across Heathrow Airport. Many of these people live in Slough, in Berkshire. 					        </a:t>
            </a:r>
            <a:r>
              <a:rPr lang="en-GB" sz="1700" b="1" dirty="0"/>
              <a:t>Sources: </a:t>
            </a:r>
            <a:r>
              <a:rPr lang="en-GB" sz="1700" b="1" dirty="0">
                <a:hlinkClick r:id="rId2"/>
              </a:rPr>
              <a:t>Bloomberg, January 2021</a:t>
            </a:r>
            <a:r>
              <a:rPr lang="en-GB" sz="1700" b="1" dirty="0"/>
              <a:t> and </a:t>
            </a:r>
            <a:r>
              <a:rPr lang="en-GB" sz="1700" b="1" dirty="0">
                <a:hlinkClick r:id="rId3"/>
              </a:rPr>
              <a:t>Heathrow local recovery plan, 2020</a:t>
            </a:r>
            <a:endParaRPr lang="en-GB" sz="1700" dirty="0"/>
          </a:p>
          <a:p>
            <a:pPr marL="0" indent="0">
              <a:buNone/>
            </a:pPr>
            <a:r>
              <a:rPr lang="en-GB" sz="1700" dirty="0"/>
              <a:t>Aviation:</a:t>
            </a:r>
          </a:p>
          <a:p>
            <a:pPr algn="l" fontAlgn="base"/>
            <a:r>
              <a:rPr lang="en-US" sz="1700" b="0" i="0" dirty="0">
                <a:solidFill>
                  <a:srgbClr val="121212"/>
                </a:solidFill>
                <a:effectLst/>
              </a:rPr>
              <a:t>Industry leaders have said the UK’s aviation sector urgently needs more government support if it is to survive another lengthy period of travel restriction, as they warn of a deepening financial crisis over the coming months. From Monday, international arrivals to the UK will be required to quarantine for 10 days, in an effort to stem the spread of any new coronavirus variants amid a worsening incidence of transmission around the world.</a:t>
            </a:r>
            <a:endParaRPr lang="en-GB" sz="1700" dirty="0"/>
          </a:p>
          <a:p>
            <a:r>
              <a:rPr lang="en-GB" sz="1700" dirty="0"/>
              <a:t>Aviation has an estimated value of £28 billion to the UK economy, employing 230,000 workers at over 40 commercial airports. </a:t>
            </a:r>
          </a:p>
          <a:p>
            <a:r>
              <a:rPr lang="en-US" sz="1700" dirty="0"/>
              <a:t>There were 5,800 passenger flights in April 2020 compared to 201,000 a year earlier: a reduction of 97%. The impact is several times more severe than the aftermath of the global financial crisis in 2008, when passenger flights reduced by around 67,000 to 134,000 per month.</a:t>
            </a:r>
          </a:p>
          <a:p>
            <a:r>
              <a:rPr lang="en-US" sz="1700" dirty="0"/>
              <a:t>The UK aviation industry has been hit harder than any European country by the pandemic with IATA calculating that the “</a:t>
            </a:r>
            <a:r>
              <a:rPr lang="en-US" sz="1700" b="0" i="0" dirty="0">
                <a:effectLst/>
              </a:rPr>
              <a:t>coronavirus crisis will cost 780,000 British jobs and cost £46bn in lost GDP.” </a:t>
            </a:r>
          </a:p>
          <a:p>
            <a:pPr marL="0" indent="0">
              <a:buNone/>
            </a:pPr>
            <a:r>
              <a:rPr lang="en-US" sz="1700" b="1" dirty="0"/>
              <a:t>Sources: </a:t>
            </a:r>
            <a:r>
              <a:rPr lang="en-US" sz="1700" b="1" dirty="0">
                <a:hlinkClick r:id="rId4"/>
              </a:rPr>
              <a:t>The Guardian (Jan 2021)</a:t>
            </a:r>
            <a:r>
              <a:rPr lang="en-US" sz="1700" b="1" dirty="0"/>
              <a:t>, </a:t>
            </a:r>
            <a:r>
              <a:rPr lang="en-GB" sz="1700" b="1" dirty="0">
                <a:hlinkClick r:id="rId5"/>
              </a:rPr>
              <a:t>House of Commons Transport Committee (June 2020) </a:t>
            </a:r>
            <a:r>
              <a:rPr lang="en-GB" sz="1700" b="1" dirty="0"/>
              <a:t>and </a:t>
            </a:r>
            <a:r>
              <a:rPr lang="en-US" sz="1700" b="1" i="0" dirty="0">
                <a:effectLst/>
                <a:hlinkClick r:id="rId6"/>
              </a:rPr>
              <a:t>International Air Transport Association (2020)</a:t>
            </a:r>
            <a:endParaRPr lang="en-US" sz="1700" b="1" i="0" dirty="0">
              <a:effectLst/>
            </a:endParaRPr>
          </a:p>
          <a:p>
            <a:pPr marL="0" indent="0">
              <a:buNone/>
            </a:pPr>
            <a:endParaRPr lang="en-GB" sz="1600" b="1" dirty="0"/>
          </a:p>
          <a:p>
            <a:endParaRPr lang="en-GB" dirty="0"/>
          </a:p>
        </p:txBody>
      </p:sp>
    </p:spTree>
    <p:extLst>
      <p:ext uri="{BB962C8B-B14F-4D97-AF65-F5344CB8AC3E}">
        <p14:creationId xmlns:p14="http://schemas.microsoft.com/office/powerpoint/2010/main" val="679703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a:xfrm>
            <a:off x="1524000" y="2235200"/>
            <a:ext cx="9144000" cy="2387600"/>
          </a:xfrm>
        </p:spPr>
        <p:txBody>
          <a:bodyPr>
            <a:normAutofit fontScale="90000"/>
          </a:bodyPr>
          <a:lstStyle/>
          <a:p>
            <a:r>
              <a:rPr lang="en-GB" dirty="0"/>
              <a:t>Demand and Supply Conditions: Businesses, Hiring, Restructuring, Investment, Labour and Skills Supply</a:t>
            </a:r>
          </a:p>
        </p:txBody>
      </p:sp>
    </p:spTree>
    <p:extLst>
      <p:ext uri="{BB962C8B-B14F-4D97-AF65-F5344CB8AC3E}">
        <p14:creationId xmlns:p14="http://schemas.microsoft.com/office/powerpoint/2010/main" val="2872690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EB98-63D0-4376-AA2E-D44C68CE2583}"/>
              </a:ext>
            </a:extLst>
          </p:cNvPr>
          <p:cNvSpPr>
            <a:spLocks noGrp="1"/>
          </p:cNvSpPr>
          <p:nvPr>
            <p:ph type="title"/>
          </p:nvPr>
        </p:nvSpPr>
        <p:spPr/>
        <p:txBody>
          <a:bodyPr/>
          <a:lstStyle/>
          <a:p>
            <a:r>
              <a:rPr lang="en-GB" dirty="0"/>
              <a:t>Household/Consumer Demand</a:t>
            </a:r>
          </a:p>
        </p:txBody>
      </p:sp>
      <p:sp>
        <p:nvSpPr>
          <p:cNvPr id="3" name="Content Placeholder 2">
            <a:extLst>
              <a:ext uri="{FF2B5EF4-FFF2-40B4-BE49-F238E27FC236}">
                <a16:creationId xmlns:a16="http://schemas.microsoft.com/office/drawing/2014/main" id="{F2AF794A-A653-4D58-9187-DF90CB19BDA8}"/>
              </a:ext>
            </a:extLst>
          </p:cNvPr>
          <p:cNvSpPr>
            <a:spLocks noGrp="1"/>
          </p:cNvSpPr>
          <p:nvPr>
            <p:ph idx="1"/>
          </p:nvPr>
        </p:nvSpPr>
        <p:spPr/>
        <p:txBody>
          <a:bodyPr>
            <a:normAutofit/>
          </a:bodyPr>
          <a:lstStyle/>
          <a:p>
            <a:r>
              <a:rPr lang="en-GB" sz="1600" dirty="0"/>
              <a:t>High street retail sales rose slightly in January 2021 from the 2020 baseline around Christmas, yet spend is still incredibly low in both Reading and Slough – peaking on the spend index in January at 23 and 41 for Reading and Slough respectively.</a:t>
            </a:r>
          </a:p>
          <a:p>
            <a:pPr marL="0" indent="0">
              <a:buNone/>
            </a:pPr>
            <a:r>
              <a:rPr lang="en-US" sz="1600" b="1" dirty="0"/>
              <a:t>	 						              </a:t>
            </a:r>
            <a:r>
              <a:rPr lang="en-US" sz="1600" b="1" dirty="0">
                <a:hlinkClick r:id="rId2"/>
              </a:rPr>
              <a:t>Source: Centre for Cities, January 2021</a:t>
            </a:r>
            <a:endParaRPr lang="en-US" sz="1600" b="1" dirty="0"/>
          </a:p>
          <a:p>
            <a:r>
              <a:rPr lang="en-US" sz="1600" dirty="0"/>
              <a:t>A record total of 31.4% of shopping was done online in November 2020.</a:t>
            </a:r>
          </a:p>
          <a:p>
            <a:r>
              <a:rPr lang="en-US" sz="1600" dirty="0"/>
              <a:t>Despite the above, at a national level there has been the biggest fall in UK retail sales since 1995, with the impact of COVID lockdowns and shifting spending habits resulting in 0.3% drop from 2019 level. </a:t>
            </a:r>
            <a:r>
              <a:rPr lang="en-US" sz="1600" b="0" i="0" dirty="0">
                <a:solidFill>
                  <a:srgbClr val="121212"/>
                </a:solidFill>
                <a:effectLst/>
              </a:rPr>
              <a:t>However, the overall drop in spending masks an explosion in sales for some shops, and a dramatic collapse for others. Amid a decline in spending in pubs, restaurants and hotels during the crisis, sales of food bought from shops increased by 5.4% on the year. However, sales of all other products fell 5% from a year earlier.</a:t>
            </a:r>
          </a:p>
          <a:p>
            <a:pPr marL="0" indent="0">
              <a:buNone/>
            </a:pPr>
            <a:r>
              <a:rPr lang="en-US" sz="1600" dirty="0">
                <a:solidFill>
                  <a:srgbClr val="121212"/>
                </a:solidFill>
              </a:rPr>
              <a:t>								       </a:t>
            </a:r>
            <a:r>
              <a:rPr lang="en-US" sz="1600" b="1" dirty="0">
                <a:solidFill>
                  <a:srgbClr val="121212"/>
                </a:solidFill>
                <a:hlinkClick r:id="rId3"/>
              </a:rPr>
              <a:t>Source: Guardian, January 2021</a:t>
            </a:r>
            <a:endParaRPr lang="en-US" sz="1600" b="1" dirty="0">
              <a:solidFill>
                <a:srgbClr val="121212"/>
              </a:solidFill>
            </a:endParaRPr>
          </a:p>
          <a:p>
            <a:r>
              <a:rPr lang="en-US" sz="1600" dirty="0">
                <a:solidFill>
                  <a:srgbClr val="121212"/>
                </a:solidFill>
              </a:rPr>
              <a:t>Demand for increased digital capability has been exacerbated by the pandemic, with Statistics suggesting that up to 1.78 million students faced challenges with home schooling due to a lack of access to internet connections or devices during the previous lockdowns. This is supported by our recent (serendipitously timed) Nominet research which found that half of British parents worry that their children’s education will be impacted due to a lack of tech in the home, and only one in four parents (26%) are able to provide their children with uninterrupted access to the internet for home learning.</a:t>
            </a:r>
          </a:p>
          <a:p>
            <a:pPr marL="0" indent="0">
              <a:buNone/>
            </a:pPr>
            <a:r>
              <a:rPr lang="en-US" sz="1600" dirty="0">
                <a:solidFill>
                  <a:srgbClr val="121212"/>
                </a:solidFill>
              </a:rPr>
              <a:t>				       </a:t>
            </a:r>
            <a:r>
              <a:rPr lang="en-US" sz="1600" b="1" dirty="0">
                <a:solidFill>
                  <a:srgbClr val="121212"/>
                </a:solidFill>
              </a:rPr>
              <a:t>Sources: </a:t>
            </a:r>
            <a:r>
              <a:rPr lang="en-US" sz="1600" b="1" dirty="0">
                <a:solidFill>
                  <a:srgbClr val="121212"/>
                </a:solidFill>
                <a:hlinkClick r:id="rId4"/>
              </a:rPr>
              <a:t>Children’s Commissioner, August 2020</a:t>
            </a:r>
            <a:r>
              <a:rPr lang="en-US" sz="1600" b="1" dirty="0">
                <a:solidFill>
                  <a:srgbClr val="121212"/>
                </a:solidFill>
              </a:rPr>
              <a:t> and </a:t>
            </a:r>
            <a:r>
              <a:rPr lang="en-US" sz="1600" b="1" dirty="0">
                <a:solidFill>
                  <a:srgbClr val="121212"/>
                </a:solidFill>
                <a:hlinkClick r:id="rId5"/>
              </a:rPr>
              <a:t>Nominet, January 2021</a:t>
            </a:r>
            <a:endParaRPr lang="en-US" sz="800" dirty="0"/>
          </a:p>
          <a:p>
            <a:pPr marL="0" indent="0">
              <a:buNone/>
            </a:pPr>
            <a:endParaRPr lang="en-GB" sz="1600" dirty="0"/>
          </a:p>
        </p:txBody>
      </p:sp>
    </p:spTree>
    <p:extLst>
      <p:ext uri="{BB962C8B-B14F-4D97-AF65-F5344CB8AC3E}">
        <p14:creationId xmlns:p14="http://schemas.microsoft.com/office/powerpoint/2010/main" val="1338986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532AF-D2F9-4B73-AB6F-A4C150A15511}"/>
              </a:ext>
            </a:extLst>
          </p:cNvPr>
          <p:cNvSpPr>
            <a:spLocks noGrp="1"/>
          </p:cNvSpPr>
          <p:nvPr>
            <p:ph type="title"/>
          </p:nvPr>
        </p:nvSpPr>
        <p:spPr/>
        <p:txBody>
          <a:bodyPr/>
          <a:lstStyle/>
          <a:p>
            <a:r>
              <a:rPr lang="en-GB" dirty="0"/>
              <a:t>Industries at Risk</a:t>
            </a:r>
          </a:p>
        </p:txBody>
      </p:sp>
      <p:sp>
        <p:nvSpPr>
          <p:cNvPr id="4" name="TextBox 3">
            <a:extLst>
              <a:ext uri="{FF2B5EF4-FFF2-40B4-BE49-F238E27FC236}">
                <a16:creationId xmlns:a16="http://schemas.microsoft.com/office/drawing/2014/main" id="{9F67FF07-D8CF-486B-ACA2-7886ECF9DAAA}"/>
              </a:ext>
            </a:extLst>
          </p:cNvPr>
          <p:cNvSpPr txBox="1"/>
          <p:nvPr/>
        </p:nvSpPr>
        <p:spPr>
          <a:xfrm>
            <a:off x="76199" y="2664199"/>
            <a:ext cx="5929311" cy="1333369"/>
          </a:xfrm>
          <a:prstGeom prst="rect">
            <a:avLst/>
          </a:prstGeom>
          <a:solidFill>
            <a:schemeClr val="accent5">
              <a:lumMod val="20000"/>
              <a:lumOff val="80000"/>
            </a:schemeClr>
          </a:solidFill>
          <a:ln>
            <a:solidFill>
              <a:schemeClr val="accent2"/>
            </a:solidFill>
          </a:ln>
        </p:spPr>
        <p:txBody>
          <a:bodyPr wrap="square" lIns="36000" tIns="36000" rIns="36000" bIns="36000" rtlCol="0">
            <a:spAutoFit/>
          </a:bodyPr>
          <a:lstStyle/>
          <a:p>
            <a:pPr marL="0" indent="0">
              <a:lnSpc>
                <a:spcPct val="100000"/>
              </a:lnSpc>
              <a:spcBef>
                <a:spcPts val="0"/>
              </a:spcBef>
              <a:spcAft>
                <a:spcPts val="600"/>
              </a:spcAft>
              <a:buNone/>
            </a:pPr>
            <a:r>
              <a:rPr lang="en-GB" sz="1200" b="1" dirty="0"/>
              <a:t>CONSTRUCTION</a:t>
            </a:r>
          </a:p>
          <a:p>
            <a:pPr marL="171450" indent="-171450">
              <a:lnSpc>
                <a:spcPct val="100000"/>
              </a:lnSpc>
              <a:spcBef>
                <a:spcPts val="0"/>
              </a:spcBef>
              <a:spcAft>
                <a:spcPts val="600"/>
              </a:spcAft>
              <a:buFont typeface="Arial" panose="020B0604020202020204" pitchFamily="34" charset="0"/>
              <a:buChar char="•"/>
            </a:pPr>
            <a:r>
              <a:rPr lang="en-GB" sz="1100" dirty="0"/>
              <a:t>21,000 people work in construction in Berkshire – with only 1,500 of these working in Bracknell Forest and </a:t>
            </a:r>
            <a:r>
              <a:rPr lang="en-GB" sz="1100" b="0" i="0" dirty="0">
                <a:effectLst/>
              </a:rPr>
              <a:t>2,164,000 across the whole of Great Britain</a:t>
            </a:r>
            <a:r>
              <a:rPr lang="en-GB" sz="1100" dirty="0"/>
              <a:t> (ONS, 2020)</a:t>
            </a:r>
          </a:p>
          <a:p>
            <a:pPr marL="180975" indent="-180975">
              <a:lnSpc>
                <a:spcPct val="80000"/>
              </a:lnSpc>
              <a:spcBef>
                <a:spcPts val="0"/>
              </a:spcBef>
              <a:spcAft>
                <a:spcPts val="300"/>
              </a:spcAft>
              <a:buFont typeface="Arial" panose="020B0604020202020204" pitchFamily="34" charset="0"/>
              <a:buChar char="•"/>
            </a:pPr>
            <a:r>
              <a:rPr lang="en-US" sz="1100" b="0" i="0" dirty="0">
                <a:effectLst/>
              </a:rPr>
              <a:t>The level of construction output in August 2020 was 10.8% below the February 2020 level (ONS, 2020)</a:t>
            </a:r>
          </a:p>
          <a:p>
            <a:pPr marL="180975" indent="-180975">
              <a:lnSpc>
                <a:spcPct val="80000"/>
              </a:lnSpc>
              <a:spcBef>
                <a:spcPts val="0"/>
              </a:spcBef>
              <a:spcAft>
                <a:spcPts val="300"/>
              </a:spcAft>
              <a:buFont typeface="Arial" panose="020B0604020202020204" pitchFamily="34" charset="0"/>
              <a:buChar char="•"/>
            </a:pPr>
            <a:r>
              <a:rPr lang="en-US" sz="1100" b="0" i="0" dirty="0">
                <a:effectLst/>
              </a:rPr>
              <a:t>Construction output grew by 18.5% in the three months to August 2020 compared with the previous three-month period, but this followed 10 consecutive periods of decline (ONS, 2020)</a:t>
            </a:r>
            <a:endParaRPr lang="en-GB" sz="1100" dirty="0">
              <a:effectLst/>
              <a:ea typeface="Calibri" panose="020F0502020204030204" pitchFamily="34" charset="0"/>
            </a:endParaRPr>
          </a:p>
        </p:txBody>
      </p:sp>
      <p:sp>
        <p:nvSpPr>
          <p:cNvPr id="5" name="TextBox 4">
            <a:extLst>
              <a:ext uri="{FF2B5EF4-FFF2-40B4-BE49-F238E27FC236}">
                <a16:creationId xmlns:a16="http://schemas.microsoft.com/office/drawing/2014/main" id="{828674C4-BF72-4BC0-AC13-6F4C792455F8}"/>
              </a:ext>
            </a:extLst>
          </p:cNvPr>
          <p:cNvSpPr txBox="1"/>
          <p:nvPr/>
        </p:nvSpPr>
        <p:spPr>
          <a:xfrm>
            <a:off x="6178477" y="4866302"/>
            <a:ext cx="5929311" cy="1904295"/>
          </a:xfrm>
          <a:prstGeom prst="rect">
            <a:avLst/>
          </a:prstGeom>
          <a:solidFill>
            <a:srgbClr val="99CCFF"/>
          </a:solidFill>
          <a:ln>
            <a:solidFill>
              <a:srgbClr val="9966FF"/>
            </a:solidFill>
          </a:ln>
        </p:spPr>
        <p:txBody>
          <a:bodyPr wrap="square" lIns="36000" tIns="36000" rIns="36000" bIns="36000" rtlCol="0">
            <a:spAutoFit/>
          </a:bodyPr>
          <a:lstStyle/>
          <a:p>
            <a:pPr>
              <a:spcAft>
                <a:spcPts val="300"/>
              </a:spcAft>
            </a:pPr>
            <a:r>
              <a:rPr lang="en-GB" sz="1200" b="1" dirty="0"/>
              <a:t>AVIATION</a:t>
            </a:r>
          </a:p>
          <a:p>
            <a:pPr marL="180975" indent="-180975">
              <a:lnSpc>
                <a:spcPct val="80000"/>
              </a:lnSpc>
              <a:spcBef>
                <a:spcPts val="0"/>
              </a:spcBef>
              <a:spcAft>
                <a:spcPts val="300"/>
              </a:spcAft>
              <a:buFont typeface="Arial" panose="020B0604020202020204" pitchFamily="34" charset="0"/>
              <a:buChar char="•"/>
            </a:pPr>
            <a:r>
              <a:rPr lang="en-GB" sz="1100" dirty="0"/>
              <a:t>Aviation has an estimated value of £28 billion to the UK economy, employing 230,000 workers at over 40 commercial airports. (House of Commons Transport Committee, June 2020)</a:t>
            </a:r>
          </a:p>
          <a:p>
            <a:pPr marL="180975" indent="-180975">
              <a:lnSpc>
                <a:spcPct val="80000"/>
              </a:lnSpc>
              <a:spcBef>
                <a:spcPts val="0"/>
              </a:spcBef>
              <a:spcAft>
                <a:spcPts val="300"/>
              </a:spcAft>
              <a:buFont typeface="Arial" panose="020B0604020202020204" pitchFamily="34" charset="0"/>
              <a:buChar char="•"/>
            </a:pPr>
            <a:r>
              <a:rPr lang="en-GB" sz="1100" dirty="0"/>
              <a:t>76,000 people work in over 400 business across Heathrow Airport. Many of these people live in Slough, in Berkshire. (Heathrow local recovery plan, 2020)</a:t>
            </a:r>
          </a:p>
          <a:p>
            <a:pPr marL="180975" indent="-180975">
              <a:lnSpc>
                <a:spcPct val="80000"/>
              </a:lnSpc>
              <a:spcBef>
                <a:spcPts val="0"/>
              </a:spcBef>
              <a:spcAft>
                <a:spcPts val="300"/>
              </a:spcAft>
              <a:buFont typeface="Arial" panose="020B0604020202020204" pitchFamily="34" charset="0"/>
              <a:buChar char="•"/>
            </a:pPr>
            <a:r>
              <a:rPr lang="en-US" sz="1100" dirty="0"/>
              <a:t>There were 5,800 passenger flights in April 2020 compared to 201,000 a year earlier: a reduction of 97%. The impact is several times more severe than the aftermath of the global financial crisis in 2008, when passenger flights reduced by around 67,000 to 134,000 per month. (House of Commons Transport Committee, June 2020)</a:t>
            </a:r>
          </a:p>
          <a:p>
            <a:pPr marL="180975" indent="-180975">
              <a:lnSpc>
                <a:spcPct val="80000"/>
              </a:lnSpc>
              <a:spcBef>
                <a:spcPts val="0"/>
              </a:spcBef>
              <a:spcAft>
                <a:spcPts val="300"/>
              </a:spcAft>
              <a:buFont typeface="Arial" panose="020B0604020202020204" pitchFamily="34" charset="0"/>
              <a:buChar char="•"/>
            </a:pPr>
            <a:r>
              <a:rPr lang="en-US" sz="1100" dirty="0"/>
              <a:t>The UK aviation industry has been hit harder than any European country by the pandemic with IATA calculating that the “</a:t>
            </a:r>
            <a:r>
              <a:rPr lang="en-US" sz="1100" b="0" i="0" dirty="0">
                <a:effectLst/>
              </a:rPr>
              <a:t>coronavirus crisis will cost 780,000 British jobs and cost £46bn in lost GDP.” (International Air Transport Association, 2020).</a:t>
            </a:r>
          </a:p>
        </p:txBody>
      </p:sp>
      <p:sp>
        <p:nvSpPr>
          <p:cNvPr id="6" name="TextBox 5">
            <a:extLst>
              <a:ext uri="{FF2B5EF4-FFF2-40B4-BE49-F238E27FC236}">
                <a16:creationId xmlns:a16="http://schemas.microsoft.com/office/drawing/2014/main" id="{C229AACC-4DBB-4BBB-A8A4-333A420316D4}"/>
              </a:ext>
            </a:extLst>
          </p:cNvPr>
          <p:cNvSpPr txBox="1"/>
          <p:nvPr/>
        </p:nvSpPr>
        <p:spPr>
          <a:xfrm>
            <a:off x="6178481" y="1328468"/>
            <a:ext cx="5929311" cy="1633451"/>
          </a:xfrm>
          <a:prstGeom prst="rect">
            <a:avLst/>
          </a:prstGeom>
          <a:solidFill>
            <a:srgbClr val="FFCCFF"/>
          </a:solidFill>
          <a:ln>
            <a:solidFill>
              <a:schemeClr val="accent3"/>
            </a:solidFill>
          </a:ln>
        </p:spPr>
        <p:txBody>
          <a:bodyPr wrap="square" lIns="36000" tIns="36000" rIns="36000" bIns="36000" rtlCol="0">
            <a:spAutoFit/>
          </a:bodyPr>
          <a:lstStyle/>
          <a:p>
            <a:pPr>
              <a:spcAft>
                <a:spcPts val="300"/>
              </a:spcAft>
            </a:pPr>
            <a:r>
              <a:rPr lang="en-GB" sz="1200" b="1" dirty="0"/>
              <a:t>HOSPITALITY &amp; TOURISM</a:t>
            </a:r>
          </a:p>
          <a:p>
            <a:pPr marL="180000" indent="-180000">
              <a:lnSpc>
                <a:spcPct val="80000"/>
              </a:lnSpc>
              <a:spcAft>
                <a:spcPts val="300"/>
              </a:spcAft>
              <a:buFont typeface="Arial" panose="020B0604020202020204" pitchFamily="34" charset="0"/>
              <a:buChar char="•"/>
            </a:pPr>
            <a:r>
              <a:rPr lang="en-US" sz="1100" dirty="0"/>
              <a:t>The hospitality and tourism sector in Berkshire employed 35,842 people in 2020 – an increase of 0.8% on the previous year (EMSI, 2021)</a:t>
            </a:r>
            <a:endParaRPr lang="en-GB" sz="1100" b="1" dirty="0"/>
          </a:p>
          <a:p>
            <a:pPr marL="180975" indent="-180975">
              <a:lnSpc>
                <a:spcPct val="80000"/>
              </a:lnSpc>
              <a:spcBef>
                <a:spcPts val="0"/>
              </a:spcBef>
              <a:spcAft>
                <a:spcPts val="300"/>
              </a:spcAft>
              <a:buFont typeface="Arial" panose="020B0604020202020204" pitchFamily="34" charset="0"/>
              <a:buChar char="•"/>
            </a:pPr>
            <a:r>
              <a:rPr lang="en-GB" sz="1100" dirty="0"/>
              <a:t>In June, ‘Pathways to Recovery’, a report by the All Party Parliamentary Group on Hospitality and Tourism, found that </a:t>
            </a:r>
            <a:r>
              <a:rPr lang="en-US" sz="1100" dirty="0"/>
              <a:t>j</a:t>
            </a:r>
            <a:r>
              <a:rPr lang="en-US" sz="1100" i="0" dirty="0">
                <a:effectLst/>
              </a:rPr>
              <a:t>ust 11% of hospitality businesses had been able to operate normally during the first lockdown and international tourist arrivals were likely to be down 59% for the year.</a:t>
            </a:r>
          </a:p>
          <a:p>
            <a:pPr marL="180975" indent="-180975">
              <a:lnSpc>
                <a:spcPct val="80000"/>
              </a:lnSpc>
              <a:spcBef>
                <a:spcPts val="0"/>
              </a:spcBef>
              <a:spcAft>
                <a:spcPts val="300"/>
              </a:spcAft>
              <a:buFont typeface="Arial" panose="020B0604020202020204" pitchFamily="34" charset="0"/>
              <a:buChar char="•"/>
            </a:pPr>
            <a:r>
              <a:rPr lang="en-US" sz="1100" dirty="0"/>
              <a:t>Kate Nicholls, CEO of UK Hospitality, told the BBC (December 2020) that 30,000 hospitality businesses – most of them SMEs and one-third of the total – could be lost by the end of 2020.</a:t>
            </a:r>
          </a:p>
          <a:p>
            <a:pPr marL="180975" indent="-180975">
              <a:lnSpc>
                <a:spcPct val="80000"/>
              </a:lnSpc>
              <a:spcBef>
                <a:spcPts val="0"/>
              </a:spcBef>
              <a:spcAft>
                <a:spcPts val="300"/>
              </a:spcAft>
              <a:buFont typeface="Arial" panose="020B0604020202020204" pitchFamily="34" charset="0"/>
              <a:buChar char="•"/>
            </a:pPr>
            <a:r>
              <a:rPr lang="en-US" sz="1100" dirty="0"/>
              <a:t>According to Sky News in December, at least 38,653 hospitality jobs had been lost during the pandemic.</a:t>
            </a:r>
          </a:p>
        </p:txBody>
      </p:sp>
      <p:sp>
        <p:nvSpPr>
          <p:cNvPr id="7" name="TextBox 6">
            <a:extLst>
              <a:ext uri="{FF2B5EF4-FFF2-40B4-BE49-F238E27FC236}">
                <a16:creationId xmlns:a16="http://schemas.microsoft.com/office/drawing/2014/main" id="{EA5AB5BD-7029-488E-8776-A50D8C6C6DCF}"/>
              </a:ext>
            </a:extLst>
          </p:cNvPr>
          <p:cNvSpPr txBox="1"/>
          <p:nvPr/>
        </p:nvSpPr>
        <p:spPr>
          <a:xfrm>
            <a:off x="6178478" y="3046881"/>
            <a:ext cx="5929311" cy="1730401"/>
          </a:xfrm>
          <a:prstGeom prst="rect">
            <a:avLst/>
          </a:prstGeom>
          <a:solidFill>
            <a:srgbClr val="00CC99"/>
          </a:solidFill>
          <a:ln>
            <a:solidFill>
              <a:schemeClr val="accent6">
                <a:lumMod val="75000"/>
                <a:lumOff val="25000"/>
              </a:schemeClr>
            </a:solidFill>
          </a:ln>
        </p:spPr>
        <p:txBody>
          <a:bodyPr wrap="square" lIns="36000" tIns="36000" rIns="36000" bIns="36000" rtlCol="0">
            <a:spAutoFit/>
          </a:bodyPr>
          <a:lstStyle/>
          <a:p>
            <a:pPr marL="0" indent="0">
              <a:lnSpc>
                <a:spcPct val="100000"/>
              </a:lnSpc>
              <a:spcBef>
                <a:spcPts val="0"/>
              </a:spcBef>
              <a:spcAft>
                <a:spcPts val="300"/>
              </a:spcAft>
              <a:buNone/>
            </a:pPr>
            <a:r>
              <a:rPr lang="en-GB" sz="1200" b="1" dirty="0"/>
              <a:t>NON-FOOD RETAIL &amp; WHOLESALE</a:t>
            </a:r>
          </a:p>
          <a:p>
            <a:pPr marL="174625" indent="-174625">
              <a:lnSpc>
                <a:spcPct val="80000"/>
              </a:lnSpc>
              <a:spcBef>
                <a:spcPts val="0"/>
              </a:spcBef>
              <a:spcAft>
                <a:spcPts val="300"/>
              </a:spcAft>
              <a:buFont typeface="Arial" panose="020B0604020202020204" pitchFamily="34" charset="0"/>
              <a:buChar char="•"/>
            </a:pPr>
            <a:r>
              <a:rPr lang="en-GB" sz="1100" dirty="0"/>
              <a:t>More than 45,000 people work in non-motor vehicle retail in Berkshire – with 12,500 of them working in Reading (EMSI, 2021). The offline retail sector has struggled during the pandemic. At least 39,000 jobs had been lost in retail as of 3 December. Redundancy announcements include 7,000 at Marks and Spencer (August), 4,000 at Debenhams (August) and 4,000 at Boots (July) - Sky News, 2020.</a:t>
            </a:r>
          </a:p>
          <a:p>
            <a:pPr marL="174625" indent="-174625">
              <a:lnSpc>
                <a:spcPct val="80000"/>
              </a:lnSpc>
              <a:spcBef>
                <a:spcPts val="0"/>
              </a:spcBef>
              <a:spcAft>
                <a:spcPts val="300"/>
              </a:spcAft>
              <a:buFont typeface="Arial" panose="020B0604020202020204" pitchFamily="34" charset="0"/>
              <a:buChar char="•"/>
            </a:pPr>
            <a:r>
              <a:rPr lang="en-GB" sz="1100" dirty="0"/>
              <a:t>The pre-pandemic trend of on-line shopping has strengthened in 2020; a record total of 31.4% of shopping was done on line in November 2020 (ONS, 2020), a trend that will have profound implications for the high street. </a:t>
            </a:r>
          </a:p>
          <a:p>
            <a:pPr marL="174625" indent="-174625">
              <a:lnSpc>
                <a:spcPct val="80000"/>
              </a:lnSpc>
              <a:spcBef>
                <a:spcPts val="0"/>
              </a:spcBef>
              <a:spcAft>
                <a:spcPts val="300"/>
              </a:spcAft>
              <a:buFont typeface="Arial" panose="020B0604020202020204" pitchFamily="34" charset="0"/>
              <a:buChar char="•"/>
            </a:pPr>
            <a:r>
              <a:rPr lang="en-US" sz="1100" b="0" i="0" dirty="0">
                <a:effectLst/>
              </a:rPr>
              <a:t>In November, retail sales volume decreased by 3.8% (vs October figures) as a result of COVID-19. Despite this, overall sales remain above their pre-pandemic levels (ONS, 2020).</a:t>
            </a:r>
            <a:endParaRPr lang="en-GB" sz="1100" dirty="0"/>
          </a:p>
        </p:txBody>
      </p:sp>
      <p:sp>
        <p:nvSpPr>
          <p:cNvPr id="8" name="TextBox 7">
            <a:extLst>
              <a:ext uri="{FF2B5EF4-FFF2-40B4-BE49-F238E27FC236}">
                <a16:creationId xmlns:a16="http://schemas.microsoft.com/office/drawing/2014/main" id="{FB2CD642-A2B6-4B5D-8AEA-47C80E23AB6A}"/>
              </a:ext>
            </a:extLst>
          </p:cNvPr>
          <p:cNvSpPr txBox="1"/>
          <p:nvPr/>
        </p:nvSpPr>
        <p:spPr>
          <a:xfrm>
            <a:off x="76199" y="4106113"/>
            <a:ext cx="5929311" cy="1502646"/>
          </a:xfrm>
          <a:prstGeom prst="rect">
            <a:avLst/>
          </a:prstGeom>
          <a:solidFill>
            <a:schemeClr val="accent6">
              <a:lumMod val="10000"/>
              <a:lumOff val="90000"/>
            </a:schemeClr>
          </a:solidFill>
          <a:ln>
            <a:solidFill>
              <a:srgbClr val="00B050"/>
            </a:solidFill>
          </a:ln>
        </p:spPr>
        <p:txBody>
          <a:bodyPr wrap="square" lIns="36000" tIns="36000" rIns="36000" bIns="36000" rtlCol="0">
            <a:spAutoFit/>
          </a:bodyPr>
          <a:lstStyle/>
          <a:p>
            <a:pPr marL="0" indent="0">
              <a:lnSpc>
                <a:spcPct val="100000"/>
              </a:lnSpc>
              <a:spcBef>
                <a:spcPts val="0"/>
              </a:spcBef>
              <a:spcAft>
                <a:spcPts val="600"/>
              </a:spcAft>
              <a:buNone/>
            </a:pPr>
            <a:r>
              <a:rPr lang="en-GB" sz="1200" b="1" dirty="0"/>
              <a:t>ARTS, ENTERTAINMENT &amp; RECREATION</a:t>
            </a:r>
          </a:p>
          <a:p>
            <a:pPr marL="171450" indent="-171450">
              <a:lnSpc>
                <a:spcPct val="100000"/>
              </a:lnSpc>
              <a:spcBef>
                <a:spcPts val="0"/>
              </a:spcBef>
              <a:spcAft>
                <a:spcPts val="600"/>
              </a:spcAft>
              <a:buFont typeface="Arial" panose="020B0604020202020204" pitchFamily="34" charset="0"/>
              <a:buChar char="•"/>
            </a:pPr>
            <a:r>
              <a:rPr lang="en-GB" sz="1100" dirty="0"/>
              <a:t>12,000 people work in arts, entertainment and recreation in Berkshire. 4,500 of them – more than one third – work in Windsor and Maidenhead and </a:t>
            </a:r>
            <a:r>
              <a:rPr lang="en-GB" sz="1100" b="0" i="0" dirty="0">
                <a:effectLst/>
              </a:rPr>
              <a:t>925,000 across the whole of Great Britain</a:t>
            </a:r>
            <a:r>
              <a:rPr lang="en-GB" sz="1100" dirty="0"/>
              <a:t> (ONS, 2020)</a:t>
            </a:r>
          </a:p>
          <a:p>
            <a:pPr marL="174625" indent="-174625">
              <a:lnSpc>
                <a:spcPct val="80000"/>
              </a:lnSpc>
              <a:spcBef>
                <a:spcPts val="0"/>
              </a:spcBef>
              <a:spcAft>
                <a:spcPts val="300"/>
              </a:spcAft>
              <a:buFont typeface="Arial" panose="020B0604020202020204" pitchFamily="34" charset="0"/>
              <a:buChar char="•"/>
            </a:pPr>
            <a:r>
              <a:rPr lang="en-GB" sz="1100" dirty="0"/>
              <a:t>Between 19 Nov and 1 Dec, 24 per cent of arts, entertainment and recreation venues had temporarily closed or paused trading. (ONS, 2020)</a:t>
            </a:r>
          </a:p>
          <a:p>
            <a:pPr marL="174625" indent="-174625">
              <a:lnSpc>
                <a:spcPct val="80000"/>
              </a:lnSpc>
              <a:spcBef>
                <a:spcPts val="0"/>
              </a:spcBef>
              <a:spcAft>
                <a:spcPts val="300"/>
              </a:spcAft>
              <a:buFont typeface="Arial" panose="020B0604020202020204" pitchFamily="34" charset="0"/>
              <a:buChar char="•"/>
            </a:pPr>
            <a:r>
              <a:rPr lang="en-GB" sz="1100" dirty="0"/>
              <a:t>52% of eligible employments in arts, entertainment and recreation were on furlough on 31 July 2020 – a figure that had fallen to 24% as at 31 October. (HMRC, 2020)</a:t>
            </a:r>
          </a:p>
        </p:txBody>
      </p:sp>
      <p:sp>
        <p:nvSpPr>
          <p:cNvPr id="9" name="TextBox 8">
            <a:extLst>
              <a:ext uri="{FF2B5EF4-FFF2-40B4-BE49-F238E27FC236}">
                <a16:creationId xmlns:a16="http://schemas.microsoft.com/office/drawing/2014/main" id="{315A79D2-AD27-418A-BBA4-A3B4BBAA1603}"/>
              </a:ext>
            </a:extLst>
          </p:cNvPr>
          <p:cNvSpPr txBox="1"/>
          <p:nvPr/>
        </p:nvSpPr>
        <p:spPr>
          <a:xfrm>
            <a:off x="76200" y="5717304"/>
            <a:ext cx="5934075" cy="1053293"/>
          </a:xfrm>
          <a:prstGeom prst="rect">
            <a:avLst/>
          </a:prstGeom>
          <a:solidFill>
            <a:srgbClr val="CCFF99"/>
          </a:solidFill>
          <a:ln>
            <a:solidFill>
              <a:schemeClr val="accent2">
                <a:lumMod val="60000"/>
                <a:lumOff val="40000"/>
              </a:schemeClr>
            </a:solidFill>
          </a:ln>
        </p:spPr>
        <p:txBody>
          <a:bodyPr wrap="square" lIns="36000" tIns="36000" rIns="36000" bIns="36000" rtlCol="0">
            <a:spAutoFit/>
          </a:bodyPr>
          <a:lstStyle/>
          <a:p>
            <a:pPr marL="0" indent="0">
              <a:lnSpc>
                <a:spcPct val="100000"/>
              </a:lnSpc>
              <a:spcBef>
                <a:spcPts val="0"/>
              </a:spcBef>
              <a:spcAft>
                <a:spcPts val="600"/>
              </a:spcAft>
              <a:buNone/>
            </a:pPr>
            <a:r>
              <a:rPr lang="en-GB" sz="1200" b="1" dirty="0"/>
              <a:t>ADMINISTRATION &amp; SUPPORT</a:t>
            </a:r>
          </a:p>
          <a:p>
            <a:pPr marL="174625" indent="-174625">
              <a:lnSpc>
                <a:spcPct val="80000"/>
              </a:lnSpc>
              <a:spcBef>
                <a:spcPts val="0"/>
              </a:spcBef>
              <a:spcAft>
                <a:spcPts val="300"/>
              </a:spcAft>
              <a:buFont typeface="Arial" panose="020B0604020202020204" pitchFamily="34" charset="0"/>
              <a:buChar char="•"/>
            </a:pPr>
            <a:r>
              <a:rPr lang="en-GB" sz="1100" dirty="0"/>
              <a:t>More than 51,000 people in Berkshire work in admin and support services – including 10,000 in Wokingham and 10,000 in West Berkshire and </a:t>
            </a:r>
            <a:r>
              <a:rPr lang="en-GB" sz="1100" b="0" i="0" dirty="0">
                <a:solidFill>
                  <a:srgbClr val="333333"/>
                </a:solidFill>
                <a:effectLst/>
              </a:rPr>
              <a:t>2,752,000 across the whole of Great Britain </a:t>
            </a:r>
            <a:r>
              <a:rPr lang="en-GB" sz="1100" dirty="0"/>
              <a:t>(ONS, 2020)</a:t>
            </a:r>
          </a:p>
          <a:p>
            <a:pPr marL="174625" indent="-174625">
              <a:lnSpc>
                <a:spcPct val="80000"/>
              </a:lnSpc>
              <a:spcBef>
                <a:spcPts val="0"/>
              </a:spcBef>
              <a:spcAft>
                <a:spcPts val="300"/>
              </a:spcAft>
              <a:buFont typeface="Arial" panose="020B0604020202020204" pitchFamily="34" charset="0"/>
              <a:buChar char="•"/>
            </a:pPr>
            <a:r>
              <a:rPr lang="en-GB" sz="1100" dirty="0"/>
              <a:t>More than 600,000 admin and support workers – 27% of the total – were furloughed as at 31 October (HMRC, 2020)</a:t>
            </a:r>
          </a:p>
        </p:txBody>
      </p:sp>
      <p:sp>
        <p:nvSpPr>
          <p:cNvPr id="10" name="TextBox 9">
            <a:extLst>
              <a:ext uri="{FF2B5EF4-FFF2-40B4-BE49-F238E27FC236}">
                <a16:creationId xmlns:a16="http://schemas.microsoft.com/office/drawing/2014/main" id="{1A39203E-97F9-4104-8547-5B9F30CD4CF9}"/>
              </a:ext>
            </a:extLst>
          </p:cNvPr>
          <p:cNvSpPr txBox="1"/>
          <p:nvPr/>
        </p:nvSpPr>
        <p:spPr>
          <a:xfrm>
            <a:off x="76200" y="1328468"/>
            <a:ext cx="5929311" cy="1227186"/>
          </a:xfrm>
          <a:prstGeom prst="rect">
            <a:avLst/>
          </a:prstGeom>
          <a:solidFill>
            <a:schemeClr val="accent1">
              <a:lumMod val="20000"/>
              <a:lumOff val="80000"/>
            </a:schemeClr>
          </a:solidFill>
          <a:ln>
            <a:solidFill>
              <a:schemeClr val="accent1">
                <a:lumMod val="75000"/>
              </a:schemeClr>
            </a:solidFill>
          </a:ln>
        </p:spPr>
        <p:txBody>
          <a:bodyPr wrap="square" lIns="36000" tIns="36000" rIns="36000" bIns="36000" rtlCol="0">
            <a:spAutoFit/>
          </a:bodyPr>
          <a:lstStyle/>
          <a:p>
            <a:pPr marL="0" indent="0">
              <a:lnSpc>
                <a:spcPct val="100000"/>
              </a:lnSpc>
              <a:spcBef>
                <a:spcPts val="0"/>
              </a:spcBef>
              <a:spcAft>
                <a:spcPts val="600"/>
              </a:spcAft>
              <a:buNone/>
            </a:pPr>
            <a:r>
              <a:rPr lang="en-GB" sz="1200" b="1" dirty="0"/>
              <a:t>MANUFACTURING</a:t>
            </a:r>
            <a:endParaRPr lang="en-GB" sz="1100" b="1" dirty="0"/>
          </a:p>
          <a:p>
            <a:pPr marL="180975" indent="-180975">
              <a:lnSpc>
                <a:spcPct val="80000"/>
              </a:lnSpc>
              <a:spcBef>
                <a:spcPts val="0"/>
              </a:spcBef>
              <a:spcAft>
                <a:spcPts val="300"/>
              </a:spcAft>
              <a:buFont typeface="Arial" panose="020B0604020202020204" pitchFamily="34" charset="0"/>
              <a:buChar char="•"/>
            </a:pPr>
            <a:r>
              <a:rPr lang="en-GB" sz="1100" dirty="0"/>
              <a:t>28,000 people work in manufacturing in Berkshire – with 11,000 in West Berkshire alone and </a:t>
            </a:r>
            <a:r>
              <a:rPr lang="en-GB" sz="1100" b="0" i="0" dirty="0">
                <a:effectLst/>
              </a:rPr>
              <a:t>2,487,000 across the whole of Great Britain</a:t>
            </a:r>
            <a:r>
              <a:rPr lang="en-GB" sz="1100" dirty="0"/>
              <a:t> (ONS, 2020)</a:t>
            </a:r>
          </a:p>
          <a:p>
            <a:pPr marL="180975" indent="-180975">
              <a:lnSpc>
                <a:spcPct val="80000"/>
              </a:lnSpc>
              <a:spcBef>
                <a:spcPts val="0"/>
              </a:spcBef>
              <a:spcAft>
                <a:spcPts val="300"/>
              </a:spcAft>
              <a:buFont typeface="Arial" panose="020B0604020202020204" pitchFamily="34" charset="0"/>
              <a:buChar char="•"/>
            </a:pPr>
            <a:r>
              <a:rPr lang="en-GB" sz="1100" dirty="0"/>
              <a:t>Half of all UK manufacturing firms have made redundancies. A further 20% plan to make more redundancies in the next six months (Make UK, October 2020)</a:t>
            </a:r>
          </a:p>
          <a:p>
            <a:pPr marL="180975" indent="-180975">
              <a:lnSpc>
                <a:spcPct val="80000"/>
              </a:lnSpc>
              <a:spcBef>
                <a:spcPts val="0"/>
              </a:spcBef>
              <a:spcAft>
                <a:spcPts val="300"/>
              </a:spcAft>
              <a:buFont typeface="Arial" panose="020B0604020202020204" pitchFamily="34" charset="0"/>
              <a:buChar char="•"/>
            </a:pPr>
            <a:r>
              <a:rPr lang="en-GB" sz="1100" dirty="0">
                <a:latin typeface="+mj-lt"/>
              </a:rPr>
              <a:t>37% of manufacturers think it will take more than a year to return to normal trading conditions (Make UK, October 2020)</a:t>
            </a:r>
          </a:p>
        </p:txBody>
      </p:sp>
    </p:spTree>
    <p:extLst>
      <p:ext uri="{BB962C8B-B14F-4D97-AF65-F5344CB8AC3E}">
        <p14:creationId xmlns:p14="http://schemas.microsoft.com/office/powerpoint/2010/main" val="2895536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fontScale="90000"/>
          </a:bodyPr>
          <a:lstStyle/>
          <a:p>
            <a:r>
              <a:rPr lang="en-GB" dirty="0"/>
              <a:t>Industries more likely to be resilient/grow – IT and Communications</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lstStyle/>
          <a:p>
            <a:r>
              <a:rPr lang="en-GB" sz="1600" dirty="0">
                <a:cs typeface="Calibri" panose="020F0502020204030204" pitchFamily="34" charset="0"/>
              </a:rPr>
              <a:t>Certain subsectors of the IT and Communications sector such as virtual communication technologies (Teams, Zoom, Google Hangouts etc.) have exploded in users throughout the pandemic, with Microsoft Teams (UK HQ based on Thames Valley Park in Wokingham) having seen a growth in users from 20 million in November 2019, to 115 million one year later.</a:t>
            </a:r>
          </a:p>
          <a:p>
            <a:pPr marL="0" indent="0">
              <a:buNone/>
            </a:pPr>
            <a:r>
              <a:rPr lang="en-US" sz="1600" dirty="0"/>
              <a:t>			                  					        </a:t>
            </a:r>
            <a:r>
              <a:rPr lang="en-US" sz="1600" b="1" dirty="0">
                <a:hlinkClick r:id="rId2"/>
              </a:rPr>
              <a:t>Source: Business of Apps, 2020</a:t>
            </a:r>
            <a:endParaRPr lang="en-US" sz="1600" b="1" dirty="0"/>
          </a:p>
          <a:p>
            <a:r>
              <a:rPr lang="en-US" sz="1600" dirty="0"/>
              <a:t>In addition to this, another sub-sector coming under the ‘tech umbrella’ which has demonstrated enormous growth throughout the pandemic is that of e-commerce, with a record total of 31.4% of shopping being done online in November 2020 (ONS, 2020). While this indicates clear growth for this sector within Berkshire – it has certainly come as a detriment to the high street within the area – as outlined by both Bracknell and Slough being cited as being in the top 10 most vulnerable places in England post COVID in terms of high street resilience by KPMG - Study warns of huge jobs losses in retail in England after pandemic | Retail industry | The Guardian. It is thought that 400k retail jobs will be lost with the forecast that Bracknell will lose 1,500 of those.</a:t>
            </a:r>
          </a:p>
          <a:p>
            <a:pPr marL="0" indent="0">
              <a:buNone/>
            </a:pPr>
            <a:r>
              <a:rPr lang="en-US" sz="1600" b="1" dirty="0"/>
              <a:t>								             </a:t>
            </a:r>
            <a:r>
              <a:rPr lang="en-US" sz="1600" b="1" dirty="0">
                <a:hlinkClick r:id="rId3"/>
              </a:rPr>
              <a:t>Source: KPMG, January 2021</a:t>
            </a:r>
            <a:endParaRPr lang="en-US" sz="1600" b="1" dirty="0"/>
          </a:p>
          <a:p>
            <a:r>
              <a:rPr lang="en-US" sz="1600" dirty="0"/>
              <a:t>The above finding is further compounded by a Centre for Cities report which has Reading in the bottom 10 British cities for high street spend – much of which can be attributed to the massive growth of e-commerce not just within Berkshire, but across Britain</a:t>
            </a:r>
            <a:r>
              <a:rPr lang="en-US" sz="1600" b="1" dirty="0"/>
              <a:t>.</a:t>
            </a:r>
          </a:p>
          <a:p>
            <a:pPr marL="0" indent="0">
              <a:buNone/>
            </a:pPr>
            <a:r>
              <a:rPr lang="en-US" sz="1600" b="1" dirty="0"/>
              <a:t>							              </a:t>
            </a:r>
            <a:r>
              <a:rPr lang="en-US" sz="1600" b="1" dirty="0">
                <a:hlinkClick r:id="rId4"/>
              </a:rPr>
              <a:t>Source: Centre for Cities, January 2021</a:t>
            </a:r>
            <a:endParaRPr lang="en-US" sz="1600" b="1" dirty="0"/>
          </a:p>
        </p:txBody>
      </p:sp>
    </p:spTree>
    <p:extLst>
      <p:ext uri="{BB962C8B-B14F-4D97-AF65-F5344CB8AC3E}">
        <p14:creationId xmlns:p14="http://schemas.microsoft.com/office/powerpoint/2010/main" val="2730072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2AE4D-1F31-4679-BD10-316015D25426}"/>
              </a:ext>
            </a:extLst>
          </p:cNvPr>
          <p:cNvSpPr>
            <a:spLocks noGrp="1"/>
          </p:cNvSpPr>
          <p:nvPr>
            <p:ph type="title"/>
          </p:nvPr>
        </p:nvSpPr>
        <p:spPr/>
        <p:txBody>
          <a:bodyPr/>
          <a:lstStyle/>
          <a:p>
            <a:r>
              <a:rPr lang="en-GB" dirty="0"/>
              <a:t>Supply of labour and skills</a:t>
            </a:r>
          </a:p>
        </p:txBody>
      </p:sp>
      <p:sp>
        <p:nvSpPr>
          <p:cNvPr id="3" name="Content Placeholder 2">
            <a:extLst>
              <a:ext uri="{FF2B5EF4-FFF2-40B4-BE49-F238E27FC236}">
                <a16:creationId xmlns:a16="http://schemas.microsoft.com/office/drawing/2014/main" id="{4C88931A-169C-4DB1-BCF3-B0A27DA6037D}"/>
              </a:ext>
            </a:extLst>
          </p:cNvPr>
          <p:cNvSpPr>
            <a:spLocks noGrp="1"/>
          </p:cNvSpPr>
          <p:nvPr>
            <p:ph idx="1"/>
          </p:nvPr>
        </p:nvSpPr>
        <p:spPr/>
        <p:txBody>
          <a:bodyPr>
            <a:normAutofit/>
          </a:bodyPr>
          <a:lstStyle/>
          <a:p>
            <a:pPr marL="0" indent="0">
              <a:buNone/>
            </a:pPr>
            <a:r>
              <a:rPr lang="en-US" sz="1600" i="0" dirty="0">
                <a:solidFill>
                  <a:srgbClr val="1B1B1B"/>
                </a:solidFill>
                <a:effectLst/>
              </a:rPr>
              <a:t>The young and lowest earners:</a:t>
            </a:r>
          </a:p>
          <a:p>
            <a:r>
              <a:rPr lang="en-US" sz="1600" b="0" i="0" dirty="0">
                <a:solidFill>
                  <a:srgbClr val="1B1B1B"/>
                </a:solidFill>
                <a:effectLst/>
              </a:rPr>
              <a:t>The young and lowest earners will be hardest hit given their work most often cannot be done from home. Furlough rates will rise, and while the numbers will not hit the peaks of April and May 2020 given that far more of construction and manufacturing will remain open, they will certainly surpass the 4 million we estimate were furloughed during November’s lockdown.</a:t>
            </a:r>
            <a:endParaRPr lang="en-US" sz="1600" dirty="0"/>
          </a:p>
          <a:p>
            <a:pPr marL="0" indent="0">
              <a:buNone/>
            </a:pPr>
            <a:endParaRPr lang="en-US" sz="1600" dirty="0"/>
          </a:p>
          <a:p>
            <a:pPr marL="0" indent="0">
              <a:buNone/>
            </a:pPr>
            <a:r>
              <a:rPr lang="en-US" sz="1600" dirty="0"/>
              <a:t>Women:</a:t>
            </a:r>
          </a:p>
          <a:p>
            <a:r>
              <a:rPr lang="en-US" sz="1600" i="0" dirty="0">
                <a:solidFill>
                  <a:srgbClr val="000000"/>
                </a:solidFill>
                <a:effectLst/>
              </a:rPr>
              <a:t>Women were almost twice as likely to cut hours of work to care for children than men when schools were closed</a:t>
            </a:r>
            <a:r>
              <a:rPr lang="en-US" sz="1600" dirty="0">
                <a:solidFill>
                  <a:srgbClr val="1B1B1B"/>
                </a:solidFill>
              </a:rPr>
              <a:t>. </a:t>
            </a:r>
            <a:r>
              <a:rPr lang="en-US" sz="1600" i="0" dirty="0">
                <a:solidFill>
                  <a:srgbClr val="1B1B1B"/>
                </a:solidFill>
                <a:effectLst/>
              </a:rPr>
              <a:t>Moreover, mothers were around one-third more likely to have lost their job than fathers during the first lockdown, whereas among non-parents, job losses were gender-balanced. It is clear that this trend is driven significantly by the closure of schools: the gap between male and female parents closed by September of 2020 when schools reopened</a:t>
            </a:r>
            <a:r>
              <a:rPr lang="en-US" sz="1600" dirty="0">
                <a:solidFill>
                  <a:srgbClr val="1B1B1B"/>
                </a:solidFill>
              </a:rPr>
              <a:t>.</a:t>
            </a:r>
          </a:p>
          <a:p>
            <a:pPr marL="0" indent="0">
              <a:buNone/>
            </a:pPr>
            <a:r>
              <a:rPr lang="en-US" sz="1600" b="1" dirty="0">
                <a:solidFill>
                  <a:srgbClr val="1B1B1B"/>
                </a:solidFill>
              </a:rPr>
              <a:t>							  </a:t>
            </a:r>
            <a:r>
              <a:rPr lang="en-US" sz="1600" b="1" dirty="0">
                <a:solidFill>
                  <a:srgbClr val="1B1B1B"/>
                </a:solidFill>
                <a:hlinkClick r:id="rId2"/>
              </a:rPr>
              <a:t>Source: Resolution Foundation, January 2021</a:t>
            </a:r>
            <a:endParaRPr lang="en-US" sz="1600" b="1" dirty="0"/>
          </a:p>
          <a:p>
            <a:pPr marL="0" indent="0">
              <a:buNone/>
            </a:pPr>
            <a:endParaRPr lang="en-GB" sz="1600" b="1" dirty="0"/>
          </a:p>
          <a:p>
            <a:pPr lvl="1"/>
            <a:endParaRPr lang="en-GB" sz="1600" dirty="0"/>
          </a:p>
        </p:txBody>
      </p:sp>
    </p:spTree>
    <p:extLst>
      <p:ext uri="{BB962C8B-B14F-4D97-AF65-F5344CB8AC3E}">
        <p14:creationId xmlns:p14="http://schemas.microsoft.com/office/powerpoint/2010/main" val="2214889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0EA5E-F19B-47E6-8E95-9AABBF926E5D}"/>
              </a:ext>
            </a:extLst>
          </p:cNvPr>
          <p:cNvSpPr>
            <a:spLocks noGrp="1"/>
          </p:cNvSpPr>
          <p:nvPr>
            <p:ph type="title"/>
          </p:nvPr>
        </p:nvSpPr>
        <p:spPr/>
        <p:txBody>
          <a:bodyPr/>
          <a:lstStyle/>
          <a:p>
            <a:r>
              <a:rPr lang="en-GB" dirty="0"/>
              <a:t>Remote working</a:t>
            </a:r>
          </a:p>
        </p:txBody>
      </p:sp>
      <p:sp>
        <p:nvSpPr>
          <p:cNvPr id="3" name="Content Placeholder 2">
            <a:extLst>
              <a:ext uri="{FF2B5EF4-FFF2-40B4-BE49-F238E27FC236}">
                <a16:creationId xmlns:a16="http://schemas.microsoft.com/office/drawing/2014/main" id="{8F147BDA-155D-464F-9CED-0D6A74A682F1}"/>
              </a:ext>
            </a:extLst>
          </p:cNvPr>
          <p:cNvSpPr>
            <a:spLocks noGrp="1"/>
          </p:cNvSpPr>
          <p:nvPr>
            <p:ph idx="1"/>
          </p:nvPr>
        </p:nvSpPr>
        <p:spPr/>
        <p:txBody>
          <a:bodyPr>
            <a:normAutofit lnSpcReduction="10000"/>
          </a:bodyPr>
          <a:lstStyle/>
          <a:p>
            <a:r>
              <a:rPr lang="en-US" sz="1900" dirty="0"/>
              <a:t>Between January and December of 2020, there were 6,632 unique job postings for remote positions at companies based in Berkshire, 71.6% more than the figure of 3,865 for the same period one year previous.</a:t>
            </a:r>
          </a:p>
          <a:p>
            <a:endParaRPr lang="en-US" sz="1900" dirty="0"/>
          </a:p>
          <a:p>
            <a:r>
              <a:rPr lang="en-US" sz="1900" dirty="0"/>
              <a:t>Compare this with the South East, in 2019 there were 23,004 unique job postings; rising to 40,315 in the following year – a 75.3% increase.</a:t>
            </a:r>
          </a:p>
          <a:p>
            <a:endParaRPr lang="en-US" sz="1900" dirty="0"/>
          </a:p>
          <a:p>
            <a:r>
              <a:rPr lang="en-US" sz="1900" dirty="0"/>
              <a:t>A similar rise can be seen at national level, with a recorded 159,123 unique job postings in England in 2019, rising to 268,783 in 2020 – an increase of 68.9%.</a:t>
            </a:r>
          </a:p>
          <a:p>
            <a:endParaRPr lang="en-US" sz="1900" dirty="0"/>
          </a:p>
          <a:p>
            <a:pPr marL="0" indent="0">
              <a:buNone/>
            </a:pPr>
            <a:r>
              <a:rPr lang="en-US" sz="1900" dirty="0"/>
              <a:t>From these figures it’s apparent that the COVID-19 pandemic has, somewhat unsurprisingly, prompted a massive boost in job postings for explicitly remote roles. Berkshire has seen a larger boost in vacancies which are remote-based than England by 2.7% but is 3.7% behind the South East.</a:t>
            </a:r>
          </a:p>
          <a:p>
            <a:pPr marL="0" indent="0">
              <a:buNone/>
            </a:pPr>
            <a:r>
              <a:rPr lang="en-US" sz="1900" b="1" dirty="0"/>
              <a:t>								    </a:t>
            </a:r>
            <a:r>
              <a:rPr lang="en-US" sz="1900" b="1" dirty="0">
                <a:hlinkClick r:id="rId2"/>
              </a:rPr>
              <a:t>Source: EMSI, January 2021</a:t>
            </a:r>
            <a:endParaRPr lang="en-US" sz="1900" b="1" dirty="0"/>
          </a:p>
          <a:p>
            <a:endParaRPr lang="en-GB" dirty="0"/>
          </a:p>
        </p:txBody>
      </p:sp>
    </p:spTree>
    <p:extLst>
      <p:ext uri="{BB962C8B-B14F-4D97-AF65-F5344CB8AC3E}">
        <p14:creationId xmlns:p14="http://schemas.microsoft.com/office/powerpoint/2010/main" val="2803270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Global and National Economy</a:t>
            </a:r>
          </a:p>
        </p:txBody>
      </p:sp>
      <p:sp>
        <p:nvSpPr>
          <p:cNvPr id="19" name="Subtitle 18">
            <a:extLst>
              <a:ext uri="{FF2B5EF4-FFF2-40B4-BE49-F238E27FC236}">
                <a16:creationId xmlns:a16="http://schemas.microsoft.com/office/drawing/2014/main" id="{834F7385-1E85-46BC-A78A-F8A630D2363F}"/>
              </a:ext>
            </a:extLst>
          </p:cNvPr>
          <p:cNvSpPr>
            <a:spLocks noGrp="1"/>
          </p:cNvSpPr>
          <p:nvPr>
            <p:ph type="subTitle" idx="1"/>
          </p:nvPr>
        </p:nvSpPr>
        <p:spPr/>
        <p:txBody>
          <a:bodyPr/>
          <a:lstStyle/>
          <a:p>
            <a:r>
              <a:rPr lang="en-GB" dirty="0"/>
              <a:t>January 2021</a:t>
            </a:r>
          </a:p>
        </p:txBody>
      </p:sp>
    </p:spTree>
    <p:extLst>
      <p:ext uri="{BB962C8B-B14F-4D97-AF65-F5344CB8AC3E}">
        <p14:creationId xmlns:p14="http://schemas.microsoft.com/office/powerpoint/2010/main" val="2119222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Local Profiles</a:t>
            </a:r>
          </a:p>
        </p:txBody>
      </p:sp>
    </p:spTree>
    <p:extLst>
      <p:ext uri="{BB962C8B-B14F-4D97-AF65-F5344CB8AC3E}">
        <p14:creationId xmlns:p14="http://schemas.microsoft.com/office/powerpoint/2010/main" val="450348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Bracknell Forest</a:t>
            </a:r>
          </a:p>
        </p:txBody>
      </p:sp>
    </p:spTree>
    <p:extLst>
      <p:ext uri="{BB962C8B-B14F-4D97-AF65-F5344CB8AC3E}">
        <p14:creationId xmlns:p14="http://schemas.microsoft.com/office/powerpoint/2010/main" val="250758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18</a:t>
            </a:r>
            <a:r>
              <a:rPr lang="en-GB" baseline="30000" dirty="0"/>
              <a:t>th</a:t>
            </a:r>
            <a:r>
              <a:rPr lang="en-GB" dirty="0"/>
              <a:t> January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18</a:t>
            </a:r>
            <a:r>
              <a:rPr lang="en-US" sz="1600" b="1" baseline="30000" dirty="0"/>
              <a:t>th</a:t>
            </a:r>
            <a:r>
              <a:rPr lang="en-US" sz="1600" b="1" dirty="0"/>
              <a:t> January 2021) – </a:t>
            </a:r>
            <a:r>
              <a:rPr lang="en-US" sz="1600" b="1" dirty="0">
                <a:hlinkClick r:id="rId2"/>
              </a:rPr>
              <a:t>Source: Public Health Berkshire COVID-19 Dashboard, January 2021</a:t>
            </a:r>
            <a:endParaRPr lang="en-US" sz="1600" b="1" dirty="0"/>
          </a:p>
          <a:p>
            <a:r>
              <a:rPr lang="en-US" sz="1600" dirty="0"/>
              <a:t>5,601 total cases</a:t>
            </a:r>
          </a:p>
          <a:p>
            <a:r>
              <a:rPr lang="en-US" sz="1600" dirty="0"/>
              <a:t>53 new cases daily</a:t>
            </a:r>
          </a:p>
          <a:p>
            <a:pPr marL="0" indent="0">
              <a:buNone/>
            </a:pPr>
            <a:endParaRPr lang="en-US" sz="1600" dirty="0"/>
          </a:p>
          <a:p>
            <a:pPr marL="0" indent="0">
              <a:buNone/>
            </a:pPr>
            <a:r>
              <a:rPr lang="en-US" sz="1600" b="1" dirty="0"/>
              <a:t>Claimant unemployment (to 31</a:t>
            </a:r>
            <a:r>
              <a:rPr lang="en-US" sz="1600" b="1" baseline="30000" dirty="0"/>
              <a:t>st</a:t>
            </a:r>
            <a:r>
              <a:rPr lang="en-US" sz="1600" b="1" dirty="0"/>
              <a:t> December 2020)</a:t>
            </a:r>
          </a:p>
          <a:p>
            <a:r>
              <a:rPr lang="en-GB" sz="1600" dirty="0"/>
              <a:t>3,420 claimants (4.3% of the working age population) in Bracknell Forest UA</a:t>
            </a:r>
            <a:endParaRPr lang="en-US" sz="1600" b="1" dirty="0"/>
          </a:p>
          <a:p>
            <a:pPr marL="0" indent="0">
              <a:buNone/>
            </a:pPr>
            <a:endParaRPr lang="en-US" sz="1600" b="1" dirty="0"/>
          </a:p>
          <a:p>
            <a:pPr marL="0" indent="0">
              <a:buNone/>
            </a:pPr>
            <a:r>
              <a:rPr lang="en-US" sz="1600" b="1" dirty="0"/>
              <a:t>Notable business news</a:t>
            </a:r>
          </a:p>
          <a:p>
            <a:r>
              <a:rPr lang="en-US" sz="1600" dirty="0">
                <a:effectLst/>
              </a:rPr>
              <a:t>KPMG looked at the impact of the pandemic on town centres and studied how the shift to home working and online shopping will </a:t>
            </a:r>
            <a:r>
              <a:rPr lang="en-US" sz="1600" dirty="0"/>
              <a:t>a</a:t>
            </a:r>
            <a:r>
              <a:rPr lang="en-US" sz="1600" dirty="0">
                <a:effectLst/>
              </a:rPr>
              <a:t>ffect the likes of The Lexicon in Bracknell. The town could see around 27 per cent of its office workers continuing to work from home, which will, in turn, have a massive impact on retail in the town. KPMG calculated the impact of home working and the loss of retail outlets and the strength of the town's cultural offerings to come up with an index of vulnerability. Bracknell was deemed the most vulnerable town of all, finishing bottom of the table in 109th place with a rating of -2.55.</a:t>
            </a:r>
          </a:p>
          <a:p>
            <a:pPr marL="0" indent="0">
              <a:buNone/>
            </a:pPr>
            <a:r>
              <a:rPr lang="en-US" sz="1600" dirty="0"/>
              <a:t>							                                </a:t>
            </a:r>
            <a:r>
              <a:rPr lang="en-US" sz="1600" b="1" dirty="0">
                <a:hlinkClick r:id="rId3"/>
              </a:rPr>
              <a:t>Source: KPMG, January 2021</a:t>
            </a:r>
            <a:endParaRPr lang="en-US" sz="1600" dirty="0">
              <a:effectLst/>
            </a:endParaRPr>
          </a:p>
        </p:txBody>
      </p:sp>
    </p:spTree>
    <p:extLst>
      <p:ext uri="{BB962C8B-B14F-4D97-AF65-F5344CB8AC3E}">
        <p14:creationId xmlns:p14="http://schemas.microsoft.com/office/powerpoint/2010/main" val="2963334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graphicFrame>
        <p:nvGraphicFramePr>
          <p:cNvPr id="4" name="Content Placeholder 3">
            <a:extLst>
              <a:ext uri="{FF2B5EF4-FFF2-40B4-BE49-F238E27FC236}">
                <a16:creationId xmlns:a16="http://schemas.microsoft.com/office/drawing/2014/main" id="{C9CB42C6-4050-42EF-A522-B8A1ECC19BC6}"/>
              </a:ext>
            </a:extLst>
          </p:cNvPr>
          <p:cNvGraphicFramePr>
            <a:graphicFrameLocks noGrp="1"/>
          </p:cNvGraphicFramePr>
          <p:nvPr>
            <p:ph idx="1"/>
            <p:extLst>
              <p:ext uri="{D42A27DB-BD31-4B8C-83A1-F6EECF244321}">
                <p14:modId xmlns:p14="http://schemas.microsoft.com/office/powerpoint/2010/main" val="2078496459"/>
              </p:ext>
            </p:extLst>
          </p:nvPr>
        </p:nvGraphicFramePr>
        <p:xfrm>
          <a:off x="836675" y="1530350"/>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12A5BB80-37A4-4AAD-BF6B-2F92FDEA6465}"/>
              </a:ext>
            </a:extLst>
          </p:cNvPr>
          <p:cNvSpPr txBox="1"/>
          <p:nvPr/>
        </p:nvSpPr>
        <p:spPr>
          <a:xfrm>
            <a:off x="836675" y="5781675"/>
            <a:ext cx="10515600" cy="1077218"/>
          </a:xfrm>
          <a:prstGeom prst="rect">
            <a:avLst/>
          </a:prstGeom>
          <a:noFill/>
        </p:spPr>
        <p:txBody>
          <a:bodyPr wrap="square" rtlCol="0">
            <a:spAutoFit/>
          </a:bodyPr>
          <a:lstStyle/>
          <a:p>
            <a:r>
              <a:rPr lang="en-GB" sz="1600" dirty="0"/>
              <a:t>As illustrated by the above graph, Bracknell Forest has suffered marginally less than Great Britain in terms of the percentage of jobs within industries which have been hit hardest by COVID shutdowns. Thames Valley Berkshire area has seen around an additional 1.5% of jobs of jobs affected worst by the COVID shutdowns.</a:t>
            </a:r>
          </a:p>
          <a:p>
            <a:r>
              <a:rPr lang="en-GB" sz="1600" b="1" dirty="0"/>
              <a:t>			        </a:t>
            </a:r>
            <a:r>
              <a:rPr lang="en-GB" sz="1600" b="1" dirty="0">
                <a:hlinkClick r:id="rId3"/>
              </a:rPr>
              <a:t>Source: EMSI, January 2021 </a:t>
            </a:r>
            <a:r>
              <a:rPr lang="en-GB" sz="1600" b="1" dirty="0"/>
              <a:t>(definition for industries hit hardest provided on slide 51)</a:t>
            </a:r>
          </a:p>
        </p:txBody>
      </p:sp>
    </p:spTree>
    <p:extLst>
      <p:ext uri="{BB962C8B-B14F-4D97-AF65-F5344CB8AC3E}">
        <p14:creationId xmlns:p14="http://schemas.microsoft.com/office/powerpoint/2010/main" val="656747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3,234 employees (1% below the national average)</a:t>
            </a:r>
          </a:p>
          <a:p>
            <a:r>
              <a:rPr lang="en-GB" sz="1400" dirty="0"/>
              <a:t>Energy/utilities: 257 employees (65% below the national average)</a:t>
            </a:r>
          </a:p>
          <a:p>
            <a:r>
              <a:rPr lang="en-GB" sz="1400" dirty="0"/>
              <a:t>Health and social care: 6,193 employees (25% below the national average)</a:t>
            </a:r>
          </a:p>
          <a:p>
            <a:r>
              <a:rPr lang="en-GB" sz="1400" dirty="0"/>
              <a:t>Freight/logistics: 515 employees (70% below the national average)</a:t>
            </a:r>
          </a:p>
          <a:p>
            <a:r>
              <a:rPr lang="en-GB" sz="1400" dirty="0"/>
              <a:t>Insurance: 186 employees (69% below the national average)</a:t>
            </a:r>
          </a:p>
          <a:p>
            <a:r>
              <a:rPr lang="en-GB" sz="1400" dirty="0"/>
              <a:t>Banking and financial services: 1,291 employees (13% below the national average)</a:t>
            </a:r>
          </a:p>
          <a:p>
            <a:pPr marL="0" indent="0">
              <a:buNone/>
            </a:pPr>
            <a:endParaRPr lang="en-GB" sz="1400" dirty="0"/>
          </a:p>
          <a:p>
            <a:pPr marL="0" indent="0">
              <a:buNone/>
            </a:pPr>
            <a:r>
              <a:rPr lang="en-GB" sz="1400" dirty="0"/>
              <a:t>Sectors most impacted</a:t>
            </a:r>
          </a:p>
          <a:p>
            <a:r>
              <a:rPr lang="en-GB" sz="1400" dirty="0"/>
              <a:t>Hospitality and tourism: 3,743 employees (26% below the national average)</a:t>
            </a:r>
          </a:p>
          <a:p>
            <a:r>
              <a:rPr lang="en-GB" sz="1400" dirty="0"/>
              <a:t>Arts, entertainment and recreation: 1,148 (24% below the national average)</a:t>
            </a:r>
          </a:p>
          <a:p>
            <a:r>
              <a:rPr lang="en-GB" sz="1400" dirty="0"/>
              <a:t>Admin and support: 2,694 (21% below the national average)</a:t>
            </a:r>
          </a:p>
          <a:p>
            <a:r>
              <a:rPr lang="en-GB" sz="1400" dirty="0"/>
              <a:t>Aviation: 0 employees</a:t>
            </a:r>
          </a:p>
          <a:p>
            <a:r>
              <a:rPr lang="en-GB" sz="1400" dirty="0"/>
              <a:t>Non-food retail and wholesale: 8,508 (75% above the national average)</a:t>
            </a:r>
          </a:p>
          <a:p>
            <a:r>
              <a:rPr lang="en-GB" sz="1400" dirty="0"/>
              <a:t>Manufacturing: 1,549 (69% below the national average)</a:t>
            </a:r>
          </a:p>
          <a:p>
            <a:r>
              <a:rPr lang="en-GB" sz="1400" dirty="0"/>
              <a:t>Construction: 1,771 (40% below the national average)</a:t>
            </a:r>
          </a:p>
          <a:p>
            <a:pPr marL="0" indent="0">
              <a:buNone/>
            </a:pPr>
            <a:r>
              <a:rPr lang="en-GB" sz="1400" b="1" dirty="0"/>
              <a:t>									  </a:t>
            </a:r>
            <a:r>
              <a:rPr lang="en-GB" sz="1400" b="1" dirty="0">
                <a:hlinkClick r:id="rId2"/>
              </a:rPr>
              <a:t>Source: EMSI, January 2021</a:t>
            </a:r>
            <a:endParaRPr lang="en-GB" sz="1400" b="1" dirty="0"/>
          </a:p>
        </p:txBody>
      </p:sp>
    </p:spTree>
    <p:extLst>
      <p:ext uri="{BB962C8B-B14F-4D97-AF65-F5344CB8AC3E}">
        <p14:creationId xmlns:p14="http://schemas.microsoft.com/office/powerpoint/2010/main" val="4130341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January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5,089</a:t>
            </a:r>
          </a:p>
          <a:p>
            <a:r>
              <a:rPr lang="en-GB" sz="2000" dirty="0"/>
              <a:t>Total job postings: 48,808</a:t>
            </a:r>
          </a:p>
          <a:p>
            <a:r>
              <a:rPr lang="en-GB" sz="2000" dirty="0"/>
              <a:t>Job posting intensity: 10:1</a:t>
            </a:r>
          </a:p>
          <a:p>
            <a:r>
              <a:rPr lang="en-GB" sz="2000" dirty="0"/>
              <a:t>Unique job postings (Jan 2020): 5,046</a:t>
            </a:r>
            <a:endParaRPr lang="en-GB" dirty="0"/>
          </a:p>
        </p:txBody>
      </p:sp>
      <p:pic>
        <p:nvPicPr>
          <p:cNvPr id="5" name="Picture 4" descr="Graphical user interface, table&#10;&#10;Description automatically generated">
            <a:extLst>
              <a:ext uri="{FF2B5EF4-FFF2-40B4-BE49-F238E27FC236}">
                <a16:creationId xmlns:a16="http://schemas.microsoft.com/office/drawing/2014/main" id="{E06B5642-A7D4-4BEA-8097-79B2260B79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2983" y="1149340"/>
            <a:ext cx="4799017" cy="2728155"/>
          </a:xfrm>
          <a:prstGeom prst="rect">
            <a:avLst/>
          </a:prstGeom>
        </p:spPr>
      </p:pic>
      <p:pic>
        <p:nvPicPr>
          <p:cNvPr id="7" name="Picture 6" descr="Graphical user interface, table&#10;&#10;Description automatically generated">
            <a:extLst>
              <a:ext uri="{FF2B5EF4-FFF2-40B4-BE49-F238E27FC236}">
                <a16:creationId xmlns:a16="http://schemas.microsoft.com/office/drawing/2014/main" id="{314E1E5C-C514-4304-92F3-C5AFE19DF2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9500" y="3877495"/>
            <a:ext cx="4762500" cy="2980505"/>
          </a:xfrm>
          <a:prstGeom prst="rect">
            <a:avLst/>
          </a:prstGeom>
        </p:spPr>
      </p:pic>
      <p:pic>
        <p:nvPicPr>
          <p:cNvPr id="9" name="Picture 8" descr="Chart, line chart&#10;&#10;Description automatically generated">
            <a:extLst>
              <a:ext uri="{FF2B5EF4-FFF2-40B4-BE49-F238E27FC236}">
                <a16:creationId xmlns:a16="http://schemas.microsoft.com/office/drawing/2014/main" id="{AF1A1A97-DC91-4D4A-BF45-95D6FBD485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598729"/>
            <a:ext cx="7392983" cy="3259272"/>
          </a:xfrm>
          <a:prstGeom prst="rect">
            <a:avLst/>
          </a:prstGeom>
        </p:spPr>
      </p:pic>
    </p:spTree>
    <p:extLst>
      <p:ext uri="{BB962C8B-B14F-4D97-AF65-F5344CB8AC3E}">
        <p14:creationId xmlns:p14="http://schemas.microsoft.com/office/powerpoint/2010/main" val="3606469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Slough</a:t>
            </a:r>
          </a:p>
        </p:txBody>
      </p:sp>
    </p:spTree>
    <p:extLst>
      <p:ext uri="{BB962C8B-B14F-4D97-AF65-F5344CB8AC3E}">
        <p14:creationId xmlns:p14="http://schemas.microsoft.com/office/powerpoint/2010/main" val="711294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18</a:t>
            </a:r>
            <a:r>
              <a:rPr lang="en-GB" baseline="30000" dirty="0"/>
              <a:t>th</a:t>
            </a:r>
            <a:r>
              <a:rPr lang="en-GB" dirty="0"/>
              <a:t> January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18</a:t>
            </a:r>
            <a:r>
              <a:rPr lang="en-US" sz="1600" b="1" baseline="30000" dirty="0"/>
              <a:t>th</a:t>
            </a:r>
            <a:r>
              <a:rPr lang="en-US" sz="1600" b="1" dirty="0"/>
              <a:t> January 2021) – </a:t>
            </a:r>
            <a:r>
              <a:rPr lang="en-US" sz="1600" b="1" dirty="0">
                <a:hlinkClick r:id="rId2"/>
              </a:rPr>
              <a:t>Source: Public Health Berkshire COVID-19 Dashboard, January 2021</a:t>
            </a:r>
            <a:endParaRPr lang="en-US" sz="1600" b="1" dirty="0"/>
          </a:p>
          <a:p>
            <a:r>
              <a:rPr lang="en-US" sz="1600" dirty="0"/>
              <a:t>11,610 total cases</a:t>
            </a:r>
          </a:p>
          <a:p>
            <a:r>
              <a:rPr lang="en-US" sz="1600" dirty="0"/>
              <a:t>157 new cases daily</a:t>
            </a:r>
          </a:p>
          <a:p>
            <a:pPr marL="0" indent="0">
              <a:buNone/>
            </a:pPr>
            <a:endParaRPr lang="en-US" sz="1600" dirty="0"/>
          </a:p>
          <a:p>
            <a:pPr marL="0" indent="0">
              <a:buNone/>
            </a:pPr>
            <a:r>
              <a:rPr lang="en-US" sz="1600" b="1" dirty="0"/>
              <a:t>Claimant unemployment (to 31</a:t>
            </a:r>
            <a:r>
              <a:rPr lang="en-US" sz="1600" b="1" baseline="30000" dirty="0"/>
              <a:t>st</a:t>
            </a:r>
            <a:r>
              <a:rPr lang="en-US" sz="1600" b="1" dirty="0"/>
              <a:t> December 2020)</a:t>
            </a:r>
          </a:p>
          <a:p>
            <a:r>
              <a:rPr lang="en-GB" sz="1600" dirty="0"/>
              <a:t>8,080 claimants (8.5% of the working age population) in Slough UA</a:t>
            </a:r>
          </a:p>
          <a:p>
            <a:endParaRPr lang="en-GB" sz="1600" dirty="0"/>
          </a:p>
          <a:p>
            <a:pPr marL="0" indent="0">
              <a:buNone/>
            </a:pPr>
            <a:r>
              <a:rPr lang="en-US" sz="1600" b="1" dirty="0"/>
              <a:t>Notable business news</a:t>
            </a:r>
          </a:p>
          <a:p>
            <a:pPr algn="l" fontAlgn="base"/>
            <a:r>
              <a:rPr lang="en-US" sz="1600" dirty="0"/>
              <a:t>Rail minister Chris Heaton-Harris said the 90 </a:t>
            </a:r>
            <a:r>
              <a:rPr lang="en-US" sz="1600" dirty="0" err="1"/>
              <a:t>Arterio</a:t>
            </a:r>
            <a:r>
              <a:rPr lang="en-US" sz="1600" dirty="0"/>
              <a:t> trains, originally due to start running in 2019, were now not expected to be in service until early summer. The fleet is part of the operator's plans to provide more capacity and quicker journey times on its Berkshire, Surrey and south-west London routes. South Western Railway said the delay was due to the impact of Covid-19. I</a:t>
            </a:r>
            <a:r>
              <a:rPr lang="en-US" sz="1600" b="0" i="0" dirty="0">
                <a:effectLst/>
              </a:rPr>
              <a:t>n a written reply to Slough MP and Shadow Transport Minister Tan </a:t>
            </a:r>
            <a:r>
              <a:rPr lang="en-US" sz="1600" b="0" i="0" dirty="0" err="1">
                <a:effectLst/>
              </a:rPr>
              <a:t>Dhesi</a:t>
            </a:r>
            <a:r>
              <a:rPr lang="en-US" sz="1600" b="0" i="0" dirty="0">
                <a:effectLst/>
              </a:rPr>
              <a:t>, </a:t>
            </a:r>
            <a:r>
              <a:rPr lang="en-US" sz="1600" b="0" i="0" dirty="0" err="1">
                <a:effectLst/>
              </a:rPr>
              <a:t>Mr</a:t>
            </a:r>
            <a:r>
              <a:rPr lang="en-US" sz="1600" b="0" i="0" dirty="0">
                <a:effectLst/>
              </a:rPr>
              <a:t> Heaton-Harris said: "This timeline is contingent upon there being no further delays in the delivery and acceptance of the new trains, a risk that is heightened with the current situation with Covid-19, and the completion of the associated training for the train crew to enable the trains to be operated in passenger service.“ He added that a full roll-out of the new trains was expected in the 12 months after the predicted early summer launch. </a:t>
            </a:r>
          </a:p>
          <a:p>
            <a:pPr marL="0" indent="0" algn="l" fontAlgn="base">
              <a:buNone/>
            </a:pPr>
            <a:r>
              <a:rPr lang="en-US" sz="1600" b="1" dirty="0"/>
              <a:t>								                 </a:t>
            </a:r>
            <a:r>
              <a:rPr lang="en-US" sz="1600" b="1" dirty="0">
                <a:hlinkClick r:id="rId3"/>
              </a:rPr>
              <a:t>Source: BBC, January 2021</a:t>
            </a:r>
            <a:endParaRPr lang="en-US" sz="1600" b="1" i="0" dirty="0">
              <a:effectLst/>
            </a:endParaRPr>
          </a:p>
          <a:p>
            <a:endParaRPr lang="en-GB" sz="1600" dirty="0"/>
          </a:p>
        </p:txBody>
      </p:sp>
    </p:spTree>
    <p:extLst>
      <p:ext uri="{BB962C8B-B14F-4D97-AF65-F5344CB8AC3E}">
        <p14:creationId xmlns:p14="http://schemas.microsoft.com/office/powerpoint/2010/main" val="4140400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graphicFrame>
        <p:nvGraphicFramePr>
          <p:cNvPr id="6" name="Content Placeholder 5">
            <a:extLst>
              <a:ext uri="{FF2B5EF4-FFF2-40B4-BE49-F238E27FC236}">
                <a16:creationId xmlns:a16="http://schemas.microsoft.com/office/drawing/2014/main" id="{A82A8922-F2F3-4652-AB67-1B3FF0AEE93E}"/>
              </a:ext>
            </a:extLst>
          </p:cNvPr>
          <p:cNvGraphicFramePr>
            <a:graphicFrameLocks noGrp="1"/>
          </p:cNvGraphicFramePr>
          <p:nvPr>
            <p:ph idx="1"/>
            <p:extLst>
              <p:ext uri="{D42A27DB-BD31-4B8C-83A1-F6EECF244321}">
                <p14:modId xmlns:p14="http://schemas.microsoft.com/office/powerpoint/2010/main" val="2302591336"/>
              </p:ext>
            </p:extLst>
          </p:nvPr>
        </p:nvGraphicFramePr>
        <p:xfrm>
          <a:off x="838200" y="1690688"/>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479EABFB-6A6C-4BE5-8F12-443630A0E650}"/>
              </a:ext>
            </a:extLst>
          </p:cNvPr>
          <p:cNvSpPr txBox="1"/>
          <p:nvPr/>
        </p:nvSpPr>
        <p:spPr>
          <a:xfrm>
            <a:off x="836675" y="6042026"/>
            <a:ext cx="10515600" cy="738664"/>
          </a:xfrm>
          <a:prstGeom prst="rect">
            <a:avLst/>
          </a:prstGeom>
          <a:noFill/>
        </p:spPr>
        <p:txBody>
          <a:bodyPr wrap="square" rtlCol="0">
            <a:spAutoFit/>
          </a:bodyPr>
          <a:lstStyle/>
          <a:p>
            <a:r>
              <a:rPr lang="en-GB" sz="1400" dirty="0"/>
              <a:t>When compared to both Thames Valley Berkshire and Great Britain, Slough has seen a significantly lower percentage of jobs affected by COVID shutdowns – perhaps somewhat surprising given the LA’s proximity to Heathrow and the almost complete shutdown of the aviation sector. </a:t>
            </a:r>
          </a:p>
          <a:p>
            <a:r>
              <a:rPr lang="en-GB" sz="1400" b="1" dirty="0"/>
              <a:t>				         </a:t>
            </a:r>
            <a:r>
              <a:rPr lang="en-GB" sz="1400" b="1" dirty="0">
                <a:hlinkClick r:id="rId3"/>
              </a:rPr>
              <a:t>Source: EMSI, January 2021 </a:t>
            </a:r>
            <a:r>
              <a:rPr lang="en-GB" sz="1400" b="1" dirty="0"/>
              <a:t>(definition for industries hit hardest provided on slide 51)</a:t>
            </a:r>
          </a:p>
        </p:txBody>
      </p:sp>
    </p:spTree>
    <p:extLst>
      <p:ext uri="{BB962C8B-B14F-4D97-AF65-F5344CB8AC3E}">
        <p14:creationId xmlns:p14="http://schemas.microsoft.com/office/powerpoint/2010/main" val="2684683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6,656 employees (47% above the national average)</a:t>
            </a:r>
          </a:p>
          <a:p>
            <a:r>
              <a:rPr lang="en-GB" sz="1400" dirty="0"/>
              <a:t>Energy/utilities: 2,820 employees (174% above the national average)</a:t>
            </a:r>
          </a:p>
          <a:p>
            <a:r>
              <a:rPr lang="en-GB" sz="1400" dirty="0"/>
              <a:t>Health and social care: 8,201 employees (28% below the national average)</a:t>
            </a:r>
          </a:p>
          <a:p>
            <a:r>
              <a:rPr lang="en-GB" sz="1400" dirty="0"/>
              <a:t>Freight/logistics: 4,640 employees (93% above the national average)</a:t>
            </a:r>
          </a:p>
          <a:p>
            <a:r>
              <a:rPr lang="en-GB" sz="1400" dirty="0"/>
              <a:t>Insurance: 121 employees (86% below the national average)</a:t>
            </a:r>
          </a:p>
          <a:p>
            <a:r>
              <a:rPr lang="en-GB" sz="1400" dirty="0"/>
              <a:t>Banking and financial services: 731 employees (65% below the national average)</a:t>
            </a:r>
          </a:p>
          <a:p>
            <a:pPr marL="0" indent="0">
              <a:buNone/>
            </a:pPr>
            <a:endParaRPr lang="en-GB" sz="1400" dirty="0"/>
          </a:p>
          <a:p>
            <a:pPr marL="0" indent="0">
              <a:buNone/>
            </a:pPr>
            <a:r>
              <a:rPr lang="en-GB" sz="1400" dirty="0"/>
              <a:t>Sectors most impacted</a:t>
            </a:r>
          </a:p>
          <a:p>
            <a:r>
              <a:rPr lang="en-GB" sz="1400" dirty="0"/>
              <a:t>Hospitality and tourism: 3,780 employees (46% below the national average)</a:t>
            </a:r>
          </a:p>
          <a:p>
            <a:r>
              <a:rPr lang="en-GB" sz="1400" dirty="0"/>
              <a:t>Arts, entertainment and recreation: 442 (79% below the national average)</a:t>
            </a:r>
          </a:p>
          <a:p>
            <a:r>
              <a:rPr lang="en-GB" sz="1400" dirty="0"/>
              <a:t>Admin and support: 9,765 (107% above the national average)</a:t>
            </a:r>
          </a:p>
          <a:p>
            <a:r>
              <a:rPr lang="en-GB" sz="1400" dirty="0"/>
              <a:t>Aviation: 262 employees (16% above the national average)</a:t>
            </a:r>
          </a:p>
          <a:p>
            <a:r>
              <a:rPr lang="en-GB" sz="1400" dirty="0"/>
              <a:t>Non-food retail and wholesale: 6,719 (0% above the national average)</a:t>
            </a:r>
          </a:p>
          <a:p>
            <a:r>
              <a:rPr lang="en-GB" sz="1400" dirty="0"/>
              <a:t>Manufacturing: 5,071 (28% below the national average)</a:t>
            </a:r>
          </a:p>
          <a:p>
            <a:r>
              <a:rPr lang="en-GB" sz="1400" dirty="0"/>
              <a:t>Construction: 2,620 (36% below the national average)</a:t>
            </a:r>
            <a:r>
              <a:rPr lang="en-GB" sz="1400" b="1" dirty="0"/>
              <a:t> 	  </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3089118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4B9B5E-32CB-4453-B6C2-1A9DCA05974A}"/>
              </a:ext>
            </a:extLst>
          </p:cNvPr>
          <p:cNvSpPr>
            <a:spLocks noGrp="1"/>
          </p:cNvSpPr>
          <p:nvPr>
            <p:ph type="title"/>
          </p:nvPr>
        </p:nvSpPr>
        <p:spPr/>
        <p:txBody>
          <a:bodyPr/>
          <a:lstStyle/>
          <a:p>
            <a:r>
              <a:rPr lang="en-GB" dirty="0"/>
              <a:t>Global Economy</a:t>
            </a:r>
          </a:p>
        </p:txBody>
      </p:sp>
      <p:sp>
        <p:nvSpPr>
          <p:cNvPr id="5" name="Content Placeholder 4">
            <a:extLst>
              <a:ext uri="{FF2B5EF4-FFF2-40B4-BE49-F238E27FC236}">
                <a16:creationId xmlns:a16="http://schemas.microsoft.com/office/drawing/2014/main" id="{4155AF48-89AA-4413-87CD-4865A9A592CB}"/>
              </a:ext>
            </a:extLst>
          </p:cNvPr>
          <p:cNvSpPr>
            <a:spLocks noGrp="1"/>
          </p:cNvSpPr>
          <p:nvPr>
            <p:ph idx="1"/>
          </p:nvPr>
        </p:nvSpPr>
        <p:spPr/>
        <p:txBody>
          <a:bodyPr>
            <a:normAutofit fontScale="70000" lnSpcReduction="20000"/>
          </a:bodyPr>
          <a:lstStyle/>
          <a:p>
            <a:r>
              <a:rPr lang="en-US" sz="1800" b="0" i="0" dirty="0">
                <a:solidFill>
                  <a:srgbClr val="333333"/>
                </a:solidFill>
                <a:effectLst/>
              </a:rPr>
              <a:t>The global economy is expected to expand 4% in 2021 (after a 4.3% contraction in 2020), assuming an initial COVID-19 vaccine rollout becomes widespread throughout the year. </a:t>
            </a:r>
          </a:p>
          <a:p>
            <a:r>
              <a:rPr lang="en-US" sz="1800" b="0" i="0" dirty="0">
                <a:solidFill>
                  <a:srgbClr val="333333"/>
                </a:solidFill>
                <a:effectLst/>
              </a:rPr>
              <a:t>A recovery, however, will likely be subdued, unless policy makers move decisively to tame the pandemic and implement investment-enhancing reforms</a:t>
            </a:r>
          </a:p>
          <a:p>
            <a:r>
              <a:rPr lang="en-US" sz="1800" b="0" i="0" dirty="0">
                <a:solidFill>
                  <a:srgbClr val="333333"/>
                </a:solidFill>
                <a:effectLst/>
              </a:rPr>
              <a:t>Although the global economy is growing again after a 4.3% contraction in 2020, the pandemic has caused a heavy toll of deaths and illness, plunged millions into poverty, and may depress economic activity and incomes for a prolonged period. </a:t>
            </a:r>
          </a:p>
          <a:p>
            <a:r>
              <a:rPr lang="en-US" sz="1800" b="0" i="0" dirty="0">
                <a:solidFill>
                  <a:srgbClr val="333333"/>
                </a:solidFill>
                <a:effectLst/>
              </a:rPr>
              <a:t>Top near-term policy priorities are controlling the spread of COVID-19 and ensuring rapid and widespread vaccine deployment. To support economic recovery, authorities also need to facilitate a re-investment cycle aimed at sustainable growth that is less dependent on government debt.</a:t>
            </a:r>
          </a:p>
          <a:p>
            <a:pPr marL="0" indent="0">
              <a:buNone/>
            </a:pPr>
            <a:r>
              <a:rPr lang="en-US" sz="1800" dirty="0">
                <a:solidFill>
                  <a:srgbClr val="333333"/>
                </a:solidFill>
              </a:rPr>
              <a:t>									 </a:t>
            </a:r>
            <a:r>
              <a:rPr lang="en-US" sz="1800" b="1" dirty="0">
                <a:solidFill>
                  <a:srgbClr val="333333"/>
                </a:solidFill>
                <a:hlinkClick r:id="rId2"/>
              </a:rPr>
              <a:t>Source: </a:t>
            </a:r>
            <a:r>
              <a:rPr lang="en-US" sz="1800" b="1" i="0" dirty="0">
                <a:solidFill>
                  <a:srgbClr val="333333"/>
                </a:solidFill>
                <a:effectLst/>
                <a:hlinkClick r:id="rId2"/>
              </a:rPr>
              <a:t>World Bank, Jan 2021</a:t>
            </a:r>
            <a:endParaRPr lang="en-US" sz="1800" b="1" i="0" dirty="0">
              <a:solidFill>
                <a:srgbClr val="333333"/>
              </a:solidFill>
              <a:effectLst/>
            </a:endParaRPr>
          </a:p>
          <a:p>
            <a:r>
              <a:rPr lang="en-US" sz="1800" b="0" u="none" strike="noStrike" dirty="0">
                <a:solidFill>
                  <a:srgbClr val="120A26"/>
                </a:solidFill>
                <a:effectLst/>
              </a:rPr>
              <a:t>The world economy in 2020 was dominated by a massive economic slump in the spring, followed by a rapid recovery in the summer. Then the rising number of infections in the fall halted the recovery process. Economic development in 2021, as it did in 2020, will depend to a large extent on the Coronavirus pandemic.</a:t>
            </a:r>
          </a:p>
          <a:p>
            <a:pPr algn="l" fontAlgn="base"/>
            <a:r>
              <a:rPr lang="en-US" sz="1800" i="0" u="none" strike="noStrike" dirty="0">
                <a:effectLst/>
              </a:rPr>
              <a:t>Developed economies will not reach pre-crisis economic levels until 2022</a:t>
            </a:r>
            <a:r>
              <a:rPr lang="en-US" sz="1800" dirty="0"/>
              <a:t> - </a:t>
            </a:r>
            <a:r>
              <a:rPr lang="en-US" sz="1800" i="0" u="none" strike="noStrike" dirty="0">
                <a:effectLst/>
              </a:rPr>
              <a:t>In the International Monetary Fund (IMF) forecast published in June 2020, the IMF assumed a global GDP decline of almost 5 percent for 2020! . Although economic output was expected to increase in 2021, Germany and other industrialized countries are not expected to return to their pre-corona pandemic GDP levels until 2022.</a:t>
            </a:r>
          </a:p>
          <a:p>
            <a:pPr marL="0" indent="0" algn="l" fontAlgn="base">
              <a:buNone/>
            </a:pPr>
            <a:r>
              <a:rPr lang="en-US" sz="1800" b="1" i="0" u="none" strike="noStrike" dirty="0">
                <a:effectLst/>
              </a:rPr>
              <a:t>						</a:t>
            </a:r>
            <a:r>
              <a:rPr lang="en-US" sz="1800" b="1" dirty="0"/>
              <a:t>	                      </a:t>
            </a:r>
            <a:r>
              <a:rPr lang="en-US" sz="1800" b="1" i="0" u="none" strike="noStrike" dirty="0">
                <a:effectLst/>
                <a:hlinkClick r:id="rId3"/>
              </a:rPr>
              <a:t>Source: Global Economic Dynamics, Jan 2021</a:t>
            </a:r>
            <a:endParaRPr lang="en-US" sz="1800" b="1" i="0" u="none" strike="noStrike" dirty="0">
              <a:effectLst/>
            </a:endParaRPr>
          </a:p>
          <a:p>
            <a:pPr marL="0" indent="0">
              <a:buNone/>
            </a:pPr>
            <a:r>
              <a:rPr lang="en-GB" sz="1800" dirty="0"/>
              <a:t>Risk of high unemployment:</a:t>
            </a:r>
          </a:p>
          <a:p>
            <a:r>
              <a:rPr lang="en-US" sz="1800" dirty="0"/>
              <a:t>The OECD area unemployment rate continued to decline in November 2020, to 6.9%, from 7.1% in October, but remained 1.7 percentage points above the level observed in February 2020, before the COVID19 pandemic hit the </a:t>
            </a:r>
            <a:r>
              <a:rPr lang="en-US" sz="1800" dirty="0" err="1"/>
              <a:t>labour</a:t>
            </a:r>
            <a:r>
              <a:rPr lang="en-US" sz="1800" dirty="0"/>
              <a:t> market. It continued to decline faster among women (to 7.0% in November, from 7.2% in October) than among men (to 6.8%, from 6.9%). Similar declines were observed for the youth (aged 15 to 24) (to 14.3%, from 14.4% in October) and for people aged 25 and above (to 6.0%, from 6.1%). 45.5 million persons were unemployed in the OECD area, 10.7 million more than in February.</a:t>
            </a:r>
          </a:p>
          <a:p>
            <a:pPr marL="0" indent="0">
              <a:buNone/>
            </a:pPr>
            <a:r>
              <a:rPr lang="en-US" sz="1800" b="1" dirty="0"/>
              <a:t>								                            </a:t>
            </a:r>
            <a:r>
              <a:rPr lang="en-US" sz="1800" b="1" dirty="0">
                <a:hlinkClick r:id="rId4"/>
              </a:rPr>
              <a:t>Source: OECD, January 2021</a:t>
            </a:r>
            <a:endParaRPr lang="en-US" sz="1800" b="1" dirty="0"/>
          </a:p>
          <a:p>
            <a:pPr marL="0" indent="0" algn="l" fontAlgn="base">
              <a:buNone/>
            </a:pPr>
            <a:endParaRPr lang="en-US" sz="1700" b="1" i="0" u="none" strike="noStrike" dirty="0">
              <a:effectLst/>
            </a:endParaRPr>
          </a:p>
          <a:p>
            <a:endParaRPr lang="en-GB" sz="1600" b="1" dirty="0"/>
          </a:p>
        </p:txBody>
      </p:sp>
    </p:spTree>
    <p:extLst>
      <p:ext uri="{BB962C8B-B14F-4D97-AF65-F5344CB8AC3E}">
        <p14:creationId xmlns:p14="http://schemas.microsoft.com/office/powerpoint/2010/main" val="4122218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January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8,297</a:t>
            </a:r>
          </a:p>
          <a:p>
            <a:r>
              <a:rPr lang="en-GB" sz="2000" dirty="0"/>
              <a:t>Total job postings: 65,948</a:t>
            </a:r>
          </a:p>
          <a:p>
            <a:r>
              <a:rPr lang="en-GB" sz="2000" dirty="0"/>
              <a:t>Job posting intensity: 8:1</a:t>
            </a:r>
          </a:p>
          <a:p>
            <a:r>
              <a:rPr lang="en-GB" sz="2000" dirty="0"/>
              <a:t>Unique job postings (Jan 2020): 9,869 </a:t>
            </a:r>
            <a:endParaRPr lang="en-GB" dirty="0"/>
          </a:p>
        </p:txBody>
      </p:sp>
      <p:pic>
        <p:nvPicPr>
          <p:cNvPr id="6" name="Picture 5" descr="Graphical user interface, application&#10;&#10;Description automatically generated">
            <a:extLst>
              <a:ext uri="{FF2B5EF4-FFF2-40B4-BE49-F238E27FC236}">
                <a16:creationId xmlns:a16="http://schemas.microsoft.com/office/drawing/2014/main" id="{A39F0A7C-D851-4D2B-8833-AE2AFC877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501" y="1174953"/>
            <a:ext cx="4762500" cy="2713563"/>
          </a:xfrm>
          <a:prstGeom prst="rect">
            <a:avLst/>
          </a:prstGeom>
        </p:spPr>
      </p:pic>
      <p:pic>
        <p:nvPicPr>
          <p:cNvPr id="10" name="Picture 9" descr="Graphical user interface, application, table&#10;&#10;Description automatically generated">
            <a:extLst>
              <a:ext uri="{FF2B5EF4-FFF2-40B4-BE49-F238E27FC236}">
                <a16:creationId xmlns:a16="http://schemas.microsoft.com/office/drawing/2014/main" id="{79564792-E1CB-4863-9840-6EE0E2F22F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9500" y="3794981"/>
            <a:ext cx="4762500" cy="3063019"/>
          </a:xfrm>
          <a:prstGeom prst="rect">
            <a:avLst/>
          </a:prstGeom>
        </p:spPr>
      </p:pic>
      <p:pic>
        <p:nvPicPr>
          <p:cNvPr id="12" name="Picture 11" descr="Chart, line chart&#10;&#10;Description automatically generated">
            <a:extLst>
              <a:ext uri="{FF2B5EF4-FFF2-40B4-BE49-F238E27FC236}">
                <a16:creationId xmlns:a16="http://schemas.microsoft.com/office/drawing/2014/main" id="{1A7295C6-6F87-4C44-94EA-E6B89F2035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514418"/>
            <a:ext cx="7429501" cy="3343582"/>
          </a:xfrm>
          <a:prstGeom prst="rect">
            <a:avLst/>
          </a:prstGeom>
        </p:spPr>
      </p:pic>
    </p:spTree>
    <p:extLst>
      <p:ext uri="{BB962C8B-B14F-4D97-AF65-F5344CB8AC3E}">
        <p14:creationId xmlns:p14="http://schemas.microsoft.com/office/powerpoint/2010/main" val="2378172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Reading</a:t>
            </a:r>
          </a:p>
        </p:txBody>
      </p:sp>
    </p:spTree>
    <p:extLst>
      <p:ext uri="{BB962C8B-B14F-4D97-AF65-F5344CB8AC3E}">
        <p14:creationId xmlns:p14="http://schemas.microsoft.com/office/powerpoint/2010/main" val="2010406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18</a:t>
            </a:r>
            <a:r>
              <a:rPr lang="en-GB" baseline="30000" dirty="0"/>
              <a:t>th</a:t>
            </a:r>
            <a:r>
              <a:rPr lang="en-GB" dirty="0"/>
              <a:t> January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300" b="1" dirty="0"/>
              <a:t>COVID-19 cases (to 18</a:t>
            </a:r>
            <a:r>
              <a:rPr lang="en-US" sz="1300" b="1" baseline="30000" dirty="0"/>
              <a:t>th</a:t>
            </a:r>
            <a:r>
              <a:rPr lang="en-US" sz="1300" b="1" dirty="0"/>
              <a:t> January 2021) – </a:t>
            </a:r>
            <a:r>
              <a:rPr lang="en-US" sz="1300" b="1" dirty="0">
                <a:hlinkClick r:id="rId2"/>
              </a:rPr>
              <a:t>Source: Public Health Berkshire COVID-19 Dashboard, January 2021</a:t>
            </a:r>
            <a:endParaRPr lang="en-US" sz="1300" b="1" dirty="0"/>
          </a:p>
          <a:p>
            <a:r>
              <a:rPr lang="en-US" sz="1300" dirty="0"/>
              <a:t>8,322 total cases</a:t>
            </a:r>
          </a:p>
          <a:p>
            <a:r>
              <a:rPr lang="en-US" sz="1300" dirty="0"/>
              <a:t>111 new cases daily</a:t>
            </a:r>
          </a:p>
          <a:p>
            <a:pPr marL="0" indent="0">
              <a:buNone/>
            </a:pPr>
            <a:endParaRPr lang="en-US" sz="1300" dirty="0"/>
          </a:p>
          <a:p>
            <a:pPr marL="0" indent="0">
              <a:buNone/>
            </a:pPr>
            <a:r>
              <a:rPr lang="en-US" sz="1300" b="1" dirty="0"/>
              <a:t>Claimant unemployment (to 31</a:t>
            </a:r>
            <a:r>
              <a:rPr lang="en-US" sz="1300" b="1" baseline="30000" dirty="0"/>
              <a:t>st</a:t>
            </a:r>
            <a:r>
              <a:rPr lang="en-US" sz="1300" b="1" dirty="0"/>
              <a:t> December 2020)</a:t>
            </a:r>
          </a:p>
          <a:p>
            <a:r>
              <a:rPr lang="en-GB" sz="1300" dirty="0"/>
              <a:t>6,880 claimants (6.4% of the working age population) in Reading UA</a:t>
            </a:r>
          </a:p>
          <a:p>
            <a:pPr marL="0" indent="0">
              <a:buNone/>
            </a:pPr>
            <a:endParaRPr lang="en-US" sz="1300" b="1" dirty="0"/>
          </a:p>
          <a:p>
            <a:pPr marL="0" indent="0">
              <a:buNone/>
            </a:pPr>
            <a:r>
              <a:rPr lang="en-US" sz="1300" b="1" dirty="0"/>
              <a:t>Notable business news</a:t>
            </a:r>
          </a:p>
          <a:p>
            <a:r>
              <a:rPr lang="en-US" sz="1300" dirty="0"/>
              <a:t>Reading’s tech-led economy is quietly withstanding the pandemic and the 'town' looks better set for the future than many UK cities. The town of Reading had a smaller economic contraction than any other UK city in the third quarter of 2020, according to research published by law firm Irwin Mitchell. While Manchester’s gross value added (GVA) declined 9.1% and that of Birmingham fell 9%, Reading’s GVA was down just 6.8% year-on-year.</a:t>
            </a:r>
          </a:p>
          <a:p>
            <a:r>
              <a:rPr lang="en-GB" sz="1300" dirty="0">
                <a:effectLst/>
                <a:ea typeface="Calibri" panose="020F0502020204030204" pitchFamily="34" charset="0"/>
              </a:rPr>
              <a:t>A Reading retail park that has struggled to adapt to the “dramatic shift to online shopping” could be demolished and replaced with warehouses. Plans have been submitted that would see the Brunel Retail Park on </a:t>
            </a:r>
            <a:r>
              <a:rPr lang="en-GB" sz="1300" dirty="0">
                <a:effectLst/>
                <a:ea typeface="Calibri" panose="020F0502020204030204" pitchFamily="34" charset="0"/>
                <a:cs typeface="Calibri" panose="020F0502020204030204" pitchFamily="34" charset="0"/>
              </a:rPr>
              <a:t>Rose Kiln Lane</a:t>
            </a:r>
            <a:r>
              <a:rPr lang="en-GB" sz="1300" dirty="0">
                <a:effectLst/>
                <a:ea typeface="Calibri" panose="020F0502020204030204" pitchFamily="34" charset="0"/>
              </a:rPr>
              <a:t> transformed into two logistics warehouses, replacing stores including Halfords, Pets at Home, Next and Go Outdoors. A flexible planning application has been submitted by planning consultancy Quod, on behalf of owner Mayfair Capital Investment Management Limited.</a:t>
            </a:r>
            <a:endParaRPr lang="en-US" sz="1300" dirty="0"/>
          </a:p>
          <a:p>
            <a:pPr marL="0" indent="0">
              <a:buNone/>
            </a:pPr>
            <a:r>
              <a:rPr lang="en-US" sz="1300" b="1" dirty="0"/>
              <a:t>			               Sources: </a:t>
            </a:r>
            <a:r>
              <a:rPr lang="en-US" sz="1300" b="1" dirty="0">
                <a:hlinkClick r:id="rId3"/>
              </a:rPr>
              <a:t>Investment Monitor, January 2021 </a:t>
            </a:r>
            <a:r>
              <a:rPr lang="en-US" sz="1300" b="1" dirty="0"/>
              <a:t>and </a:t>
            </a:r>
            <a:r>
              <a:rPr lang="en-US" sz="1300" b="1" dirty="0">
                <a:hlinkClick r:id="rId4"/>
              </a:rPr>
              <a:t>Berkshire Live, January 2021</a:t>
            </a:r>
            <a:endParaRPr lang="en-US" sz="1300" b="1" dirty="0"/>
          </a:p>
          <a:p>
            <a:r>
              <a:rPr lang="en-GB" sz="1300" dirty="0">
                <a:effectLst/>
                <a:latin typeface="Calibri" panose="020F0502020204030204" pitchFamily="34" charset="0"/>
                <a:ea typeface="Calibri" panose="020F0502020204030204" pitchFamily="34" charset="0"/>
              </a:rPr>
              <a:t>CoStar News has reported that Amazon is scouring the M4 corridor for 100,000 </a:t>
            </a:r>
            <a:r>
              <a:rPr lang="en-GB" sz="1300" dirty="0" err="1">
                <a:effectLst/>
                <a:latin typeface="Calibri" panose="020F0502020204030204" pitchFamily="34" charset="0"/>
                <a:ea typeface="Calibri" panose="020F0502020204030204" pitchFamily="34" charset="0"/>
              </a:rPr>
              <a:t>sq</a:t>
            </a:r>
            <a:r>
              <a:rPr lang="en-GB" sz="1300" dirty="0">
                <a:effectLst/>
                <a:latin typeface="Calibri" panose="020F0502020204030204" pitchFamily="34" charset="0"/>
                <a:ea typeface="Calibri" panose="020F0502020204030204" pitchFamily="34" charset="0"/>
              </a:rPr>
              <a:t> ft of offices and suggests its search – being handled by Colliers International – is honing in on Reading’s out-of-town market.</a:t>
            </a:r>
          </a:p>
          <a:p>
            <a:pPr marL="0" indent="0">
              <a:buNone/>
            </a:pPr>
            <a:r>
              <a:rPr lang="en-GB" sz="1300" b="1" dirty="0">
                <a:effectLst/>
                <a:latin typeface="Calibri" panose="020F0502020204030204" pitchFamily="34" charset="0"/>
                <a:ea typeface="Calibri" panose="020F0502020204030204" pitchFamily="34" charset="0"/>
              </a:rPr>
              <a:t>						                                           </a:t>
            </a:r>
            <a:r>
              <a:rPr lang="en-GB" sz="1300" b="1" dirty="0">
                <a:effectLst/>
                <a:latin typeface="Calibri" panose="020F0502020204030204" pitchFamily="34" charset="0"/>
                <a:ea typeface="Calibri" panose="020F0502020204030204" pitchFamily="34" charset="0"/>
                <a:hlinkClick r:id="rId5"/>
              </a:rPr>
              <a:t>Source: UK Property Forums, January 2021</a:t>
            </a:r>
            <a:endParaRPr lang="en-GB" sz="1300" b="1" dirty="0">
              <a:effectLst/>
              <a:latin typeface="Calibri" panose="020F0502020204030204" pitchFamily="34" charset="0"/>
              <a:ea typeface="Calibri" panose="020F0502020204030204" pitchFamily="34" charset="0"/>
            </a:endParaRPr>
          </a:p>
          <a:p>
            <a:endParaRPr lang="en-GB" sz="1400" dirty="0">
              <a:latin typeface="Calibri" panose="020F0502020204030204" pitchFamily="34" charset="0"/>
              <a:ea typeface="Calibri" panose="020F0502020204030204" pitchFamily="34" charset="0"/>
            </a:endParaRPr>
          </a:p>
          <a:p>
            <a:pPr marL="0" indent="0">
              <a:buNone/>
            </a:pPr>
            <a:endParaRPr lang="en-GB" sz="1400" dirty="0">
              <a:effectLst/>
              <a:latin typeface="Calibri" panose="020F0502020204030204" pitchFamily="34" charset="0"/>
              <a:ea typeface="Calibri" panose="020F0502020204030204" pitchFamily="34" charset="0"/>
            </a:endParaRPr>
          </a:p>
          <a:p>
            <a:endParaRPr lang="en-US" sz="1400" dirty="0"/>
          </a:p>
          <a:p>
            <a:pPr marL="0" indent="0">
              <a:buNone/>
            </a:pPr>
            <a:endParaRPr lang="en-US" sz="1600" dirty="0"/>
          </a:p>
        </p:txBody>
      </p:sp>
    </p:spTree>
    <p:extLst>
      <p:ext uri="{BB962C8B-B14F-4D97-AF65-F5344CB8AC3E}">
        <p14:creationId xmlns:p14="http://schemas.microsoft.com/office/powerpoint/2010/main" val="23695657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6">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graphicFrame>
        <p:nvGraphicFramePr>
          <p:cNvPr id="7" name="Content Placeholder 6">
            <a:extLst>
              <a:ext uri="{FF2B5EF4-FFF2-40B4-BE49-F238E27FC236}">
                <a16:creationId xmlns:a16="http://schemas.microsoft.com/office/drawing/2014/main" id="{00C28D5A-E436-428A-BEAE-6E4FF073AAA8}"/>
              </a:ext>
            </a:extLst>
          </p:cNvPr>
          <p:cNvGraphicFramePr>
            <a:graphicFrameLocks noGrp="1"/>
          </p:cNvGraphicFramePr>
          <p:nvPr>
            <p:ph idx="1"/>
            <p:extLst>
              <p:ext uri="{D42A27DB-BD31-4B8C-83A1-F6EECF244321}">
                <p14:modId xmlns:p14="http://schemas.microsoft.com/office/powerpoint/2010/main" val="2100177180"/>
              </p:ext>
            </p:extLst>
          </p:nvPr>
        </p:nvGraphicFramePr>
        <p:xfrm>
          <a:off x="838200" y="1690688"/>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26" name="TextBox 25">
            <a:extLst>
              <a:ext uri="{FF2B5EF4-FFF2-40B4-BE49-F238E27FC236}">
                <a16:creationId xmlns:a16="http://schemas.microsoft.com/office/drawing/2014/main" id="{1D281EC5-B193-4812-BF0B-63D5109562D5}"/>
              </a:ext>
            </a:extLst>
          </p:cNvPr>
          <p:cNvSpPr txBox="1"/>
          <p:nvPr/>
        </p:nvSpPr>
        <p:spPr>
          <a:xfrm>
            <a:off x="838200" y="6042026"/>
            <a:ext cx="10515600" cy="646331"/>
          </a:xfrm>
          <a:prstGeom prst="rect">
            <a:avLst/>
          </a:prstGeom>
          <a:noFill/>
        </p:spPr>
        <p:txBody>
          <a:bodyPr wrap="square" rtlCol="0">
            <a:spAutoFit/>
          </a:bodyPr>
          <a:lstStyle/>
          <a:p>
            <a:r>
              <a:rPr lang="en-GB" sz="1200" dirty="0"/>
              <a:t>Reading has been very similarly affected by the COVID shutdowns as Great Britain has on average, with circa 15.5% of jobs within industries which have been most severely impacted by the shutdowns. The Local Authority is around 1.5% better off than the average of the Thames Valley Berkshire area. </a:t>
            </a:r>
          </a:p>
          <a:p>
            <a:r>
              <a:rPr lang="en-GB" sz="1200" b="1" dirty="0"/>
              <a:t>					          </a:t>
            </a:r>
            <a:r>
              <a:rPr lang="en-GB" sz="1200" b="1" dirty="0">
                <a:hlinkClick r:id="rId3"/>
              </a:rPr>
              <a:t>Source: EMSI, January 2021</a:t>
            </a:r>
            <a:r>
              <a:rPr lang="en-GB" sz="1200" b="1" dirty="0"/>
              <a:t> (definition for industries hit hardest provided on slide 51)</a:t>
            </a:r>
          </a:p>
        </p:txBody>
      </p:sp>
    </p:spTree>
    <p:extLst>
      <p:ext uri="{BB962C8B-B14F-4D97-AF65-F5344CB8AC3E}">
        <p14:creationId xmlns:p14="http://schemas.microsoft.com/office/powerpoint/2010/main" val="12520939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6,192 employees (11% above the national average)</a:t>
            </a:r>
          </a:p>
          <a:p>
            <a:r>
              <a:rPr lang="en-GB" sz="1400" dirty="0"/>
              <a:t>Energy/utilities: 3,350 employees (163% above the national average)</a:t>
            </a:r>
          </a:p>
          <a:p>
            <a:r>
              <a:rPr lang="en-GB" sz="1400" dirty="0"/>
              <a:t>Health and social care: 13,464 employees (5% below the national average)</a:t>
            </a:r>
          </a:p>
          <a:p>
            <a:r>
              <a:rPr lang="en-GB" sz="1400" dirty="0"/>
              <a:t>Freight/logistics: 1,513 employees (49% below the national average)</a:t>
            </a:r>
          </a:p>
          <a:p>
            <a:r>
              <a:rPr lang="en-GB" sz="1400" dirty="0"/>
              <a:t>Insurance: 2,076 employees (100% above the national average)</a:t>
            </a:r>
          </a:p>
          <a:p>
            <a:r>
              <a:rPr lang="en-GB" sz="1400" dirty="0"/>
              <a:t>Banking and financial services: 1,688 employees (34% below the national average)</a:t>
            </a:r>
          </a:p>
          <a:p>
            <a:pPr marL="0" indent="0">
              <a:buNone/>
            </a:pPr>
            <a:endParaRPr lang="en-GB" sz="1400" dirty="0"/>
          </a:p>
          <a:p>
            <a:pPr marL="0" indent="0">
              <a:buNone/>
            </a:pPr>
            <a:r>
              <a:rPr lang="en-GB" sz="1400" dirty="0"/>
              <a:t>Sectors most impacted</a:t>
            </a:r>
          </a:p>
          <a:p>
            <a:r>
              <a:rPr lang="en-GB" sz="1400" dirty="0"/>
              <a:t>Hospitality and tourism: 6,567 employees (25% below the national average)</a:t>
            </a:r>
          </a:p>
          <a:p>
            <a:r>
              <a:rPr lang="en-GB" sz="1400" dirty="0"/>
              <a:t>Arts, entertainment and recreation: 1,811 (31% below the national average)</a:t>
            </a:r>
          </a:p>
          <a:p>
            <a:r>
              <a:rPr lang="en-GB" sz="1400" dirty="0"/>
              <a:t>Admin and support: 9,212 (58% above the national average)</a:t>
            </a:r>
          </a:p>
          <a:p>
            <a:r>
              <a:rPr lang="en-GB" sz="1400" dirty="0"/>
              <a:t>Aviation: &lt;10 employees </a:t>
            </a:r>
          </a:p>
          <a:p>
            <a:r>
              <a:rPr lang="en-GB" sz="1400" dirty="0"/>
              <a:t>Non-food retail and wholesale: 8,626 (18% above the national average)</a:t>
            </a:r>
          </a:p>
          <a:p>
            <a:r>
              <a:rPr lang="en-GB" sz="1400" dirty="0"/>
              <a:t>Manufacturing: 2,000 (77% below the national average)</a:t>
            </a:r>
          </a:p>
          <a:p>
            <a:r>
              <a:rPr lang="en-GB" sz="1400" dirty="0"/>
              <a:t>Construction: 2,273 (55% below the national average)</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32096951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January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16,084</a:t>
            </a:r>
          </a:p>
          <a:p>
            <a:r>
              <a:rPr lang="en-GB" sz="2000" dirty="0"/>
              <a:t>Total job postings: 174,545</a:t>
            </a:r>
          </a:p>
          <a:p>
            <a:r>
              <a:rPr lang="en-GB" sz="2000" dirty="0"/>
              <a:t>Job posting intensity: 11:1</a:t>
            </a:r>
          </a:p>
          <a:p>
            <a:r>
              <a:rPr lang="en-GB" sz="2000" dirty="0"/>
              <a:t>Unique job postings (Jan 2020):  18,185</a:t>
            </a:r>
            <a:endParaRPr lang="en-GB" dirty="0"/>
          </a:p>
        </p:txBody>
      </p:sp>
      <p:pic>
        <p:nvPicPr>
          <p:cNvPr id="5" name="Picture 4" descr="Graphical user interface, table&#10;&#10;Description automatically generated">
            <a:extLst>
              <a:ext uri="{FF2B5EF4-FFF2-40B4-BE49-F238E27FC236}">
                <a16:creationId xmlns:a16="http://schemas.microsoft.com/office/drawing/2014/main" id="{BA549C4A-50DA-4D47-A670-67D9F22E81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0949" y="1174953"/>
            <a:ext cx="4591051" cy="2623457"/>
          </a:xfrm>
          <a:prstGeom prst="rect">
            <a:avLst/>
          </a:prstGeom>
        </p:spPr>
      </p:pic>
      <p:pic>
        <p:nvPicPr>
          <p:cNvPr id="8" name="Picture 7" descr="Graphical user interface&#10;&#10;Description automatically generated with medium confidence">
            <a:extLst>
              <a:ext uri="{FF2B5EF4-FFF2-40B4-BE49-F238E27FC236}">
                <a16:creationId xmlns:a16="http://schemas.microsoft.com/office/drawing/2014/main" id="{2F268037-A6FD-406D-BE13-4B529D27A3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2698" y="3952240"/>
            <a:ext cx="4598548" cy="2905760"/>
          </a:xfrm>
          <a:prstGeom prst="rect">
            <a:avLst/>
          </a:prstGeom>
        </p:spPr>
      </p:pic>
      <p:pic>
        <p:nvPicPr>
          <p:cNvPr id="11" name="Picture 10" descr="Chart, line chart&#10;&#10;Description automatically generated">
            <a:extLst>
              <a:ext uri="{FF2B5EF4-FFF2-40B4-BE49-F238E27FC236}">
                <a16:creationId xmlns:a16="http://schemas.microsoft.com/office/drawing/2014/main" id="{6F2492EB-3D13-4C05-973E-B3C5020EB9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78627"/>
            <a:ext cx="7592698" cy="3379373"/>
          </a:xfrm>
          <a:prstGeom prst="rect">
            <a:avLst/>
          </a:prstGeom>
        </p:spPr>
      </p:pic>
    </p:spTree>
    <p:extLst>
      <p:ext uri="{BB962C8B-B14F-4D97-AF65-F5344CB8AC3E}">
        <p14:creationId xmlns:p14="http://schemas.microsoft.com/office/powerpoint/2010/main" val="23385337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Wokingham</a:t>
            </a:r>
          </a:p>
        </p:txBody>
      </p:sp>
    </p:spTree>
    <p:extLst>
      <p:ext uri="{BB962C8B-B14F-4D97-AF65-F5344CB8AC3E}">
        <p14:creationId xmlns:p14="http://schemas.microsoft.com/office/powerpoint/2010/main" val="2780923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18</a:t>
            </a:r>
            <a:r>
              <a:rPr lang="en-GB" baseline="30000" dirty="0"/>
              <a:t>th</a:t>
            </a:r>
            <a:r>
              <a:rPr lang="en-GB" dirty="0"/>
              <a:t> January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18</a:t>
            </a:r>
            <a:r>
              <a:rPr lang="en-US" sz="1600" b="1" baseline="30000" dirty="0"/>
              <a:t>th</a:t>
            </a:r>
            <a:r>
              <a:rPr lang="en-US" sz="1600" b="1" dirty="0"/>
              <a:t> January 2021) – </a:t>
            </a:r>
            <a:r>
              <a:rPr lang="en-US" sz="1600" b="1" dirty="0">
                <a:hlinkClick r:id="rId2"/>
              </a:rPr>
              <a:t>Source: Public Health Berkshire COVID-19 Dashboard, January 2021</a:t>
            </a:r>
            <a:endParaRPr lang="en-US" sz="1600" b="1" dirty="0"/>
          </a:p>
          <a:p>
            <a:r>
              <a:rPr lang="en-US" sz="1600" dirty="0"/>
              <a:t>6,592 total cases</a:t>
            </a:r>
          </a:p>
          <a:p>
            <a:r>
              <a:rPr lang="en-US" sz="1600" dirty="0"/>
              <a:t>53 new cases daily</a:t>
            </a:r>
          </a:p>
          <a:p>
            <a:pPr marL="0" indent="0">
              <a:buNone/>
            </a:pPr>
            <a:endParaRPr lang="en-US" sz="1600" dirty="0"/>
          </a:p>
          <a:p>
            <a:pPr marL="0" indent="0">
              <a:buNone/>
            </a:pPr>
            <a:r>
              <a:rPr lang="en-US" sz="1600" b="1" dirty="0"/>
              <a:t>Claimant unemployment (to 31</a:t>
            </a:r>
            <a:r>
              <a:rPr lang="en-US" sz="1600" b="1" baseline="30000" dirty="0"/>
              <a:t>st</a:t>
            </a:r>
            <a:r>
              <a:rPr lang="en-US" sz="1600" b="1" dirty="0"/>
              <a:t> December 2020)</a:t>
            </a:r>
          </a:p>
          <a:p>
            <a:r>
              <a:rPr lang="en-GB" sz="1600" dirty="0"/>
              <a:t>3,540 claimants (3.4% of the working age population) in Wokingham UA</a:t>
            </a:r>
          </a:p>
          <a:p>
            <a:pPr marL="0" indent="0">
              <a:buNone/>
            </a:pPr>
            <a:endParaRPr lang="en-US" sz="1600" b="1" dirty="0"/>
          </a:p>
          <a:p>
            <a:pPr marL="0" indent="0">
              <a:buNone/>
            </a:pPr>
            <a:r>
              <a:rPr lang="en-US" sz="1600" b="1" dirty="0"/>
              <a:t>Notable business news</a:t>
            </a:r>
          </a:p>
          <a:p>
            <a:pPr algn="l" fontAlgn="base"/>
            <a:r>
              <a:rPr lang="en-US" sz="1400" b="0" i="0" dirty="0">
                <a:solidFill>
                  <a:schemeClr val="accent6"/>
                </a:solidFill>
                <a:effectLst/>
              </a:rPr>
              <a:t>Another bank is pulling out of Woodley’s town centre as part of a restructuring operation. HSBC has said that its Crockhamwell Road branch will shut on Friday, June 18, following on the heels of its near-neighbour Santander which closed in July 2019.</a:t>
            </a:r>
            <a:endParaRPr lang="en-US" sz="1400" dirty="0">
              <a:solidFill>
                <a:schemeClr val="accent6"/>
              </a:solidFill>
            </a:endParaRPr>
          </a:p>
          <a:p>
            <a:pPr algn="l" fontAlgn="base"/>
            <a:r>
              <a:rPr lang="en-US" sz="1400" b="0" i="0" dirty="0">
                <a:solidFill>
                  <a:schemeClr val="accent6"/>
                </a:solidFill>
                <a:effectLst/>
              </a:rPr>
              <a:t>A Reading resident has been named one of the UK’s next ‘young innovators’. 23-year-old Christopher Elliot is the founder of Untrapped, a one-stop student rental portal which manages the process for students and landlords. He hopes it will save money and improve renting standards.</a:t>
            </a:r>
            <a:r>
              <a:rPr lang="en-US" sz="1400" dirty="0">
                <a:solidFill>
                  <a:schemeClr val="accent6"/>
                </a:solidFill>
              </a:rPr>
              <a:t> </a:t>
            </a:r>
            <a:r>
              <a:rPr lang="en-US" sz="1400" b="0" i="0" dirty="0">
                <a:solidFill>
                  <a:schemeClr val="accent6"/>
                </a:solidFill>
                <a:effectLst/>
              </a:rPr>
              <a:t>Mr Elliot was named an award-winner in this year’s Young Innovators Awards, which recognise young people up and down the country who have the potential to become future leaders in business.</a:t>
            </a:r>
          </a:p>
          <a:p>
            <a:pPr marL="0" indent="0" algn="l" fontAlgn="base">
              <a:buNone/>
            </a:pPr>
            <a:r>
              <a:rPr lang="en-US" sz="1400" dirty="0">
                <a:solidFill>
                  <a:schemeClr val="accent6"/>
                </a:solidFill>
              </a:rPr>
              <a:t>							                       </a:t>
            </a:r>
            <a:r>
              <a:rPr lang="en-US" sz="1400" b="1" dirty="0">
                <a:solidFill>
                  <a:schemeClr val="accent6"/>
                </a:solidFill>
                <a:hlinkClick r:id="rId3"/>
              </a:rPr>
              <a:t>Source: Wokingham Today, January 2021</a:t>
            </a:r>
            <a:endParaRPr lang="en-US" sz="1400" b="1" i="0" dirty="0">
              <a:solidFill>
                <a:schemeClr val="accent6"/>
              </a:solidFill>
              <a:effectLst/>
            </a:endParaRPr>
          </a:p>
        </p:txBody>
      </p:sp>
    </p:spTree>
    <p:extLst>
      <p:ext uri="{BB962C8B-B14F-4D97-AF65-F5344CB8AC3E}">
        <p14:creationId xmlns:p14="http://schemas.microsoft.com/office/powerpoint/2010/main" val="20210822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graphicFrame>
        <p:nvGraphicFramePr>
          <p:cNvPr id="8" name="Content Placeholder 7">
            <a:extLst>
              <a:ext uri="{FF2B5EF4-FFF2-40B4-BE49-F238E27FC236}">
                <a16:creationId xmlns:a16="http://schemas.microsoft.com/office/drawing/2014/main" id="{8C9C663E-BDA0-4A82-9C60-284F632654F5}"/>
              </a:ext>
            </a:extLst>
          </p:cNvPr>
          <p:cNvGraphicFramePr>
            <a:graphicFrameLocks noGrp="1"/>
          </p:cNvGraphicFramePr>
          <p:nvPr>
            <p:ph idx="1"/>
            <p:extLst>
              <p:ext uri="{D42A27DB-BD31-4B8C-83A1-F6EECF244321}">
                <p14:modId xmlns:p14="http://schemas.microsoft.com/office/powerpoint/2010/main" val="3545192842"/>
              </p:ext>
            </p:extLst>
          </p:nvPr>
        </p:nvGraphicFramePr>
        <p:xfrm>
          <a:off x="838200" y="1685926"/>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8BD1EF31-B7E0-4765-AA16-FAE09783BF4A}"/>
              </a:ext>
            </a:extLst>
          </p:cNvPr>
          <p:cNvSpPr txBox="1"/>
          <p:nvPr/>
        </p:nvSpPr>
        <p:spPr>
          <a:xfrm>
            <a:off x="838200" y="6037264"/>
            <a:ext cx="10515600" cy="830997"/>
          </a:xfrm>
          <a:prstGeom prst="rect">
            <a:avLst/>
          </a:prstGeom>
          <a:noFill/>
        </p:spPr>
        <p:txBody>
          <a:bodyPr wrap="square" rtlCol="0">
            <a:spAutoFit/>
          </a:bodyPr>
          <a:lstStyle/>
          <a:p>
            <a:r>
              <a:rPr lang="en-GB" sz="1200" dirty="0"/>
              <a:t>Wokingham is in a similar position to Slough in that is has been significantly less affected by the COVID shutdowns than both the Thames Valley Berkshire area and Great Britain as a whole. This is likely due to the high levels of employment from the Tech sector (Microsoft etc. based at TVP) as this industry is able to work well from home.</a:t>
            </a:r>
          </a:p>
          <a:p>
            <a:r>
              <a:rPr lang="en-GB" sz="1200" b="1" dirty="0"/>
              <a:t>					          </a:t>
            </a:r>
            <a:r>
              <a:rPr lang="en-GB" sz="1200" b="1" dirty="0">
                <a:hlinkClick r:id="rId3"/>
              </a:rPr>
              <a:t>Source: EMSI, January 2021 </a:t>
            </a:r>
            <a:r>
              <a:rPr lang="en-GB" sz="1200" b="1" dirty="0"/>
              <a:t>(definition for industries hit hardest provided on slide 51)</a:t>
            </a:r>
          </a:p>
        </p:txBody>
      </p:sp>
    </p:spTree>
    <p:extLst>
      <p:ext uri="{BB962C8B-B14F-4D97-AF65-F5344CB8AC3E}">
        <p14:creationId xmlns:p14="http://schemas.microsoft.com/office/powerpoint/2010/main" val="570578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a:t>
            </a:r>
            <a:r>
              <a:rPr lang="en-GB" sz="1400" dirty="0">
                <a:solidFill>
                  <a:schemeClr val="accent6"/>
                </a:solidFill>
              </a:rPr>
              <a:t>3,883</a:t>
            </a:r>
            <a:r>
              <a:rPr lang="en-GB" sz="1400" dirty="0"/>
              <a:t> employees (17% below the national average)</a:t>
            </a:r>
          </a:p>
          <a:p>
            <a:r>
              <a:rPr lang="en-GB" sz="1400" dirty="0"/>
              <a:t>Energy/utilities: 1,434 employees (35% above the national average)</a:t>
            </a:r>
          </a:p>
          <a:p>
            <a:r>
              <a:rPr lang="en-GB" sz="1400" dirty="0"/>
              <a:t>Health and social care: 7,283 employees (38% below the national average)</a:t>
            </a:r>
          </a:p>
          <a:p>
            <a:r>
              <a:rPr lang="en-GB" sz="1400" dirty="0"/>
              <a:t>Freight/logistics: 886 employees (64% below the national average)</a:t>
            </a:r>
          </a:p>
          <a:p>
            <a:r>
              <a:rPr lang="en-GB" sz="1400" dirty="0"/>
              <a:t>Insurance: 453 employees (48% below the national average)</a:t>
            </a:r>
          </a:p>
          <a:p>
            <a:r>
              <a:rPr lang="en-GB" sz="1400" dirty="0"/>
              <a:t>Banking and financial services: 423 employees (80% below the national average)</a:t>
            </a:r>
          </a:p>
          <a:p>
            <a:pPr marL="0" indent="0">
              <a:buNone/>
            </a:pPr>
            <a:endParaRPr lang="en-GB" sz="1400" dirty="0"/>
          </a:p>
          <a:p>
            <a:pPr marL="0" indent="0">
              <a:buNone/>
            </a:pPr>
            <a:r>
              <a:rPr lang="en-GB" sz="1400" dirty="0"/>
              <a:t>Sectors most impacted</a:t>
            </a:r>
          </a:p>
          <a:p>
            <a:r>
              <a:rPr lang="en-GB" sz="1400" dirty="0"/>
              <a:t>Hospitality and tourism: 5,410 employees (25% below the national average)</a:t>
            </a:r>
          </a:p>
          <a:p>
            <a:r>
              <a:rPr lang="en-GB" sz="1400" dirty="0"/>
              <a:t>Arts, entertainment and recreation: 1,831 (16% below the national average)</a:t>
            </a:r>
          </a:p>
          <a:p>
            <a:r>
              <a:rPr lang="en-GB" sz="1400" dirty="0"/>
              <a:t>Admin and support: 6,432 (33% above the national average)</a:t>
            </a:r>
          </a:p>
          <a:p>
            <a:r>
              <a:rPr lang="en-GB" sz="1400" dirty="0"/>
              <a:t>Aviation: 0 employees </a:t>
            </a:r>
          </a:p>
          <a:p>
            <a:r>
              <a:rPr lang="en-GB" sz="1400" dirty="0"/>
              <a:t>Non-food retail and wholesale: 6,494 (6% below the national average)</a:t>
            </a:r>
          </a:p>
          <a:p>
            <a:r>
              <a:rPr lang="en-GB" sz="1400" dirty="0"/>
              <a:t>Manufacturing: 3,731 (48% below the national average)</a:t>
            </a:r>
          </a:p>
          <a:p>
            <a:r>
              <a:rPr lang="en-GB" sz="1400" dirty="0"/>
              <a:t>Construction: 3,115 (26% below the national average)</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2025200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BA484-0991-4437-B013-EC5E36288A90}"/>
              </a:ext>
            </a:extLst>
          </p:cNvPr>
          <p:cNvSpPr>
            <a:spLocks noGrp="1"/>
          </p:cNvSpPr>
          <p:nvPr>
            <p:ph type="title"/>
          </p:nvPr>
        </p:nvSpPr>
        <p:spPr/>
        <p:txBody>
          <a:bodyPr/>
          <a:lstStyle/>
          <a:p>
            <a:r>
              <a:rPr lang="en-GB" dirty="0"/>
              <a:t>Global Economy – OECD GDP Tracker</a:t>
            </a:r>
          </a:p>
        </p:txBody>
      </p:sp>
      <p:pic>
        <p:nvPicPr>
          <p:cNvPr id="5" name="Content Placeholder 4" descr="Graphical user interface, chart&#10;&#10;Description automatically generated">
            <a:extLst>
              <a:ext uri="{FF2B5EF4-FFF2-40B4-BE49-F238E27FC236}">
                <a16:creationId xmlns:a16="http://schemas.microsoft.com/office/drawing/2014/main" id="{46377EFD-5C63-4793-AECD-433A08CD08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328468"/>
            <a:ext cx="6096001" cy="2530812"/>
          </a:xfrm>
        </p:spPr>
      </p:pic>
      <p:pic>
        <p:nvPicPr>
          <p:cNvPr id="9" name="Picture 8" descr="Chart, histogram&#10;&#10;Description automatically generated">
            <a:extLst>
              <a:ext uri="{FF2B5EF4-FFF2-40B4-BE49-F238E27FC236}">
                <a16:creationId xmlns:a16="http://schemas.microsoft.com/office/drawing/2014/main" id="{75539043-F275-4A67-A4C6-4CFF1FB29F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1328468"/>
            <a:ext cx="6096001" cy="2504559"/>
          </a:xfrm>
          <a:prstGeom prst="rect">
            <a:avLst/>
          </a:prstGeom>
        </p:spPr>
      </p:pic>
      <p:pic>
        <p:nvPicPr>
          <p:cNvPr id="11" name="Picture 10" descr="Chart&#10;&#10;Description automatically generated">
            <a:extLst>
              <a:ext uri="{FF2B5EF4-FFF2-40B4-BE49-F238E27FC236}">
                <a16:creationId xmlns:a16="http://schemas.microsoft.com/office/drawing/2014/main" id="{33B2E800-80EC-4400-841F-AE60BAFB95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27188"/>
            <a:ext cx="6021768" cy="2530812"/>
          </a:xfrm>
          <a:prstGeom prst="rect">
            <a:avLst/>
          </a:prstGeom>
        </p:spPr>
      </p:pic>
      <p:pic>
        <p:nvPicPr>
          <p:cNvPr id="13" name="Picture 12">
            <a:extLst>
              <a:ext uri="{FF2B5EF4-FFF2-40B4-BE49-F238E27FC236}">
                <a16:creationId xmlns:a16="http://schemas.microsoft.com/office/drawing/2014/main" id="{42E612C6-F4C4-48D6-AC29-CAC110861A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0876" y="4353441"/>
            <a:ext cx="6111124" cy="2504559"/>
          </a:xfrm>
          <a:prstGeom prst="rect">
            <a:avLst/>
          </a:prstGeom>
        </p:spPr>
      </p:pic>
    </p:spTree>
    <p:extLst>
      <p:ext uri="{BB962C8B-B14F-4D97-AF65-F5344CB8AC3E}">
        <p14:creationId xmlns:p14="http://schemas.microsoft.com/office/powerpoint/2010/main" val="778612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January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3,807</a:t>
            </a:r>
          </a:p>
          <a:p>
            <a:r>
              <a:rPr lang="en-GB" sz="2000" dirty="0"/>
              <a:t>Total job postings: 29,420</a:t>
            </a:r>
          </a:p>
          <a:p>
            <a:r>
              <a:rPr lang="en-GB" sz="2000" dirty="0"/>
              <a:t>Job posting intensity: 8:1</a:t>
            </a:r>
          </a:p>
          <a:p>
            <a:r>
              <a:rPr lang="en-GB" sz="2000" dirty="0"/>
              <a:t>Unique job postings (Jan 2020): 3,718</a:t>
            </a:r>
            <a:endParaRPr lang="en-GB" dirty="0"/>
          </a:p>
        </p:txBody>
      </p:sp>
      <p:pic>
        <p:nvPicPr>
          <p:cNvPr id="6" name="Picture 5" descr="Chart&#10;&#10;Description automatically generated with medium confidence">
            <a:extLst>
              <a:ext uri="{FF2B5EF4-FFF2-40B4-BE49-F238E27FC236}">
                <a16:creationId xmlns:a16="http://schemas.microsoft.com/office/drawing/2014/main" id="{C8967332-820F-4B41-BF98-5AFABA27B8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2698" y="1328468"/>
            <a:ext cx="4599302" cy="2625435"/>
          </a:xfrm>
          <a:prstGeom prst="rect">
            <a:avLst/>
          </a:prstGeom>
        </p:spPr>
      </p:pic>
      <p:pic>
        <p:nvPicPr>
          <p:cNvPr id="9" name="Picture 8" descr="Graphical user interface, table&#10;&#10;Description automatically generated">
            <a:extLst>
              <a:ext uri="{FF2B5EF4-FFF2-40B4-BE49-F238E27FC236}">
                <a16:creationId xmlns:a16="http://schemas.microsoft.com/office/drawing/2014/main" id="{A18CA12D-0F1C-4C17-9D02-69FEC04464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4630" y="3953903"/>
            <a:ext cx="4657369" cy="2904097"/>
          </a:xfrm>
          <a:prstGeom prst="rect">
            <a:avLst/>
          </a:prstGeom>
        </p:spPr>
      </p:pic>
      <p:pic>
        <p:nvPicPr>
          <p:cNvPr id="12" name="Picture 11" descr="Chart, line chart&#10;&#10;Description automatically generated">
            <a:extLst>
              <a:ext uri="{FF2B5EF4-FFF2-40B4-BE49-F238E27FC236}">
                <a16:creationId xmlns:a16="http://schemas.microsoft.com/office/drawing/2014/main" id="{896570A2-F2E7-4329-BF59-CA12DA59B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533460"/>
            <a:ext cx="7592698" cy="3324540"/>
          </a:xfrm>
          <a:prstGeom prst="rect">
            <a:avLst/>
          </a:prstGeom>
        </p:spPr>
      </p:pic>
    </p:spTree>
    <p:extLst>
      <p:ext uri="{BB962C8B-B14F-4D97-AF65-F5344CB8AC3E}">
        <p14:creationId xmlns:p14="http://schemas.microsoft.com/office/powerpoint/2010/main" val="956198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Windsor and Maidenhead</a:t>
            </a:r>
          </a:p>
        </p:txBody>
      </p:sp>
    </p:spTree>
    <p:extLst>
      <p:ext uri="{BB962C8B-B14F-4D97-AF65-F5344CB8AC3E}">
        <p14:creationId xmlns:p14="http://schemas.microsoft.com/office/powerpoint/2010/main" val="30341708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18</a:t>
            </a:r>
            <a:r>
              <a:rPr lang="en-GB" baseline="30000" dirty="0"/>
              <a:t>th</a:t>
            </a:r>
            <a:r>
              <a:rPr lang="en-GB" dirty="0"/>
              <a:t> January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800" b="1" dirty="0"/>
              <a:t>COVID-19 cases (to 18</a:t>
            </a:r>
            <a:r>
              <a:rPr lang="en-US" sz="1800" b="1" baseline="30000" dirty="0"/>
              <a:t>th</a:t>
            </a:r>
            <a:r>
              <a:rPr lang="en-US" sz="1800" b="1" dirty="0"/>
              <a:t> January 2021) – </a:t>
            </a:r>
            <a:r>
              <a:rPr lang="en-US" sz="1800" b="1" dirty="0">
                <a:hlinkClick r:id="rId2"/>
              </a:rPr>
              <a:t>Source: Public Health Berkshire COVID-19 Dashboard, January 2021</a:t>
            </a:r>
            <a:endParaRPr lang="en-US" sz="1800" b="1" dirty="0"/>
          </a:p>
          <a:p>
            <a:r>
              <a:rPr lang="en-US" sz="1800" dirty="0"/>
              <a:t>6,759 total cases</a:t>
            </a:r>
          </a:p>
          <a:p>
            <a:r>
              <a:rPr lang="en-US" sz="1800" dirty="0"/>
              <a:t>59 new cases daily</a:t>
            </a:r>
          </a:p>
          <a:p>
            <a:pPr marL="0" indent="0">
              <a:buNone/>
            </a:pPr>
            <a:endParaRPr lang="en-US" sz="1800" dirty="0"/>
          </a:p>
          <a:p>
            <a:pPr marL="0" indent="0">
              <a:buNone/>
            </a:pPr>
            <a:r>
              <a:rPr lang="en-US" sz="1800" b="1" dirty="0"/>
              <a:t>Claimant unemployment (to 31</a:t>
            </a:r>
            <a:r>
              <a:rPr lang="en-US" sz="1800" b="1" baseline="30000" dirty="0"/>
              <a:t>st</a:t>
            </a:r>
            <a:r>
              <a:rPr lang="en-US" sz="1800" b="1" dirty="0"/>
              <a:t> December 2020)</a:t>
            </a:r>
          </a:p>
          <a:p>
            <a:r>
              <a:rPr lang="en-GB" sz="1800" dirty="0"/>
              <a:t>4,270 claimants (4.6% of the working age population) in Windsor and Maidenhead UA</a:t>
            </a:r>
          </a:p>
          <a:p>
            <a:pPr marL="0" indent="0">
              <a:buNone/>
            </a:pPr>
            <a:endParaRPr lang="en-US" sz="1800" b="1" dirty="0"/>
          </a:p>
          <a:p>
            <a:pPr marL="0" indent="0">
              <a:buNone/>
            </a:pPr>
            <a:r>
              <a:rPr lang="en-US" sz="1800" b="1" dirty="0"/>
              <a:t>Notable business news</a:t>
            </a:r>
          </a:p>
          <a:p>
            <a:r>
              <a:rPr lang="en-GB" sz="1800" dirty="0">
                <a:latin typeface="Calibri" panose="020F0502020204030204" pitchFamily="34" charset="0"/>
                <a:ea typeface="Calibri" panose="020F0502020204030204" pitchFamily="34" charset="0"/>
              </a:rPr>
              <a:t>M</a:t>
            </a:r>
            <a:r>
              <a:rPr lang="en-GB" sz="1800" dirty="0">
                <a:effectLst/>
                <a:latin typeface="Calibri" panose="020F0502020204030204" pitchFamily="34" charset="0"/>
                <a:ea typeface="Calibri" panose="020F0502020204030204" pitchFamily="34" charset="0"/>
              </a:rPr>
              <a:t>obile phone firm Three will move its Maidenhead operation to its existing Reading base at Great </a:t>
            </a:r>
            <a:r>
              <a:rPr lang="en-GB" sz="1800" dirty="0" err="1">
                <a:effectLst/>
                <a:latin typeface="Calibri" panose="020F0502020204030204" pitchFamily="34" charset="0"/>
                <a:ea typeface="Calibri" panose="020F0502020204030204" pitchFamily="34" charset="0"/>
              </a:rPr>
              <a:t>Brighams</a:t>
            </a:r>
            <a:r>
              <a:rPr lang="en-GB" sz="1800" dirty="0">
                <a:effectLst/>
                <a:latin typeface="Calibri" panose="020F0502020204030204" pitchFamily="34" charset="0"/>
                <a:ea typeface="Calibri" panose="020F0502020204030204" pitchFamily="34" charset="0"/>
              </a:rPr>
              <a:t> Mead this year but has a longer term requirement of 90,000 </a:t>
            </a:r>
            <a:r>
              <a:rPr lang="en-GB" sz="1800" dirty="0" err="1">
                <a:effectLst/>
                <a:latin typeface="Calibri" panose="020F0502020204030204" pitchFamily="34" charset="0"/>
                <a:ea typeface="Calibri" panose="020F0502020204030204" pitchFamily="34" charset="0"/>
              </a:rPr>
              <a:t>sq</a:t>
            </a:r>
            <a:r>
              <a:rPr lang="en-GB" sz="1800" dirty="0">
                <a:effectLst/>
                <a:latin typeface="Calibri" panose="020F0502020204030204" pitchFamily="34" charset="0"/>
                <a:ea typeface="Calibri" panose="020F0502020204030204" pitchFamily="34" charset="0"/>
              </a:rPr>
              <a:t> ft in the town.</a:t>
            </a:r>
          </a:p>
          <a:p>
            <a:pPr marL="0" indent="0">
              <a:buNone/>
            </a:pPr>
            <a:r>
              <a:rPr lang="en-GB" sz="1800" b="1" dirty="0">
                <a:effectLst/>
                <a:latin typeface="Calibri" panose="020F0502020204030204" pitchFamily="34" charset="0"/>
                <a:ea typeface="Calibri" panose="020F0502020204030204" pitchFamily="34" charset="0"/>
              </a:rPr>
              <a:t>						 </a:t>
            </a:r>
            <a:r>
              <a:rPr lang="en-GB" sz="1800" b="1" dirty="0">
                <a:effectLst/>
                <a:latin typeface="Calibri" panose="020F0502020204030204" pitchFamily="34" charset="0"/>
                <a:ea typeface="Calibri" panose="020F0502020204030204" pitchFamily="34" charset="0"/>
                <a:hlinkClick r:id="rId3"/>
              </a:rPr>
              <a:t>Source: Source: UK Property Forums, January 2021</a:t>
            </a:r>
            <a:endParaRPr lang="en-GB" sz="1800" b="1" dirty="0">
              <a:effectLst/>
              <a:latin typeface="Calibri" panose="020F0502020204030204" pitchFamily="34" charset="0"/>
              <a:ea typeface="Calibri" panose="020F0502020204030204" pitchFamily="34" charset="0"/>
            </a:endParaRPr>
          </a:p>
          <a:p>
            <a:pPr marL="0" indent="0">
              <a:buNone/>
            </a:pPr>
            <a:endParaRPr lang="en-US" sz="1800" b="1" dirty="0"/>
          </a:p>
        </p:txBody>
      </p:sp>
    </p:spTree>
    <p:extLst>
      <p:ext uri="{BB962C8B-B14F-4D97-AF65-F5344CB8AC3E}">
        <p14:creationId xmlns:p14="http://schemas.microsoft.com/office/powerpoint/2010/main" val="3846451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graphicFrame>
        <p:nvGraphicFramePr>
          <p:cNvPr id="27" name="Content Placeholder 6">
            <a:extLst>
              <a:ext uri="{FF2B5EF4-FFF2-40B4-BE49-F238E27FC236}">
                <a16:creationId xmlns:a16="http://schemas.microsoft.com/office/drawing/2014/main" id="{3436D3AD-A7F9-4099-BF99-30A96CB1510E}"/>
              </a:ext>
            </a:extLst>
          </p:cNvPr>
          <p:cNvGraphicFramePr>
            <a:graphicFrameLocks noGrp="1"/>
          </p:cNvGraphicFramePr>
          <p:nvPr>
            <p:ph idx="1"/>
            <p:extLst>
              <p:ext uri="{D42A27DB-BD31-4B8C-83A1-F6EECF244321}">
                <p14:modId xmlns:p14="http://schemas.microsoft.com/office/powerpoint/2010/main" val="1921594562"/>
              </p:ext>
            </p:extLst>
          </p:nvPr>
        </p:nvGraphicFramePr>
        <p:xfrm>
          <a:off x="838200" y="1690688"/>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20F2B59F-2184-43E9-9A6E-2E0CE391F95B}"/>
              </a:ext>
            </a:extLst>
          </p:cNvPr>
          <p:cNvSpPr txBox="1"/>
          <p:nvPr/>
        </p:nvSpPr>
        <p:spPr>
          <a:xfrm>
            <a:off x="836675" y="6042026"/>
            <a:ext cx="10515600" cy="830997"/>
          </a:xfrm>
          <a:prstGeom prst="rect">
            <a:avLst/>
          </a:prstGeom>
          <a:noFill/>
        </p:spPr>
        <p:txBody>
          <a:bodyPr wrap="square" rtlCol="0">
            <a:spAutoFit/>
          </a:bodyPr>
          <a:lstStyle/>
          <a:p>
            <a:r>
              <a:rPr lang="en-GB" sz="1200" dirty="0"/>
              <a:t>Windsor and Maidenhead appears to be the most severely affected of all the Local Authorities which make up Berkshire in terms of percentage of jobs hit hardest by the COVID shutdowns. This is likely due in part to the enormous hit the leisure/tourism sector has taken and how key of an employer Legoland Windsor to the region.</a:t>
            </a:r>
          </a:p>
          <a:p>
            <a:r>
              <a:rPr lang="en-GB" sz="1200" b="1" dirty="0"/>
              <a:t>					          </a:t>
            </a:r>
            <a:r>
              <a:rPr lang="en-GB" sz="1200" b="1" dirty="0">
                <a:hlinkClick r:id="rId3"/>
              </a:rPr>
              <a:t>Source: EMSI, January 2021 </a:t>
            </a:r>
            <a:r>
              <a:rPr lang="en-GB" sz="1200" b="1" dirty="0"/>
              <a:t>(definition for industries hit hardest provided on slide 51)</a:t>
            </a:r>
          </a:p>
          <a:p>
            <a:endParaRPr lang="en-GB" sz="1200" dirty="0"/>
          </a:p>
        </p:txBody>
      </p:sp>
    </p:spTree>
    <p:extLst>
      <p:ext uri="{BB962C8B-B14F-4D97-AF65-F5344CB8AC3E}">
        <p14:creationId xmlns:p14="http://schemas.microsoft.com/office/powerpoint/2010/main" val="41976020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a:t>
            </a:r>
            <a:r>
              <a:rPr lang="en-GB" sz="1400" dirty="0">
                <a:solidFill>
                  <a:schemeClr val="accent6"/>
                </a:solidFill>
              </a:rPr>
              <a:t>3,733 </a:t>
            </a:r>
            <a:r>
              <a:rPr lang="en-GB" sz="1400" dirty="0"/>
              <a:t>employees (17% below the national average)</a:t>
            </a:r>
          </a:p>
          <a:p>
            <a:r>
              <a:rPr lang="en-GB" sz="1400" dirty="0"/>
              <a:t>Energy/utilities: 882 employees (13% below the national average)</a:t>
            </a:r>
          </a:p>
          <a:p>
            <a:r>
              <a:rPr lang="en-GB" sz="1400" dirty="0"/>
              <a:t>Health and social care: 8017 employees (29% below the national average)</a:t>
            </a:r>
          </a:p>
          <a:p>
            <a:r>
              <a:rPr lang="en-GB" sz="1400" dirty="0"/>
              <a:t>Freight/logistics: 748 employees (68% below the national average)</a:t>
            </a:r>
          </a:p>
          <a:p>
            <a:r>
              <a:rPr lang="en-GB" sz="1400" dirty="0"/>
              <a:t>Insurance: 434 employees (48% below the national average)</a:t>
            </a:r>
          </a:p>
          <a:p>
            <a:r>
              <a:rPr lang="en-GB" sz="1400" dirty="0"/>
              <a:t>Banking and financial services: 1,252 employees (39% below the national average)</a:t>
            </a:r>
          </a:p>
          <a:p>
            <a:pPr marL="0" indent="0">
              <a:buNone/>
            </a:pPr>
            <a:endParaRPr lang="en-GB" sz="1400" dirty="0"/>
          </a:p>
          <a:p>
            <a:pPr marL="0" indent="0">
              <a:buNone/>
            </a:pPr>
            <a:r>
              <a:rPr lang="en-GB" sz="1400" dirty="0"/>
              <a:t>Sectors most impacted</a:t>
            </a:r>
          </a:p>
          <a:p>
            <a:r>
              <a:rPr lang="en-GB" sz="1400" dirty="0"/>
              <a:t>Hospitality and tourism: 9,437 employees (35% above the national average)</a:t>
            </a:r>
          </a:p>
          <a:p>
            <a:r>
              <a:rPr lang="en-GB" sz="1400" dirty="0"/>
              <a:t>Arts, entertainment and recreation: 4,516 (117% above the national average)</a:t>
            </a:r>
          </a:p>
          <a:p>
            <a:r>
              <a:rPr lang="en-GB" sz="1400" dirty="0"/>
              <a:t>Admin and support: 4,207 (10% below the national average)</a:t>
            </a:r>
          </a:p>
          <a:p>
            <a:r>
              <a:rPr lang="en-GB" sz="1400" dirty="0"/>
              <a:t>Aviation: 11 employees (95% below the national average)</a:t>
            </a:r>
          </a:p>
          <a:p>
            <a:r>
              <a:rPr lang="en-GB" sz="1400" dirty="0"/>
              <a:t>Non-food retail and wholesale: 7,834 (18% above the national average)</a:t>
            </a:r>
          </a:p>
          <a:p>
            <a:r>
              <a:rPr lang="en-GB" sz="1400" dirty="0"/>
              <a:t>Manufacturing: 2,523 (64% below the national average)</a:t>
            </a:r>
          </a:p>
          <a:p>
            <a:r>
              <a:rPr lang="en-GB" sz="1400" dirty="0"/>
              <a:t>Construction: 6,201 (54% above the national average)</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32558776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January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7,973</a:t>
            </a:r>
          </a:p>
          <a:p>
            <a:r>
              <a:rPr lang="en-GB" sz="2000" dirty="0"/>
              <a:t>Total job postings: 68,055</a:t>
            </a:r>
          </a:p>
          <a:p>
            <a:r>
              <a:rPr lang="en-GB" sz="2000" dirty="0"/>
              <a:t>Job posting intensity: 9:1</a:t>
            </a:r>
          </a:p>
          <a:p>
            <a:r>
              <a:rPr lang="en-GB" sz="2000" dirty="0"/>
              <a:t>Unique job postings (Jan 2020): 8,132</a:t>
            </a:r>
            <a:endParaRPr lang="en-GB" dirty="0"/>
          </a:p>
        </p:txBody>
      </p:sp>
      <p:pic>
        <p:nvPicPr>
          <p:cNvPr id="5" name="Picture 4" descr="Table&#10;&#10;Description automatically generated">
            <a:extLst>
              <a:ext uri="{FF2B5EF4-FFF2-40B4-BE49-F238E27FC236}">
                <a16:creationId xmlns:a16="http://schemas.microsoft.com/office/drawing/2014/main" id="{5ABB5D87-5DDA-45FC-8D80-9986283ED6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0759" y="1189316"/>
            <a:ext cx="4601238" cy="2625435"/>
          </a:xfrm>
          <a:prstGeom prst="rect">
            <a:avLst/>
          </a:prstGeom>
        </p:spPr>
      </p:pic>
      <p:pic>
        <p:nvPicPr>
          <p:cNvPr id="8" name="Picture 7" descr="Graphical user interface, table&#10;&#10;Description automatically generated with medium confidence">
            <a:extLst>
              <a:ext uri="{FF2B5EF4-FFF2-40B4-BE49-F238E27FC236}">
                <a16:creationId xmlns:a16="http://schemas.microsoft.com/office/drawing/2014/main" id="{1762283C-0652-40CB-8489-FF8038C84D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0759" y="3814751"/>
            <a:ext cx="4601239" cy="3043249"/>
          </a:xfrm>
          <a:prstGeom prst="rect">
            <a:avLst/>
          </a:prstGeom>
        </p:spPr>
      </p:pic>
      <p:pic>
        <p:nvPicPr>
          <p:cNvPr id="11" name="Picture 10" descr="Chart, line chart&#10;&#10;Description automatically generated">
            <a:extLst>
              <a:ext uri="{FF2B5EF4-FFF2-40B4-BE49-F238E27FC236}">
                <a16:creationId xmlns:a16="http://schemas.microsoft.com/office/drawing/2014/main" id="{520E7B7C-D63D-4F3D-816D-9A219763B6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05831"/>
            <a:ext cx="7590759" cy="3352169"/>
          </a:xfrm>
          <a:prstGeom prst="rect">
            <a:avLst/>
          </a:prstGeom>
        </p:spPr>
      </p:pic>
    </p:spTree>
    <p:extLst>
      <p:ext uri="{BB962C8B-B14F-4D97-AF65-F5344CB8AC3E}">
        <p14:creationId xmlns:p14="http://schemas.microsoft.com/office/powerpoint/2010/main" val="618010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West Berkshire</a:t>
            </a:r>
          </a:p>
        </p:txBody>
      </p:sp>
    </p:spTree>
    <p:extLst>
      <p:ext uri="{BB962C8B-B14F-4D97-AF65-F5344CB8AC3E}">
        <p14:creationId xmlns:p14="http://schemas.microsoft.com/office/powerpoint/2010/main" val="13234147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18</a:t>
            </a:r>
            <a:r>
              <a:rPr lang="en-GB" baseline="30000" dirty="0"/>
              <a:t>th</a:t>
            </a:r>
            <a:r>
              <a:rPr lang="en-GB" dirty="0"/>
              <a:t> January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18</a:t>
            </a:r>
            <a:r>
              <a:rPr lang="en-US" sz="1600" b="1" baseline="30000" dirty="0"/>
              <a:t>th</a:t>
            </a:r>
            <a:r>
              <a:rPr lang="en-US" sz="1600" b="1" dirty="0"/>
              <a:t> January 2021) – </a:t>
            </a:r>
            <a:r>
              <a:rPr lang="en-US" sz="1600" b="1" dirty="0">
                <a:hlinkClick r:id="rId2"/>
              </a:rPr>
              <a:t>Source: Public Health Berkshire COVID-19 Dashboard, January 2021</a:t>
            </a:r>
            <a:endParaRPr lang="en-US" sz="1600" b="1" dirty="0"/>
          </a:p>
          <a:p>
            <a:r>
              <a:rPr lang="en-US" sz="1600" dirty="0"/>
              <a:t>4,769 total cases</a:t>
            </a:r>
          </a:p>
          <a:p>
            <a:r>
              <a:rPr lang="en-US" sz="1600" dirty="0"/>
              <a:t>53 new cases daily</a:t>
            </a:r>
          </a:p>
          <a:p>
            <a:pPr marL="0" indent="0">
              <a:buNone/>
            </a:pPr>
            <a:endParaRPr lang="en-US" sz="1600" dirty="0"/>
          </a:p>
          <a:p>
            <a:pPr marL="0" indent="0">
              <a:buNone/>
            </a:pPr>
            <a:r>
              <a:rPr lang="en-US" sz="1600" b="1" dirty="0"/>
              <a:t>Claimant unemployment (to 31</a:t>
            </a:r>
            <a:r>
              <a:rPr lang="en-US" sz="1600" b="1" baseline="30000" dirty="0"/>
              <a:t>st</a:t>
            </a:r>
            <a:r>
              <a:rPr lang="en-US" sz="1600" b="1" dirty="0"/>
              <a:t> December 2020)</a:t>
            </a:r>
          </a:p>
          <a:p>
            <a:r>
              <a:rPr lang="en-GB" sz="1600" dirty="0"/>
              <a:t>3,795 claimants (3.9% of the working age population) in West Berkshire UA</a:t>
            </a:r>
          </a:p>
          <a:p>
            <a:pPr marL="0" indent="0">
              <a:buNone/>
            </a:pPr>
            <a:endParaRPr lang="en-US" sz="1600" b="1" dirty="0"/>
          </a:p>
          <a:p>
            <a:pPr marL="0" indent="0">
              <a:buNone/>
            </a:pPr>
            <a:r>
              <a:rPr lang="en-US" sz="1600" b="1" dirty="0"/>
              <a:t>Notable business news</a:t>
            </a:r>
          </a:p>
          <a:p>
            <a:r>
              <a:rPr lang="en-US" sz="1600" dirty="0">
                <a:latin typeface="Calibri" panose="020F0502020204030204" pitchFamily="34" charset="0"/>
                <a:ea typeface="Calibri" panose="020F0502020204030204" pitchFamily="34" charset="0"/>
                <a:cs typeface="Calibri" panose="020F0502020204030204" pitchFamily="34" charset="0"/>
              </a:rPr>
              <a:t>West Berkshire Training Consortium welcomes apprenticeship incentive scheme extension to March. In July 2020 Chancellor Rishi Sunak announced a Government incentive scheme that was designed to encourage businesses to recruit new apprentices. Organisations could qualify for an up to £3,000 cash bonus if they took on a new apprentice before the end of January 2021. In the recent spending review, the deadline was extended to the end of March 2021. Matt Garvey said: “We are very pleased that the Chancellor has decided to extend the incentive schemes for employers. We are still living in very uncertain times and any support like this that businesses can get is invaluable. We have young people ready and available to do apprenticeships and we hope that this extension will encourage more businesses to take on a new apprentice.”</a:t>
            </a:r>
            <a:r>
              <a:rPr lang="en-GB" sz="1600" dirty="0">
                <a:latin typeface="Calibri" panose="020F0502020204030204" pitchFamily="34" charset="0"/>
                <a:ea typeface="Calibri" panose="020F0502020204030204" pitchFamily="34" charset="0"/>
                <a:cs typeface="Calibri" panose="020F0502020204030204" pitchFamily="34" charset="0"/>
              </a:rPr>
              <a:t>			                                      		  </a:t>
            </a:r>
            <a:r>
              <a:rPr lang="en-GB" sz="1600" b="1" dirty="0">
                <a:latin typeface="Calibri" panose="020F0502020204030204" pitchFamily="34" charset="0"/>
                <a:ea typeface="Calibri" panose="020F0502020204030204" pitchFamily="34" charset="0"/>
                <a:cs typeface="Calibri" panose="020F0502020204030204" pitchFamily="34" charset="0"/>
              </a:rPr>
              <a:t>                		      								                  	                </a:t>
            </a:r>
            <a:r>
              <a:rPr lang="en-GB" sz="1600" b="1" dirty="0">
                <a:latin typeface="Calibri" panose="020F0502020204030204" pitchFamily="34" charset="0"/>
                <a:ea typeface="Calibri" panose="020F0502020204030204" pitchFamily="34" charset="0"/>
                <a:cs typeface="Calibri" panose="020F0502020204030204" pitchFamily="34" charset="0"/>
                <a:hlinkClick r:id="rId3"/>
              </a:rPr>
              <a:t>Source: Newbury Today, January 2021</a:t>
            </a:r>
            <a:endParaRPr lang="en-GB" sz="16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58664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graphicFrame>
        <p:nvGraphicFramePr>
          <p:cNvPr id="33" name="Content Placeholder 6">
            <a:extLst>
              <a:ext uri="{FF2B5EF4-FFF2-40B4-BE49-F238E27FC236}">
                <a16:creationId xmlns:a16="http://schemas.microsoft.com/office/drawing/2014/main" id="{3713C4F4-A327-49AC-89F3-C7C22A4FB18E}"/>
              </a:ext>
            </a:extLst>
          </p:cNvPr>
          <p:cNvGraphicFramePr>
            <a:graphicFrameLocks noGrp="1"/>
          </p:cNvGraphicFramePr>
          <p:nvPr>
            <p:ph idx="1"/>
            <p:extLst>
              <p:ext uri="{D42A27DB-BD31-4B8C-83A1-F6EECF244321}">
                <p14:modId xmlns:p14="http://schemas.microsoft.com/office/powerpoint/2010/main" val="1374391098"/>
              </p:ext>
            </p:extLst>
          </p:nvPr>
        </p:nvGraphicFramePr>
        <p:xfrm>
          <a:off x="838200" y="1690688"/>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7BEF73F1-F848-4D33-8741-09056C443116}"/>
              </a:ext>
            </a:extLst>
          </p:cNvPr>
          <p:cNvSpPr txBox="1"/>
          <p:nvPr/>
        </p:nvSpPr>
        <p:spPr>
          <a:xfrm>
            <a:off x="836675" y="6042026"/>
            <a:ext cx="10515600" cy="738664"/>
          </a:xfrm>
          <a:prstGeom prst="rect">
            <a:avLst/>
          </a:prstGeom>
          <a:noFill/>
        </p:spPr>
        <p:txBody>
          <a:bodyPr wrap="square" rtlCol="0">
            <a:spAutoFit/>
          </a:bodyPr>
          <a:lstStyle/>
          <a:p>
            <a:r>
              <a:rPr lang="en-GB" sz="1400" dirty="0"/>
              <a:t>While West Berkshire hasn’t been as fortunate as Slough and Wokingham in terms of how great of a percentage of jobs have been directly affected by the COVID shutdown, it has fared significantly better than the Thames Valley Berkshire area and better than Great Britain.</a:t>
            </a:r>
          </a:p>
          <a:p>
            <a:r>
              <a:rPr lang="en-GB" sz="1400" b="1" dirty="0"/>
              <a:t>				         </a:t>
            </a:r>
            <a:r>
              <a:rPr lang="en-GB" sz="1400" b="1" dirty="0">
                <a:hlinkClick r:id="rId3"/>
              </a:rPr>
              <a:t>Source: EMSI, January 2021 </a:t>
            </a:r>
            <a:r>
              <a:rPr lang="en-GB" sz="1400" b="1" dirty="0"/>
              <a:t>(definition for industries hit hardest provided on slide 51)</a:t>
            </a:r>
          </a:p>
        </p:txBody>
      </p:sp>
    </p:spTree>
    <p:extLst>
      <p:ext uri="{BB962C8B-B14F-4D97-AF65-F5344CB8AC3E}">
        <p14:creationId xmlns:p14="http://schemas.microsoft.com/office/powerpoint/2010/main" val="31884164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a:t>
            </a:r>
            <a:r>
              <a:rPr lang="en-GB" sz="1400" dirty="0">
                <a:solidFill>
                  <a:schemeClr val="accent6"/>
                </a:solidFill>
              </a:rPr>
              <a:t>4,289 </a:t>
            </a:r>
            <a:r>
              <a:rPr lang="en-GB" sz="1400" dirty="0"/>
              <a:t>employees (17% below the national average)</a:t>
            </a:r>
          </a:p>
          <a:p>
            <a:r>
              <a:rPr lang="en-GB" sz="1400" dirty="0"/>
              <a:t>Energy/utilities: 1,343 employees (14% above the national average)</a:t>
            </a:r>
          </a:p>
          <a:p>
            <a:r>
              <a:rPr lang="en-GB" sz="1400" dirty="0"/>
              <a:t>Health and social care: 6,773 employees (48% below the national average)</a:t>
            </a:r>
          </a:p>
          <a:p>
            <a:r>
              <a:rPr lang="en-GB" sz="1400" dirty="0"/>
              <a:t>Freight/logistics: 1,574 employees (43% below the national average)</a:t>
            </a:r>
          </a:p>
          <a:p>
            <a:r>
              <a:rPr lang="en-GB" sz="1400" dirty="0"/>
              <a:t>Insurance: 262 employees (73% below the national average)</a:t>
            </a:r>
          </a:p>
          <a:p>
            <a:r>
              <a:rPr lang="en-GB" sz="1400" dirty="0"/>
              <a:t>Banking and financial services: 692 employees (71% below the national average)</a:t>
            </a:r>
          </a:p>
          <a:p>
            <a:pPr marL="0" indent="0">
              <a:buNone/>
            </a:pPr>
            <a:endParaRPr lang="en-GB" sz="1400" dirty="0"/>
          </a:p>
          <a:p>
            <a:pPr marL="0" indent="0">
              <a:buNone/>
            </a:pPr>
            <a:r>
              <a:rPr lang="en-GB" sz="1400" dirty="0"/>
              <a:t>Sectors most impacted</a:t>
            </a:r>
          </a:p>
          <a:p>
            <a:r>
              <a:rPr lang="en-GB" sz="1400" dirty="0"/>
              <a:t>Hospitality and tourism: 6,617 employees (18% below the national average)</a:t>
            </a:r>
          </a:p>
          <a:p>
            <a:r>
              <a:rPr lang="en-GB" sz="1400" dirty="0"/>
              <a:t>Arts, entertainment and recreation: 2,674 (10% above the national average)</a:t>
            </a:r>
          </a:p>
          <a:p>
            <a:r>
              <a:rPr lang="en-GB" sz="1400" dirty="0"/>
              <a:t>Admin and support: 4,803 (11% below the national average)</a:t>
            </a:r>
          </a:p>
          <a:p>
            <a:r>
              <a:rPr lang="en-GB" sz="1400" dirty="0"/>
              <a:t>Aviation: &lt;10 employees </a:t>
            </a:r>
          </a:p>
          <a:p>
            <a:r>
              <a:rPr lang="en-GB" sz="1400" dirty="0"/>
              <a:t>Non-food retail and wholesale: 8,432 (9% above the national average)</a:t>
            </a:r>
          </a:p>
          <a:p>
            <a:r>
              <a:rPr lang="en-GB" sz="1400" dirty="0"/>
              <a:t>Manufacturing: 11,330 (41% above the national average)</a:t>
            </a:r>
          </a:p>
          <a:p>
            <a:r>
              <a:rPr lang="en-GB" sz="1400" dirty="0"/>
              <a:t>Construction: 4,813 (3% above the national average)</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1520100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EAC4E-61A2-4693-9D1D-64CDC29ED7CD}"/>
              </a:ext>
            </a:extLst>
          </p:cNvPr>
          <p:cNvSpPr>
            <a:spLocks noGrp="1"/>
          </p:cNvSpPr>
          <p:nvPr>
            <p:ph type="title"/>
          </p:nvPr>
        </p:nvSpPr>
        <p:spPr/>
        <p:txBody>
          <a:bodyPr>
            <a:normAutofit fontScale="90000"/>
          </a:bodyPr>
          <a:lstStyle/>
          <a:p>
            <a:r>
              <a:rPr lang="en-GB" dirty="0"/>
              <a:t>Global Economy – OECD GDP Tracker Continued</a:t>
            </a:r>
          </a:p>
        </p:txBody>
      </p:sp>
      <p:pic>
        <p:nvPicPr>
          <p:cNvPr id="5" name="Content Placeholder 4" descr="Chart&#10;&#10;Description automatically generated">
            <a:extLst>
              <a:ext uri="{FF2B5EF4-FFF2-40B4-BE49-F238E27FC236}">
                <a16:creationId xmlns:a16="http://schemas.microsoft.com/office/drawing/2014/main" id="{566363C7-F699-47F5-AADC-0D30E8F76B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28468"/>
            <a:ext cx="6096000" cy="2512260"/>
          </a:xfrm>
        </p:spPr>
      </p:pic>
      <p:pic>
        <p:nvPicPr>
          <p:cNvPr id="7" name="Picture 6">
            <a:extLst>
              <a:ext uri="{FF2B5EF4-FFF2-40B4-BE49-F238E27FC236}">
                <a16:creationId xmlns:a16="http://schemas.microsoft.com/office/drawing/2014/main" id="{03DF35BA-F39B-436E-B3FB-5062FE4FAE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303069"/>
            <a:ext cx="6096000" cy="2551814"/>
          </a:xfrm>
          <a:prstGeom prst="rect">
            <a:avLst/>
          </a:prstGeom>
        </p:spPr>
      </p:pic>
      <p:sp>
        <p:nvSpPr>
          <p:cNvPr id="11" name="TextBox 10">
            <a:extLst>
              <a:ext uri="{FF2B5EF4-FFF2-40B4-BE49-F238E27FC236}">
                <a16:creationId xmlns:a16="http://schemas.microsoft.com/office/drawing/2014/main" id="{4CC410F8-7716-4522-8EC0-DBC15CE3F9F9}"/>
              </a:ext>
            </a:extLst>
          </p:cNvPr>
          <p:cNvSpPr txBox="1"/>
          <p:nvPr/>
        </p:nvSpPr>
        <p:spPr>
          <a:xfrm>
            <a:off x="6096000" y="4549676"/>
            <a:ext cx="6096000" cy="2308324"/>
          </a:xfrm>
          <a:prstGeom prst="rect">
            <a:avLst/>
          </a:prstGeom>
          <a:noFill/>
        </p:spPr>
        <p:txBody>
          <a:bodyPr wrap="square">
            <a:spAutoFit/>
          </a:bodyPr>
          <a:lstStyle/>
          <a:p>
            <a:r>
              <a:rPr lang="en-US" b="0" i="0" dirty="0">
                <a:effectLst/>
              </a:rPr>
              <a:t>Note: The blue confidence band shows 95% confidence intervals. The darkness of the grey background reflects stay-at-home confinement requirement based on the Oxford </a:t>
            </a:r>
            <a:r>
              <a:rPr lang="en-US" b="0" i="0" dirty="0" err="1">
                <a:effectLst/>
              </a:rPr>
              <a:t>Blavatnik</a:t>
            </a:r>
            <a:r>
              <a:rPr lang="en-US" b="0" i="0" dirty="0">
                <a:effectLst/>
              </a:rPr>
              <a:t> database (0 - no measures, 1 - recommend not leaving house, 2 - require not leaving house with exceptions, 3 - require not leaving house with minimal exceptions).</a:t>
            </a:r>
          </a:p>
          <a:p>
            <a:br>
              <a:rPr lang="en-US" dirty="0"/>
            </a:br>
            <a:r>
              <a:rPr lang="en-US" dirty="0"/>
              <a:t>			          </a:t>
            </a:r>
            <a:r>
              <a:rPr lang="en-US" b="1" i="0" dirty="0">
                <a:solidFill>
                  <a:srgbClr val="333333"/>
                </a:solidFill>
                <a:effectLst/>
                <a:hlinkClick r:id="rId4"/>
              </a:rPr>
              <a:t>Source: OECD, January 2021</a:t>
            </a:r>
            <a:endParaRPr lang="en-GB" b="1" dirty="0"/>
          </a:p>
        </p:txBody>
      </p:sp>
      <p:grpSp>
        <p:nvGrpSpPr>
          <p:cNvPr id="8" name="Group 7">
            <a:extLst>
              <a:ext uri="{FF2B5EF4-FFF2-40B4-BE49-F238E27FC236}">
                <a16:creationId xmlns:a16="http://schemas.microsoft.com/office/drawing/2014/main" id="{01D8F559-8BBB-4997-8292-4AF9C53CAA82}"/>
              </a:ext>
            </a:extLst>
          </p:cNvPr>
          <p:cNvGrpSpPr/>
          <p:nvPr/>
        </p:nvGrpSpPr>
        <p:grpSpPr>
          <a:xfrm>
            <a:off x="0" y="3840728"/>
            <a:ext cx="1304925" cy="3017272"/>
            <a:chOff x="0" y="0"/>
            <a:chExt cx="1308100" cy="3200400"/>
          </a:xfrm>
        </p:grpSpPr>
        <p:pic>
          <p:nvPicPr>
            <p:cNvPr id="10" name="Picture 9" descr="Chart, line chart&#10;&#10;Description automatically generated">
              <a:extLst>
                <a:ext uri="{FF2B5EF4-FFF2-40B4-BE49-F238E27FC236}">
                  <a16:creationId xmlns:a16="http://schemas.microsoft.com/office/drawing/2014/main" id="{B9122AC0-AD2B-45C0-B8F4-5A1EA2F3A9AE}"/>
                </a:ext>
              </a:extLst>
            </p:cNvPr>
            <p:cNvPicPr/>
            <p:nvPr/>
          </p:nvPicPr>
          <p:blipFill rotWithShape="1">
            <a:blip r:embed="rId5">
              <a:extLst>
                <a:ext uri="{28A0092B-C50C-407E-A947-70E740481C1C}">
                  <a14:useLocalDpi xmlns:a14="http://schemas.microsoft.com/office/drawing/2010/main" val="0"/>
                </a:ext>
              </a:extLst>
            </a:blip>
            <a:srcRect r="89364"/>
            <a:stretch/>
          </p:blipFill>
          <p:spPr bwMode="auto">
            <a:xfrm>
              <a:off x="0" y="0"/>
              <a:ext cx="578712" cy="3200400"/>
            </a:xfrm>
            <a:prstGeom prst="rect">
              <a:avLst/>
            </a:prstGeom>
            <a:ln>
              <a:noFill/>
            </a:ln>
            <a:extLst>
              <a:ext uri="{53640926-AAD7-44D8-BBD7-CCE9431645EC}">
                <a14:shadowObscured xmlns:a14="http://schemas.microsoft.com/office/drawing/2010/main"/>
              </a:ext>
            </a:extLst>
          </p:spPr>
        </p:pic>
        <p:pic>
          <p:nvPicPr>
            <p:cNvPr id="12" name="Picture 11" descr="Chart, line chart&#10;&#10;Description automatically generated">
              <a:extLst>
                <a:ext uri="{FF2B5EF4-FFF2-40B4-BE49-F238E27FC236}">
                  <a16:creationId xmlns:a16="http://schemas.microsoft.com/office/drawing/2014/main" id="{956FF07E-2CCD-4A2A-96AA-0576FB952619}"/>
                </a:ext>
              </a:extLst>
            </p:cNvPr>
            <p:cNvPicPr/>
            <p:nvPr/>
          </p:nvPicPr>
          <p:blipFill rotWithShape="1">
            <a:blip r:embed="rId5">
              <a:extLst>
                <a:ext uri="{28A0092B-C50C-407E-A947-70E740481C1C}">
                  <a14:useLocalDpi xmlns:a14="http://schemas.microsoft.com/office/drawing/2010/main" val="0"/>
                </a:ext>
              </a:extLst>
            </a:blip>
            <a:srcRect l="58279" r="30149"/>
            <a:stretch/>
          </p:blipFill>
          <p:spPr bwMode="auto">
            <a:xfrm>
              <a:off x="644992" y="0"/>
              <a:ext cx="663108" cy="3200400"/>
            </a:xfrm>
            <a:prstGeom prst="rect">
              <a:avLst/>
            </a:prstGeom>
            <a:ln>
              <a:noFill/>
            </a:ln>
            <a:extLst>
              <a:ext uri="{53640926-AAD7-44D8-BBD7-CCE9431645EC}">
                <a14:shadowObscured xmlns:a14="http://schemas.microsoft.com/office/drawing/2010/main"/>
              </a:ext>
            </a:extLst>
          </p:spPr>
        </p:pic>
      </p:grpSp>
      <p:sp>
        <p:nvSpPr>
          <p:cNvPr id="3" name="TextBox 2">
            <a:extLst>
              <a:ext uri="{FF2B5EF4-FFF2-40B4-BE49-F238E27FC236}">
                <a16:creationId xmlns:a16="http://schemas.microsoft.com/office/drawing/2014/main" id="{9539D3D6-DE06-4DA3-B595-B9F4DF1410B7}"/>
              </a:ext>
            </a:extLst>
          </p:cNvPr>
          <p:cNvSpPr txBox="1"/>
          <p:nvPr/>
        </p:nvSpPr>
        <p:spPr>
          <a:xfrm>
            <a:off x="1695450" y="3980240"/>
            <a:ext cx="4400550" cy="2585323"/>
          </a:xfrm>
          <a:prstGeom prst="rect">
            <a:avLst/>
          </a:prstGeom>
          <a:noFill/>
        </p:spPr>
        <p:txBody>
          <a:bodyPr wrap="square" rtlCol="0">
            <a:spAutoFit/>
          </a:bodyPr>
          <a:lstStyle/>
          <a:p>
            <a:r>
              <a:rPr lang="en-GB" b="1" dirty="0"/>
              <a:t>China</a:t>
            </a:r>
          </a:p>
          <a:p>
            <a:endParaRPr lang="en-GB" dirty="0"/>
          </a:p>
          <a:p>
            <a:r>
              <a:rPr lang="en-GB" dirty="0"/>
              <a:t>China is not included within the OECD GDP tracker and so the graph on the left has been compiled using statistics from the </a:t>
            </a:r>
            <a:r>
              <a:rPr lang="en-GB" dirty="0">
                <a:hlinkClick r:id="rId6"/>
              </a:rPr>
              <a:t>IMF</a:t>
            </a:r>
            <a:r>
              <a:rPr lang="en-GB" dirty="0"/>
              <a:t> and </a:t>
            </a:r>
            <a:r>
              <a:rPr lang="en-US" b="0" i="0" dirty="0">
                <a:effectLst/>
                <a:latin typeface="Open Sans"/>
                <a:hlinkClick r:id="rId7"/>
              </a:rPr>
              <a:t>National Bureau of Statistics of China.</a:t>
            </a:r>
            <a:r>
              <a:rPr lang="en-US" dirty="0">
                <a:latin typeface="Open Sans"/>
              </a:rPr>
              <a:t> </a:t>
            </a:r>
            <a:r>
              <a:rPr lang="en-US" dirty="0"/>
              <a:t>The 2021 figure is a p</a:t>
            </a:r>
            <a:r>
              <a:rPr lang="en-US" b="0" i="0" dirty="0">
                <a:effectLst/>
              </a:rPr>
              <a:t>reliminary figure published by the National Bureau of Statistics of China in January 2021.</a:t>
            </a:r>
            <a:endParaRPr lang="en-GB" dirty="0"/>
          </a:p>
        </p:txBody>
      </p:sp>
    </p:spTree>
    <p:extLst>
      <p:ext uri="{BB962C8B-B14F-4D97-AF65-F5344CB8AC3E}">
        <p14:creationId xmlns:p14="http://schemas.microsoft.com/office/powerpoint/2010/main" val="201900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January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8,552</a:t>
            </a:r>
          </a:p>
          <a:p>
            <a:r>
              <a:rPr lang="en-GB" sz="2000" dirty="0"/>
              <a:t>Total job postings: 73,045</a:t>
            </a:r>
          </a:p>
          <a:p>
            <a:r>
              <a:rPr lang="en-GB" sz="2000" dirty="0"/>
              <a:t>Job posting intensity: 9:1</a:t>
            </a:r>
          </a:p>
          <a:p>
            <a:r>
              <a:rPr lang="en-GB" sz="2000" dirty="0"/>
              <a:t>Unique job postings (Jan 2020): 7,014</a:t>
            </a:r>
            <a:endParaRPr lang="en-GB" dirty="0"/>
          </a:p>
        </p:txBody>
      </p:sp>
      <p:pic>
        <p:nvPicPr>
          <p:cNvPr id="6" name="Picture 5" descr="Table&#10;&#10;Description automatically generated">
            <a:extLst>
              <a:ext uri="{FF2B5EF4-FFF2-40B4-BE49-F238E27FC236}">
                <a16:creationId xmlns:a16="http://schemas.microsoft.com/office/drawing/2014/main" id="{FD4A4D9B-1D4C-43EA-A504-5D930B749D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0757" y="1200757"/>
            <a:ext cx="4601241" cy="2613994"/>
          </a:xfrm>
          <a:prstGeom prst="rect">
            <a:avLst/>
          </a:prstGeom>
        </p:spPr>
      </p:pic>
      <p:pic>
        <p:nvPicPr>
          <p:cNvPr id="9" name="Picture 8" descr="Graphical user interface, table&#10;&#10;Description automatically generated">
            <a:extLst>
              <a:ext uri="{FF2B5EF4-FFF2-40B4-BE49-F238E27FC236}">
                <a16:creationId xmlns:a16="http://schemas.microsoft.com/office/drawing/2014/main" id="{59C6CFF4-A02A-4168-9147-FFE18D2E8E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0757" y="3885245"/>
            <a:ext cx="4601241" cy="2972755"/>
          </a:xfrm>
          <a:prstGeom prst="rect">
            <a:avLst/>
          </a:prstGeom>
        </p:spPr>
      </p:pic>
      <p:pic>
        <p:nvPicPr>
          <p:cNvPr id="12" name="Picture 11" descr="Chart, line chart&#10;&#10;Description automatically generated">
            <a:extLst>
              <a:ext uri="{FF2B5EF4-FFF2-40B4-BE49-F238E27FC236}">
                <a16:creationId xmlns:a16="http://schemas.microsoft.com/office/drawing/2014/main" id="{6C1C8269-D7BE-46EA-9F6F-1C64717FD6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459340"/>
            <a:ext cx="7590756" cy="3398660"/>
          </a:xfrm>
          <a:prstGeom prst="rect">
            <a:avLst/>
          </a:prstGeom>
        </p:spPr>
      </p:pic>
    </p:spTree>
    <p:extLst>
      <p:ext uri="{BB962C8B-B14F-4D97-AF65-F5344CB8AC3E}">
        <p14:creationId xmlns:p14="http://schemas.microsoft.com/office/powerpoint/2010/main" val="25429241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C17C1-BC30-4D1B-AA42-2B4E6089961E}"/>
              </a:ext>
            </a:extLst>
          </p:cNvPr>
          <p:cNvSpPr>
            <a:spLocks noGrp="1"/>
          </p:cNvSpPr>
          <p:nvPr>
            <p:ph type="title"/>
          </p:nvPr>
        </p:nvSpPr>
        <p:spPr/>
        <p:txBody>
          <a:bodyPr/>
          <a:lstStyle/>
          <a:p>
            <a:r>
              <a:rPr lang="en-GB" dirty="0"/>
              <a:t>Definitions</a:t>
            </a:r>
          </a:p>
        </p:txBody>
      </p:sp>
      <p:sp>
        <p:nvSpPr>
          <p:cNvPr id="7" name="Content Placeholder 6">
            <a:extLst>
              <a:ext uri="{FF2B5EF4-FFF2-40B4-BE49-F238E27FC236}">
                <a16:creationId xmlns:a16="http://schemas.microsoft.com/office/drawing/2014/main" id="{1D33F380-4D17-4D01-BE64-63444D818A04}"/>
              </a:ext>
            </a:extLst>
          </p:cNvPr>
          <p:cNvSpPr>
            <a:spLocks noGrp="1"/>
          </p:cNvSpPr>
          <p:nvPr>
            <p:ph idx="1"/>
          </p:nvPr>
        </p:nvSpPr>
        <p:spPr/>
        <p:txBody>
          <a:bodyPr/>
          <a:lstStyle/>
          <a:p>
            <a:endParaRPr lang="en-GB" dirty="0"/>
          </a:p>
          <a:p>
            <a:endParaRPr lang="en-GB" dirty="0"/>
          </a:p>
          <a:p>
            <a:endParaRPr lang="en-GB" dirty="0"/>
          </a:p>
          <a:p>
            <a:endParaRPr lang="en-GB" dirty="0"/>
          </a:p>
          <a:p>
            <a:pPr marL="0" indent="0">
              <a:buNone/>
            </a:pPr>
            <a:endParaRPr lang="en-GB" sz="1600" dirty="0"/>
          </a:p>
          <a:p>
            <a:pPr marL="0" indent="0">
              <a:buNone/>
            </a:pPr>
            <a:r>
              <a:rPr lang="en-GB" sz="1600" dirty="0"/>
              <a:t>							  </a:t>
            </a:r>
            <a:r>
              <a:rPr lang="en-GB" sz="1600" b="1" dirty="0">
                <a:hlinkClick r:id="rId2"/>
              </a:rPr>
              <a:t>Source: Institute for Fiscal Studies, April 2020</a:t>
            </a:r>
            <a:endParaRPr lang="en-GB" sz="1600" b="1" dirty="0"/>
          </a:p>
        </p:txBody>
      </p:sp>
      <p:pic>
        <p:nvPicPr>
          <p:cNvPr id="8" name="Content Placeholder 4" descr="Text&#10;&#10;Description automatically generated">
            <a:extLst>
              <a:ext uri="{FF2B5EF4-FFF2-40B4-BE49-F238E27FC236}">
                <a16:creationId xmlns:a16="http://schemas.microsoft.com/office/drawing/2014/main" id="{C7DB4E1B-35DD-414B-8933-F282BB437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482890"/>
            <a:ext cx="10334437" cy="2386282"/>
          </a:xfrm>
          <a:prstGeom prst="rect">
            <a:avLst/>
          </a:prstGeom>
        </p:spPr>
      </p:pic>
    </p:spTree>
    <p:extLst>
      <p:ext uri="{BB962C8B-B14F-4D97-AF65-F5344CB8AC3E}">
        <p14:creationId xmlns:p14="http://schemas.microsoft.com/office/powerpoint/2010/main" val="745595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ED0F0-3CD3-46B8-85C2-91F26697A922}"/>
              </a:ext>
            </a:extLst>
          </p:cNvPr>
          <p:cNvSpPr>
            <a:spLocks noGrp="1"/>
          </p:cNvSpPr>
          <p:nvPr>
            <p:ph type="title"/>
          </p:nvPr>
        </p:nvSpPr>
        <p:spPr/>
        <p:txBody>
          <a:bodyPr/>
          <a:lstStyle/>
          <a:p>
            <a:r>
              <a:rPr lang="en-GB" dirty="0"/>
              <a:t>UK Economy</a:t>
            </a:r>
          </a:p>
        </p:txBody>
      </p:sp>
      <p:sp>
        <p:nvSpPr>
          <p:cNvPr id="3" name="Content Placeholder 2">
            <a:extLst>
              <a:ext uri="{FF2B5EF4-FFF2-40B4-BE49-F238E27FC236}">
                <a16:creationId xmlns:a16="http://schemas.microsoft.com/office/drawing/2014/main" id="{6A09682F-4D08-4636-9DA1-BD69E54C2DD6}"/>
              </a:ext>
            </a:extLst>
          </p:cNvPr>
          <p:cNvSpPr>
            <a:spLocks noGrp="1"/>
          </p:cNvSpPr>
          <p:nvPr>
            <p:ph idx="1"/>
          </p:nvPr>
        </p:nvSpPr>
        <p:spPr/>
        <p:txBody>
          <a:bodyPr>
            <a:normAutofit/>
          </a:bodyPr>
          <a:lstStyle/>
          <a:p>
            <a:r>
              <a:rPr lang="en-US" sz="1600" b="0" i="0" dirty="0">
                <a:solidFill>
                  <a:srgbClr val="2D2D2D"/>
                </a:solidFill>
                <a:effectLst/>
              </a:rPr>
              <a:t>“Looking forward, we have revised our projections for the UK economy. Under our ‘slow recovery’ and ‘quick recovery’ scenarios, the expected annual GDP growth rates range from around 2.2% to 4.8% in 2021, accelerating to around 5.1% to 6.3% in 2022 before slowing down to about 1.7% and 2.0% in 2023. Under the ‘quick recovery’ scenario we expect 2021 to be an important year in which most of the output loss caused by the first national lockdown would be recovered.</a:t>
            </a:r>
          </a:p>
          <a:p>
            <a:r>
              <a:rPr lang="en-US" sz="1600" b="0" i="0" dirty="0">
                <a:solidFill>
                  <a:srgbClr val="2D2D2D"/>
                </a:solidFill>
                <a:effectLst/>
              </a:rPr>
              <a:t>However, there is still significant uncertainty over the pace and the path of the recovery in 2021, including the speed of the vaccine rollout and its effectiveness in limiting the spread of the virus, especially its new variants. Additional key risks include the duration of England’s third national lockdown, the extent to which businesses adapt to new trading arrangements with the EU, the outcome of the US-UK trade negotiations, and the degree of economic scarring.”</a:t>
            </a:r>
            <a:endParaRPr lang="en-GB" sz="800" b="0" i="0" dirty="0">
              <a:solidFill>
                <a:srgbClr val="2D2D2D"/>
              </a:solidFill>
              <a:effectLst/>
            </a:endParaRPr>
          </a:p>
          <a:p>
            <a:pPr marL="0" indent="0">
              <a:buNone/>
            </a:pPr>
            <a:r>
              <a:rPr lang="en-GB" sz="1600" b="1" dirty="0">
                <a:solidFill>
                  <a:srgbClr val="2D2D2D"/>
                </a:solidFill>
              </a:rPr>
              <a:t>									</a:t>
            </a:r>
            <a:r>
              <a:rPr lang="en-GB" sz="1600" b="1" dirty="0">
                <a:solidFill>
                  <a:srgbClr val="2D2D2D"/>
                </a:solidFill>
                <a:hlinkClick r:id="rId2"/>
              </a:rPr>
              <a:t>Source: PwC, Jan 2021</a:t>
            </a:r>
            <a:endParaRPr lang="en-GB" sz="1600" b="1" dirty="0">
              <a:solidFill>
                <a:srgbClr val="2D2D2D"/>
              </a:solidFill>
            </a:endParaRPr>
          </a:p>
          <a:p>
            <a:r>
              <a:rPr lang="en-US" sz="1600" b="0" i="0" dirty="0">
                <a:solidFill>
                  <a:srgbClr val="000000"/>
                </a:solidFill>
                <a:effectLst/>
              </a:rPr>
              <a:t>“We have revised our UK GDP numbers to reflect the impact on activity of restrictions needed to contain the new COVID-19 variant. The main change is a larger contraction in the first quarter, but we expect the downturn in GDP to be smaller than in the first half of 2020, given increased business preparedness and continued fiscal and monetary support. In the second quarter we expect the rollout of the vaccine and warmer weather to allow for a modest easing of restrictions, followed by a strong bounce in the third quarter as vaccine coverage exceeds 50% of the population.”</a:t>
            </a:r>
          </a:p>
          <a:p>
            <a:pPr marL="0" indent="0">
              <a:buNone/>
            </a:pPr>
            <a:r>
              <a:rPr lang="en-US" sz="1600" dirty="0">
                <a:solidFill>
                  <a:srgbClr val="2D2D2D"/>
                </a:solidFill>
              </a:rPr>
              <a:t>								              </a:t>
            </a:r>
            <a:r>
              <a:rPr lang="en-US" sz="1600" b="1" dirty="0">
                <a:solidFill>
                  <a:srgbClr val="2D2D2D"/>
                </a:solidFill>
                <a:hlinkClick r:id="rId3"/>
              </a:rPr>
              <a:t>Source: Deloitte, Jan 2021</a:t>
            </a:r>
            <a:endParaRPr lang="en-US" sz="1600" b="1" i="0" dirty="0">
              <a:solidFill>
                <a:srgbClr val="2D2D2D"/>
              </a:solidFill>
              <a:effectLst/>
            </a:endParaRPr>
          </a:p>
        </p:txBody>
      </p:sp>
      <p:pic>
        <p:nvPicPr>
          <p:cNvPr id="5" name="Picture 4">
            <a:extLst>
              <a:ext uri="{FF2B5EF4-FFF2-40B4-BE49-F238E27FC236}">
                <a16:creationId xmlns:a16="http://schemas.microsoft.com/office/drawing/2014/main" id="{FD926331-95B2-48B3-86B7-1982C0F21F9A}"/>
              </a:ext>
            </a:extLst>
          </p:cNvPr>
          <p:cNvPicPr>
            <a:picLocks noChangeAspect="1"/>
          </p:cNvPicPr>
          <p:nvPr/>
        </p:nvPicPr>
        <p:blipFill>
          <a:blip r:embed="rId4"/>
          <a:stretch>
            <a:fillRect/>
          </a:stretch>
        </p:blipFill>
        <p:spPr>
          <a:xfrm>
            <a:off x="838200" y="5184787"/>
            <a:ext cx="8034338" cy="1308088"/>
          </a:xfrm>
          <a:prstGeom prst="rect">
            <a:avLst/>
          </a:prstGeom>
        </p:spPr>
      </p:pic>
    </p:spTree>
    <p:extLst>
      <p:ext uri="{BB962C8B-B14F-4D97-AF65-F5344CB8AC3E}">
        <p14:creationId xmlns:p14="http://schemas.microsoft.com/office/powerpoint/2010/main" val="206793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CE7A4-5AF2-4737-8025-19052940E01A}"/>
              </a:ext>
            </a:extLst>
          </p:cNvPr>
          <p:cNvSpPr>
            <a:spLocks noGrp="1"/>
          </p:cNvSpPr>
          <p:nvPr>
            <p:ph type="title"/>
          </p:nvPr>
        </p:nvSpPr>
        <p:spPr/>
        <p:txBody>
          <a:bodyPr/>
          <a:lstStyle/>
          <a:p>
            <a:r>
              <a:rPr lang="en-GB" dirty="0"/>
              <a:t>UK Economy Continued</a:t>
            </a:r>
          </a:p>
        </p:txBody>
      </p:sp>
      <p:sp>
        <p:nvSpPr>
          <p:cNvPr id="3" name="Content Placeholder 2">
            <a:extLst>
              <a:ext uri="{FF2B5EF4-FFF2-40B4-BE49-F238E27FC236}">
                <a16:creationId xmlns:a16="http://schemas.microsoft.com/office/drawing/2014/main" id="{C836E4F3-8CE5-414D-B7AB-62DD177725A5}"/>
              </a:ext>
            </a:extLst>
          </p:cNvPr>
          <p:cNvSpPr>
            <a:spLocks noGrp="1"/>
          </p:cNvSpPr>
          <p:nvPr>
            <p:ph idx="1"/>
          </p:nvPr>
        </p:nvSpPr>
        <p:spPr/>
        <p:txBody>
          <a:bodyPr>
            <a:normAutofit fontScale="92500" lnSpcReduction="20000"/>
          </a:bodyPr>
          <a:lstStyle/>
          <a:p>
            <a:pPr>
              <a:lnSpc>
                <a:spcPct val="110000"/>
              </a:lnSpc>
            </a:pPr>
            <a:r>
              <a:rPr lang="en-US" sz="1600" dirty="0"/>
              <a:t>“The contraction in Q1 this year will be significantly milder than at the start of the pandemic.</a:t>
            </a:r>
          </a:p>
          <a:p>
            <a:pPr>
              <a:lnSpc>
                <a:spcPct val="110000"/>
              </a:lnSpc>
            </a:pPr>
            <a:r>
              <a:rPr lang="en-US" sz="1600" dirty="0"/>
              <a:t>The prospect of vaccines reaching all vulnerable groups by April could herald a gradual easing of social restrictions with a return to normal by the autumn in our main scenario. This could see GDP grow by 4.2% in 2021. While the UK managed to secure a deal with the EU, avoiding significant disruptions to trade, the realities of the new trading relationship will dampen economic growth for a while.</a:t>
            </a:r>
          </a:p>
          <a:p>
            <a:pPr>
              <a:lnSpc>
                <a:spcPct val="110000"/>
              </a:lnSpc>
            </a:pPr>
            <a:r>
              <a:rPr lang="en-US" sz="1600" dirty="0"/>
              <a:t>Uncertainty about progress in combating the pandemic could see growth oscillate between 5.6% in our upside scenario and 2.2% in our downside scenario in 2021.</a:t>
            </a:r>
          </a:p>
          <a:p>
            <a:pPr>
              <a:lnSpc>
                <a:spcPct val="110000"/>
              </a:lnSpc>
            </a:pPr>
            <a:r>
              <a:rPr lang="en-US" sz="1600" dirty="0"/>
              <a:t>Government intervention, and in particular its Job Retention Scheme, should help keep unemployment relatively low considering the size of the negative shock experienced by the economy. Unemployment could peak at 6.3% this summer and average 6% this year.</a:t>
            </a:r>
          </a:p>
          <a:p>
            <a:pPr>
              <a:lnSpc>
                <a:spcPct val="110000"/>
              </a:lnSpc>
            </a:pPr>
            <a:r>
              <a:rPr lang="en-US" sz="1600" dirty="0"/>
              <a:t>The expiry of the VAT cut to hospitality businesses should see inflation rise in April, although we expect the headline inflation rate will remain below the Bank of England’s 2% target over the next two years. </a:t>
            </a:r>
          </a:p>
          <a:p>
            <a:pPr>
              <a:lnSpc>
                <a:spcPct val="110000"/>
              </a:lnSpc>
            </a:pPr>
            <a:r>
              <a:rPr lang="en-US" sz="1600" dirty="0"/>
              <a:t>A lack of significant inflationary pressures will provide room for monetary policy to support the economic recovery through further quantitative easing while base interest rate is expected to remain unchanged. </a:t>
            </a:r>
          </a:p>
          <a:p>
            <a:pPr>
              <a:lnSpc>
                <a:spcPct val="110000"/>
              </a:lnSpc>
            </a:pPr>
            <a:r>
              <a:rPr lang="en-US" sz="1600" dirty="0"/>
              <a:t>The deficit for the current fiscal year, which ends in March 2021, could reach nearly £380bn. While it should fall in fiscal year 2021-22, next year’s expected figure of £188bn remains substantial.”</a:t>
            </a:r>
          </a:p>
          <a:p>
            <a:pPr marL="0" indent="0">
              <a:buNone/>
            </a:pPr>
            <a:r>
              <a:rPr lang="en-US" sz="1600" b="1" dirty="0"/>
              <a:t>								                 </a:t>
            </a:r>
            <a:r>
              <a:rPr lang="en-US" sz="1600" b="1" dirty="0">
                <a:hlinkClick r:id="rId2"/>
              </a:rPr>
              <a:t>Source: KPMG, January 2021</a:t>
            </a:r>
            <a:endParaRPr lang="en-GB" sz="1600" b="1" dirty="0"/>
          </a:p>
        </p:txBody>
      </p:sp>
    </p:spTree>
    <p:extLst>
      <p:ext uri="{BB962C8B-B14F-4D97-AF65-F5344CB8AC3E}">
        <p14:creationId xmlns:p14="http://schemas.microsoft.com/office/powerpoint/2010/main" val="4109039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7C34B-F6C7-441A-83F2-D8BADE70E449}"/>
              </a:ext>
            </a:extLst>
          </p:cNvPr>
          <p:cNvSpPr>
            <a:spLocks noGrp="1"/>
          </p:cNvSpPr>
          <p:nvPr>
            <p:ph type="title"/>
          </p:nvPr>
        </p:nvSpPr>
        <p:spPr/>
        <p:txBody>
          <a:bodyPr/>
          <a:lstStyle/>
          <a:p>
            <a:r>
              <a:rPr lang="en-GB" dirty="0"/>
              <a:t>UK Economy – Projected GVA</a:t>
            </a:r>
          </a:p>
        </p:txBody>
      </p:sp>
      <p:pic>
        <p:nvPicPr>
          <p:cNvPr id="5" name="Picture 4" descr="Chart, line chart&#10;&#10;Description automatically generated">
            <a:extLst>
              <a:ext uri="{FF2B5EF4-FFF2-40B4-BE49-F238E27FC236}">
                <a16:creationId xmlns:a16="http://schemas.microsoft.com/office/drawing/2014/main" id="{5AE52EEF-EC98-4616-83E9-24BAE040E8FD}"/>
              </a:ext>
            </a:extLst>
          </p:cNvPr>
          <p:cNvPicPr>
            <a:picLocks noChangeAspect="1"/>
          </p:cNvPicPr>
          <p:nvPr/>
        </p:nvPicPr>
        <p:blipFill rotWithShape="1">
          <a:blip r:embed="rId2">
            <a:extLst>
              <a:ext uri="{28A0092B-C50C-407E-A947-70E740481C1C}">
                <a14:useLocalDpi xmlns:a14="http://schemas.microsoft.com/office/drawing/2010/main" val="0"/>
              </a:ext>
            </a:extLst>
          </a:blip>
          <a:srcRect t="35995"/>
          <a:stretch/>
        </p:blipFill>
        <p:spPr>
          <a:xfrm>
            <a:off x="2924012" y="1328468"/>
            <a:ext cx="6343976" cy="3324778"/>
          </a:xfrm>
          <a:prstGeom prst="rect">
            <a:avLst/>
          </a:prstGeom>
        </p:spPr>
      </p:pic>
      <p:sp>
        <p:nvSpPr>
          <p:cNvPr id="6" name="TextBox 5">
            <a:extLst>
              <a:ext uri="{FF2B5EF4-FFF2-40B4-BE49-F238E27FC236}">
                <a16:creationId xmlns:a16="http://schemas.microsoft.com/office/drawing/2014/main" id="{30526FDD-3C35-4CCF-B48D-3068879AD181}"/>
              </a:ext>
            </a:extLst>
          </p:cNvPr>
          <p:cNvSpPr txBox="1"/>
          <p:nvPr/>
        </p:nvSpPr>
        <p:spPr>
          <a:xfrm>
            <a:off x="838200" y="4653246"/>
            <a:ext cx="10515600" cy="2308324"/>
          </a:xfrm>
          <a:prstGeom prst="rect">
            <a:avLst/>
          </a:prstGeom>
          <a:noFill/>
        </p:spPr>
        <p:txBody>
          <a:bodyPr wrap="square" rtlCol="0">
            <a:spAutoFit/>
          </a:bodyPr>
          <a:lstStyle/>
          <a:p>
            <a:r>
              <a:rPr lang="en-US" sz="1600" dirty="0"/>
              <a:t>To illustrate a plausible path for the economy, Figure 1 takes the OBR’s November forecast and assumes that monthly output remains at its November level (reflecting the fact that Tier 4 is the equivalent of repeating the second lockdown) until Easter before returning to its forecast path (which included the impact of some ongoing restrictions). This would see the economy being 6 per cent smaller by Easter than forecast by the OBR just last month and reduce growth for 2021 as a whole from 5.5 to 4.3 per cent. Note this assumes a Brexit deal is done. Clearly even maintaining the levels of output seen in November would be unlikely amidst the widespread disruption and higher unemployment of a no deal Brexit. Note this OBR forecast was based on a Brexit deal being done so is the right baseline for this thought experiment.</a:t>
            </a:r>
            <a:endParaRPr lang="en-GB" sz="1600" dirty="0"/>
          </a:p>
          <a:p>
            <a:endParaRPr lang="en-GB" sz="1600" b="1" dirty="0"/>
          </a:p>
          <a:p>
            <a:r>
              <a:rPr lang="en-GB" sz="1600" b="1" dirty="0"/>
              <a:t>				                  </a:t>
            </a:r>
            <a:r>
              <a:rPr lang="en-GB" sz="1600" b="1" dirty="0">
                <a:hlinkClick r:id="rId3"/>
              </a:rPr>
              <a:t>Source: Resolution Foundation analysis of ONS; OBR, December 2020</a:t>
            </a:r>
            <a:endParaRPr lang="en-GB" sz="1600" b="1" dirty="0"/>
          </a:p>
        </p:txBody>
      </p:sp>
    </p:spTree>
    <p:extLst>
      <p:ext uri="{BB962C8B-B14F-4D97-AF65-F5344CB8AC3E}">
        <p14:creationId xmlns:p14="http://schemas.microsoft.com/office/powerpoint/2010/main" val="688347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a:xfrm>
            <a:off x="1524000" y="2235200"/>
            <a:ext cx="9144000" cy="2387600"/>
          </a:xfrm>
        </p:spPr>
        <p:txBody>
          <a:bodyPr>
            <a:normAutofit fontScale="90000"/>
          </a:bodyPr>
          <a:lstStyle/>
          <a:p>
            <a:r>
              <a:rPr lang="en-GB" dirty="0"/>
              <a:t>Coronavirus and Recession: Implications for Thames Valley Berkshire</a:t>
            </a:r>
          </a:p>
        </p:txBody>
      </p:sp>
    </p:spTree>
    <p:extLst>
      <p:ext uri="{BB962C8B-B14F-4D97-AF65-F5344CB8AC3E}">
        <p14:creationId xmlns:p14="http://schemas.microsoft.com/office/powerpoint/2010/main" val="136704172"/>
      </p:ext>
    </p:extLst>
  </p:cSld>
  <p:clrMapOvr>
    <a:masterClrMapping/>
  </p:clrMapOvr>
</p:sld>
</file>

<file path=ppt/theme/theme1.xml><?xml version="1.0" encoding="utf-8"?>
<a:theme xmlns:a="http://schemas.openxmlformats.org/drawingml/2006/main" name="Office Theme">
  <a:themeElements>
    <a:clrScheme name="TVBLEP">
      <a:dk1>
        <a:srgbClr val="000000"/>
      </a:dk1>
      <a:lt1>
        <a:srgbClr val="FFFFFF"/>
      </a:lt1>
      <a:dk2>
        <a:srgbClr val="434345"/>
      </a:dk2>
      <a:lt2>
        <a:srgbClr val="999B9E"/>
      </a:lt2>
      <a:accent1>
        <a:srgbClr val="00B7FF"/>
      </a:accent1>
      <a:accent2>
        <a:srgbClr val="F9A01B"/>
      </a:accent2>
      <a:accent3>
        <a:srgbClr val="F06499"/>
      </a:accent3>
      <a:accent4>
        <a:srgbClr val="8E0053"/>
      </a:accent4>
      <a:accent5>
        <a:srgbClr val="FFC000"/>
      </a:accent5>
      <a:accent6>
        <a:srgbClr val="000100"/>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LEP PRESENTATION TEMPLATE.potx" id="{EDDDAD62-5131-44D5-B68A-861F1991EE67}" vid="{30825BD9-185A-4C9D-83B9-66414CA1E632}"/>
    </a:ext>
  </a:extLst>
</a:theme>
</file>

<file path=ppt/theme/theme2.xml><?xml version="1.0" encoding="utf-8"?>
<a:theme xmlns:a="http://schemas.openxmlformats.org/drawingml/2006/main" name="1_Office Theme">
  <a:themeElements>
    <a:clrScheme name="TVBLEP">
      <a:dk1>
        <a:srgbClr val="000000"/>
      </a:dk1>
      <a:lt1>
        <a:srgbClr val="FFFFFF"/>
      </a:lt1>
      <a:dk2>
        <a:srgbClr val="434345"/>
      </a:dk2>
      <a:lt2>
        <a:srgbClr val="999B9E"/>
      </a:lt2>
      <a:accent1>
        <a:srgbClr val="00B7FF"/>
      </a:accent1>
      <a:accent2>
        <a:srgbClr val="F9A01B"/>
      </a:accent2>
      <a:accent3>
        <a:srgbClr val="F06499"/>
      </a:accent3>
      <a:accent4>
        <a:srgbClr val="8E0053"/>
      </a:accent4>
      <a:accent5>
        <a:srgbClr val="FFC000"/>
      </a:accent5>
      <a:accent6>
        <a:srgbClr val="000100"/>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LEP PRESENTATION TEMPLATE.potx" id="{EDDDAD62-5131-44D5-B68A-861F1991EE67}" vid="{CE94641B-62A7-4E9D-8F65-32F4E2EE193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985182F72A007408CD12C9A591952E8" ma:contentTypeVersion="12" ma:contentTypeDescription="Create a new document." ma:contentTypeScope="" ma:versionID="ed8197c59a2c85a7b8dc84226bc80eb7">
  <xsd:schema xmlns:xsd="http://www.w3.org/2001/XMLSchema" xmlns:xs="http://www.w3.org/2001/XMLSchema" xmlns:p="http://schemas.microsoft.com/office/2006/metadata/properties" xmlns:ns2="887f3627-3362-4f0e-99fd-589162ca1cd8" xmlns:ns3="df15de35-5208-4006-b31e-64c99b3e6042" targetNamespace="http://schemas.microsoft.com/office/2006/metadata/properties" ma:root="true" ma:fieldsID="aebb1858ea81fbe661747a186e813422" ns2:_="" ns3:_="">
    <xsd:import namespace="887f3627-3362-4f0e-99fd-589162ca1cd8"/>
    <xsd:import namespace="df15de35-5208-4006-b31e-64c99b3e604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7f3627-3362-4f0e-99fd-589162ca1c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15de35-5208-4006-b31e-64c99b3e604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1A669E-19B7-4948-BF30-ADA8F9A55D3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DCC5866-B63C-4F9A-AE8D-A71EF7591794}">
  <ds:schemaRefs>
    <ds:schemaRef ds:uri="http://schemas.microsoft.com/sharepoint/v3/contenttype/forms"/>
  </ds:schemaRefs>
</ds:datastoreItem>
</file>

<file path=customXml/itemProps3.xml><?xml version="1.0" encoding="utf-8"?>
<ds:datastoreItem xmlns:ds="http://schemas.openxmlformats.org/officeDocument/2006/customXml" ds:itemID="{EF98DEAB-EF1B-4066-89B9-A4384A3ADE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7f3627-3362-4f0e-99fd-589162ca1cd8"/>
    <ds:schemaRef ds:uri="df15de35-5208-4006-b31e-64c99b3e60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2749</TotalTime>
  <Words>7282</Words>
  <Application>Microsoft Office PowerPoint</Application>
  <PresentationFormat>Widescreen</PresentationFormat>
  <Paragraphs>409</Paragraphs>
  <Slides>51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51</vt:i4>
      </vt:variant>
    </vt:vector>
  </HeadingPairs>
  <TitlesOfParts>
    <vt:vector size="56" baseType="lpstr">
      <vt:lpstr>Arial</vt:lpstr>
      <vt:lpstr>Calibri</vt:lpstr>
      <vt:lpstr>Open Sans</vt:lpstr>
      <vt:lpstr>Office Theme</vt:lpstr>
      <vt:lpstr>1_Office Theme</vt:lpstr>
      <vt:lpstr>Thames Valley Berkshire Monthly Economic Briefing</vt:lpstr>
      <vt:lpstr>Global and National Economy</vt:lpstr>
      <vt:lpstr>Global Economy</vt:lpstr>
      <vt:lpstr>Global Economy – OECD GDP Tracker</vt:lpstr>
      <vt:lpstr>Global Economy – OECD GDP Tracker Continued</vt:lpstr>
      <vt:lpstr>UK Economy</vt:lpstr>
      <vt:lpstr>UK Economy Continued</vt:lpstr>
      <vt:lpstr>UK Economy – Projected GVA</vt:lpstr>
      <vt:lpstr>Coronavirus and Recession: Implications for Thames Valley Berkshire</vt:lpstr>
      <vt:lpstr>Furloughing (October 2020 – latest data)</vt:lpstr>
      <vt:lpstr>SEISS (November 2020 – latest data) </vt:lpstr>
      <vt:lpstr>Claimant Count (December 2020)</vt:lpstr>
      <vt:lpstr>Strategic Issues: Aviation</vt:lpstr>
      <vt:lpstr>Demand and Supply Conditions: Businesses, Hiring, Restructuring, Investment, Labour and Skills Supply</vt:lpstr>
      <vt:lpstr>Household/Consumer Demand</vt:lpstr>
      <vt:lpstr>Industries at Risk</vt:lpstr>
      <vt:lpstr>Industries more likely to be resilient/grow – IT and Communications</vt:lpstr>
      <vt:lpstr>Supply of labour and skills</vt:lpstr>
      <vt:lpstr>Remote working</vt:lpstr>
      <vt:lpstr>Local Profiles</vt:lpstr>
      <vt:lpstr>Bracknell Forest</vt:lpstr>
      <vt:lpstr>Impact of COVID-19 up to 18th January 2021</vt:lpstr>
      <vt:lpstr>Industries hit hardest by COVID shutdown</vt:lpstr>
      <vt:lpstr>Industry risks and opportunities (2020-2021)</vt:lpstr>
      <vt:lpstr>Job posting analytics (EMSI, January 2021)</vt:lpstr>
      <vt:lpstr>Slough</vt:lpstr>
      <vt:lpstr>Impact of COVID-19 up to 18th January 2021</vt:lpstr>
      <vt:lpstr>Industries hit hardest by COVID shutdown</vt:lpstr>
      <vt:lpstr>Industry risks and opportunities (2020-2021)</vt:lpstr>
      <vt:lpstr>Job posting analytics (EMSI, January 2021)</vt:lpstr>
      <vt:lpstr>Reading</vt:lpstr>
      <vt:lpstr>Impact of COVID-19 up to 18th January 2021</vt:lpstr>
      <vt:lpstr>Industries hit hardest by COVID shutdown</vt:lpstr>
      <vt:lpstr>Industry risks and opportunities (2020-2021)</vt:lpstr>
      <vt:lpstr>Job posting analytics (EMSI, January 2021)</vt:lpstr>
      <vt:lpstr>Wokingham</vt:lpstr>
      <vt:lpstr>Impact of COVID-19 up to 18th January 2021</vt:lpstr>
      <vt:lpstr>Industries hit hardest by COVID shutdown</vt:lpstr>
      <vt:lpstr>Industry risks and opportunities (2020-2021)</vt:lpstr>
      <vt:lpstr>Job posting analytics (EMSI, January 2021)</vt:lpstr>
      <vt:lpstr>Windsor and Maidenhead</vt:lpstr>
      <vt:lpstr>Impact of COVID-19 up to 18th January 2021</vt:lpstr>
      <vt:lpstr>Industries hit hardest by COVID shutdown</vt:lpstr>
      <vt:lpstr>Industry risks and opportunities (2020-2021)</vt:lpstr>
      <vt:lpstr>Job posting analytics (EMSI, January 2021)</vt:lpstr>
      <vt:lpstr>West Berkshire</vt:lpstr>
      <vt:lpstr>Impact of COVID-19 up to 18th January 2021</vt:lpstr>
      <vt:lpstr>Industries hit hardest by COVID shutdown</vt:lpstr>
      <vt:lpstr>Industry risks and opportunities (2020-2021)</vt:lpstr>
      <vt:lpstr>Job posting analytics (EMSI, January 2021)</vt:lpstr>
      <vt:lpstr>Definitions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Recovering from COVID-19</dc:title>
  <dc:creator>Dexter Levick</dc:creator>
  <cp:lastModifiedBy>Dexter Levick</cp:lastModifiedBy>
  <cp:revision>83</cp:revision>
  <dcterms:created xsi:type="dcterms:W3CDTF">2021-01-28T12:18:09Z</dcterms:created>
  <dcterms:modified xsi:type="dcterms:W3CDTF">2021-02-15T17:26:02Z</dcterms:modified>
</cp:coreProperties>
</file>