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sldIdLst>
    <p:sldId id="256" r:id="rId5"/>
    <p:sldId id="257" r:id="rId6"/>
    <p:sldId id="258" r:id="rId7"/>
    <p:sldId id="259" r:id="rId8"/>
    <p:sldId id="260" r:id="rId9"/>
    <p:sldId id="261" r:id="rId10"/>
    <p:sldId id="262" r:id="rId11"/>
    <p:sldId id="263" r:id="rId12"/>
    <p:sldId id="369" r:id="rId13"/>
    <p:sldId id="370" r:id="rId14"/>
    <p:sldId id="329" r:id="rId15"/>
    <p:sldId id="344" r:id="rId16"/>
    <p:sldId id="374" r:id="rId17"/>
    <p:sldId id="371" r:id="rId18"/>
    <p:sldId id="372" r:id="rId19"/>
    <p:sldId id="305" r:id="rId20"/>
    <p:sldId id="368" r:id="rId21"/>
    <p:sldId id="279" r:id="rId22"/>
    <p:sldId id="334" r:id="rId23"/>
    <p:sldId id="283" r:id="rId24"/>
    <p:sldId id="266" r:id="rId25"/>
    <p:sldId id="267" r:id="rId26"/>
    <p:sldId id="273" r:id="rId27"/>
    <p:sldId id="361" r:id="rId28"/>
    <p:sldId id="362" r:id="rId29"/>
    <p:sldId id="363" r:id="rId30"/>
    <p:sldId id="275" r:id="rId31"/>
    <p:sldId id="359" r:id="rId32"/>
    <p:sldId id="360" r:id="rId33"/>
    <p:sldId id="364" r:id="rId34"/>
    <p:sldId id="274" r:id="rId35"/>
    <p:sldId id="357" r:id="rId36"/>
    <p:sldId id="358" r:id="rId37"/>
    <p:sldId id="365" r:id="rId38"/>
    <p:sldId id="278" r:id="rId39"/>
    <p:sldId id="355" r:id="rId40"/>
    <p:sldId id="356" r:id="rId41"/>
    <p:sldId id="366" r:id="rId42"/>
    <p:sldId id="277" r:id="rId43"/>
    <p:sldId id="353" r:id="rId44"/>
    <p:sldId id="354" r:id="rId45"/>
    <p:sldId id="373" r:id="rId46"/>
    <p:sldId id="276" r:id="rId47"/>
    <p:sldId id="314" r:id="rId48"/>
    <p:sldId id="35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12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hwarya Chakravarty" userId="a076fada-3da1-4cfa-80f2-4056adb32d1c" providerId="ADAL" clId="{2A3CFC4A-F58A-41C8-857F-D1941CD97E72}"/>
    <pc:docChg chg="undo custSel modSld">
      <pc:chgData name="Aishwarya Chakravarty" userId="a076fada-3da1-4cfa-80f2-4056adb32d1c" providerId="ADAL" clId="{2A3CFC4A-F58A-41C8-857F-D1941CD97E72}" dt="2022-12-14T12:50:25.859" v="176" actId="20577"/>
      <pc:docMkLst>
        <pc:docMk/>
      </pc:docMkLst>
      <pc:sldChg chg="modSp mod">
        <pc:chgData name="Aishwarya Chakravarty" userId="a076fada-3da1-4cfa-80f2-4056adb32d1c" providerId="ADAL" clId="{2A3CFC4A-F58A-41C8-857F-D1941CD97E72}" dt="2022-12-14T12:16:21.723" v="168" actId="20577"/>
        <pc:sldMkLst>
          <pc:docMk/>
          <pc:sldMk cId="1145004747" sldId="256"/>
        </pc:sldMkLst>
        <pc:spChg chg="mod">
          <ac:chgData name="Aishwarya Chakravarty" userId="a076fada-3da1-4cfa-80f2-4056adb32d1c" providerId="ADAL" clId="{2A3CFC4A-F58A-41C8-857F-D1941CD97E72}" dt="2022-12-14T12:16:21.723" v="168" actId="20577"/>
          <ac:spMkLst>
            <pc:docMk/>
            <pc:sldMk cId="1145004747" sldId="256"/>
            <ac:spMk id="2" creationId="{E1965064-B766-D526-0600-D371D3158423}"/>
          </ac:spMkLst>
        </pc:spChg>
      </pc:sldChg>
      <pc:sldChg chg="modSp mod">
        <pc:chgData name="Aishwarya Chakravarty" userId="a076fada-3da1-4cfa-80f2-4056adb32d1c" providerId="ADAL" clId="{2A3CFC4A-F58A-41C8-857F-D1941CD97E72}" dt="2022-12-14T12:09:49.913" v="162" actId="313"/>
        <pc:sldMkLst>
          <pc:docMk/>
          <pc:sldMk cId="892593996" sldId="258"/>
        </pc:sldMkLst>
        <pc:spChg chg="mod">
          <ac:chgData name="Aishwarya Chakravarty" userId="a076fada-3da1-4cfa-80f2-4056adb32d1c" providerId="ADAL" clId="{2A3CFC4A-F58A-41C8-857F-D1941CD97E72}" dt="2022-12-14T12:09:49.913" v="162" actId="313"/>
          <ac:spMkLst>
            <pc:docMk/>
            <pc:sldMk cId="892593996" sldId="258"/>
            <ac:spMk id="15" creationId="{86C7F038-BC49-97C6-7792-EC8D07317CDF}"/>
          </ac:spMkLst>
        </pc:spChg>
      </pc:sldChg>
      <pc:sldChg chg="modSp mod">
        <pc:chgData name="Aishwarya Chakravarty" userId="a076fada-3da1-4cfa-80f2-4056adb32d1c" providerId="ADAL" clId="{2A3CFC4A-F58A-41C8-857F-D1941CD97E72}" dt="2022-12-14T12:05:04.072" v="160" actId="27636"/>
        <pc:sldMkLst>
          <pc:docMk/>
          <pc:sldMk cId="2295928820" sldId="260"/>
        </pc:sldMkLst>
        <pc:spChg chg="mod">
          <ac:chgData name="Aishwarya Chakravarty" userId="a076fada-3da1-4cfa-80f2-4056adb32d1c" providerId="ADAL" clId="{2A3CFC4A-F58A-41C8-857F-D1941CD97E72}" dt="2022-12-14T12:05:04.072" v="160" actId="27636"/>
          <ac:spMkLst>
            <pc:docMk/>
            <pc:sldMk cId="2295928820" sldId="260"/>
            <ac:spMk id="15" creationId="{86C7F038-BC49-97C6-7792-EC8D07317CDF}"/>
          </ac:spMkLst>
        </pc:spChg>
      </pc:sldChg>
      <pc:sldChg chg="modSp mod">
        <pc:chgData name="Aishwarya Chakravarty" userId="a076fada-3da1-4cfa-80f2-4056adb32d1c" providerId="ADAL" clId="{2A3CFC4A-F58A-41C8-857F-D1941CD97E72}" dt="2022-12-14T11:37:51.184" v="46" actId="2711"/>
        <pc:sldMkLst>
          <pc:docMk/>
          <pc:sldMk cId="4219561041" sldId="262"/>
        </pc:sldMkLst>
        <pc:spChg chg="mod">
          <ac:chgData name="Aishwarya Chakravarty" userId="a076fada-3da1-4cfa-80f2-4056adb32d1c" providerId="ADAL" clId="{2A3CFC4A-F58A-41C8-857F-D1941CD97E72}" dt="2022-12-14T11:37:51.184" v="46" actId="2711"/>
          <ac:spMkLst>
            <pc:docMk/>
            <pc:sldMk cId="4219561041" sldId="262"/>
            <ac:spMk id="15" creationId="{86C7F038-BC49-97C6-7792-EC8D07317CDF}"/>
          </ac:spMkLst>
        </pc:spChg>
      </pc:sldChg>
      <pc:sldChg chg="modSp mod">
        <pc:chgData name="Aishwarya Chakravarty" userId="a076fada-3da1-4cfa-80f2-4056adb32d1c" providerId="ADAL" clId="{2A3CFC4A-F58A-41C8-857F-D1941CD97E72}" dt="2022-12-14T12:09:53.774" v="164" actId="313"/>
        <pc:sldMkLst>
          <pc:docMk/>
          <pc:sldMk cId="135437750" sldId="334"/>
        </pc:sldMkLst>
        <pc:spChg chg="mod">
          <ac:chgData name="Aishwarya Chakravarty" userId="a076fada-3da1-4cfa-80f2-4056adb32d1c" providerId="ADAL" clId="{2A3CFC4A-F58A-41C8-857F-D1941CD97E72}" dt="2022-12-14T12:03:59.747" v="139" actId="13926"/>
          <ac:spMkLst>
            <pc:docMk/>
            <pc:sldMk cId="135437750" sldId="334"/>
            <ac:spMk id="2" creationId="{FE43EB98-63D0-4376-AA2E-D44C68CE2583}"/>
          </ac:spMkLst>
        </pc:spChg>
        <pc:spChg chg="mod">
          <ac:chgData name="Aishwarya Chakravarty" userId="a076fada-3da1-4cfa-80f2-4056adb32d1c" providerId="ADAL" clId="{2A3CFC4A-F58A-41C8-857F-D1941CD97E72}" dt="2022-12-14T12:09:53.774" v="164" actId="313"/>
          <ac:spMkLst>
            <pc:docMk/>
            <pc:sldMk cId="135437750" sldId="334"/>
            <ac:spMk id="3" creationId="{F2AF794A-A653-4D58-9187-DF90CB19BDA8}"/>
          </ac:spMkLst>
        </pc:spChg>
      </pc:sldChg>
      <pc:sldChg chg="modSp mod">
        <pc:chgData name="Aishwarya Chakravarty" userId="a076fada-3da1-4cfa-80f2-4056adb32d1c" providerId="ADAL" clId="{2A3CFC4A-F58A-41C8-857F-D1941CD97E72}" dt="2022-12-14T12:04:38.179" v="156" actId="1036"/>
        <pc:sldMkLst>
          <pc:docMk/>
          <pc:sldMk cId="2564246944" sldId="344"/>
        </pc:sldMkLst>
        <pc:spChg chg="mod">
          <ac:chgData name="Aishwarya Chakravarty" userId="a076fada-3da1-4cfa-80f2-4056adb32d1c" providerId="ADAL" clId="{2A3CFC4A-F58A-41C8-857F-D1941CD97E72}" dt="2022-12-14T11:57:41.075" v="69" actId="1076"/>
          <ac:spMkLst>
            <pc:docMk/>
            <pc:sldMk cId="2564246944" sldId="344"/>
            <ac:spMk id="2" creationId="{0D64EE34-A59C-642F-D843-2ED0FCDC8945}"/>
          </ac:spMkLst>
        </pc:spChg>
        <pc:spChg chg="mod">
          <ac:chgData name="Aishwarya Chakravarty" userId="a076fada-3da1-4cfa-80f2-4056adb32d1c" providerId="ADAL" clId="{2A3CFC4A-F58A-41C8-857F-D1941CD97E72}" dt="2022-12-14T12:04:38.179" v="156" actId="1036"/>
          <ac:spMkLst>
            <pc:docMk/>
            <pc:sldMk cId="2564246944" sldId="344"/>
            <ac:spMk id="6" creationId="{22271615-1647-C87A-9AC2-8F5009B9A917}"/>
          </ac:spMkLst>
        </pc:spChg>
      </pc:sldChg>
      <pc:sldChg chg="modSp mod">
        <pc:chgData name="Aishwarya Chakravarty" userId="a076fada-3da1-4cfa-80f2-4056adb32d1c" providerId="ADAL" clId="{2A3CFC4A-F58A-41C8-857F-D1941CD97E72}" dt="2022-12-14T12:49:25.794" v="169" actId="20577"/>
        <pc:sldMkLst>
          <pc:docMk/>
          <pc:sldMk cId="2275364641" sldId="368"/>
        </pc:sldMkLst>
        <pc:spChg chg="mod">
          <ac:chgData name="Aishwarya Chakravarty" userId="a076fada-3da1-4cfa-80f2-4056adb32d1c" providerId="ADAL" clId="{2A3CFC4A-F58A-41C8-857F-D1941CD97E72}" dt="2022-12-14T12:49:25.794" v="169" actId="20577"/>
          <ac:spMkLst>
            <pc:docMk/>
            <pc:sldMk cId="2275364641" sldId="368"/>
            <ac:spMk id="3" creationId="{F2AF794A-A653-4D58-9187-DF90CB19BDA8}"/>
          </ac:spMkLst>
        </pc:spChg>
      </pc:sldChg>
      <pc:sldChg chg="modSp mod">
        <pc:chgData name="Aishwarya Chakravarty" userId="a076fada-3da1-4cfa-80f2-4056adb32d1c" providerId="ADAL" clId="{2A3CFC4A-F58A-41C8-857F-D1941CD97E72}" dt="2022-12-14T12:50:25.859" v="176" actId="20577"/>
        <pc:sldMkLst>
          <pc:docMk/>
          <pc:sldMk cId="927759937" sldId="369"/>
        </pc:sldMkLst>
        <pc:spChg chg="mod">
          <ac:chgData name="Aishwarya Chakravarty" userId="a076fada-3da1-4cfa-80f2-4056adb32d1c" providerId="ADAL" clId="{2A3CFC4A-F58A-41C8-857F-D1941CD97E72}" dt="2022-12-14T12:50:25.859" v="176" actId="20577"/>
          <ac:spMkLst>
            <pc:docMk/>
            <pc:sldMk cId="927759937" sldId="369"/>
            <ac:spMk id="3" creationId="{DAC7F12F-1D5A-4D76-A913-3706407B6BC1}"/>
          </ac:spMkLst>
        </pc:spChg>
      </pc:sldChg>
      <pc:sldChg chg="modSp mod">
        <pc:chgData name="Aishwarya Chakravarty" userId="a076fada-3da1-4cfa-80f2-4056adb32d1c" providerId="ADAL" clId="{2A3CFC4A-F58A-41C8-857F-D1941CD97E72}" dt="2022-12-14T12:02:34.962" v="106" actId="255"/>
        <pc:sldMkLst>
          <pc:docMk/>
          <pc:sldMk cId="3978775186" sldId="371"/>
        </pc:sldMkLst>
        <pc:spChg chg="mod">
          <ac:chgData name="Aishwarya Chakravarty" userId="a076fada-3da1-4cfa-80f2-4056adb32d1c" providerId="ADAL" clId="{2A3CFC4A-F58A-41C8-857F-D1941CD97E72}" dt="2022-12-14T12:02:34.962" v="106" actId="255"/>
          <ac:spMkLst>
            <pc:docMk/>
            <pc:sldMk cId="3978775186" sldId="371"/>
            <ac:spMk id="3" creationId="{DAC7F12F-1D5A-4D76-A913-3706407B6BC1}"/>
          </ac:spMkLst>
        </pc:spChg>
      </pc:sldChg>
      <pc:sldChg chg="modSp mod">
        <pc:chgData name="Aishwarya Chakravarty" userId="a076fada-3da1-4cfa-80f2-4056adb32d1c" providerId="ADAL" clId="{2A3CFC4A-F58A-41C8-857F-D1941CD97E72}" dt="2022-12-14T12:04:29.303" v="150" actId="1036"/>
        <pc:sldMkLst>
          <pc:docMk/>
          <pc:sldMk cId="936526554" sldId="374"/>
        </pc:sldMkLst>
        <pc:spChg chg="mod">
          <ac:chgData name="Aishwarya Chakravarty" userId="a076fada-3da1-4cfa-80f2-4056adb32d1c" providerId="ADAL" clId="{2A3CFC4A-F58A-41C8-857F-D1941CD97E72}" dt="2022-12-14T11:59:52.873" v="99" actId="1035"/>
          <ac:spMkLst>
            <pc:docMk/>
            <pc:sldMk cId="936526554" sldId="374"/>
            <ac:spMk id="2" creationId="{0D64EE34-A59C-642F-D843-2ED0FCDC8945}"/>
          </ac:spMkLst>
        </pc:spChg>
        <pc:spChg chg="mod">
          <ac:chgData name="Aishwarya Chakravarty" userId="a076fada-3da1-4cfa-80f2-4056adb32d1c" providerId="ADAL" clId="{2A3CFC4A-F58A-41C8-857F-D1941CD97E72}" dt="2022-12-14T12:04:29.303" v="150" actId="1036"/>
          <ac:spMkLst>
            <pc:docMk/>
            <pc:sldMk cId="936526554" sldId="374"/>
            <ac:spMk id="6" creationId="{22271615-1647-C87A-9AC2-8F5009B9A917}"/>
          </ac:spMkLst>
        </pc:spChg>
      </pc:sldChg>
    </pc:docChg>
  </pc:docChgLst>
  <pc:docChgLst>
    <pc:chgData name="Tim Page" userId="2f3ca46d-6336-4813-b671-c562fb38e036" providerId="ADAL" clId="{37D2665C-8B9F-48E0-AD9D-C37F824C6038}"/>
    <pc:docChg chg="undo custSel modSld">
      <pc:chgData name="Tim Page" userId="2f3ca46d-6336-4813-b671-c562fb38e036" providerId="ADAL" clId="{37D2665C-8B9F-48E0-AD9D-C37F824C6038}" dt="2022-12-19T16:54:31.036" v="1"/>
      <pc:docMkLst>
        <pc:docMk/>
      </pc:docMkLst>
      <pc:sldChg chg="modSp mod">
        <pc:chgData name="Tim Page" userId="2f3ca46d-6336-4813-b671-c562fb38e036" providerId="ADAL" clId="{37D2665C-8B9F-48E0-AD9D-C37F824C6038}" dt="2022-12-19T16:54:31.036" v="1"/>
        <pc:sldMkLst>
          <pc:docMk/>
          <pc:sldMk cId="4140400971" sldId="274"/>
        </pc:sldMkLst>
        <pc:spChg chg="mod">
          <ac:chgData name="Tim Page" userId="2f3ca46d-6336-4813-b671-c562fb38e036" providerId="ADAL" clId="{37D2665C-8B9F-48E0-AD9D-C37F824C6038}" dt="2022-12-19T16:54:31.036" v="1"/>
          <ac:spMkLst>
            <pc:docMk/>
            <pc:sldMk cId="4140400971" sldId="274"/>
            <ac:spMk id="3" creationId="{94864C9D-1187-4A4B-AB54-EC11723188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A03E2-8FD1-48B1-AACC-C442C018762E}" type="datetimeFigureOut">
              <a:rPr lang="en-GB" smtClean="0"/>
              <a:t>19/12/2022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38295-3BDE-444E-91EF-9F7CEA98E1AA}" type="slidenum">
              <a:rPr lang="en-GB" smtClean="0"/>
              <a:t>‹#›</a:t>
            </a:fld>
            <a:endParaRPr lang="en-GB"/>
          </a:p>
        </p:txBody>
      </p:sp>
    </p:spTree>
    <p:extLst>
      <p:ext uri="{BB962C8B-B14F-4D97-AF65-F5344CB8AC3E}">
        <p14:creationId xmlns:p14="http://schemas.microsoft.com/office/powerpoint/2010/main" val="1525895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9</a:t>
            </a:fld>
            <a:endParaRPr lang="en-GB"/>
          </a:p>
        </p:txBody>
      </p:sp>
    </p:spTree>
    <p:extLst>
      <p:ext uri="{BB962C8B-B14F-4D97-AF65-F5344CB8AC3E}">
        <p14:creationId xmlns:p14="http://schemas.microsoft.com/office/powerpoint/2010/main" val="171531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10</a:t>
            </a:fld>
            <a:endParaRPr lang="en-GB"/>
          </a:p>
        </p:txBody>
      </p:sp>
    </p:spTree>
    <p:extLst>
      <p:ext uri="{BB962C8B-B14F-4D97-AF65-F5344CB8AC3E}">
        <p14:creationId xmlns:p14="http://schemas.microsoft.com/office/powerpoint/2010/main" val="1110878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12</a:t>
            </a:fld>
            <a:endParaRPr lang="en-GB"/>
          </a:p>
        </p:txBody>
      </p:sp>
    </p:spTree>
    <p:extLst>
      <p:ext uri="{BB962C8B-B14F-4D97-AF65-F5344CB8AC3E}">
        <p14:creationId xmlns:p14="http://schemas.microsoft.com/office/powerpoint/2010/main" val="87259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14</a:t>
            </a:fld>
            <a:endParaRPr lang="en-GB"/>
          </a:p>
        </p:txBody>
      </p:sp>
    </p:spTree>
    <p:extLst>
      <p:ext uri="{BB962C8B-B14F-4D97-AF65-F5344CB8AC3E}">
        <p14:creationId xmlns:p14="http://schemas.microsoft.com/office/powerpoint/2010/main" val="336148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15</a:t>
            </a:fld>
            <a:endParaRPr lang="en-GB"/>
          </a:p>
        </p:txBody>
      </p:sp>
    </p:spTree>
    <p:extLst>
      <p:ext uri="{BB962C8B-B14F-4D97-AF65-F5344CB8AC3E}">
        <p14:creationId xmlns:p14="http://schemas.microsoft.com/office/powerpoint/2010/main" val="2984704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17</a:t>
            </a:fld>
            <a:endParaRPr lang="en-GB"/>
          </a:p>
        </p:txBody>
      </p:sp>
    </p:spTree>
    <p:extLst>
      <p:ext uri="{BB962C8B-B14F-4D97-AF65-F5344CB8AC3E}">
        <p14:creationId xmlns:p14="http://schemas.microsoft.com/office/powerpoint/2010/main" val="239698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23</a:t>
            </a:fld>
            <a:endParaRPr lang="en-GB"/>
          </a:p>
        </p:txBody>
      </p:sp>
    </p:spTree>
    <p:extLst>
      <p:ext uri="{BB962C8B-B14F-4D97-AF65-F5344CB8AC3E}">
        <p14:creationId xmlns:p14="http://schemas.microsoft.com/office/powerpoint/2010/main" val="206749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39</a:t>
            </a:fld>
            <a:endParaRPr lang="en-GB"/>
          </a:p>
        </p:txBody>
      </p:sp>
    </p:spTree>
    <p:extLst>
      <p:ext uri="{BB962C8B-B14F-4D97-AF65-F5344CB8AC3E}">
        <p14:creationId xmlns:p14="http://schemas.microsoft.com/office/powerpoint/2010/main" val="3840265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thamesvalleyberkshire.co.uk/" TargetMode="External"/><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linkedin.com/company/berkshire-local-enterprise-partnership/" TargetMode="External"/><Relationship Id="rId5" Type="http://schemas.openxmlformats.org/officeDocument/2006/relationships/image" Target="../media/image19.png"/><Relationship Id="rId4" Type="http://schemas.openxmlformats.org/officeDocument/2006/relationships/hyperlink" Target="https://twitter.com/BerksLEP?lang=en"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9CC4-C0E6-0F08-D370-AFD9588B3DC9}"/>
              </a:ext>
            </a:extLst>
          </p:cNvPr>
          <p:cNvSpPr>
            <a:spLocks noGrp="1"/>
          </p:cNvSpPr>
          <p:nvPr>
            <p:ph type="ctrTitle"/>
          </p:nvPr>
        </p:nvSpPr>
        <p:spPr>
          <a:xfrm>
            <a:off x="853437" y="3396342"/>
            <a:ext cx="9144000" cy="605661"/>
          </a:xfrm>
        </p:spPr>
        <p:txBody>
          <a:bodyPr anchor="ctr" anchorCtr="0">
            <a:normAutofit/>
          </a:bodyPr>
          <a:lstStyle>
            <a:lvl1pPr algn="l">
              <a:defRPr sz="2800"/>
            </a:lvl1pPr>
          </a:lstStyle>
          <a:p>
            <a:r>
              <a:rPr lang="en-GB"/>
              <a:t>Click to edit Master title style</a:t>
            </a:r>
            <a:endParaRPr lang="en-US"/>
          </a:p>
        </p:txBody>
      </p:sp>
      <p:sp>
        <p:nvSpPr>
          <p:cNvPr id="3" name="Subtitle 2">
            <a:extLst>
              <a:ext uri="{FF2B5EF4-FFF2-40B4-BE49-F238E27FC236}">
                <a16:creationId xmlns:a16="http://schemas.microsoft.com/office/drawing/2014/main" id="{12B12572-B274-C48A-670F-1FCB018590B8}"/>
              </a:ext>
            </a:extLst>
          </p:cNvPr>
          <p:cNvSpPr>
            <a:spLocks noGrp="1"/>
          </p:cNvSpPr>
          <p:nvPr>
            <p:ph type="subTitle" idx="1"/>
          </p:nvPr>
        </p:nvSpPr>
        <p:spPr>
          <a:xfrm>
            <a:off x="853437" y="4002004"/>
            <a:ext cx="9144000" cy="193506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8" name="Picture 7" descr="A picture containing bubble, person, colorful&#10;&#10;Description automatically generated">
            <a:extLst>
              <a:ext uri="{FF2B5EF4-FFF2-40B4-BE49-F238E27FC236}">
                <a16:creationId xmlns:a16="http://schemas.microsoft.com/office/drawing/2014/main" id="{E4E25C0B-62EE-74A1-96E6-4FB4A79828E4}"/>
              </a:ext>
            </a:extLst>
          </p:cNvPr>
          <p:cNvPicPr>
            <a:picLocks noChangeAspect="1"/>
          </p:cNvPicPr>
          <p:nvPr userDrawn="1"/>
        </p:nvPicPr>
        <p:blipFill>
          <a:blip r:embed="rId2"/>
          <a:stretch>
            <a:fillRect/>
          </a:stretch>
        </p:blipFill>
        <p:spPr>
          <a:xfrm>
            <a:off x="8127428" y="7665"/>
            <a:ext cx="4064572" cy="3911192"/>
          </a:xfrm>
          <a:prstGeom prst="rect">
            <a:avLst/>
          </a:prstGeom>
        </p:spPr>
      </p:pic>
      <p:cxnSp>
        <p:nvCxnSpPr>
          <p:cNvPr id="12" name="Straight Connector 11">
            <a:extLst>
              <a:ext uri="{FF2B5EF4-FFF2-40B4-BE49-F238E27FC236}">
                <a16:creationId xmlns:a16="http://schemas.microsoft.com/office/drawing/2014/main" id="{9A70AD86-C0A5-98B4-6396-3C069957C4E7}"/>
              </a:ext>
            </a:extLst>
          </p:cNvPr>
          <p:cNvCxnSpPr>
            <a:cxnSpLocks/>
          </p:cNvCxnSpPr>
          <p:nvPr userDrawn="1"/>
        </p:nvCxnSpPr>
        <p:spPr>
          <a:xfrm>
            <a:off x="853437" y="3378925"/>
            <a:ext cx="3648891" cy="1741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4" name="Picture 13" descr="Berkshire Local Enterprise Partnership logo&#10;&#10;Description automatically generated with medium confidence">
            <a:extLst>
              <a:ext uri="{FF2B5EF4-FFF2-40B4-BE49-F238E27FC236}">
                <a16:creationId xmlns:a16="http://schemas.microsoft.com/office/drawing/2014/main" id="{C5B00601-7261-AD46-F392-55A2EA378BAA}"/>
              </a:ext>
            </a:extLst>
          </p:cNvPr>
          <p:cNvPicPr>
            <a:picLocks noChangeAspect="1"/>
          </p:cNvPicPr>
          <p:nvPr userDrawn="1"/>
        </p:nvPicPr>
        <p:blipFill>
          <a:blip r:embed="rId3"/>
          <a:stretch>
            <a:fillRect/>
          </a:stretch>
        </p:blipFill>
        <p:spPr>
          <a:xfrm>
            <a:off x="853437" y="2314447"/>
            <a:ext cx="3648891" cy="854838"/>
          </a:xfrm>
          <a:prstGeom prst="rect">
            <a:avLst/>
          </a:prstGeom>
        </p:spPr>
      </p:pic>
    </p:spTree>
    <p:extLst>
      <p:ext uri="{BB962C8B-B14F-4D97-AF65-F5344CB8AC3E}">
        <p14:creationId xmlns:p14="http://schemas.microsoft.com/office/powerpoint/2010/main" val="363302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A picture containing text, person&#10;&#10;Description automatically generated">
            <a:extLst>
              <a:ext uri="{FF2B5EF4-FFF2-40B4-BE49-F238E27FC236}">
                <a16:creationId xmlns:a16="http://schemas.microsoft.com/office/drawing/2014/main" id="{29AAD069-B466-38C0-8929-852C55D3173B}"/>
              </a:ext>
            </a:extLst>
          </p:cNvPr>
          <p:cNvPicPr>
            <a:picLocks noChangeAspect="1"/>
          </p:cNvPicPr>
          <p:nvPr userDrawn="1"/>
        </p:nvPicPr>
        <p:blipFill>
          <a:blip r:embed="rId2"/>
          <a:stretch>
            <a:fillRect/>
          </a:stretch>
        </p:blipFill>
        <p:spPr>
          <a:xfrm>
            <a:off x="3419616" y="-17418"/>
            <a:ext cx="8789802" cy="4951460"/>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Tree>
    <p:extLst>
      <p:ext uri="{BB962C8B-B14F-4D97-AF65-F5344CB8AC3E}">
        <p14:creationId xmlns:p14="http://schemas.microsoft.com/office/powerpoint/2010/main" val="31269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Editab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AAD069-B466-38C0-8929-852C55D3173B}"/>
              </a:ext>
            </a:extLst>
          </p:cNvPr>
          <p:cNvPicPr>
            <a:picLocks noChangeAspect="1"/>
          </p:cNvPicPr>
          <p:nvPr userDrawn="1"/>
        </p:nvPicPr>
        <p:blipFill>
          <a:blip r:embed="rId2"/>
          <a:srcRect/>
          <a:stretch/>
        </p:blipFill>
        <p:spPr>
          <a:xfrm>
            <a:off x="3419616" y="-17418"/>
            <a:ext cx="8789801" cy="4951460"/>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4834CD37-766C-0D32-B8E0-DB287912C5D4}"/>
              </a:ext>
            </a:extLst>
          </p:cNvPr>
          <p:cNvSpPr>
            <a:spLocks noGrp="1"/>
          </p:cNvSpPr>
          <p:nvPr>
            <p:ph type="pic" sz="quarter" idx="14"/>
          </p:nvPr>
        </p:nvSpPr>
        <p:spPr>
          <a:xfrm>
            <a:off x="9518017" y="-444979"/>
            <a:ext cx="3873979" cy="3873979"/>
          </a:xfrm>
          <a:prstGeom prst="ellipse">
            <a:avLst/>
          </a:prstGeom>
          <a:ln w="0">
            <a:noFill/>
          </a:ln>
        </p:spPr>
        <p:txBody>
          <a:bodyPr anchor="ctr" anchorCtr="0"/>
          <a:lstStyle>
            <a:lvl1pPr>
              <a:defRPr>
                <a:solidFill>
                  <a:schemeClr val="tx1"/>
                </a:solidFill>
              </a:defRPr>
            </a:lvl1pPr>
          </a:lstStyle>
          <a:p>
            <a:endParaRPr lang="en-US"/>
          </a:p>
        </p:txBody>
      </p:sp>
      <p:sp>
        <p:nvSpPr>
          <p:cNvPr id="11" name="Picture Placeholder 7">
            <a:extLst>
              <a:ext uri="{FF2B5EF4-FFF2-40B4-BE49-F238E27FC236}">
                <a16:creationId xmlns:a16="http://schemas.microsoft.com/office/drawing/2014/main" id="{46BA6880-E011-3751-2B50-0B585D87CA04}"/>
              </a:ext>
            </a:extLst>
          </p:cNvPr>
          <p:cNvSpPr>
            <a:spLocks noGrp="1"/>
          </p:cNvSpPr>
          <p:nvPr>
            <p:ph type="pic" sz="quarter" idx="13"/>
          </p:nvPr>
        </p:nvSpPr>
        <p:spPr>
          <a:xfrm>
            <a:off x="8798011" y="1106858"/>
            <a:ext cx="1861751" cy="1861751"/>
          </a:xfrm>
          <a:prstGeom prst="ellipse">
            <a:avLst/>
          </a:prstGeom>
          <a:ln w="63500">
            <a:solidFill>
              <a:schemeClr val="bg1"/>
            </a:solidFill>
          </a:ln>
        </p:spPr>
        <p:txBody>
          <a:bodyPr anchor="ctr" anchorCtr="0"/>
          <a:lstStyle>
            <a:lvl1pPr>
              <a:defRPr>
                <a:solidFill>
                  <a:schemeClr val="tx1"/>
                </a:solidFill>
              </a:defRPr>
            </a:lvl1pPr>
          </a:lstStyle>
          <a:p>
            <a:endParaRPr lang="en-US"/>
          </a:p>
        </p:txBody>
      </p:sp>
    </p:spTree>
    <p:extLst>
      <p:ext uri="{BB962C8B-B14F-4D97-AF65-F5344CB8AC3E}">
        <p14:creationId xmlns:p14="http://schemas.microsoft.com/office/powerpoint/2010/main" val="146468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Circles Editable">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BDA0415-CBB0-CC40-838D-6D451AAD9B64}"/>
              </a:ext>
            </a:extLst>
          </p:cNvPr>
          <p:cNvSpPr>
            <a:spLocks noGrp="1"/>
          </p:cNvSpPr>
          <p:nvPr>
            <p:ph type="pic" sz="quarter" idx="14"/>
          </p:nvPr>
        </p:nvSpPr>
        <p:spPr>
          <a:xfrm>
            <a:off x="9621566" y="-212699"/>
            <a:ext cx="3349967" cy="3349967"/>
          </a:xfrm>
          <a:prstGeom prst="ellipse">
            <a:avLst/>
          </a:prstGeom>
          <a:ln w="0">
            <a:noFill/>
          </a:ln>
        </p:spPr>
        <p:txBody>
          <a:bodyPr anchor="ctr" anchorCtr="0"/>
          <a:lstStyle>
            <a:lvl1pPr>
              <a:defRPr>
                <a:solidFill>
                  <a:schemeClr val="tx1"/>
                </a:solidFill>
              </a:defRPr>
            </a:lvl1pPr>
          </a:lstStyle>
          <a:p>
            <a:endParaRPr lang="en-US"/>
          </a:p>
        </p:txBody>
      </p:sp>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3" name="Oval 12">
            <a:extLst>
              <a:ext uri="{FF2B5EF4-FFF2-40B4-BE49-F238E27FC236}">
                <a16:creationId xmlns:a16="http://schemas.microsoft.com/office/drawing/2014/main" id="{6907ECD8-C1D5-1148-C01C-ADFC2D9648FF}"/>
              </a:ext>
            </a:extLst>
          </p:cNvPr>
          <p:cNvSpPr/>
          <p:nvPr userDrawn="1"/>
        </p:nvSpPr>
        <p:spPr>
          <a:xfrm>
            <a:off x="8682681" y="-337750"/>
            <a:ext cx="2051221" cy="2051221"/>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AD88452-7189-E449-3495-00E78861BA2B}"/>
              </a:ext>
            </a:extLst>
          </p:cNvPr>
          <p:cNvSpPr/>
          <p:nvPr userDrawn="1"/>
        </p:nvSpPr>
        <p:spPr>
          <a:xfrm>
            <a:off x="9918357" y="176387"/>
            <a:ext cx="3155090" cy="3155090"/>
          </a:xfrm>
          <a:prstGeom prst="ellipse">
            <a:avLst/>
          </a:prstGeom>
          <a:noFill/>
          <a:ln w="476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7">
            <a:extLst>
              <a:ext uri="{FF2B5EF4-FFF2-40B4-BE49-F238E27FC236}">
                <a16:creationId xmlns:a16="http://schemas.microsoft.com/office/drawing/2014/main" id="{4D77D69D-9717-4175-0F26-80FD9CA07C9B}"/>
              </a:ext>
            </a:extLst>
          </p:cNvPr>
          <p:cNvSpPr>
            <a:spLocks noGrp="1"/>
          </p:cNvSpPr>
          <p:nvPr>
            <p:ph type="pic" sz="quarter" idx="13"/>
          </p:nvPr>
        </p:nvSpPr>
        <p:spPr>
          <a:xfrm>
            <a:off x="8760939" y="2133600"/>
            <a:ext cx="1721255" cy="1721255"/>
          </a:xfrm>
          <a:prstGeom prst="ellipse">
            <a:avLst/>
          </a:prstGeom>
          <a:ln w="63500">
            <a:solidFill>
              <a:srgbClr val="D12680"/>
            </a:solidFill>
          </a:ln>
        </p:spPr>
        <p:txBody>
          <a:bodyPr anchor="ctr" anchorCtr="0"/>
          <a:lstStyle>
            <a:lvl1pPr>
              <a:defRPr>
                <a:solidFill>
                  <a:schemeClr val="tx1"/>
                </a:solidFill>
              </a:defRPr>
            </a:lvl1pPr>
          </a:lstStyle>
          <a:p>
            <a:endParaRPr lang="en-US"/>
          </a:p>
        </p:txBody>
      </p:sp>
    </p:spTree>
    <p:extLst>
      <p:ext uri="{BB962C8B-B14F-4D97-AF65-F5344CB8AC3E}">
        <p14:creationId xmlns:p14="http://schemas.microsoft.com/office/powerpoint/2010/main" val="529051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Circles Editable">
    <p:bg>
      <p:bgPr>
        <a:solidFill>
          <a:schemeClr val="tx1"/>
        </a:solidFill>
        <a:effectLst/>
      </p:bgPr>
    </p:bg>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BDA0415-CBB0-CC40-838D-6D451AAD9B64}"/>
              </a:ext>
            </a:extLst>
          </p:cNvPr>
          <p:cNvSpPr>
            <a:spLocks noGrp="1"/>
          </p:cNvSpPr>
          <p:nvPr>
            <p:ph type="pic" sz="quarter" idx="14"/>
          </p:nvPr>
        </p:nvSpPr>
        <p:spPr>
          <a:xfrm>
            <a:off x="9621566" y="-212699"/>
            <a:ext cx="3349967" cy="3349967"/>
          </a:xfrm>
          <a:prstGeom prst="ellipse">
            <a:avLst/>
          </a:prstGeom>
          <a:ln w="0">
            <a:noFill/>
          </a:ln>
        </p:spPr>
        <p:txBody>
          <a:bodyPr anchor="ctr" anchorCtr="0"/>
          <a:lstStyle>
            <a:lvl1pPr>
              <a:defRPr>
                <a:solidFill>
                  <a:schemeClr val="tx1"/>
                </a:solidFill>
              </a:defRPr>
            </a:lvl1pPr>
          </a:lstStyle>
          <a:p>
            <a:endParaRPr lang="en-US"/>
          </a:p>
        </p:txBody>
      </p:sp>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3" name="Oval 12">
            <a:extLst>
              <a:ext uri="{FF2B5EF4-FFF2-40B4-BE49-F238E27FC236}">
                <a16:creationId xmlns:a16="http://schemas.microsoft.com/office/drawing/2014/main" id="{6907ECD8-C1D5-1148-C01C-ADFC2D9648FF}"/>
              </a:ext>
            </a:extLst>
          </p:cNvPr>
          <p:cNvSpPr/>
          <p:nvPr userDrawn="1"/>
        </p:nvSpPr>
        <p:spPr>
          <a:xfrm>
            <a:off x="8682681" y="-337750"/>
            <a:ext cx="2051221" cy="2051221"/>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AD88452-7189-E449-3495-00E78861BA2B}"/>
              </a:ext>
            </a:extLst>
          </p:cNvPr>
          <p:cNvSpPr/>
          <p:nvPr userDrawn="1"/>
        </p:nvSpPr>
        <p:spPr>
          <a:xfrm>
            <a:off x="9918357" y="176387"/>
            <a:ext cx="3155090" cy="3155090"/>
          </a:xfrm>
          <a:prstGeom prst="ellipse">
            <a:avLst/>
          </a:prstGeom>
          <a:noFill/>
          <a:ln w="476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7">
            <a:extLst>
              <a:ext uri="{FF2B5EF4-FFF2-40B4-BE49-F238E27FC236}">
                <a16:creationId xmlns:a16="http://schemas.microsoft.com/office/drawing/2014/main" id="{4D77D69D-9717-4175-0F26-80FD9CA07C9B}"/>
              </a:ext>
            </a:extLst>
          </p:cNvPr>
          <p:cNvSpPr>
            <a:spLocks noGrp="1"/>
          </p:cNvSpPr>
          <p:nvPr>
            <p:ph type="pic" sz="quarter" idx="13"/>
          </p:nvPr>
        </p:nvSpPr>
        <p:spPr>
          <a:xfrm>
            <a:off x="8760939" y="2133600"/>
            <a:ext cx="1721255" cy="1721255"/>
          </a:xfrm>
          <a:prstGeom prst="ellipse">
            <a:avLst/>
          </a:prstGeom>
          <a:ln w="63500">
            <a:solidFill>
              <a:srgbClr val="D12680"/>
            </a:solidFill>
          </a:ln>
        </p:spPr>
        <p:txBody>
          <a:bodyPr anchor="ctr" anchorCtr="0"/>
          <a:lstStyle>
            <a:lvl1pPr>
              <a:defRPr>
                <a:solidFill>
                  <a:schemeClr val="tx1"/>
                </a:solidFill>
              </a:defRPr>
            </a:lvl1pPr>
          </a:lstStyle>
          <a:p>
            <a:endParaRPr lang="en-US"/>
          </a:p>
        </p:txBody>
      </p:sp>
    </p:spTree>
    <p:extLst>
      <p:ext uri="{BB962C8B-B14F-4D97-AF65-F5344CB8AC3E}">
        <p14:creationId xmlns:p14="http://schemas.microsoft.com/office/powerpoint/2010/main" val="3148285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F60C3125-7EAB-6788-7CB8-4B37164DB31F}"/>
              </a:ext>
            </a:extLst>
          </p:cNvPr>
          <p:cNvPicPr>
            <a:picLocks noChangeAspect="1"/>
          </p:cNvPicPr>
          <p:nvPr userDrawn="1"/>
        </p:nvPicPr>
        <p:blipFill>
          <a:blip r:embed="rId2"/>
          <a:stretch>
            <a:fillRect/>
          </a:stretch>
        </p:blipFill>
        <p:spPr>
          <a:xfrm>
            <a:off x="0" y="-4991"/>
            <a:ext cx="12192000" cy="6867982"/>
          </a:xfrm>
          <a:prstGeom prst="rect">
            <a:avLst/>
          </a:prstGeom>
        </p:spPr>
      </p:pic>
      <p:sp>
        <p:nvSpPr>
          <p:cNvPr id="3" name="Content Placeholder 2">
            <a:extLst>
              <a:ext uri="{FF2B5EF4-FFF2-40B4-BE49-F238E27FC236}">
                <a16:creationId xmlns:a16="http://schemas.microsoft.com/office/drawing/2014/main" id="{D5CA458E-E6F2-C215-79F3-894EF7E4E7AA}"/>
              </a:ext>
            </a:extLst>
          </p:cNvPr>
          <p:cNvSpPr>
            <a:spLocks noGrp="1"/>
          </p:cNvSpPr>
          <p:nvPr>
            <p:ph sz="half" idx="1"/>
          </p:nvPr>
        </p:nvSpPr>
        <p:spPr>
          <a:xfrm>
            <a:off x="838200" y="2542901"/>
            <a:ext cx="2743200" cy="3634061"/>
          </a:xfrm>
          <a:solidFill>
            <a:schemeClr val="accent3"/>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1BB6A0-4125-A583-3667-127CD101240F}"/>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6" name="Footer Placeholder 5">
            <a:extLst>
              <a:ext uri="{FF2B5EF4-FFF2-40B4-BE49-F238E27FC236}">
                <a16:creationId xmlns:a16="http://schemas.microsoft.com/office/drawing/2014/main" id="{BC884F6F-F1B4-C1B7-BE9F-CD8486675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5FF99-5B8B-2389-BF14-04F98E1D769A}"/>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Title 1">
            <a:extLst>
              <a:ext uri="{FF2B5EF4-FFF2-40B4-BE49-F238E27FC236}">
                <a16:creationId xmlns:a16="http://schemas.microsoft.com/office/drawing/2014/main" id="{D3EE144B-7F0B-B493-AC8C-3CF6A3F61BEE}"/>
              </a:ext>
            </a:extLst>
          </p:cNvPr>
          <p:cNvSpPr txBox="1">
            <a:spLocks/>
          </p:cNvSpPr>
          <p:nvPr userDrawn="1"/>
        </p:nvSpPr>
        <p:spPr>
          <a:xfrm>
            <a:off x="838200" y="966016"/>
            <a:ext cx="77724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Helvetica" pitchFamily="2" charset="0"/>
                <a:ea typeface="+mj-ea"/>
                <a:cs typeface="+mj-cs"/>
              </a:defRPr>
            </a:lvl1pPr>
          </a:lstStyle>
          <a:p>
            <a:r>
              <a:rPr lang="en-GB" sz="2800"/>
              <a:t>Click to edit Master title style</a:t>
            </a:r>
            <a:endParaRPr lang="en-US" sz="2800"/>
          </a:p>
        </p:txBody>
      </p:sp>
      <p:sp>
        <p:nvSpPr>
          <p:cNvPr id="10" name="Content Placeholder 2">
            <a:extLst>
              <a:ext uri="{FF2B5EF4-FFF2-40B4-BE49-F238E27FC236}">
                <a16:creationId xmlns:a16="http://schemas.microsoft.com/office/drawing/2014/main" id="{55C20E36-A006-C0FF-5229-524D9D961973}"/>
              </a:ext>
            </a:extLst>
          </p:cNvPr>
          <p:cNvSpPr>
            <a:spLocks noGrp="1"/>
          </p:cNvSpPr>
          <p:nvPr>
            <p:ph sz="half" idx="13"/>
          </p:nvPr>
        </p:nvSpPr>
        <p:spPr>
          <a:xfrm>
            <a:off x="3746157" y="2542901"/>
            <a:ext cx="2743200" cy="3634061"/>
          </a:xfrm>
          <a:solidFill>
            <a:schemeClr val="accent1"/>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a:extLst>
              <a:ext uri="{FF2B5EF4-FFF2-40B4-BE49-F238E27FC236}">
                <a16:creationId xmlns:a16="http://schemas.microsoft.com/office/drawing/2014/main" id="{8646D1D1-53C3-C312-8333-97BE33E8C956}"/>
              </a:ext>
            </a:extLst>
          </p:cNvPr>
          <p:cNvSpPr>
            <a:spLocks noGrp="1"/>
          </p:cNvSpPr>
          <p:nvPr>
            <p:ph sz="half" idx="14"/>
          </p:nvPr>
        </p:nvSpPr>
        <p:spPr>
          <a:xfrm>
            <a:off x="6645876" y="2542901"/>
            <a:ext cx="2743200" cy="3634061"/>
          </a:xfrm>
          <a:solidFill>
            <a:schemeClr val="accent5">
              <a:lumMod val="75000"/>
            </a:schemeClr>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14359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3 column ">
    <p:bg>
      <p:bgPr>
        <a:solidFill>
          <a:schemeClr val="tx1"/>
        </a:soli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F60C3125-7EAB-6788-7CB8-4B37164DB31F}"/>
              </a:ext>
            </a:extLst>
          </p:cNvPr>
          <p:cNvPicPr>
            <a:picLocks noChangeAspect="1"/>
          </p:cNvPicPr>
          <p:nvPr userDrawn="1"/>
        </p:nvPicPr>
        <p:blipFill>
          <a:blip r:embed="rId2">
            <a:alphaModFix amt="35000"/>
          </a:blip>
          <a:stretch>
            <a:fillRect/>
          </a:stretch>
        </p:blipFill>
        <p:spPr>
          <a:xfrm>
            <a:off x="0" y="-4991"/>
            <a:ext cx="12192000" cy="6867982"/>
          </a:xfrm>
          <a:prstGeom prst="rect">
            <a:avLst/>
          </a:prstGeom>
        </p:spPr>
      </p:pic>
      <p:sp>
        <p:nvSpPr>
          <p:cNvPr id="3" name="Content Placeholder 2">
            <a:extLst>
              <a:ext uri="{FF2B5EF4-FFF2-40B4-BE49-F238E27FC236}">
                <a16:creationId xmlns:a16="http://schemas.microsoft.com/office/drawing/2014/main" id="{D5CA458E-E6F2-C215-79F3-894EF7E4E7AA}"/>
              </a:ext>
            </a:extLst>
          </p:cNvPr>
          <p:cNvSpPr>
            <a:spLocks noGrp="1"/>
          </p:cNvSpPr>
          <p:nvPr>
            <p:ph sz="half" idx="1"/>
          </p:nvPr>
        </p:nvSpPr>
        <p:spPr>
          <a:xfrm>
            <a:off x="838200" y="2542901"/>
            <a:ext cx="2743200" cy="3634061"/>
          </a:xfrm>
          <a:solidFill>
            <a:schemeClr val="accent3"/>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1BB6A0-4125-A583-3667-127CD101240F}"/>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6" name="Footer Placeholder 5">
            <a:extLst>
              <a:ext uri="{FF2B5EF4-FFF2-40B4-BE49-F238E27FC236}">
                <a16:creationId xmlns:a16="http://schemas.microsoft.com/office/drawing/2014/main" id="{BC884F6F-F1B4-C1B7-BE9F-CD8486675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5FF99-5B8B-2389-BF14-04F98E1D769A}"/>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Title 1">
            <a:extLst>
              <a:ext uri="{FF2B5EF4-FFF2-40B4-BE49-F238E27FC236}">
                <a16:creationId xmlns:a16="http://schemas.microsoft.com/office/drawing/2014/main" id="{D3EE144B-7F0B-B493-AC8C-3CF6A3F61BEE}"/>
              </a:ext>
            </a:extLst>
          </p:cNvPr>
          <p:cNvSpPr txBox="1">
            <a:spLocks/>
          </p:cNvSpPr>
          <p:nvPr userDrawn="1"/>
        </p:nvSpPr>
        <p:spPr>
          <a:xfrm>
            <a:off x="838200" y="966016"/>
            <a:ext cx="77724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Helvetica" pitchFamily="2" charset="0"/>
                <a:ea typeface="+mj-ea"/>
                <a:cs typeface="+mj-cs"/>
              </a:defRPr>
            </a:lvl1pPr>
          </a:lstStyle>
          <a:p>
            <a:r>
              <a:rPr lang="en-GB" sz="2800">
                <a:solidFill>
                  <a:schemeClr val="bg1"/>
                </a:solidFill>
              </a:rPr>
              <a:t>Click to edit Master title style</a:t>
            </a:r>
            <a:endParaRPr lang="en-US" sz="2800">
              <a:solidFill>
                <a:schemeClr val="bg1"/>
              </a:solidFill>
            </a:endParaRPr>
          </a:p>
        </p:txBody>
      </p:sp>
      <p:sp>
        <p:nvSpPr>
          <p:cNvPr id="10" name="Content Placeholder 2">
            <a:extLst>
              <a:ext uri="{FF2B5EF4-FFF2-40B4-BE49-F238E27FC236}">
                <a16:creationId xmlns:a16="http://schemas.microsoft.com/office/drawing/2014/main" id="{55C20E36-A006-C0FF-5229-524D9D961973}"/>
              </a:ext>
            </a:extLst>
          </p:cNvPr>
          <p:cNvSpPr>
            <a:spLocks noGrp="1"/>
          </p:cNvSpPr>
          <p:nvPr>
            <p:ph sz="half" idx="13"/>
          </p:nvPr>
        </p:nvSpPr>
        <p:spPr>
          <a:xfrm>
            <a:off x="3746157" y="2542901"/>
            <a:ext cx="2743200" cy="3634061"/>
          </a:xfrm>
          <a:solidFill>
            <a:schemeClr val="accent1"/>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a:extLst>
              <a:ext uri="{FF2B5EF4-FFF2-40B4-BE49-F238E27FC236}">
                <a16:creationId xmlns:a16="http://schemas.microsoft.com/office/drawing/2014/main" id="{8646D1D1-53C3-C312-8333-97BE33E8C956}"/>
              </a:ext>
            </a:extLst>
          </p:cNvPr>
          <p:cNvSpPr>
            <a:spLocks noGrp="1"/>
          </p:cNvSpPr>
          <p:nvPr>
            <p:ph sz="half" idx="14"/>
          </p:nvPr>
        </p:nvSpPr>
        <p:spPr>
          <a:xfrm>
            <a:off x="6645876" y="2542901"/>
            <a:ext cx="2743200" cy="3634061"/>
          </a:xfrm>
          <a:solidFill>
            <a:schemeClr val="accent5">
              <a:lumMod val="75000"/>
            </a:schemeClr>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0851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AA0C-60DA-6FDB-ED7E-AE932BB10E2A}"/>
              </a:ext>
            </a:extLst>
          </p:cNvPr>
          <p:cNvSpPr>
            <a:spLocks noGrp="1"/>
          </p:cNvSpPr>
          <p:nvPr>
            <p:ph type="title"/>
          </p:nvPr>
        </p:nvSpPr>
        <p:spPr>
          <a:xfrm>
            <a:off x="839788" y="365125"/>
            <a:ext cx="10515600" cy="1325563"/>
          </a:xfrm>
        </p:spPr>
        <p:txBody>
          <a:bodyPr anchor="b" anchorCtr="0"/>
          <a:lstStyle/>
          <a:p>
            <a:r>
              <a:rPr lang="en-GB"/>
              <a:t>Click to edit Master title style</a:t>
            </a:r>
            <a:endParaRPr lang="en-US"/>
          </a:p>
        </p:txBody>
      </p:sp>
      <p:sp>
        <p:nvSpPr>
          <p:cNvPr id="3" name="Text Placeholder 2">
            <a:extLst>
              <a:ext uri="{FF2B5EF4-FFF2-40B4-BE49-F238E27FC236}">
                <a16:creationId xmlns:a16="http://schemas.microsoft.com/office/drawing/2014/main" id="{487625EE-0A39-A621-6C7A-BB8F31B3F652}"/>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07C2F79-8497-4986-19E9-B66DCCC853E3}"/>
              </a:ext>
            </a:extLst>
          </p:cNvPr>
          <p:cNvSpPr>
            <a:spLocks noGrp="1"/>
          </p:cNvSpPr>
          <p:nvPr>
            <p:ph sz="half" idx="2"/>
          </p:nvPr>
        </p:nvSpPr>
        <p:spPr>
          <a:xfrm>
            <a:off x="839788" y="2693773"/>
            <a:ext cx="5157787" cy="34958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5E5C88-89D8-4B20-6CC1-A47015C2B8E1}"/>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8" name="Footer Placeholder 7">
            <a:extLst>
              <a:ext uri="{FF2B5EF4-FFF2-40B4-BE49-F238E27FC236}">
                <a16:creationId xmlns:a16="http://schemas.microsoft.com/office/drawing/2014/main" id="{6C4A6E88-AF69-0BD1-51A7-61631DEA2C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8E26FE-1ABD-07B5-79A5-CE6054CC9B6F}"/>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BA20FC69-E915-D9EA-1EF2-FCF69A054ACA}"/>
              </a:ext>
            </a:extLst>
          </p:cNvPr>
          <p:cNvSpPr>
            <a:spLocks noGrp="1"/>
          </p:cNvSpPr>
          <p:nvPr>
            <p:ph type="pic" sz="quarter" idx="14"/>
          </p:nvPr>
        </p:nvSpPr>
        <p:spPr>
          <a:xfrm>
            <a:off x="6970297" y="-134018"/>
            <a:ext cx="5655582" cy="5655582"/>
          </a:xfrm>
          <a:prstGeom prst="ellipse">
            <a:avLst/>
          </a:prstGeom>
          <a:noFill/>
          <a:ln w="0">
            <a:noFill/>
          </a:ln>
        </p:spPr>
        <p:txBody>
          <a:bodyPr anchor="ctr" anchorCtr="0"/>
          <a:lstStyle>
            <a:lvl1pPr algn="ctr">
              <a:defRPr>
                <a:solidFill>
                  <a:schemeClr val="tx1"/>
                </a:solidFill>
              </a:defRPr>
            </a:lvl1pPr>
          </a:lstStyle>
          <a:p>
            <a:endParaRPr lang="en-US"/>
          </a:p>
        </p:txBody>
      </p:sp>
    </p:spTree>
    <p:extLst>
      <p:ext uri="{BB962C8B-B14F-4D97-AF65-F5344CB8AC3E}">
        <p14:creationId xmlns:p14="http://schemas.microsoft.com/office/powerpoint/2010/main" val="395170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and Pictur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AA0C-60DA-6FDB-ED7E-AE932BB10E2A}"/>
              </a:ext>
            </a:extLst>
          </p:cNvPr>
          <p:cNvSpPr>
            <a:spLocks noGrp="1"/>
          </p:cNvSpPr>
          <p:nvPr>
            <p:ph type="title"/>
          </p:nvPr>
        </p:nvSpPr>
        <p:spPr>
          <a:xfrm>
            <a:off x="839788" y="365125"/>
            <a:ext cx="10515600" cy="1325563"/>
          </a:xfrm>
        </p:spPr>
        <p:txBody>
          <a:bodyPr anchor="b" anchorCtr="0"/>
          <a:lstStyle>
            <a:lvl1pPr>
              <a:defRPr>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87625EE-0A39-A621-6C7A-BB8F31B3F652}"/>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07C2F79-8497-4986-19E9-B66DCCC853E3}"/>
              </a:ext>
            </a:extLst>
          </p:cNvPr>
          <p:cNvSpPr>
            <a:spLocks noGrp="1"/>
          </p:cNvSpPr>
          <p:nvPr>
            <p:ph sz="half" idx="2"/>
          </p:nvPr>
        </p:nvSpPr>
        <p:spPr>
          <a:xfrm>
            <a:off x="839788" y="2693773"/>
            <a:ext cx="5157787" cy="3495890"/>
          </a:xfrm>
        </p:spPr>
        <p:txBody>
          <a:bodyPr/>
          <a:lstStyle>
            <a:lvl1pP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5E5C88-89D8-4B20-6CC1-A47015C2B8E1}"/>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8" name="Footer Placeholder 7">
            <a:extLst>
              <a:ext uri="{FF2B5EF4-FFF2-40B4-BE49-F238E27FC236}">
                <a16:creationId xmlns:a16="http://schemas.microsoft.com/office/drawing/2014/main" id="{6C4A6E88-AF69-0BD1-51A7-61631DEA2C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8E26FE-1ABD-07B5-79A5-CE6054CC9B6F}"/>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BA20FC69-E915-D9EA-1EF2-FCF69A054ACA}"/>
              </a:ext>
            </a:extLst>
          </p:cNvPr>
          <p:cNvSpPr>
            <a:spLocks noGrp="1"/>
          </p:cNvSpPr>
          <p:nvPr>
            <p:ph type="pic" sz="quarter" idx="14"/>
          </p:nvPr>
        </p:nvSpPr>
        <p:spPr>
          <a:xfrm>
            <a:off x="6970297" y="-136582"/>
            <a:ext cx="5655582" cy="5655582"/>
          </a:xfrm>
          <a:prstGeom prst="ellipse">
            <a:avLst/>
          </a:prstGeom>
          <a:noFill/>
          <a:ln w="0">
            <a:noFill/>
          </a:ln>
        </p:spPr>
        <p:txBody>
          <a:bodyPr anchor="ctr" anchorCtr="0"/>
          <a:lstStyle>
            <a:lvl1pPr algn="ctr">
              <a:defRPr>
                <a:solidFill>
                  <a:schemeClr val="bg1"/>
                </a:solidFill>
              </a:defRPr>
            </a:lvl1pPr>
          </a:lstStyle>
          <a:p>
            <a:endParaRPr lang="en-US"/>
          </a:p>
        </p:txBody>
      </p:sp>
    </p:spTree>
    <p:extLst>
      <p:ext uri="{BB962C8B-B14F-4D97-AF65-F5344CB8AC3E}">
        <p14:creationId xmlns:p14="http://schemas.microsoft.com/office/powerpoint/2010/main" val="2257014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F204F4BF-68C4-B8C2-D996-A83F82382F61}"/>
              </a:ext>
            </a:extLst>
          </p:cNvPr>
          <p:cNvPicPr>
            <a:picLocks noChangeAspect="1"/>
          </p:cNvPicPr>
          <p:nvPr userDrawn="1"/>
        </p:nvPicPr>
        <p:blipFill>
          <a:blip r:embed="rId2"/>
          <a:stretch>
            <a:fillRect/>
          </a:stretch>
        </p:blipFill>
        <p:spPr>
          <a:xfrm>
            <a:off x="0" y="0"/>
            <a:ext cx="12174278" cy="6858000"/>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FA93E9BE-D110-51D8-7292-583BD3D18EFE}"/>
              </a:ext>
            </a:extLst>
          </p:cNvPr>
          <p:cNvSpPr>
            <a:spLocks noGrp="1"/>
          </p:cNvSpPr>
          <p:nvPr>
            <p:ph type="pic" sz="quarter" idx="14"/>
          </p:nvPr>
        </p:nvSpPr>
        <p:spPr>
          <a:xfrm>
            <a:off x="6896309" y="1109766"/>
            <a:ext cx="4782218" cy="4782218"/>
          </a:xfrm>
          <a:prstGeom prst="ellipse">
            <a:avLst/>
          </a:prstGeom>
          <a:noFill/>
          <a:ln w="0">
            <a:noFill/>
          </a:ln>
        </p:spPr>
        <p:txBody>
          <a:bodyPr anchor="ctr" anchorCtr="0"/>
          <a:lstStyle>
            <a:lvl1pPr algn="ctr">
              <a:defRPr>
                <a:solidFill>
                  <a:schemeClr val="tx1"/>
                </a:solidFill>
              </a:defRPr>
            </a:lvl1pPr>
          </a:lstStyle>
          <a:p>
            <a:endParaRPr lang="en-US"/>
          </a:p>
        </p:txBody>
      </p:sp>
    </p:spTree>
    <p:extLst>
      <p:ext uri="{BB962C8B-B14F-4D97-AF65-F5344CB8AC3E}">
        <p14:creationId xmlns:p14="http://schemas.microsoft.com/office/powerpoint/2010/main" val="4223637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 styl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04F4BF-68C4-B8C2-D996-A83F82382F61}"/>
              </a:ext>
            </a:extLst>
          </p:cNvPr>
          <p:cNvPicPr>
            <a:picLocks noChangeAspect="1"/>
          </p:cNvPicPr>
          <p:nvPr userDrawn="1"/>
        </p:nvPicPr>
        <p:blipFill>
          <a:blip r:embed="rId2"/>
          <a:srcRect/>
          <a:stretch/>
        </p:blipFill>
        <p:spPr>
          <a:xfrm>
            <a:off x="0" y="0"/>
            <a:ext cx="12174278" cy="6857999"/>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marL="800100" indent="-342900">
              <a:buClr>
                <a:schemeClr val="accent1"/>
              </a:buClr>
              <a:buFont typeface="+mj-lt"/>
              <a:buAutoNum type="arabicPeriod"/>
              <a:defRPr>
                <a:solidFill>
                  <a:schemeClr val="tx1"/>
                </a:solidFill>
              </a:defRPr>
            </a:lvl2pPr>
            <a:lvl3pPr marL="1257300" indent="-342900">
              <a:buClr>
                <a:schemeClr val="accent1"/>
              </a:buClr>
              <a:buFont typeface="+mj-lt"/>
              <a:buAutoNum type="arabicPeriod"/>
              <a:defRPr/>
            </a:lvl3pPr>
            <a:lvl4pPr marL="1714500" indent="-342900">
              <a:buClr>
                <a:schemeClr val="accent1"/>
              </a:buClr>
              <a:buFont typeface="+mj-lt"/>
              <a:buAutoNum type="arabicPeriod"/>
              <a:defRPr/>
            </a:lvl4pPr>
            <a:lvl5pPr marL="2171700" indent="-342900">
              <a:buClr>
                <a:schemeClr val="accent1"/>
              </a:buClr>
              <a:buFont typeface="+mj-lt"/>
              <a:buAutoNum type="arabicPeriod"/>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FA93E9BE-D110-51D8-7292-583BD3D18EFE}"/>
              </a:ext>
            </a:extLst>
          </p:cNvPr>
          <p:cNvSpPr>
            <a:spLocks noGrp="1"/>
          </p:cNvSpPr>
          <p:nvPr>
            <p:ph type="pic" sz="quarter" idx="14"/>
          </p:nvPr>
        </p:nvSpPr>
        <p:spPr>
          <a:xfrm>
            <a:off x="6896309" y="1109766"/>
            <a:ext cx="4782218" cy="4782218"/>
          </a:xfrm>
          <a:prstGeom prst="ellipse">
            <a:avLst/>
          </a:prstGeom>
          <a:noFill/>
          <a:ln w="0">
            <a:noFill/>
          </a:ln>
        </p:spPr>
        <p:txBody>
          <a:bodyPr anchor="ctr" anchorCtr="0"/>
          <a:lstStyle>
            <a:lvl1pPr algn="ctr">
              <a:defRPr>
                <a:solidFill>
                  <a:schemeClr val="tx1"/>
                </a:solidFill>
              </a:defRPr>
            </a:lvl1pPr>
          </a:lstStyle>
          <a:p>
            <a:endParaRPr lang="en-US"/>
          </a:p>
        </p:txBody>
      </p:sp>
    </p:spTree>
    <p:extLst>
      <p:ext uri="{BB962C8B-B14F-4D97-AF65-F5344CB8AC3E}">
        <p14:creationId xmlns:p14="http://schemas.microsoft.com/office/powerpoint/2010/main" val="151812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9CC4-C0E6-0F08-D370-AFD9588B3DC9}"/>
              </a:ext>
            </a:extLst>
          </p:cNvPr>
          <p:cNvSpPr>
            <a:spLocks noGrp="1"/>
          </p:cNvSpPr>
          <p:nvPr>
            <p:ph type="ctrTitle"/>
          </p:nvPr>
        </p:nvSpPr>
        <p:spPr>
          <a:xfrm>
            <a:off x="853437" y="3396342"/>
            <a:ext cx="9144000" cy="605661"/>
          </a:xfrm>
        </p:spPr>
        <p:txBody>
          <a:bodyPr anchor="ctr" anchorCtr="0">
            <a:normAutofit/>
          </a:bodyPr>
          <a:lstStyle>
            <a:lvl1pPr algn="l">
              <a:defRPr sz="28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12B12572-B274-C48A-670F-1FCB018590B8}"/>
              </a:ext>
            </a:extLst>
          </p:cNvPr>
          <p:cNvSpPr>
            <a:spLocks noGrp="1"/>
          </p:cNvSpPr>
          <p:nvPr>
            <p:ph type="subTitle" idx="1"/>
          </p:nvPr>
        </p:nvSpPr>
        <p:spPr>
          <a:xfrm>
            <a:off x="853437" y="4002004"/>
            <a:ext cx="9144000" cy="193506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8" name="Picture 7" descr="A picture containing bubble, person, colorful&#10;&#10;Description automatically generated">
            <a:extLst>
              <a:ext uri="{FF2B5EF4-FFF2-40B4-BE49-F238E27FC236}">
                <a16:creationId xmlns:a16="http://schemas.microsoft.com/office/drawing/2014/main" id="{E4E25C0B-62EE-74A1-96E6-4FB4A79828E4}"/>
              </a:ext>
            </a:extLst>
          </p:cNvPr>
          <p:cNvPicPr>
            <a:picLocks noChangeAspect="1"/>
          </p:cNvPicPr>
          <p:nvPr userDrawn="1"/>
        </p:nvPicPr>
        <p:blipFill>
          <a:blip r:embed="rId2"/>
          <a:stretch>
            <a:fillRect/>
          </a:stretch>
        </p:blipFill>
        <p:spPr>
          <a:xfrm>
            <a:off x="8127428" y="7665"/>
            <a:ext cx="4064572" cy="3911192"/>
          </a:xfrm>
          <a:prstGeom prst="rect">
            <a:avLst/>
          </a:prstGeom>
        </p:spPr>
      </p:pic>
      <p:cxnSp>
        <p:nvCxnSpPr>
          <p:cNvPr id="12" name="Straight Connector 11">
            <a:extLst>
              <a:ext uri="{FF2B5EF4-FFF2-40B4-BE49-F238E27FC236}">
                <a16:creationId xmlns:a16="http://schemas.microsoft.com/office/drawing/2014/main" id="{9A70AD86-C0A5-98B4-6396-3C069957C4E7}"/>
              </a:ext>
            </a:extLst>
          </p:cNvPr>
          <p:cNvCxnSpPr>
            <a:cxnSpLocks/>
          </p:cNvCxnSpPr>
          <p:nvPr userDrawn="1"/>
        </p:nvCxnSpPr>
        <p:spPr>
          <a:xfrm>
            <a:off x="853437" y="3378925"/>
            <a:ext cx="3648891" cy="1741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5B00601-7261-AD46-F392-55A2EA378BAA}"/>
              </a:ext>
            </a:extLst>
          </p:cNvPr>
          <p:cNvPicPr>
            <a:picLocks noChangeAspect="1"/>
          </p:cNvPicPr>
          <p:nvPr userDrawn="1"/>
        </p:nvPicPr>
        <p:blipFill>
          <a:blip r:embed="rId3"/>
          <a:srcRect/>
          <a:stretch/>
        </p:blipFill>
        <p:spPr>
          <a:xfrm>
            <a:off x="853437" y="2314447"/>
            <a:ext cx="3648891" cy="854837"/>
          </a:xfrm>
          <a:prstGeom prst="rect">
            <a:avLst/>
          </a:prstGeom>
        </p:spPr>
      </p:pic>
    </p:spTree>
    <p:extLst>
      <p:ext uri="{BB962C8B-B14F-4D97-AF65-F5344CB8AC3E}">
        <p14:creationId xmlns:p14="http://schemas.microsoft.com/office/powerpoint/2010/main" val="216534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 and imag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04F4BF-68C4-B8C2-D996-A83F82382F61}"/>
              </a:ext>
            </a:extLst>
          </p:cNvPr>
          <p:cNvPicPr>
            <a:picLocks noChangeAspect="1"/>
          </p:cNvPicPr>
          <p:nvPr userDrawn="1"/>
        </p:nvPicPr>
        <p:blipFill>
          <a:blip r:embed="rId2"/>
          <a:srcRect/>
          <a:stretch/>
        </p:blipFill>
        <p:spPr>
          <a:xfrm>
            <a:off x="0" y="0"/>
            <a:ext cx="12174277" cy="6857999"/>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FA93E9BE-D110-51D8-7292-583BD3D18EFE}"/>
              </a:ext>
            </a:extLst>
          </p:cNvPr>
          <p:cNvSpPr>
            <a:spLocks noGrp="1"/>
          </p:cNvSpPr>
          <p:nvPr>
            <p:ph type="pic" sz="quarter" idx="14"/>
          </p:nvPr>
        </p:nvSpPr>
        <p:spPr>
          <a:xfrm>
            <a:off x="6896309" y="1109766"/>
            <a:ext cx="4782218" cy="4782218"/>
          </a:xfrm>
          <a:prstGeom prst="ellipse">
            <a:avLst/>
          </a:prstGeom>
          <a:noFill/>
          <a:ln w="0">
            <a:noFill/>
          </a:ln>
        </p:spPr>
        <p:txBody>
          <a:bodyPr anchor="ctr" anchorCtr="0"/>
          <a:lstStyle>
            <a:lvl1pPr algn="ctr">
              <a:defRPr>
                <a:solidFill>
                  <a:schemeClr val="tx1"/>
                </a:solidFill>
              </a:defRPr>
            </a:lvl1pPr>
          </a:lstStyle>
          <a:p>
            <a:endParaRPr lang="en-US"/>
          </a:p>
        </p:txBody>
      </p:sp>
    </p:spTree>
    <p:extLst>
      <p:ext uri="{BB962C8B-B14F-4D97-AF65-F5344CB8AC3E}">
        <p14:creationId xmlns:p14="http://schemas.microsoft.com/office/powerpoint/2010/main" val="2739109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3 column ">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A1BB6A0-4125-A583-3667-127CD101240F}"/>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6" name="Footer Placeholder 5">
            <a:extLst>
              <a:ext uri="{FF2B5EF4-FFF2-40B4-BE49-F238E27FC236}">
                <a16:creationId xmlns:a16="http://schemas.microsoft.com/office/drawing/2014/main" id="{BC884F6F-F1B4-C1B7-BE9F-CD8486675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5FF99-5B8B-2389-BF14-04F98E1D769A}"/>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Title 1">
            <a:extLst>
              <a:ext uri="{FF2B5EF4-FFF2-40B4-BE49-F238E27FC236}">
                <a16:creationId xmlns:a16="http://schemas.microsoft.com/office/drawing/2014/main" id="{D3EE144B-7F0B-B493-AC8C-3CF6A3F61BEE}"/>
              </a:ext>
            </a:extLst>
          </p:cNvPr>
          <p:cNvSpPr txBox="1">
            <a:spLocks/>
          </p:cNvSpPr>
          <p:nvPr userDrawn="1"/>
        </p:nvSpPr>
        <p:spPr>
          <a:xfrm>
            <a:off x="838200" y="966016"/>
            <a:ext cx="77724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Helvetica" pitchFamily="2" charset="0"/>
                <a:ea typeface="+mj-ea"/>
                <a:cs typeface="+mj-cs"/>
              </a:defRPr>
            </a:lvl1pPr>
          </a:lstStyle>
          <a:p>
            <a:r>
              <a:rPr lang="en-GB" sz="2800"/>
              <a:t>Click to edit Master title style</a:t>
            </a:r>
            <a:endParaRPr lang="en-US" sz="2800"/>
          </a:p>
        </p:txBody>
      </p:sp>
      <p:sp>
        <p:nvSpPr>
          <p:cNvPr id="2" name="Content Placeholder 2">
            <a:extLst>
              <a:ext uri="{FF2B5EF4-FFF2-40B4-BE49-F238E27FC236}">
                <a16:creationId xmlns:a16="http://schemas.microsoft.com/office/drawing/2014/main" id="{F7CEABFE-6CDC-2644-2C90-B047320D71CD}"/>
              </a:ext>
            </a:extLst>
          </p:cNvPr>
          <p:cNvSpPr>
            <a:spLocks noGrp="1"/>
          </p:cNvSpPr>
          <p:nvPr>
            <p:ph idx="1"/>
          </p:nvPr>
        </p:nvSpPr>
        <p:spPr>
          <a:xfrm>
            <a:off x="838200" y="2542903"/>
            <a:ext cx="5661454"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descr="Icon&#10;&#10;Description automatically generated">
            <a:extLst>
              <a:ext uri="{FF2B5EF4-FFF2-40B4-BE49-F238E27FC236}">
                <a16:creationId xmlns:a16="http://schemas.microsoft.com/office/drawing/2014/main" id="{C9842AA1-B9E7-922C-016D-9B063DD906D6}"/>
              </a:ext>
            </a:extLst>
          </p:cNvPr>
          <p:cNvPicPr>
            <a:picLocks noChangeAspect="1"/>
          </p:cNvPicPr>
          <p:nvPr userDrawn="1"/>
        </p:nvPicPr>
        <p:blipFill rotWithShape="1">
          <a:blip r:embed="rId2"/>
          <a:srcRect l="55000" b="5717"/>
          <a:stretch/>
        </p:blipFill>
        <p:spPr>
          <a:xfrm>
            <a:off x="8855676" y="1"/>
            <a:ext cx="3336324" cy="3937686"/>
          </a:xfrm>
          <a:prstGeom prst="rect">
            <a:avLst/>
          </a:prstGeom>
        </p:spPr>
      </p:pic>
      <p:sp>
        <p:nvSpPr>
          <p:cNvPr id="13" name="Picture Placeholder 7">
            <a:extLst>
              <a:ext uri="{FF2B5EF4-FFF2-40B4-BE49-F238E27FC236}">
                <a16:creationId xmlns:a16="http://schemas.microsoft.com/office/drawing/2014/main" id="{ACE84E53-A5E0-791B-4FC1-E6B429918892}"/>
              </a:ext>
            </a:extLst>
          </p:cNvPr>
          <p:cNvSpPr>
            <a:spLocks noGrp="1"/>
          </p:cNvSpPr>
          <p:nvPr>
            <p:ph type="pic" sz="quarter" idx="15"/>
          </p:nvPr>
        </p:nvSpPr>
        <p:spPr>
          <a:xfrm>
            <a:off x="9007935" y="241846"/>
            <a:ext cx="3453996" cy="3453996"/>
          </a:xfrm>
          <a:prstGeom prst="ellipse">
            <a:avLst/>
          </a:prstGeom>
          <a:noFill/>
          <a:ln w="0">
            <a:noFill/>
          </a:ln>
        </p:spPr>
        <p:txBody>
          <a:bodyPr anchor="ctr" anchorCtr="0"/>
          <a:lstStyle>
            <a:lvl1pPr algn="ctr">
              <a:defRPr>
                <a:solidFill>
                  <a:schemeClr val="tx1"/>
                </a:solidFill>
              </a:defRPr>
            </a:lvl1pPr>
          </a:lstStyle>
          <a:p>
            <a:endParaRPr lang="en-US"/>
          </a:p>
        </p:txBody>
      </p:sp>
      <p:sp>
        <p:nvSpPr>
          <p:cNvPr id="11" name="Content Placeholder 2">
            <a:extLst>
              <a:ext uri="{FF2B5EF4-FFF2-40B4-BE49-F238E27FC236}">
                <a16:creationId xmlns:a16="http://schemas.microsoft.com/office/drawing/2014/main" id="{8646D1D1-53C3-C312-8333-97BE33E8C956}"/>
              </a:ext>
            </a:extLst>
          </p:cNvPr>
          <p:cNvSpPr>
            <a:spLocks noGrp="1"/>
          </p:cNvSpPr>
          <p:nvPr>
            <p:ph sz="half" idx="14"/>
          </p:nvPr>
        </p:nvSpPr>
        <p:spPr>
          <a:xfrm>
            <a:off x="6645876" y="2542901"/>
            <a:ext cx="2743200" cy="3634061"/>
          </a:xfrm>
          <a:solidFill>
            <a:schemeClr val="accent5">
              <a:lumMod val="75000"/>
            </a:schemeClr>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34230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ext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4557584"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7" name="Content Placeholder 2">
            <a:extLst>
              <a:ext uri="{FF2B5EF4-FFF2-40B4-BE49-F238E27FC236}">
                <a16:creationId xmlns:a16="http://schemas.microsoft.com/office/drawing/2014/main" id="{9BE48F85-2D9B-B787-AF97-5EE5D4E6EF92}"/>
              </a:ext>
            </a:extLst>
          </p:cNvPr>
          <p:cNvSpPr>
            <a:spLocks noGrp="1"/>
          </p:cNvSpPr>
          <p:nvPr>
            <p:ph idx="13"/>
          </p:nvPr>
        </p:nvSpPr>
        <p:spPr>
          <a:xfrm>
            <a:off x="5583194" y="2542903"/>
            <a:ext cx="4557584"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descr="A picture containing text&#10;&#10;Description automatically generated">
            <a:extLst>
              <a:ext uri="{FF2B5EF4-FFF2-40B4-BE49-F238E27FC236}">
                <a16:creationId xmlns:a16="http://schemas.microsoft.com/office/drawing/2014/main" id="{20C3EBEB-AD22-850D-5526-25A240AD5D23}"/>
              </a:ext>
            </a:extLst>
          </p:cNvPr>
          <p:cNvPicPr>
            <a:picLocks noChangeAspect="1"/>
          </p:cNvPicPr>
          <p:nvPr userDrawn="1"/>
        </p:nvPicPr>
        <p:blipFill rotWithShape="1">
          <a:blip r:embed="rId2"/>
          <a:srcRect l="60850"/>
          <a:stretch/>
        </p:blipFill>
        <p:spPr>
          <a:xfrm>
            <a:off x="7422292" y="-4991"/>
            <a:ext cx="4769708" cy="6862991"/>
          </a:xfrm>
          <a:prstGeom prst="rect">
            <a:avLst/>
          </a:prstGeom>
        </p:spPr>
      </p:pic>
    </p:spTree>
    <p:extLst>
      <p:ext uri="{BB962C8B-B14F-4D97-AF65-F5344CB8AC3E}">
        <p14:creationId xmlns:p14="http://schemas.microsoft.com/office/powerpoint/2010/main" val="118692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C38B-9C58-638D-D043-58A0A87EE17F}"/>
              </a:ext>
            </a:extLst>
          </p:cNvPr>
          <p:cNvSpPr>
            <a:spLocks noGrp="1"/>
          </p:cNvSpPr>
          <p:nvPr>
            <p:ph type="title"/>
          </p:nvPr>
        </p:nvSpPr>
        <p:spPr>
          <a:xfrm>
            <a:off x="839788" y="457200"/>
            <a:ext cx="3932237" cy="1600200"/>
          </a:xfrm>
        </p:spPr>
        <p:txBody>
          <a:bodyPr anchor="b">
            <a:normAutofit/>
          </a:bodyPr>
          <a:lstStyle>
            <a:lvl1pPr>
              <a:defRPr sz="2800"/>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5C061BF4-9E0D-7539-A8AE-FABE18C0A2BB}"/>
              </a:ext>
            </a:extLst>
          </p:cNvPr>
          <p:cNvSpPr>
            <a:spLocks noGrp="1"/>
          </p:cNvSpPr>
          <p:nvPr>
            <p:ph type="body" sz="half" idx="2"/>
          </p:nvPr>
        </p:nvSpPr>
        <p:spPr>
          <a:xfrm>
            <a:off x="839788" y="2166550"/>
            <a:ext cx="3932237" cy="37024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506928-DFA8-3785-66AC-F679989E4AED}"/>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6" name="Footer Placeholder 5">
            <a:extLst>
              <a:ext uri="{FF2B5EF4-FFF2-40B4-BE49-F238E27FC236}">
                <a16:creationId xmlns:a16="http://schemas.microsoft.com/office/drawing/2014/main" id="{393D5122-8472-07A3-14E8-640DE2FEB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820B4-66EF-C539-4A01-939E5D85D344}"/>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Chart Placeholder 8">
            <a:extLst>
              <a:ext uri="{FF2B5EF4-FFF2-40B4-BE49-F238E27FC236}">
                <a16:creationId xmlns:a16="http://schemas.microsoft.com/office/drawing/2014/main" id="{59E85816-FA08-ABBC-CB05-81889B19BCAC}"/>
              </a:ext>
            </a:extLst>
          </p:cNvPr>
          <p:cNvSpPr>
            <a:spLocks noGrp="1"/>
          </p:cNvSpPr>
          <p:nvPr>
            <p:ph type="chart" sz="quarter" idx="13"/>
          </p:nvPr>
        </p:nvSpPr>
        <p:spPr>
          <a:xfrm>
            <a:off x="4901514" y="2166550"/>
            <a:ext cx="6452286" cy="3702438"/>
          </a:xfrm>
        </p:spPr>
        <p:txBody>
          <a:bodyPr/>
          <a:lstStyle/>
          <a:p>
            <a:endParaRPr lang="en-US"/>
          </a:p>
        </p:txBody>
      </p:sp>
    </p:spTree>
    <p:extLst>
      <p:ext uri="{BB962C8B-B14F-4D97-AF65-F5344CB8AC3E}">
        <p14:creationId xmlns:p14="http://schemas.microsoft.com/office/powerpoint/2010/main" val="1350995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8048-FCBB-5EFE-33D0-EFD97EE56672}"/>
              </a:ext>
            </a:extLst>
          </p:cNvPr>
          <p:cNvSpPr>
            <a:spLocks noGrp="1"/>
          </p:cNvSpPr>
          <p:nvPr>
            <p:ph type="title"/>
          </p:nvPr>
        </p:nvSpPr>
        <p:spPr>
          <a:xfrm>
            <a:off x="839788" y="457200"/>
            <a:ext cx="3932237" cy="1600200"/>
          </a:xfrm>
        </p:spPr>
        <p:txBody>
          <a:bodyPr anchor="b">
            <a:normAutofit/>
          </a:bodyPr>
          <a:lstStyle>
            <a:lvl1pPr>
              <a:defRPr sz="2800"/>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514A0D9C-BA49-25A0-001A-62891E7001AD}"/>
              </a:ext>
            </a:extLst>
          </p:cNvPr>
          <p:cNvSpPr>
            <a:spLocks noGrp="1"/>
          </p:cNvSpPr>
          <p:nvPr>
            <p:ph type="body" sz="half" idx="2"/>
          </p:nvPr>
        </p:nvSpPr>
        <p:spPr>
          <a:xfrm>
            <a:off x="839788" y="2183026"/>
            <a:ext cx="3932237" cy="36777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71796E-9DA4-3D5A-CB4E-D43006D8C384}"/>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6" name="Footer Placeholder 5">
            <a:extLst>
              <a:ext uri="{FF2B5EF4-FFF2-40B4-BE49-F238E27FC236}">
                <a16:creationId xmlns:a16="http://schemas.microsoft.com/office/drawing/2014/main" id="{8BAE82B6-B188-7951-8B81-BBACFB2E3A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1ED27E-28D5-BE9C-B649-E06F0EC6DA4D}"/>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Table Placeholder 8">
            <a:extLst>
              <a:ext uri="{FF2B5EF4-FFF2-40B4-BE49-F238E27FC236}">
                <a16:creationId xmlns:a16="http://schemas.microsoft.com/office/drawing/2014/main" id="{8693B475-51EC-A541-142B-3EA60779CB7A}"/>
              </a:ext>
            </a:extLst>
          </p:cNvPr>
          <p:cNvSpPr>
            <a:spLocks noGrp="1"/>
          </p:cNvSpPr>
          <p:nvPr>
            <p:ph type="tbl" sz="quarter" idx="13"/>
          </p:nvPr>
        </p:nvSpPr>
        <p:spPr>
          <a:xfrm>
            <a:off x="4909751" y="2182512"/>
            <a:ext cx="6444049" cy="3678238"/>
          </a:xfrm>
        </p:spPr>
        <p:txBody>
          <a:bodyPr/>
          <a:lstStyle/>
          <a:p>
            <a:endParaRPr lang="en-US"/>
          </a:p>
        </p:txBody>
      </p:sp>
    </p:spTree>
    <p:extLst>
      <p:ext uri="{BB962C8B-B14F-4D97-AF65-F5344CB8AC3E}">
        <p14:creationId xmlns:p14="http://schemas.microsoft.com/office/powerpoint/2010/main" val="622064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5734-6C06-115D-7073-5DCDEEC35A0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9780471-EE65-8E2B-FFC6-436ACFBB19F1}"/>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4" name="Footer Placeholder 3">
            <a:extLst>
              <a:ext uri="{FF2B5EF4-FFF2-40B4-BE49-F238E27FC236}">
                <a16:creationId xmlns:a16="http://schemas.microsoft.com/office/drawing/2014/main" id="{0068BD3C-2CCA-A8B2-0B72-91D8E42099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3AB968-1815-9857-0072-8A7987BB8F48}"/>
              </a:ext>
            </a:extLst>
          </p:cNvPr>
          <p:cNvSpPr>
            <a:spLocks noGrp="1"/>
          </p:cNvSpPr>
          <p:nvPr>
            <p:ph type="sldNum" sz="quarter" idx="12"/>
          </p:nvPr>
        </p:nvSpPr>
        <p:spPr/>
        <p:txBody>
          <a:bodyPr/>
          <a:lstStyle/>
          <a:p>
            <a:fld id="{F18C1551-D6E1-A942-8499-E8D36291F223}" type="slidenum">
              <a:rPr lang="en-US" smtClean="0"/>
              <a:t>‹#›</a:t>
            </a:fld>
            <a:endParaRPr lang="en-US"/>
          </a:p>
        </p:txBody>
      </p:sp>
    </p:spTree>
    <p:extLst>
      <p:ext uri="{BB962C8B-B14F-4D97-AF65-F5344CB8AC3E}">
        <p14:creationId xmlns:p14="http://schemas.microsoft.com/office/powerpoint/2010/main" val="3277049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FE56FF-31D7-C973-2C0E-756171EAF676}"/>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3" name="Footer Placeholder 2">
            <a:extLst>
              <a:ext uri="{FF2B5EF4-FFF2-40B4-BE49-F238E27FC236}">
                <a16:creationId xmlns:a16="http://schemas.microsoft.com/office/drawing/2014/main" id="{ED725E1F-34A8-7E44-AE2E-42BC166034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6A4461-A27F-6FF7-D992-AA9C0DA776CF}"/>
              </a:ext>
            </a:extLst>
          </p:cNvPr>
          <p:cNvSpPr>
            <a:spLocks noGrp="1"/>
          </p:cNvSpPr>
          <p:nvPr>
            <p:ph type="sldNum" sz="quarter" idx="12"/>
          </p:nvPr>
        </p:nvSpPr>
        <p:spPr/>
        <p:txBody>
          <a:bodyPr/>
          <a:lstStyle/>
          <a:p>
            <a:fld id="{F18C1551-D6E1-A942-8499-E8D36291F223}" type="slidenum">
              <a:rPr lang="en-US" smtClean="0"/>
              <a:t>‹#›</a:t>
            </a:fld>
            <a:endParaRPr lang="en-US"/>
          </a:p>
        </p:txBody>
      </p:sp>
    </p:spTree>
    <p:extLst>
      <p:ext uri="{BB962C8B-B14F-4D97-AF65-F5344CB8AC3E}">
        <p14:creationId xmlns:p14="http://schemas.microsoft.com/office/powerpoint/2010/main" val="3064188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14" name="Picture 13">
            <a:extLst>
              <a:ext uri="{FF2B5EF4-FFF2-40B4-BE49-F238E27FC236}">
                <a16:creationId xmlns:a16="http://schemas.microsoft.com/office/drawing/2014/main" id="{C5B00601-7261-AD46-F392-55A2EA378BAA}"/>
              </a:ext>
            </a:extLst>
          </p:cNvPr>
          <p:cNvPicPr>
            <a:picLocks noChangeAspect="1"/>
          </p:cNvPicPr>
          <p:nvPr userDrawn="1"/>
        </p:nvPicPr>
        <p:blipFill>
          <a:blip r:embed="rId2"/>
          <a:srcRect/>
          <a:stretch/>
        </p:blipFill>
        <p:spPr>
          <a:xfrm>
            <a:off x="838200" y="3705500"/>
            <a:ext cx="2478565" cy="580661"/>
          </a:xfrm>
          <a:prstGeom prst="rect">
            <a:avLst/>
          </a:prstGeom>
        </p:spPr>
      </p:pic>
      <p:sp>
        <p:nvSpPr>
          <p:cNvPr id="7" name="TextBox 6">
            <a:extLst>
              <a:ext uri="{FF2B5EF4-FFF2-40B4-BE49-F238E27FC236}">
                <a16:creationId xmlns:a16="http://schemas.microsoft.com/office/drawing/2014/main" id="{158BDBDE-4AB6-C76C-FDC9-31CD1A6940CF}"/>
              </a:ext>
            </a:extLst>
          </p:cNvPr>
          <p:cNvSpPr txBox="1"/>
          <p:nvPr userDrawn="1"/>
        </p:nvSpPr>
        <p:spPr>
          <a:xfrm>
            <a:off x="739344" y="4502674"/>
            <a:ext cx="5123935" cy="584775"/>
          </a:xfrm>
          <a:prstGeom prst="rect">
            <a:avLst/>
          </a:prstGeom>
          <a:noFill/>
        </p:spPr>
        <p:txBody>
          <a:bodyPr wrap="square" rtlCol="0">
            <a:spAutoFit/>
          </a:bodyPr>
          <a:lstStyle/>
          <a:p>
            <a:pPr algn="l"/>
            <a:r>
              <a:rPr lang="en-US" sz="1600" b="0" i="0">
                <a:solidFill>
                  <a:schemeClr val="bg1"/>
                </a:solidFill>
                <a:latin typeface="Helvetica" pitchFamily="2" charset="0"/>
              </a:rPr>
              <a:t>Find out more at </a:t>
            </a:r>
            <a:r>
              <a:rPr lang="en-US" sz="1600" b="0" i="0">
                <a:solidFill>
                  <a:schemeClr val="bg1"/>
                </a:solidFill>
                <a:latin typeface="Helvetica" pitchFamily="2" charset="0"/>
                <a:hlinkClick r:id="rId3">
                  <a:extLst>
                    <a:ext uri="{A12FA001-AC4F-418D-AE19-62706E023703}">
                      <ahyp:hlinkClr xmlns:ahyp="http://schemas.microsoft.com/office/drawing/2018/hyperlinkcolor" val="tx"/>
                    </a:ext>
                  </a:extLst>
                </a:hlinkClick>
              </a:rPr>
              <a:t>thamesvalleyberkshire.co.uk</a:t>
            </a:r>
            <a:endParaRPr lang="en-US" sz="1600" b="0" i="0">
              <a:solidFill>
                <a:schemeClr val="bg1"/>
              </a:solidFill>
              <a:latin typeface="Helvetica" pitchFamily="2" charset="0"/>
            </a:endParaRPr>
          </a:p>
          <a:p>
            <a:pPr algn="l"/>
            <a:r>
              <a:rPr lang="en-US" sz="1600" b="0" i="0">
                <a:solidFill>
                  <a:schemeClr val="bg1"/>
                </a:solidFill>
                <a:latin typeface="Helvetica" pitchFamily="2" charset="0"/>
              </a:rPr>
              <a:t>Follow Berkshire LEP</a:t>
            </a:r>
          </a:p>
        </p:txBody>
      </p:sp>
      <p:pic>
        <p:nvPicPr>
          <p:cNvPr id="10" name="Picture 9" descr="A white cloud in the sky&#10;&#10;Description automatically generated with low confidence">
            <a:hlinkClick r:id="rId4"/>
            <a:extLst>
              <a:ext uri="{FF2B5EF4-FFF2-40B4-BE49-F238E27FC236}">
                <a16:creationId xmlns:a16="http://schemas.microsoft.com/office/drawing/2014/main" id="{99E36386-0882-B0F2-9FA6-B69C6A5B1CFC}"/>
              </a:ext>
            </a:extLst>
          </p:cNvPr>
          <p:cNvPicPr>
            <a:picLocks noChangeAspect="1"/>
          </p:cNvPicPr>
          <p:nvPr userDrawn="1"/>
        </p:nvPicPr>
        <p:blipFill>
          <a:blip r:embed="rId5"/>
          <a:stretch>
            <a:fillRect/>
          </a:stretch>
        </p:blipFill>
        <p:spPr>
          <a:xfrm>
            <a:off x="826868" y="5185880"/>
            <a:ext cx="279400" cy="279400"/>
          </a:xfrm>
          <a:prstGeom prst="rect">
            <a:avLst/>
          </a:prstGeom>
        </p:spPr>
      </p:pic>
      <p:sp>
        <p:nvSpPr>
          <p:cNvPr id="11" name="TextBox 10">
            <a:extLst>
              <a:ext uri="{FF2B5EF4-FFF2-40B4-BE49-F238E27FC236}">
                <a16:creationId xmlns:a16="http://schemas.microsoft.com/office/drawing/2014/main" id="{0CD43CA0-32E0-D866-F44E-9E242F78F033}"/>
              </a:ext>
            </a:extLst>
          </p:cNvPr>
          <p:cNvSpPr txBox="1"/>
          <p:nvPr userDrawn="1"/>
        </p:nvSpPr>
        <p:spPr>
          <a:xfrm>
            <a:off x="1170799" y="5248636"/>
            <a:ext cx="947352" cy="153888"/>
          </a:xfrm>
          <a:prstGeom prst="rect">
            <a:avLst/>
          </a:prstGeom>
          <a:noFill/>
        </p:spPr>
        <p:txBody>
          <a:bodyPr wrap="square" lIns="0" tIns="0" rIns="0" bIns="0" rtlCol="0">
            <a:spAutoFit/>
          </a:bodyPr>
          <a:lstStyle/>
          <a:p>
            <a:pPr algn="l"/>
            <a:r>
              <a:rPr lang="en-US" sz="1000" b="0" i="0">
                <a:solidFill>
                  <a:schemeClr val="bg1"/>
                </a:solidFill>
                <a:latin typeface="Helvetica" pitchFamily="2" charset="0"/>
              </a:rPr>
              <a:t>@</a:t>
            </a:r>
            <a:r>
              <a:rPr lang="en-US" sz="1000" b="0" i="0">
                <a:solidFill>
                  <a:schemeClr val="bg1"/>
                </a:solidFill>
                <a:latin typeface="Helvetica" pitchFamily="2" charset="0"/>
                <a:hlinkClick r:id="rId4">
                  <a:extLst>
                    <a:ext uri="{A12FA001-AC4F-418D-AE19-62706E023703}">
                      <ahyp:hlinkClr xmlns:ahyp="http://schemas.microsoft.com/office/drawing/2018/hyperlinkcolor" val="tx"/>
                    </a:ext>
                  </a:extLst>
                </a:hlinkClick>
              </a:rPr>
              <a:t>BerksLEP</a:t>
            </a:r>
            <a:endParaRPr lang="en-US" sz="1000" b="0" i="0">
              <a:solidFill>
                <a:schemeClr val="bg1"/>
              </a:solidFill>
              <a:latin typeface="Helvetica" pitchFamily="2" charset="0"/>
            </a:endParaRPr>
          </a:p>
        </p:txBody>
      </p:sp>
      <p:pic>
        <p:nvPicPr>
          <p:cNvPr id="13" name="Picture 12">
            <a:hlinkClick r:id="rId6"/>
            <a:extLst>
              <a:ext uri="{FF2B5EF4-FFF2-40B4-BE49-F238E27FC236}">
                <a16:creationId xmlns:a16="http://schemas.microsoft.com/office/drawing/2014/main" id="{08CECA37-7B8C-555D-7064-2F94303D47D4}"/>
              </a:ext>
            </a:extLst>
          </p:cNvPr>
          <p:cNvPicPr>
            <a:picLocks noChangeAspect="1"/>
          </p:cNvPicPr>
          <p:nvPr userDrawn="1"/>
        </p:nvPicPr>
        <p:blipFill>
          <a:blip r:embed="rId7"/>
          <a:srcRect/>
          <a:stretch/>
        </p:blipFill>
        <p:spPr>
          <a:xfrm>
            <a:off x="2235538" y="5185880"/>
            <a:ext cx="279400" cy="279400"/>
          </a:xfrm>
          <a:prstGeom prst="rect">
            <a:avLst/>
          </a:prstGeom>
        </p:spPr>
      </p:pic>
      <p:sp>
        <p:nvSpPr>
          <p:cNvPr id="15" name="TextBox 14">
            <a:hlinkClick r:id="rId6"/>
            <a:extLst>
              <a:ext uri="{FF2B5EF4-FFF2-40B4-BE49-F238E27FC236}">
                <a16:creationId xmlns:a16="http://schemas.microsoft.com/office/drawing/2014/main" id="{C716A641-C26E-B2F9-30C2-2EAB74E7D33A}"/>
              </a:ext>
            </a:extLst>
          </p:cNvPr>
          <p:cNvSpPr txBox="1"/>
          <p:nvPr userDrawn="1"/>
        </p:nvSpPr>
        <p:spPr>
          <a:xfrm>
            <a:off x="2579469" y="5248636"/>
            <a:ext cx="2652584" cy="153888"/>
          </a:xfrm>
          <a:prstGeom prst="rect">
            <a:avLst/>
          </a:prstGeom>
          <a:noFill/>
        </p:spPr>
        <p:txBody>
          <a:bodyPr wrap="square" lIns="0" tIns="0" rIns="0" bIns="0" rtlCol="0">
            <a:spAutoFit/>
          </a:bodyPr>
          <a:lstStyle/>
          <a:p>
            <a:pPr algn="l"/>
            <a:r>
              <a:rPr lang="en-US" sz="1000" b="0" i="0">
                <a:solidFill>
                  <a:schemeClr val="bg1"/>
                </a:solidFill>
                <a:latin typeface="Helvetica" pitchFamily="2" charset="0"/>
                <a:hlinkClick r:id="rId6">
                  <a:extLst>
                    <a:ext uri="{A12FA001-AC4F-418D-AE19-62706E023703}">
                      <ahyp:hlinkClr xmlns:ahyp="http://schemas.microsoft.com/office/drawing/2018/hyperlinkcolor" val="tx"/>
                    </a:ext>
                  </a:extLst>
                </a:hlinkClick>
              </a:rPr>
              <a:t>@Berkshire-local-enterprise-partnership</a:t>
            </a:r>
            <a:endParaRPr lang="en-US" sz="1000" b="0" i="0">
              <a:solidFill>
                <a:schemeClr val="bg1"/>
              </a:solidFill>
              <a:latin typeface="Helvetica" pitchFamily="2" charset="0"/>
            </a:endParaRPr>
          </a:p>
        </p:txBody>
      </p:sp>
    </p:spTree>
    <p:extLst>
      <p:ext uri="{BB962C8B-B14F-4D97-AF65-F5344CB8AC3E}">
        <p14:creationId xmlns:p14="http://schemas.microsoft.com/office/powerpoint/2010/main" val="3825100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505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 gre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4991"/>
            <a:ext cx="12183139" cy="6862991"/>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414541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 purp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9" cy="6862991"/>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347714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3 - pi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9" cy="6862990"/>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239960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4 - light 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1" y="0"/>
            <a:ext cx="12183137" cy="6862990"/>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83079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5 - dark blue with circl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1" y="0"/>
            <a:ext cx="12183137" cy="6862989"/>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103548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6 - dark blue with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5" cy="6862989"/>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116446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6 - dark blue with images edi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5" cy="6862988"/>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
        <p:nvSpPr>
          <p:cNvPr id="13" name="Picture Placeholder 7">
            <a:extLst>
              <a:ext uri="{FF2B5EF4-FFF2-40B4-BE49-F238E27FC236}">
                <a16:creationId xmlns:a16="http://schemas.microsoft.com/office/drawing/2014/main" id="{456B9F31-0FA7-920B-7764-DBE63D16F470}"/>
              </a:ext>
            </a:extLst>
          </p:cNvPr>
          <p:cNvSpPr>
            <a:spLocks noGrp="1"/>
          </p:cNvSpPr>
          <p:nvPr>
            <p:ph type="pic" sz="quarter" idx="14"/>
          </p:nvPr>
        </p:nvSpPr>
        <p:spPr>
          <a:xfrm>
            <a:off x="8510772" y="-861512"/>
            <a:ext cx="5655582" cy="5655582"/>
          </a:xfrm>
          <a:prstGeom prst="ellipse">
            <a:avLst/>
          </a:prstGeom>
          <a:ln w="0">
            <a:noFill/>
          </a:ln>
        </p:spPr>
        <p:txBody>
          <a:bodyPr anchor="ctr" anchorCtr="0"/>
          <a:lstStyle>
            <a:lvl1pPr algn="ctr">
              <a:defRPr>
                <a:solidFill>
                  <a:schemeClr val="bg1"/>
                </a:solidFill>
              </a:defRPr>
            </a:lvl1pPr>
          </a:lstStyle>
          <a:p>
            <a:endParaRPr lang="en-US"/>
          </a:p>
        </p:txBody>
      </p:sp>
      <p:sp>
        <p:nvSpPr>
          <p:cNvPr id="7" name="Picture Placeholder 7">
            <a:extLst>
              <a:ext uri="{FF2B5EF4-FFF2-40B4-BE49-F238E27FC236}">
                <a16:creationId xmlns:a16="http://schemas.microsoft.com/office/drawing/2014/main" id="{6B9E79D6-365F-97D9-A845-5BF041C7A886}"/>
              </a:ext>
            </a:extLst>
          </p:cNvPr>
          <p:cNvSpPr>
            <a:spLocks noGrp="1"/>
          </p:cNvSpPr>
          <p:nvPr>
            <p:ph type="pic" sz="quarter" idx="13"/>
          </p:nvPr>
        </p:nvSpPr>
        <p:spPr>
          <a:xfrm>
            <a:off x="7472727" y="1568178"/>
            <a:ext cx="2559547" cy="2559547"/>
          </a:xfrm>
          <a:prstGeom prst="ellipse">
            <a:avLst/>
          </a:prstGeom>
          <a:ln w="82550">
            <a:solidFill>
              <a:schemeClr val="bg1"/>
            </a:solidFill>
          </a:ln>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27080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AC4B5-2BB7-38BA-A127-604E82C92C7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E8763A1-9A79-CB3D-3480-CC6596FFE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348644-A4D5-0FFE-3132-A63D4EFD6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80117-5528-A449-8665-6645C8B4949A}" type="datetimeFigureOut">
              <a:rPr lang="en-US" smtClean="0"/>
              <a:t>12/19/2022</a:t>
            </a:fld>
            <a:endParaRPr lang="en-US"/>
          </a:p>
        </p:txBody>
      </p:sp>
      <p:sp>
        <p:nvSpPr>
          <p:cNvPr id="5" name="Footer Placeholder 4">
            <a:extLst>
              <a:ext uri="{FF2B5EF4-FFF2-40B4-BE49-F238E27FC236}">
                <a16:creationId xmlns:a16="http://schemas.microsoft.com/office/drawing/2014/main" id="{E9AA16AF-6FA3-9796-8E54-180A1D98A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AFC7A1-002A-6B40-5F21-E81891B03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C1551-D6E1-A942-8499-E8D36291F223}" type="slidenum">
              <a:rPr lang="en-US" smtClean="0"/>
              <a:t>‹#›</a:t>
            </a:fld>
            <a:endParaRPr lang="en-US"/>
          </a:p>
        </p:txBody>
      </p:sp>
    </p:spTree>
    <p:extLst>
      <p:ext uri="{BB962C8B-B14F-4D97-AF65-F5344CB8AC3E}">
        <p14:creationId xmlns:p14="http://schemas.microsoft.com/office/powerpoint/2010/main" val="1056637289"/>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0" r:id="rId3"/>
    <p:sldLayoutId id="2147483661" r:id="rId4"/>
    <p:sldLayoutId id="2147483662" r:id="rId5"/>
    <p:sldLayoutId id="2147483663" r:id="rId6"/>
    <p:sldLayoutId id="2147483664" r:id="rId7"/>
    <p:sldLayoutId id="2147483665" r:id="rId8"/>
    <p:sldLayoutId id="2147483666" r:id="rId9"/>
    <p:sldLayoutId id="2147483676" r:id="rId10"/>
    <p:sldLayoutId id="2147483677" r:id="rId11"/>
    <p:sldLayoutId id="2147483678" r:id="rId12"/>
    <p:sldLayoutId id="2147483650" r:id="rId13"/>
    <p:sldLayoutId id="2147483652" r:id="rId14"/>
    <p:sldLayoutId id="2147483668" r:id="rId15"/>
    <p:sldLayoutId id="2147483653" r:id="rId16"/>
    <p:sldLayoutId id="2147483667" r:id="rId17"/>
    <p:sldLayoutId id="2147483669" r:id="rId18"/>
    <p:sldLayoutId id="2147483670" r:id="rId19"/>
    <p:sldLayoutId id="2147483671" r:id="rId20"/>
    <p:sldLayoutId id="2147483672" r:id="rId21"/>
    <p:sldLayoutId id="2147483673" r:id="rId22"/>
    <p:sldLayoutId id="2147483656" r:id="rId23"/>
    <p:sldLayoutId id="2147483657" r:id="rId24"/>
    <p:sldLayoutId id="2147483654" r:id="rId25"/>
    <p:sldLayoutId id="2147483655" r:id="rId26"/>
    <p:sldLayoutId id="2147483675" r:id="rId27"/>
    <p:sldLayoutId id="2147483679" r:id="rId28"/>
  </p:sldLayoutIdLst>
  <p:txStyles>
    <p:titleStyle>
      <a:lvl1pPr algn="l" defTabSz="914400" rtl="0" eaLnBrk="1" latinLnBrk="0" hangingPunct="1">
        <a:lnSpc>
          <a:spcPct val="90000"/>
        </a:lnSpc>
        <a:spcBef>
          <a:spcPct val="0"/>
        </a:spcBef>
        <a:buNone/>
        <a:defRPr sz="2800" b="1" i="0" kern="1200">
          <a:solidFill>
            <a:schemeClr val="tx1"/>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ns.gov.uk/businessindustryandtrade/business/businessservices/bulletins/businessinsightsandimpactontheukeconomy/latest"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bulletins/employmentintheuk/october2022" TargetMode="Externa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solutionfoundation.org/publications/help-today-squeeze-tomorrow/"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solutionfoundation.org/publications/help-today-squeeze-tomorrow/"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nomisweb.co.uk/reports/lmp/lep/1925185564/report.aspx#tabwab"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31.bin"/></Relationships>
</file>

<file path=ppt/slides/_rels/slide18.xml.rels><?xml version="1.0" encoding="UTF-8" standalone="yes"?>
<Relationships xmlns="http://schemas.openxmlformats.org/package/2006/relationships"><Relationship Id="rId2" Type="http://schemas.openxmlformats.org/officeDocument/2006/relationships/hyperlink" Target="https://www.msn.com/en-gb/travel/news/heathrow-sees-minimal-impact-from-planned-border-force-strikes/ar-AA15aTrg" TargetMode="Externa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hyperlink" Target="mailto:aishwaryachakravarty@thamesvalleyberkshire.co.uk" TargetMode="External"/><Relationship Id="rId2" Type="http://schemas.openxmlformats.org/officeDocument/2006/relationships/hyperlink" Target="mailto:dexterlevick@thamesvalleyberkshire.co.uk"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ww.bracknell-forest.gov.uk/news/2022/11/groundbreaking-marks-next-step-towns-overall-regeneration"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hyperlink" Target="https://www.visit-reading.com/business/news/2022/11/3/seamless-connections-from-central-london-to-reading-as-elizabeth-line-final-phase-completes-this-sunday-a2534" TargetMode="Externa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hyperlink" Target="https://www.insidermedia.com/news/south-east/slough-accountancy-firm-makes-us-buy" TargetMode="Externa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hyperlink" Target="https://www.businesswestberks.co.uk/news-article/rural-business-forum" TargetMode="Externa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www.maidenhead-advertiser.co.uk/news/maidenhead/181459/norden-farm-teams-up-with-the-curve-after-1million-investment.html"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hyperlink" Target="https://wokingham.today/promising-affordable-low-carbon-heating-innovations-firm-from-wokingham-wins-cash-award/" TargetMode="Externa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64.png"/><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28.xml"/><Relationship Id="rId5" Type="http://schemas.openxmlformats.org/officeDocument/2006/relationships/image" Target="../media/image67.png"/><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hyperlink" Target="https://www.oecd-ilibrary.org/sites/f6da2159-en/index.html?itemId=/content/publication/f6da2159-en" TargetMode="External"/><Relationship Id="rId2" Type="http://schemas.openxmlformats.org/officeDocument/2006/relationships/image" Target="../media/image21.png"/><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hyperlink" Target="https://www.oecd.org/economy/weekly-tracker-of-gdp-growth/" TargetMode="Externa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oecd-ilibrary.org/sites/f6da2159-en/1/3/2/48/index.html?itemId=/content/publication/f6da2159-en&amp;_csp_=761d023775ff288a22ebcaaa183fbd6c&amp;itemIGO=oecd&amp;itemContentType=book" TargetMode="Externa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hyperlink" Target="https://www.oecd-ilibrary.org/sites/f6da2159-en/1/3/2/48/index.html?itemId=/content/publication/f6da2159-en&amp;_csp_=761d023775ff288a22ebcaaa183fbd6c&amp;itemIGO=oecd&amp;itemContentType=book"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s://www.bankofengland.co.uk/monetary-policy-summary-and-minutes/2022/november-2022"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5064-B766-D526-0600-D371D3158423}"/>
              </a:ext>
            </a:extLst>
          </p:cNvPr>
          <p:cNvSpPr>
            <a:spLocks noGrp="1"/>
          </p:cNvSpPr>
          <p:nvPr>
            <p:ph type="ctrTitle"/>
          </p:nvPr>
        </p:nvSpPr>
        <p:spPr>
          <a:xfrm>
            <a:off x="853437" y="3663465"/>
            <a:ext cx="9144000" cy="864077"/>
          </a:xfrm>
        </p:spPr>
        <p:txBody>
          <a:bodyPr>
            <a:noAutofit/>
          </a:bodyPr>
          <a:lstStyle/>
          <a:p>
            <a:r>
              <a:rPr lang="en-GB" sz="4000"/>
              <a:t>Berkshire Monthly Economic Briefing</a:t>
            </a:r>
            <a:endParaRPr lang="en-US" sz="4000"/>
          </a:p>
        </p:txBody>
      </p:sp>
      <p:sp>
        <p:nvSpPr>
          <p:cNvPr id="3" name="Subtitle 2">
            <a:extLst>
              <a:ext uri="{FF2B5EF4-FFF2-40B4-BE49-F238E27FC236}">
                <a16:creationId xmlns:a16="http://schemas.microsoft.com/office/drawing/2014/main" id="{B6F4A80E-97D9-A007-637D-57188B679E1C}"/>
              </a:ext>
            </a:extLst>
          </p:cNvPr>
          <p:cNvSpPr>
            <a:spLocks noGrp="1"/>
          </p:cNvSpPr>
          <p:nvPr>
            <p:ph type="subTitle" idx="1"/>
          </p:nvPr>
        </p:nvSpPr>
        <p:spPr>
          <a:xfrm>
            <a:off x="863376" y="4721744"/>
            <a:ext cx="9144000" cy="1935066"/>
          </a:xfrm>
        </p:spPr>
        <p:txBody>
          <a:bodyPr/>
          <a:lstStyle/>
          <a:p>
            <a:r>
              <a:rPr lang="en-US"/>
              <a:t>November 2022</a:t>
            </a:r>
          </a:p>
        </p:txBody>
      </p:sp>
    </p:spTree>
    <p:extLst>
      <p:ext uri="{BB962C8B-B14F-4D97-AF65-F5344CB8AC3E}">
        <p14:creationId xmlns:p14="http://schemas.microsoft.com/office/powerpoint/2010/main" val="114500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420756" y="220578"/>
            <a:ext cx="10393017" cy="862787"/>
          </a:xfrm>
        </p:spPr>
        <p:txBody>
          <a:bodyPr>
            <a:noAutofit/>
          </a:bodyPr>
          <a:lstStyle/>
          <a:p>
            <a:r>
              <a:rPr kumimoji="0" lang="en-GB" sz="1400" b="0" i="0" u="none" strike="noStrike" kern="1200" cap="none" spc="0" normalizeH="0" baseline="0" noProof="0">
                <a:ln>
                  <a:noFill/>
                </a:ln>
                <a:solidFill>
                  <a:schemeClr val="accent6"/>
                </a:solidFill>
                <a:effectLst/>
                <a:uLnTx/>
                <a:uFillTx/>
                <a:latin typeface="Helvetica" pitchFamily="2" charset="0"/>
                <a:ea typeface="+mj-ea"/>
                <a:cs typeface="+mj-cs"/>
              </a:rPr>
              <a:t>November 2022</a:t>
            </a:r>
            <a:br>
              <a:rPr lang="en-GB" sz="1600">
                <a:solidFill>
                  <a:schemeClr val="accent6"/>
                </a:solidFill>
                <a:latin typeface="Helvetica" pitchFamily="2" charset="0"/>
              </a:rPr>
            </a:br>
            <a:r>
              <a:rPr lang="en-GB">
                <a:solidFill>
                  <a:schemeClr val="accent6"/>
                </a:solidFill>
                <a:latin typeface="Helvetica" pitchFamily="2" charset="0"/>
              </a:rPr>
              <a:t>Business insights and impact on the UK economy</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420756" y="1350963"/>
            <a:ext cx="10700900" cy="4688330"/>
          </a:xfrm>
        </p:spPr>
        <p:txBody>
          <a:bodyPr>
            <a:noAutofit/>
          </a:bodyPr>
          <a:lstStyle/>
          <a:p>
            <a:pPr marL="342900" indent="-342900" algn="l">
              <a:lnSpc>
                <a:spcPct val="100000"/>
              </a:lnSpc>
              <a:buClr>
                <a:schemeClr val="accent6"/>
              </a:buClr>
              <a:buFont typeface="Arial" panose="020B0604020202020204" pitchFamily="34" charset="0"/>
              <a:buChar char="•"/>
            </a:pPr>
            <a:r>
              <a:rPr lang="en-GB" i="0" dirty="0">
                <a:solidFill>
                  <a:schemeClr val="accent6"/>
                </a:solidFill>
                <a:effectLst/>
                <a:latin typeface="Helvetica" pitchFamily="2" charset="0"/>
              </a:rPr>
              <a:t>Approximately two in five (41%) trading businesses with 10 or more employees that had imported in October 2022 reported they had experienced an </a:t>
            </a:r>
            <a:r>
              <a:rPr lang="en-GB" b="1" i="0" dirty="0">
                <a:solidFill>
                  <a:schemeClr val="accent6"/>
                </a:solidFill>
                <a:effectLst/>
                <a:latin typeface="Helvetica" pitchFamily="2" charset="0"/>
              </a:rPr>
              <a:t>increase in transportation costs compared with September 2022</a:t>
            </a:r>
            <a:r>
              <a:rPr lang="en-GB" b="0" i="0" dirty="0">
                <a:solidFill>
                  <a:schemeClr val="accent6"/>
                </a:solidFill>
                <a:effectLst/>
                <a:latin typeface="Helvetica" pitchFamily="2" charset="0"/>
              </a:rPr>
              <a:t>; this was 35% for exporting businesses.</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Almost a third (32%) of businesses with 10 or more employees reported they were experiencing a </a:t>
            </a:r>
            <a:r>
              <a:rPr lang="en-GB" b="1" i="0" dirty="0">
                <a:solidFill>
                  <a:schemeClr val="accent6"/>
                </a:solidFill>
                <a:effectLst/>
                <a:latin typeface="Helvetica" pitchFamily="2" charset="0"/>
              </a:rPr>
              <a:t>shortage of workers</a:t>
            </a:r>
            <a:r>
              <a:rPr lang="en-GB" b="0" i="0" dirty="0">
                <a:solidFill>
                  <a:schemeClr val="accent6"/>
                </a:solidFill>
                <a:effectLst/>
                <a:latin typeface="Helvetica" pitchFamily="2" charset="0"/>
              </a:rPr>
              <a:t>, with the human health and social work activities industry reporting the highest proportion of businesses affected, at 54%.</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When looking ahead to December 2022, </a:t>
            </a:r>
            <a:r>
              <a:rPr lang="en-GB" b="1" i="0" dirty="0">
                <a:solidFill>
                  <a:schemeClr val="accent6"/>
                </a:solidFill>
                <a:effectLst/>
                <a:latin typeface="Helvetica" pitchFamily="2" charset="0"/>
              </a:rPr>
              <a:t>input price inflation</a:t>
            </a:r>
            <a:r>
              <a:rPr lang="en-GB" b="0" i="0" dirty="0">
                <a:solidFill>
                  <a:schemeClr val="accent6"/>
                </a:solidFill>
                <a:effectLst/>
                <a:latin typeface="Helvetica" pitchFamily="2" charset="0"/>
              </a:rPr>
              <a:t> and </a:t>
            </a:r>
            <a:r>
              <a:rPr lang="en-GB" b="1" i="0" dirty="0">
                <a:solidFill>
                  <a:schemeClr val="accent6"/>
                </a:solidFill>
                <a:effectLst/>
                <a:latin typeface="Helvetica" pitchFamily="2" charset="0"/>
              </a:rPr>
              <a:t>energy prices </a:t>
            </a:r>
            <a:r>
              <a:rPr lang="en-GB" b="0" i="0" dirty="0">
                <a:solidFill>
                  <a:schemeClr val="accent6"/>
                </a:solidFill>
                <a:effectLst/>
                <a:latin typeface="Helvetica" pitchFamily="2" charset="0"/>
              </a:rPr>
              <a:t>remain the top two concerns reported by businesses, at 25% and 19%, respectively, </a:t>
            </a:r>
            <a:r>
              <a:rPr lang="en-GB" i="0" dirty="0">
                <a:solidFill>
                  <a:schemeClr val="accent6"/>
                </a:solidFill>
                <a:effectLst/>
                <a:latin typeface="Helvetica" pitchFamily="2" charset="0"/>
              </a:rPr>
              <a:t>with</a:t>
            </a:r>
            <a:r>
              <a:rPr lang="en-GB" b="1" i="0" dirty="0">
                <a:solidFill>
                  <a:schemeClr val="accent6"/>
                </a:solidFill>
                <a:effectLst/>
                <a:latin typeface="Helvetica" pitchFamily="2" charset="0"/>
              </a:rPr>
              <a:t> energy price concerns being at the lowest level reported since late February 2022 </a:t>
            </a:r>
            <a:r>
              <a:rPr lang="en-GB" b="0" i="0" dirty="0">
                <a:solidFill>
                  <a:schemeClr val="accent6"/>
                </a:solidFill>
                <a:effectLst/>
                <a:latin typeface="Helvetica" pitchFamily="2" charset="0"/>
              </a:rPr>
              <a:t>(15%).</a:t>
            </a:r>
          </a:p>
          <a:p>
            <a:pPr marL="342900" indent="-342900" algn="l">
              <a:lnSpc>
                <a:spcPct val="100000"/>
              </a:lnSpc>
              <a:buClr>
                <a:schemeClr val="accent6"/>
              </a:buClr>
              <a:buFont typeface="Arial" panose="020B0604020202020204" pitchFamily="34" charset="0"/>
              <a:buChar char="•"/>
            </a:pPr>
            <a:r>
              <a:rPr lang="en-GB" b="1" i="0" dirty="0">
                <a:solidFill>
                  <a:schemeClr val="accent6"/>
                </a:solidFill>
                <a:effectLst/>
                <a:latin typeface="Helvetica" pitchFamily="2" charset="0"/>
              </a:rPr>
              <a:t>One in eight (13%) businesses had been affected by industrial action in October 2022</a:t>
            </a:r>
            <a:r>
              <a:rPr lang="en-GB" b="0" i="0" dirty="0">
                <a:solidFill>
                  <a:schemeClr val="accent6"/>
                </a:solidFill>
                <a:effectLst/>
                <a:latin typeface="Helvetica" pitchFamily="2" charset="0"/>
              </a:rPr>
              <a:t>; more than a quarter (27%) of those businesses reported they were unable to obtain necessary goods for their business.</a:t>
            </a:r>
          </a:p>
        </p:txBody>
      </p:sp>
      <p:sp>
        <p:nvSpPr>
          <p:cNvPr id="7" name="TextBox 6">
            <a:extLst>
              <a:ext uri="{FF2B5EF4-FFF2-40B4-BE49-F238E27FC236}">
                <a16:creationId xmlns:a16="http://schemas.microsoft.com/office/drawing/2014/main" id="{2CF09552-6547-53F4-DA32-885225DB8E4B}"/>
              </a:ext>
            </a:extLst>
          </p:cNvPr>
          <p:cNvSpPr txBox="1"/>
          <p:nvPr/>
        </p:nvSpPr>
        <p:spPr>
          <a:xfrm>
            <a:off x="7282543" y="6333220"/>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a:t>
            </a:r>
            <a:r>
              <a:rPr lang="en-US" sz="1400" b="1">
                <a:latin typeface="Helvetica" pitchFamily="2" charset="0"/>
              </a:rPr>
              <a:t> </a:t>
            </a:r>
            <a:r>
              <a:rPr lang="en-US"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ONS, November 2022</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22540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487325" y="223280"/>
            <a:ext cx="7772400" cy="951876"/>
          </a:xfrm>
        </p:spPr>
        <p:txBody>
          <a:bodyPr>
            <a:normAutofit/>
          </a:bodyPr>
          <a:lstStyle/>
          <a:p>
            <a:r>
              <a:rPr lang="en-GB" sz="2000">
                <a:latin typeface="Helvetica" pitchFamily="2" charset="0"/>
              </a:rPr>
              <a:t>Employment in the UK</a:t>
            </a:r>
            <a:br>
              <a:rPr lang="en-GB">
                <a:latin typeface="Helvetica" pitchFamily="2" charset="0"/>
              </a:rPr>
            </a:br>
            <a:r>
              <a:rPr lang="en-GB">
                <a:latin typeface="Helvetica" pitchFamily="2" charset="0"/>
              </a:rPr>
              <a:t>Labour Force Survey – November 2022</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487325" y="1352059"/>
            <a:ext cx="10995838" cy="4931045"/>
          </a:xfrm>
        </p:spPr>
        <p:txBody>
          <a:bodyPr>
            <a:noAutofit/>
          </a:bodyPr>
          <a:lstStyle/>
          <a:p>
            <a:pPr marL="0" indent="0">
              <a:lnSpc>
                <a:spcPct val="100000"/>
              </a:lnSpc>
              <a:buNone/>
            </a:pPr>
            <a:r>
              <a:rPr lang="en-GB" b="1" dirty="0">
                <a:solidFill>
                  <a:schemeClr val="accent6"/>
                </a:solidFill>
                <a:latin typeface="Helvetica" pitchFamily="2" charset="0"/>
              </a:rPr>
              <a:t>Key points:</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July to September 2022 estimates show a </a:t>
            </a:r>
            <a:r>
              <a:rPr lang="en-GB" b="1" i="0" dirty="0">
                <a:solidFill>
                  <a:schemeClr val="accent6"/>
                </a:solidFill>
                <a:effectLst/>
                <a:latin typeface="Helvetica" pitchFamily="2" charset="0"/>
              </a:rPr>
              <a:t>decrease in the unemployment rate </a:t>
            </a:r>
            <a:r>
              <a:rPr lang="en-GB" b="0" i="0" dirty="0">
                <a:solidFill>
                  <a:schemeClr val="accent6"/>
                </a:solidFill>
                <a:effectLst/>
                <a:latin typeface="Helvetica" pitchFamily="2" charset="0"/>
              </a:rPr>
              <a:t>compared with the previous three-month period (April to June 2022), and a largely </a:t>
            </a:r>
            <a:r>
              <a:rPr lang="en-GB" b="1" i="0" dirty="0">
                <a:solidFill>
                  <a:schemeClr val="accent6"/>
                </a:solidFill>
                <a:effectLst/>
                <a:latin typeface="Helvetica" pitchFamily="2" charset="0"/>
              </a:rPr>
              <a:t>unchanged employment rate</a:t>
            </a:r>
            <a:r>
              <a:rPr lang="en-GB" b="0" i="0" dirty="0">
                <a:solidFill>
                  <a:schemeClr val="accent6"/>
                </a:solidFill>
                <a:effectLst/>
                <a:latin typeface="Helvetica" pitchFamily="2" charset="0"/>
              </a:rPr>
              <a:t>, while the economic inactivity rate increased.</a:t>
            </a:r>
          </a:p>
          <a:p>
            <a:pPr marL="342900" indent="-342900" algn="l">
              <a:lnSpc>
                <a:spcPct val="100000"/>
              </a:lnSpc>
              <a:buClr>
                <a:schemeClr val="accent6"/>
              </a:buClr>
              <a:buFont typeface="Arial" panose="020B0604020202020204" pitchFamily="34" charset="0"/>
              <a:buChar char="•"/>
            </a:pPr>
            <a:r>
              <a:rPr lang="en-GB" b="1" i="0" dirty="0">
                <a:solidFill>
                  <a:schemeClr val="accent6"/>
                </a:solidFill>
                <a:effectLst/>
                <a:latin typeface="Helvetica" pitchFamily="2" charset="0"/>
              </a:rPr>
              <a:t>Total hours worked</a:t>
            </a:r>
            <a:r>
              <a:rPr lang="en-GB" b="0" i="0" dirty="0">
                <a:solidFill>
                  <a:schemeClr val="accent6"/>
                </a:solidFill>
                <a:effectLst/>
                <a:latin typeface="Helvetica" pitchFamily="2" charset="0"/>
              </a:rPr>
              <a:t> decreased compared with the previous three-month period and </a:t>
            </a:r>
            <a:r>
              <a:rPr lang="en-GB" b="1" i="0" dirty="0">
                <a:solidFill>
                  <a:schemeClr val="accent6"/>
                </a:solidFill>
                <a:effectLst/>
                <a:latin typeface="Helvetica" pitchFamily="2" charset="0"/>
              </a:rPr>
              <a:t>are still below pre-coronavirus (COVID-19) pandemic levels</a:t>
            </a:r>
            <a:r>
              <a:rPr lang="en-GB" b="0" i="0" dirty="0">
                <a:solidFill>
                  <a:schemeClr val="accent6"/>
                </a:solidFill>
                <a:effectLst/>
                <a:latin typeface="Helvetica" pitchFamily="2" charset="0"/>
              </a:rPr>
              <a:t>.</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The UK employment rate was estimated at 75.5%, largely unchanged compared with the previous three-month period and 1.1 percentage points lower than before the pandemic (December 2019 to February 2020).</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The UK unemployment rate was estimated at 3.6%, which is 0.2 percentage points lower than the previous three-month period and 0.4 percentage points below pre-pandemic levels.</a:t>
            </a:r>
          </a:p>
          <a:p>
            <a:pPr marL="342900" indent="-342900" algn="l">
              <a:lnSpc>
                <a:spcPct val="100000"/>
              </a:lnSpc>
              <a:buClr>
                <a:schemeClr val="accent6"/>
              </a:buClr>
              <a:buFont typeface="Arial" panose="020B0604020202020204" pitchFamily="34" charset="0"/>
              <a:buChar char="•"/>
            </a:pPr>
            <a:r>
              <a:rPr lang="en-GB" b="1" i="0" dirty="0">
                <a:solidFill>
                  <a:schemeClr val="accent6"/>
                </a:solidFill>
                <a:effectLst/>
                <a:latin typeface="Helvetica" pitchFamily="2" charset="0"/>
              </a:rPr>
              <a:t>The UK economic inactivity rate was</a:t>
            </a:r>
            <a:r>
              <a:rPr lang="en-GB" b="0" i="0" dirty="0">
                <a:solidFill>
                  <a:schemeClr val="accent6"/>
                </a:solidFill>
                <a:effectLst/>
                <a:latin typeface="Helvetica" pitchFamily="2" charset="0"/>
              </a:rPr>
              <a:t> estimated at 21.6%, which is 0.2 percentage points higher than the previous three-month period and </a:t>
            </a:r>
            <a:r>
              <a:rPr lang="en-GB" b="1" i="0" dirty="0">
                <a:solidFill>
                  <a:schemeClr val="accent6"/>
                </a:solidFill>
                <a:effectLst/>
                <a:latin typeface="Helvetica" pitchFamily="2" charset="0"/>
              </a:rPr>
              <a:t>1.4 percentage points higher than before the pandemic</a:t>
            </a:r>
            <a:r>
              <a:rPr lang="en-GB" b="0" i="0" dirty="0">
                <a:solidFill>
                  <a:schemeClr val="accent6"/>
                </a:solidFill>
                <a:effectLst/>
                <a:latin typeface="Helvetica" pitchFamily="2" charset="0"/>
              </a:rPr>
              <a:t>.</a:t>
            </a:r>
          </a:p>
        </p:txBody>
      </p:sp>
      <p:sp>
        <p:nvSpPr>
          <p:cNvPr id="6" name="TextBox 5">
            <a:extLst>
              <a:ext uri="{FF2B5EF4-FFF2-40B4-BE49-F238E27FC236}">
                <a16:creationId xmlns:a16="http://schemas.microsoft.com/office/drawing/2014/main" id="{E484F891-5DAC-560A-E819-295D5B751FB0}"/>
              </a:ext>
            </a:extLst>
          </p:cNvPr>
          <p:cNvSpPr txBox="1"/>
          <p:nvPr/>
        </p:nvSpPr>
        <p:spPr>
          <a:xfrm>
            <a:off x="8817429" y="6283104"/>
            <a:ext cx="3100841" cy="307777"/>
          </a:xfrm>
          <a:prstGeom prst="rect">
            <a:avLst/>
          </a:prstGeom>
          <a:noFill/>
        </p:spPr>
        <p:txBody>
          <a:bodyPr wrap="square">
            <a:spAutoFit/>
          </a:bodyPr>
          <a:lstStyle/>
          <a:p>
            <a:pPr marL="0" indent="0" algn="r">
              <a:buNone/>
            </a:pPr>
            <a:r>
              <a:rPr lang="en-US" sz="1400" b="1">
                <a:solidFill>
                  <a:srgbClr val="3F3F3F"/>
                </a:solidFill>
                <a:latin typeface="Helvetica" pitchFamily="2" charset="0"/>
              </a:rPr>
              <a:t>Source: </a:t>
            </a:r>
            <a:r>
              <a:rPr lang="en-GB"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ONS, November 2022</a:t>
            </a:r>
            <a:endParaRPr lang="en-GB" altLang="zh-CN" sz="1400" b="1">
              <a:solidFill>
                <a:schemeClr val="accent3"/>
              </a:solidFill>
              <a:latin typeface="Helvetica" pitchFamily="2" charset="0"/>
            </a:endParaRPr>
          </a:p>
        </p:txBody>
      </p:sp>
    </p:spTree>
    <p:extLst>
      <p:ext uri="{BB962C8B-B14F-4D97-AF65-F5344CB8AC3E}">
        <p14:creationId xmlns:p14="http://schemas.microsoft.com/office/powerpoint/2010/main" val="3395529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438593" y="95693"/>
            <a:ext cx="7772400" cy="994407"/>
          </a:xfrm>
        </p:spPr>
        <p:txBody>
          <a:bodyPr>
            <a:noAutofit/>
          </a:bodyPr>
          <a:lstStyle/>
          <a:p>
            <a:r>
              <a:rPr kumimoji="0" lang="en-GB" sz="1400" b="0" i="0" u="none" strike="noStrike" kern="1200" cap="none" spc="0" normalizeH="0" baseline="0" noProof="0">
                <a:ln>
                  <a:noFill/>
                </a:ln>
                <a:solidFill>
                  <a:schemeClr val="accent6"/>
                </a:solidFill>
                <a:effectLst/>
                <a:uLnTx/>
                <a:uFillTx/>
                <a:latin typeface="Helvetica" pitchFamily="2" charset="0"/>
                <a:ea typeface="+mj-ea"/>
                <a:cs typeface="+mj-cs"/>
              </a:rPr>
              <a:t>November 2022</a:t>
            </a:r>
            <a:br>
              <a:rPr lang="en-GB" sz="3600">
                <a:solidFill>
                  <a:schemeClr val="accent6"/>
                </a:solidFill>
                <a:latin typeface="Helvetica" pitchFamily="2" charset="0"/>
              </a:rPr>
            </a:br>
            <a:r>
              <a:rPr lang="en-GB">
                <a:solidFill>
                  <a:schemeClr val="accent6"/>
                </a:solidFill>
                <a:latin typeface="Helvetica" pitchFamily="2" charset="0"/>
              </a:rPr>
              <a:t>Monthly Spotlight: Autumn Statement 2022</a:t>
            </a:r>
          </a:p>
        </p:txBody>
      </p:sp>
      <p:sp>
        <p:nvSpPr>
          <p:cNvPr id="6" name="Content Placeholder 5">
            <a:extLst>
              <a:ext uri="{FF2B5EF4-FFF2-40B4-BE49-F238E27FC236}">
                <a16:creationId xmlns:a16="http://schemas.microsoft.com/office/drawing/2014/main" id="{22271615-1647-C87A-9AC2-8F5009B9A917}"/>
              </a:ext>
            </a:extLst>
          </p:cNvPr>
          <p:cNvSpPr>
            <a:spLocks noGrp="1"/>
          </p:cNvSpPr>
          <p:nvPr>
            <p:ph idx="1"/>
          </p:nvPr>
        </p:nvSpPr>
        <p:spPr>
          <a:xfrm>
            <a:off x="438593" y="1341424"/>
            <a:ext cx="11314813" cy="5197603"/>
          </a:xfrm>
        </p:spPr>
        <p:txBody>
          <a:bodyPr>
            <a:noAutofit/>
          </a:bodyPr>
          <a:lstStyle/>
          <a:p>
            <a:pPr marL="342900" indent="-342900">
              <a:lnSpc>
                <a:spcPct val="100000"/>
              </a:lnSpc>
              <a:buClr>
                <a:schemeClr val="accent6"/>
              </a:buClr>
              <a:buFont typeface="Arial" panose="020B0604020202020204" pitchFamily="34" charset="0"/>
              <a:buChar char="•"/>
            </a:pPr>
            <a:r>
              <a:rPr lang="en-US" sz="1900" dirty="0">
                <a:solidFill>
                  <a:srgbClr val="002060"/>
                </a:solidFill>
              </a:rPr>
              <a:t>The Autumn Statement sets out the government’s plan to ensure that national debt falls as a proportion of the economy over the medium term. </a:t>
            </a:r>
          </a:p>
          <a:p>
            <a:pPr marL="342900" indent="-342900">
              <a:lnSpc>
                <a:spcPct val="100000"/>
              </a:lnSpc>
              <a:buClr>
                <a:schemeClr val="accent6"/>
              </a:buClr>
              <a:buFont typeface="Arial" panose="020B0604020202020204" pitchFamily="34" charset="0"/>
              <a:buChar char="•"/>
            </a:pPr>
            <a:r>
              <a:rPr lang="en-US" sz="1900" dirty="0">
                <a:solidFill>
                  <a:srgbClr val="002060"/>
                </a:solidFill>
              </a:rPr>
              <a:t>To achieve this aim, the government has reversed nearly all the measures in the Growth Plan 2022. </a:t>
            </a:r>
          </a:p>
          <a:p>
            <a:pPr marL="342900" indent="-342900">
              <a:lnSpc>
                <a:spcPct val="100000"/>
              </a:lnSpc>
              <a:buClr>
                <a:schemeClr val="accent6"/>
              </a:buClr>
              <a:buFont typeface="Arial" panose="020B0604020202020204" pitchFamily="34" charset="0"/>
              <a:buChar char="•"/>
            </a:pPr>
            <a:r>
              <a:rPr lang="en-US" sz="1900" dirty="0">
                <a:solidFill>
                  <a:srgbClr val="002060"/>
                </a:solidFill>
              </a:rPr>
              <a:t>The Autumn Statement reduces the income tax additional rate threshold from £150,000 to £125,140, increasing taxes for those on high incomes. </a:t>
            </a:r>
          </a:p>
          <a:p>
            <a:pPr marL="342900" indent="-342900">
              <a:lnSpc>
                <a:spcPct val="100000"/>
              </a:lnSpc>
              <a:buClr>
                <a:schemeClr val="accent6"/>
              </a:buClr>
              <a:buFont typeface="Arial" panose="020B0604020202020204" pitchFamily="34" charset="0"/>
              <a:buChar char="•"/>
            </a:pPr>
            <a:r>
              <a:rPr lang="en-US" sz="1900" dirty="0">
                <a:solidFill>
                  <a:srgbClr val="002060"/>
                </a:solidFill>
              </a:rPr>
              <a:t>Income tax, National Insurance and Inheritance Tax thresholds will be maintained at their current levels for a further two years, to April 2028. </a:t>
            </a:r>
          </a:p>
          <a:p>
            <a:pPr marL="342900" indent="-342900">
              <a:lnSpc>
                <a:spcPct val="100000"/>
              </a:lnSpc>
              <a:buClr>
                <a:schemeClr val="accent6"/>
              </a:buClr>
              <a:buFont typeface="Arial" panose="020B0604020202020204" pitchFamily="34" charset="0"/>
              <a:buChar char="•"/>
            </a:pPr>
            <a:r>
              <a:rPr lang="en-US" sz="1900" dirty="0">
                <a:solidFill>
                  <a:srgbClr val="002060"/>
                </a:solidFill>
              </a:rPr>
              <a:t>The government will also reduce the Dividend Allowance and Capital Gains Tax Annual Exempt Amount.</a:t>
            </a:r>
          </a:p>
          <a:p>
            <a:pPr marL="342900" indent="-342900">
              <a:lnSpc>
                <a:spcPct val="100000"/>
              </a:lnSpc>
              <a:buClr>
                <a:schemeClr val="accent6"/>
              </a:buClr>
              <a:buFont typeface="Arial" panose="020B0604020202020204" pitchFamily="34" charset="0"/>
              <a:buChar char="•"/>
            </a:pPr>
            <a:r>
              <a:rPr lang="en-US" sz="1900" dirty="0">
                <a:solidFill>
                  <a:srgbClr val="002060"/>
                </a:solidFill>
              </a:rPr>
              <a:t>The Autumn Statement confirms that total departmental spending will grow in real terms at 3.7% a year on average over the current Spending Review period. Within this, departments will identify savings to manage pressures from higher inflation, supported by an Efficiency and Savings Review. </a:t>
            </a:r>
          </a:p>
          <a:p>
            <a:pPr marL="342900" indent="-342900">
              <a:lnSpc>
                <a:spcPct val="100000"/>
              </a:lnSpc>
              <a:buClr>
                <a:schemeClr val="accent6"/>
              </a:buClr>
              <a:buFont typeface="Arial" panose="020B0604020202020204" pitchFamily="34" charset="0"/>
              <a:buChar char="•"/>
            </a:pPr>
            <a:r>
              <a:rPr lang="en-US" sz="1900" dirty="0">
                <a:solidFill>
                  <a:srgbClr val="002060"/>
                </a:solidFill>
              </a:rPr>
              <a:t>While delivering overall spending restraint, the government is </a:t>
            </a:r>
            <a:r>
              <a:rPr lang="en-GB" sz="1900" dirty="0">
                <a:solidFill>
                  <a:srgbClr val="002060"/>
                </a:solidFill>
              </a:rPr>
              <a:t>prioritising</a:t>
            </a:r>
            <a:r>
              <a:rPr lang="en-US" sz="1900" dirty="0">
                <a:solidFill>
                  <a:srgbClr val="002060"/>
                </a:solidFill>
              </a:rPr>
              <a:t> further investment in the NHS and social care, and in schools. Supporting these two public services is the government’s priority for public spending. </a:t>
            </a:r>
            <a:endParaRPr lang="en-GB" sz="1900" dirty="0">
              <a:solidFill>
                <a:srgbClr val="002060"/>
              </a:solidFill>
            </a:endParaRPr>
          </a:p>
        </p:txBody>
      </p:sp>
    </p:spTree>
    <p:extLst>
      <p:ext uri="{BB962C8B-B14F-4D97-AF65-F5344CB8AC3E}">
        <p14:creationId xmlns:p14="http://schemas.microsoft.com/office/powerpoint/2010/main" val="2564246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402266" y="95691"/>
            <a:ext cx="7772400" cy="994407"/>
          </a:xfrm>
        </p:spPr>
        <p:txBody>
          <a:bodyPr>
            <a:noAutofit/>
          </a:bodyPr>
          <a:lstStyle/>
          <a:p>
            <a:r>
              <a:rPr kumimoji="0" lang="en-GB" sz="1400" b="0" i="0" u="none" strike="noStrike" kern="1200" cap="none" spc="0" normalizeH="0" baseline="0" noProof="0">
                <a:ln>
                  <a:noFill/>
                </a:ln>
                <a:solidFill>
                  <a:schemeClr val="accent6"/>
                </a:solidFill>
                <a:effectLst/>
                <a:uLnTx/>
                <a:uFillTx/>
                <a:latin typeface="Helvetica" pitchFamily="2" charset="0"/>
                <a:ea typeface="+mj-ea"/>
                <a:cs typeface="+mj-cs"/>
              </a:rPr>
              <a:t>November 2022</a:t>
            </a:r>
            <a:br>
              <a:rPr lang="en-GB" sz="3600">
                <a:solidFill>
                  <a:schemeClr val="accent6"/>
                </a:solidFill>
                <a:latin typeface="Helvetica" pitchFamily="2" charset="0"/>
              </a:rPr>
            </a:br>
            <a:r>
              <a:rPr lang="en-GB">
                <a:solidFill>
                  <a:schemeClr val="accent6"/>
                </a:solidFill>
                <a:latin typeface="Helvetica" pitchFamily="2" charset="0"/>
              </a:rPr>
              <a:t>Monthly Spotlight: Autumn Statement 2022</a:t>
            </a:r>
          </a:p>
        </p:txBody>
      </p:sp>
      <p:sp>
        <p:nvSpPr>
          <p:cNvPr id="6" name="Content Placeholder 5">
            <a:extLst>
              <a:ext uri="{FF2B5EF4-FFF2-40B4-BE49-F238E27FC236}">
                <a16:creationId xmlns:a16="http://schemas.microsoft.com/office/drawing/2014/main" id="{22271615-1647-C87A-9AC2-8F5009B9A917}"/>
              </a:ext>
            </a:extLst>
          </p:cNvPr>
          <p:cNvSpPr>
            <a:spLocks noGrp="1"/>
          </p:cNvSpPr>
          <p:nvPr>
            <p:ph idx="1"/>
          </p:nvPr>
        </p:nvSpPr>
        <p:spPr>
          <a:xfrm>
            <a:off x="402266" y="1324022"/>
            <a:ext cx="11272283" cy="5225639"/>
          </a:xfrm>
        </p:spPr>
        <p:txBody>
          <a:bodyPr>
            <a:noAutofit/>
          </a:bodyPr>
          <a:lstStyle/>
          <a:p>
            <a:pPr marL="342900" indent="-342900">
              <a:lnSpc>
                <a:spcPct val="110000"/>
              </a:lnSpc>
              <a:buClr>
                <a:schemeClr val="accent6"/>
              </a:buClr>
              <a:buFont typeface="Arial" panose="020B0604020202020204" pitchFamily="34" charset="0"/>
              <a:buChar char="•"/>
            </a:pPr>
            <a:r>
              <a:rPr lang="en-US" sz="1900" dirty="0">
                <a:solidFill>
                  <a:srgbClr val="002060"/>
                </a:solidFill>
              </a:rPr>
              <a:t>The Energy Price Guarantee (EPG) will be maintained through the winter, limiting typical energy bills to £2,500 per year. From April 2023 the EPG will rise to £3,000. </a:t>
            </a:r>
          </a:p>
          <a:p>
            <a:pPr marL="342900" indent="-342900">
              <a:lnSpc>
                <a:spcPct val="110000"/>
              </a:lnSpc>
              <a:buClr>
                <a:schemeClr val="accent6"/>
              </a:buClr>
              <a:buFont typeface="Arial" panose="020B0604020202020204" pitchFamily="34" charset="0"/>
              <a:buChar char="•"/>
            </a:pPr>
            <a:r>
              <a:rPr lang="en-US" sz="1900" dirty="0">
                <a:solidFill>
                  <a:srgbClr val="002060"/>
                </a:solidFill>
              </a:rPr>
              <a:t>On top of this, to protect the most vulnerable, in 2023-24 an additional Cost of Living Payment of £900 will be provided to households on means-tested benefits, of £300 to pensioner households, and of £150 to individuals on disability benefits. </a:t>
            </a:r>
          </a:p>
          <a:p>
            <a:pPr marL="342900" indent="-342900">
              <a:lnSpc>
                <a:spcPct val="110000"/>
              </a:lnSpc>
              <a:buClr>
                <a:schemeClr val="accent6"/>
              </a:buClr>
              <a:buFont typeface="Arial" panose="020B0604020202020204" pitchFamily="34" charset="0"/>
              <a:buChar char="•"/>
            </a:pPr>
            <a:r>
              <a:rPr lang="en-US" sz="1900" dirty="0">
                <a:solidFill>
                  <a:srgbClr val="002060"/>
                </a:solidFill>
              </a:rPr>
              <a:t>The government will also raise benefits, including working age benefits and the State Pension, in line with inflation from April 2023, ensuring they increase by over 10%. </a:t>
            </a:r>
          </a:p>
          <a:p>
            <a:pPr marL="342900" indent="-342900">
              <a:lnSpc>
                <a:spcPct val="110000"/>
              </a:lnSpc>
              <a:buClr>
                <a:schemeClr val="accent6"/>
              </a:buClr>
              <a:buFont typeface="Arial" panose="020B0604020202020204" pitchFamily="34" charset="0"/>
              <a:buChar char="•"/>
            </a:pPr>
            <a:r>
              <a:rPr lang="en-US" sz="1900" dirty="0">
                <a:solidFill>
                  <a:srgbClr val="002060"/>
                </a:solidFill>
              </a:rPr>
              <a:t>The Autumn Statement sets out measures to boost growth and productivity by investing in people, infrastructure, and innovation. These include additional support to increase </a:t>
            </a:r>
            <a:r>
              <a:rPr lang="en-GB" sz="1900" dirty="0">
                <a:solidFill>
                  <a:srgbClr val="002060"/>
                </a:solidFill>
              </a:rPr>
              <a:t>labour</a:t>
            </a:r>
            <a:r>
              <a:rPr lang="en-US" sz="1900" dirty="0">
                <a:solidFill>
                  <a:srgbClr val="002060"/>
                </a:solidFill>
              </a:rPr>
              <a:t> market participation; increasing public investment in infrastructure across this Parliament; delivering planned skills reforms; and supporting R&amp;D by increasing public funding to £20 billion in 2024-25. </a:t>
            </a:r>
          </a:p>
          <a:p>
            <a:pPr marL="342900" indent="-342900">
              <a:lnSpc>
                <a:spcPct val="110000"/>
              </a:lnSpc>
              <a:buClr>
                <a:schemeClr val="accent6"/>
              </a:buClr>
              <a:buFont typeface="Arial" panose="020B0604020202020204" pitchFamily="34" charset="0"/>
              <a:buChar char="•"/>
            </a:pPr>
            <a:r>
              <a:rPr lang="en-US" sz="1900" dirty="0">
                <a:solidFill>
                  <a:srgbClr val="002060"/>
                </a:solidFill>
              </a:rPr>
              <a:t>The government will ensure that those sectors which have the most potential for growth - such as digital, green technology and life sciences - will be supported through measures to reduce unnecessary regulation and boost innovation and growth. </a:t>
            </a:r>
          </a:p>
        </p:txBody>
      </p:sp>
    </p:spTree>
    <p:extLst>
      <p:ext uri="{BB962C8B-B14F-4D97-AF65-F5344CB8AC3E}">
        <p14:creationId xmlns:p14="http://schemas.microsoft.com/office/powerpoint/2010/main" val="936526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420756" y="310029"/>
            <a:ext cx="10393017" cy="862787"/>
          </a:xfrm>
        </p:spPr>
        <p:txBody>
          <a:bodyPr>
            <a:noAutofit/>
          </a:bodyPr>
          <a:lstStyle/>
          <a:p>
            <a:r>
              <a:rPr kumimoji="0" lang="en-GB" sz="1400" b="0" i="0" u="none" strike="noStrike" kern="1200" cap="none" spc="0" normalizeH="0" baseline="0" noProof="0">
                <a:ln>
                  <a:noFill/>
                </a:ln>
                <a:solidFill>
                  <a:schemeClr val="accent6"/>
                </a:solidFill>
                <a:effectLst/>
                <a:uLnTx/>
                <a:uFillTx/>
                <a:latin typeface="Helvetica" pitchFamily="2" charset="0"/>
                <a:ea typeface="+mj-ea"/>
                <a:cs typeface="+mj-cs"/>
              </a:rPr>
              <a:t>November 2022</a:t>
            </a:r>
            <a:br>
              <a:rPr lang="en-GB" sz="1600">
                <a:solidFill>
                  <a:schemeClr val="accent6"/>
                </a:solidFill>
                <a:latin typeface="Helvetica" pitchFamily="2" charset="0"/>
              </a:rPr>
            </a:br>
            <a:r>
              <a:rPr lang="en-GB">
                <a:solidFill>
                  <a:schemeClr val="accent6"/>
                </a:solidFill>
                <a:latin typeface="Helvetica" pitchFamily="2" charset="0"/>
              </a:rPr>
              <a:t>Help today, squeeze tomorrow</a:t>
            </a:r>
            <a:br>
              <a:rPr lang="en-GB">
                <a:solidFill>
                  <a:schemeClr val="accent6"/>
                </a:solidFill>
                <a:latin typeface="Helvetica" pitchFamily="2" charset="0"/>
              </a:rPr>
            </a:br>
            <a:r>
              <a:rPr lang="en-GB">
                <a:solidFill>
                  <a:schemeClr val="accent6"/>
                </a:solidFill>
                <a:latin typeface="Helvetica" pitchFamily="2" charset="0"/>
              </a:rPr>
              <a:t>Putting the 2022 Autumn Statement in context</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420756" y="1353573"/>
            <a:ext cx="11306956" cy="4951534"/>
          </a:xfrm>
        </p:spPr>
        <p:txBody>
          <a:bodyPr>
            <a:noAutofit/>
          </a:bodyPr>
          <a:lstStyle/>
          <a:p>
            <a:pPr marL="342900" indent="-342900" algn="l">
              <a:lnSpc>
                <a:spcPct val="100000"/>
              </a:lnSpc>
              <a:buClr>
                <a:schemeClr val="accent6"/>
              </a:buClr>
              <a:buFont typeface="Arial" panose="020B0604020202020204" pitchFamily="34" charset="0"/>
              <a:buChar char="•"/>
            </a:pPr>
            <a:r>
              <a:rPr lang="en-GB" sz="1900" b="0" i="0" dirty="0">
                <a:solidFill>
                  <a:schemeClr val="accent6"/>
                </a:solidFill>
                <a:effectLst/>
                <a:latin typeface="Helvetica" pitchFamily="2" charset="0"/>
              </a:rPr>
              <a:t>The Office for Budget Responsibility’s (OBR) new forecasts point to </a:t>
            </a:r>
            <a:r>
              <a:rPr lang="en-GB" sz="1900" b="1" i="0" dirty="0">
                <a:solidFill>
                  <a:schemeClr val="accent6"/>
                </a:solidFill>
                <a:effectLst/>
                <a:latin typeface="Helvetica" pitchFamily="2" charset="0"/>
              </a:rPr>
              <a:t>unemployment rising by 500,000</a:t>
            </a:r>
            <a:r>
              <a:rPr lang="en-GB" sz="1900" b="0" i="0" dirty="0">
                <a:solidFill>
                  <a:schemeClr val="accent6"/>
                </a:solidFill>
                <a:effectLst/>
                <a:latin typeface="Helvetica" pitchFamily="2" charset="0"/>
              </a:rPr>
              <a:t> and the economy being no bigger at the end of this parliament than its start. Overall, these changes leave </a:t>
            </a:r>
            <a:r>
              <a:rPr lang="en-GB" sz="1900" b="1" i="0" dirty="0">
                <a:solidFill>
                  <a:schemeClr val="accent6"/>
                </a:solidFill>
                <a:effectLst/>
                <a:latin typeface="Helvetica" pitchFamily="2" charset="0"/>
              </a:rPr>
              <a:t>borrowing £270 billion cumulatively higher over the coming five years</a:t>
            </a:r>
            <a:r>
              <a:rPr lang="en-GB" sz="1900" b="0" i="0" dirty="0">
                <a:solidFill>
                  <a:schemeClr val="accent6"/>
                </a:solidFill>
                <a:effectLst/>
                <a:latin typeface="Helvetica" pitchFamily="2" charset="0"/>
              </a:rPr>
              <a:t> than was expected in March.</a:t>
            </a:r>
          </a:p>
          <a:p>
            <a:pPr marL="342900" indent="-342900" algn="l">
              <a:lnSpc>
                <a:spcPct val="100000"/>
              </a:lnSpc>
              <a:buClr>
                <a:schemeClr val="accent6"/>
              </a:buClr>
              <a:buFont typeface="Arial" panose="020B0604020202020204" pitchFamily="34" charset="0"/>
              <a:buChar char="•"/>
            </a:pPr>
            <a:r>
              <a:rPr lang="en-GB" sz="1900" b="0" i="0" dirty="0">
                <a:solidFill>
                  <a:schemeClr val="accent6"/>
                </a:solidFill>
                <a:effectLst/>
                <a:latin typeface="Helvetica" pitchFamily="2" charset="0"/>
              </a:rPr>
              <a:t>The Chancellor announced a </a:t>
            </a:r>
            <a:r>
              <a:rPr lang="en-GB" sz="1900" b="1" i="0" dirty="0">
                <a:solidFill>
                  <a:schemeClr val="accent6"/>
                </a:solidFill>
                <a:effectLst/>
                <a:latin typeface="Helvetica" pitchFamily="2" charset="0"/>
              </a:rPr>
              <a:t>£55 billion a year fiscal tightening</a:t>
            </a:r>
            <a:r>
              <a:rPr lang="en-GB" sz="1900" b="0" i="0" dirty="0">
                <a:solidFill>
                  <a:schemeClr val="accent6"/>
                </a:solidFill>
                <a:effectLst/>
                <a:latin typeface="Helvetica" pitchFamily="2" charset="0"/>
              </a:rPr>
              <a:t> to meet his (considerably loosened) fiscal target of getting debt falling as a share of GDP by 2027-28 - the biggest fiscal tightening since 2010. </a:t>
            </a:r>
          </a:p>
          <a:p>
            <a:pPr marL="342900" indent="-342900" algn="l">
              <a:lnSpc>
                <a:spcPct val="100000"/>
              </a:lnSpc>
              <a:buClr>
                <a:schemeClr val="accent6"/>
              </a:buClr>
              <a:buFont typeface="Arial" panose="020B0604020202020204" pitchFamily="34" charset="0"/>
              <a:buChar char="•"/>
            </a:pPr>
            <a:r>
              <a:rPr lang="en-GB" sz="1900" b="1" i="0" dirty="0">
                <a:solidFill>
                  <a:schemeClr val="accent6"/>
                </a:solidFill>
                <a:effectLst/>
                <a:latin typeface="Helvetica" pitchFamily="2" charset="0"/>
              </a:rPr>
              <a:t>Tax as a share of GDP is rising steeply</a:t>
            </a:r>
            <a:r>
              <a:rPr lang="en-GB" sz="1900" b="0" i="0" dirty="0">
                <a:solidFill>
                  <a:schemeClr val="accent6"/>
                </a:solidFill>
                <a:effectLst/>
                <a:latin typeface="Helvetica" pitchFamily="2" charset="0"/>
              </a:rPr>
              <a:t>, reaching its highest level since the Second World War (37.5 per cent by 2024-25). </a:t>
            </a:r>
            <a:r>
              <a:rPr lang="en-GB" sz="1900" b="1" i="0" dirty="0">
                <a:solidFill>
                  <a:schemeClr val="accent6"/>
                </a:solidFill>
                <a:effectLst/>
                <a:latin typeface="Helvetica" pitchFamily="2" charset="0"/>
              </a:rPr>
              <a:t>Higher-income households will face higher tax hikes as a proportion of their income</a:t>
            </a:r>
            <a:r>
              <a:rPr lang="en-GB" sz="1900" b="0" i="0" dirty="0">
                <a:solidFill>
                  <a:schemeClr val="accent6"/>
                </a:solidFill>
                <a:effectLst/>
                <a:latin typeface="Helvetica" pitchFamily="2" charset="0"/>
              </a:rPr>
              <a:t>: 70 per cent of the new taxes for individuals announced in the Autumn Statement will be paid by the richest fifth of households. </a:t>
            </a:r>
          </a:p>
          <a:p>
            <a:pPr marL="342900" indent="-342900">
              <a:lnSpc>
                <a:spcPct val="100000"/>
              </a:lnSpc>
              <a:buClr>
                <a:schemeClr val="accent6"/>
              </a:buClr>
              <a:buFont typeface="Arial" panose="020B0604020202020204" pitchFamily="34" charset="0"/>
              <a:buChar char="•"/>
            </a:pPr>
            <a:r>
              <a:rPr lang="en-GB" sz="1900" b="0" i="0" dirty="0">
                <a:solidFill>
                  <a:schemeClr val="accent6"/>
                </a:solidFill>
                <a:effectLst/>
                <a:latin typeface="Helvetica" pitchFamily="2" charset="0"/>
              </a:rPr>
              <a:t>Public Sector Net Investment (PSNI) will be frozen in cash terms from 2025-26. This </a:t>
            </a:r>
            <a:r>
              <a:rPr lang="en-GB" sz="1900" b="1" i="0" dirty="0">
                <a:solidFill>
                  <a:schemeClr val="accent6"/>
                </a:solidFill>
                <a:effectLst/>
                <a:latin typeface="Helvetica" pitchFamily="2" charset="0"/>
              </a:rPr>
              <a:t>implies cuts to unprotected departments like transport, policing and local government </a:t>
            </a:r>
            <a:r>
              <a:rPr lang="en-GB" sz="1900" b="0" i="0" dirty="0">
                <a:solidFill>
                  <a:schemeClr val="accent6"/>
                </a:solidFill>
                <a:effectLst/>
                <a:latin typeface="Helvetica" pitchFamily="2" charset="0"/>
              </a:rPr>
              <a:t>of around 0.8 per cent per year between 2024-25 and 2027-28. Such cuts are likely to be undeliverable, according to the Resolution Foundation, requiring years of holding down public sector wages below those in the private sector.</a:t>
            </a:r>
          </a:p>
        </p:txBody>
      </p:sp>
      <p:sp>
        <p:nvSpPr>
          <p:cNvPr id="7" name="TextBox 6">
            <a:extLst>
              <a:ext uri="{FF2B5EF4-FFF2-40B4-BE49-F238E27FC236}">
                <a16:creationId xmlns:a16="http://schemas.microsoft.com/office/drawing/2014/main" id="{2CF09552-6547-53F4-DA32-885225DB8E4B}"/>
              </a:ext>
            </a:extLst>
          </p:cNvPr>
          <p:cNvSpPr txBox="1"/>
          <p:nvPr/>
        </p:nvSpPr>
        <p:spPr>
          <a:xfrm>
            <a:off x="7282543" y="6450183"/>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a:t>
            </a:r>
            <a:r>
              <a:rPr lang="en-US" sz="1400" b="1">
                <a:latin typeface="Helvetica" pitchFamily="2" charset="0"/>
              </a:rPr>
              <a:t> </a:t>
            </a:r>
            <a:r>
              <a:rPr lang="en-US"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Resolution Foundation, November 2022</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3978775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420756" y="310029"/>
            <a:ext cx="10393017" cy="862787"/>
          </a:xfrm>
        </p:spPr>
        <p:txBody>
          <a:bodyPr>
            <a:noAutofit/>
          </a:bodyPr>
          <a:lstStyle/>
          <a:p>
            <a:r>
              <a:rPr kumimoji="0" lang="en-GB" sz="1400" b="0" i="0" u="none" strike="noStrike" kern="1200" cap="none" spc="0" normalizeH="0" baseline="0" noProof="0">
                <a:ln>
                  <a:noFill/>
                </a:ln>
                <a:solidFill>
                  <a:schemeClr val="accent6"/>
                </a:solidFill>
                <a:effectLst/>
                <a:uLnTx/>
                <a:uFillTx/>
                <a:latin typeface="Helvetica" pitchFamily="2" charset="0"/>
                <a:ea typeface="+mj-ea"/>
                <a:cs typeface="+mj-cs"/>
              </a:rPr>
              <a:t>November 2022</a:t>
            </a:r>
            <a:br>
              <a:rPr lang="en-GB" sz="1600">
                <a:solidFill>
                  <a:schemeClr val="accent6"/>
                </a:solidFill>
                <a:latin typeface="Helvetica" pitchFamily="2" charset="0"/>
              </a:rPr>
            </a:br>
            <a:r>
              <a:rPr lang="en-GB">
                <a:solidFill>
                  <a:schemeClr val="accent6"/>
                </a:solidFill>
                <a:latin typeface="Helvetica" pitchFamily="2" charset="0"/>
              </a:rPr>
              <a:t>Help today, squeeze tomorrow</a:t>
            </a:r>
            <a:br>
              <a:rPr lang="en-GB">
                <a:solidFill>
                  <a:schemeClr val="accent6"/>
                </a:solidFill>
                <a:latin typeface="Helvetica" pitchFamily="2" charset="0"/>
              </a:rPr>
            </a:br>
            <a:r>
              <a:rPr lang="en-GB">
                <a:solidFill>
                  <a:schemeClr val="accent6"/>
                </a:solidFill>
                <a:latin typeface="Helvetica" pitchFamily="2" charset="0"/>
              </a:rPr>
              <a:t>Putting the 2022 Autumn Statement in context</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420756" y="1446659"/>
            <a:ext cx="11328222" cy="4982257"/>
          </a:xfrm>
        </p:spPr>
        <p:txBody>
          <a:bodyPr>
            <a:noAutofit/>
          </a:bodyPr>
          <a:lstStyle/>
          <a:p>
            <a:pPr marL="342900" indent="-342900" algn="l">
              <a:lnSpc>
                <a:spcPct val="100000"/>
              </a:lnSpc>
              <a:buClr>
                <a:schemeClr val="accent6"/>
              </a:buClr>
              <a:buFont typeface="Arial" panose="020B0604020202020204" pitchFamily="34" charset="0"/>
              <a:buChar char="•"/>
            </a:pPr>
            <a:r>
              <a:rPr lang="en-GB" sz="1900" b="1" i="0" dirty="0">
                <a:solidFill>
                  <a:schemeClr val="accent6"/>
                </a:solidFill>
                <a:effectLst/>
                <a:latin typeface="Helvetica" pitchFamily="2" charset="0"/>
              </a:rPr>
              <a:t>Average real household disposable incomes are forecast to fall</a:t>
            </a:r>
            <a:r>
              <a:rPr lang="en-GB" sz="1900" b="0" i="0" dirty="0">
                <a:solidFill>
                  <a:schemeClr val="accent6"/>
                </a:solidFill>
                <a:effectLst/>
                <a:latin typeface="Helvetica" pitchFamily="2" charset="0"/>
              </a:rPr>
              <a:t> </a:t>
            </a:r>
            <a:r>
              <a:rPr lang="en-GB" sz="1900" b="1" i="0" dirty="0">
                <a:solidFill>
                  <a:schemeClr val="accent6"/>
                </a:solidFill>
                <a:effectLst/>
                <a:latin typeface="Helvetica" pitchFamily="2" charset="0"/>
              </a:rPr>
              <a:t>by £1,700 per household</a:t>
            </a:r>
            <a:r>
              <a:rPr lang="en-GB" sz="1900" b="0" i="0" dirty="0">
                <a:solidFill>
                  <a:schemeClr val="accent6"/>
                </a:solidFill>
                <a:effectLst/>
                <a:latin typeface="Helvetica" pitchFamily="2" charset="0"/>
              </a:rPr>
              <a:t> over this year and next– returning to 2014 levels. That is despite government policy offering significant support, with uprating of all benefits in line with inflation (10.1 per cent), and measures announced since the spring providing an average £1,300 boost to the lowest income households (mainly via targeted Cost of Living Payments) and highest income households (driven by the scrapping of the Health and Social Care Levy, partially offset by the lowering of threshold for the 45p rate of income tax to £125,000). </a:t>
            </a:r>
          </a:p>
          <a:p>
            <a:pPr marL="342900" indent="-342900" algn="l">
              <a:lnSpc>
                <a:spcPct val="100000"/>
              </a:lnSpc>
              <a:buClr>
                <a:schemeClr val="accent6"/>
              </a:buClr>
              <a:buFont typeface="Arial" panose="020B0604020202020204" pitchFamily="34" charset="0"/>
              <a:buChar char="•"/>
            </a:pPr>
            <a:r>
              <a:rPr lang="en-GB" sz="1900" b="0" i="0" dirty="0">
                <a:solidFill>
                  <a:schemeClr val="accent6"/>
                </a:solidFill>
                <a:effectLst/>
                <a:latin typeface="Helvetica" pitchFamily="2" charset="0"/>
              </a:rPr>
              <a:t>To support households with energy bills next year, the Government will combine a slightly more generous repeat of Rishi Sunak’s lump-sum Cost of Living Payments for those on benefits and pensioners, with a more modest form of Liz Truss’ Energy Price Guarantee.</a:t>
            </a:r>
          </a:p>
          <a:p>
            <a:pPr marL="342900" indent="-342900" algn="l">
              <a:lnSpc>
                <a:spcPct val="100000"/>
              </a:lnSpc>
              <a:buClr>
                <a:schemeClr val="accent6"/>
              </a:buClr>
              <a:buFont typeface="Arial" panose="020B0604020202020204" pitchFamily="34" charset="0"/>
              <a:buChar char="•"/>
            </a:pPr>
            <a:r>
              <a:rPr lang="en-GB" sz="1900" b="0" i="0" dirty="0">
                <a:solidFill>
                  <a:schemeClr val="accent6"/>
                </a:solidFill>
                <a:effectLst/>
                <a:latin typeface="Helvetica" pitchFamily="2" charset="0"/>
              </a:rPr>
              <a:t>Accounting for all announcements this Parliament, policy decisions – and the freeze to personal tax thresholds in particular – are deepening the squeeze for all but the poorest quarter of the population (who gain more from increases to Universal Credit generosity than they lose from tax rises). </a:t>
            </a:r>
            <a:r>
              <a:rPr lang="en-GB" sz="1900" b="1" i="0" dirty="0">
                <a:solidFill>
                  <a:schemeClr val="accent6"/>
                </a:solidFill>
                <a:effectLst/>
                <a:latin typeface="Helvetica" pitchFamily="2" charset="0"/>
              </a:rPr>
              <a:t>While the poorest fifth will be £350 better off on average, typical households see their incomes reduced by £1,100 in 2027-28, rising to a £4,200 loss for the top decile</a:t>
            </a:r>
            <a:r>
              <a:rPr lang="en-GB" sz="1900" b="0" i="0" dirty="0">
                <a:solidFill>
                  <a:schemeClr val="accent6"/>
                </a:solidFill>
                <a:effectLst/>
                <a:latin typeface="Helvetica" pitchFamily="2" charset="0"/>
              </a:rPr>
              <a:t>.</a:t>
            </a:r>
          </a:p>
        </p:txBody>
      </p:sp>
      <p:sp>
        <p:nvSpPr>
          <p:cNvPr id="7" name="TextBox 6">
            <a:extLst>
              <a:ext uri="{FF2B5EF4-FFF2-40B4-BE49-F238E27FC236}">
                <a16:creationId xmlns:a16="http://schemas.microsoft.com/office/drawing/2014/main" id="{2CF09552-6547-53F4-DA32-885225DB8E4B}"/>
              </a:ext>
            </a:extLst>
          </p:cNvPr>
          <p:cNvSpPr txBox="1"/>
          <p:nvPr/>
        </p:nvSpPr>
        <p:spPr>
          <a:xfrm>
            <a:off x="7282543" y="6439548"/>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a:t>
            </a:r>
            <a:r>
              <a:rPr lang="en-US" sz="1400" b="1">
                <a:latin typeface="Helvetica" pitchFamily="2" charset="0"/>
              </a:rPr>
              <a:t> </a:t>
            </a:r>
            <a:r>
              <a:rPr lang="en-US"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Resolution Foundation, November 2022</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3189208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293CEA-DC01-DDA8-C1A8-D290CEEB037B}"/>
              </a:ext>
            </a:extLst>
          </p:cNvPr>
          <p:cNvSpPr>
            <a:spLocks noGrp="1"/>
          </p:cNvSpPr>
          <p:nvPr>
            <p:ph type="subTitle" idx="1"/>
          </p:nvPr>
        </p:nvSpPr>
        <p:spPr>
          <a:xfrm>
            <a:off x="434147" y="2580600"/>
            <a:ext cx="9730579" cy="3618182"/>
          </a:xfrm>
        </p:spPr>
        <p:txBody>
          <a:bodyPr>
            <a:normAutofit/>
          </a:bodyPr>
          <a:lstStyle/>
          <a:p>
            <a:r>
              <a:rPr lang="en-GB" sz="4000">
                <a:latin typeface="Helvetica" pitchFamily="2" charset="0"/>
              </a:rPr>
              <a:t>Economic and Labour Market Insight: Implications for Berkshire</a:t>
            </a:r>
            <a:endParaRPr lang="en-GB" sz="4000"/>
          </a:p>
        </p:txBody>
      </p:sp>
    </p:spTree>
    <p:extLst>
      <p:ext uri="{BB962C8B-B14F-4D97-AF65-F5344CB8AC3E}">
        <p14:creationId xmlns:p14="http://schemas.microsoft.com/office/powerpoint/2010/main" val="2904599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a:xfrm>
            <a:off x="631371" y="173552"/>
            <a:ext cx="7772400" cy="1325563"/>
          </a:xfrm>
        </p:spPr>
        <p:txBody>
          <a:bodyPr>
            <a:normAutofit/>
          </a:bodyPr>
          <a:lstStyle/>
          <a:p>
            <a:r>
              <a:rPr lang="en-GB">
                <a:latin typeface="Helvetica" pitchFamily="2" charset="0"/>
              </a:rPr>
              <a:t>Claimant Count </a:t>
            </a:r>
            <a:br>
              <a:rPr lang="en-GB">
                <a:latin typeface="Helvetica" pitchFamily="2" charset="0"/>
              </a:rPr>
            </a:br>
            <a:r>
              <a:rPr lang="en-GB">
                <a:latin typeface="Helvetica" pitchFamily="2" charset="0"/>
              </a:rPr>
              <a:t>(Latest data - October 2022)</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a:xfrm>
            <a:off x="668079" y="1811915"/>
            <a:ext cx="10919639" cy="4569306"/>
          </a:xfrm>
        </p:spPr>
        <p:txBody>
          <a:bodyPr>
            <a:noAutofit/>
          </a:bodyPr>
          <a:lstStyle/>
          <a:p>
            <a:pPr>
              <a:lnSpc>
                <a:spcPct val="100000"/>
              </a:lnSpc>
            </a:pPr>
            <a:r>
              <a:rPr lang="en-GB" dirty="0">
                <a:solidFill>
                  <a:schemeClr val="accent6"/>
                </a:solidFill>
                <a:latin typeface="Helvetica" pitchFamily="2" charset="0"/>
              </a:rPr>
              <a:t>Total of </a:t>
            </a:r>
            <a:r>
              <a:rPr lang="en-GB" b="1" dirty="0">
                <a:solidFill>
                  <a:schemeClr val="accent6"/>
                </a:solidFill>
                <a:latin typeface="Helvetica" pitchFamily="2" charset="0"/>
              </a:rPr>
              <a:t>16,890 </a:t>
            </a:r>
            <a:r>
              <a:rPr lang="en-GB" dirty="0">
                <a:solidFill>
                  <a:schemeClr val="accent6"/>
                </a:solidFill>
                <a:latin typeface="Helvetica" pitchFamily="2" charset="0"/>
              </a:rPr>
              <a:t>claimants (2.9% of the working age population) in Berkshire.</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1,645 claimants (2.1% of the working age population) in Bracknell Forest UA</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4,410 claimants (4.2% of the working age population) in Reading UA</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4,845 claimants (5.1% of the working age population) in Slough UA</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2,150 claimants (2.</a:t>
            </a:r>
            <a:r>
              <a:rPr lang="en-US" dirty="0">
                <a:solidFill>
                  <a:schemeClr val="accent6"/>
                </a:solidFill>
                <a:latin typeface="Helvetica" pitchFamily="2" charset="0"/>
              </a:rPr>
              <a:t>2</a:t>
            </a:r>
            <a:r>
              <a:rPr lang="en-GB" dirty="0">
                <a:solidFill>
                  <a:schemeClr val="accent6"/>
                </a:solidFill>
                <a:latin typeface="Helvetica" pitchFamily="2" charset="0"/>
              </a:rPr>
              <a:t>% of the working age population) in West Berkshire UA</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2,090 claimants (2.</a:t>
            </a:r>
            <a:r>
              <a:rPr lang="en-US" dirty="0">
                <a:solidFill>
                  <a:schemeClr val="accent6"/>
                </a:solidFill>
                <a:latin typeface="Helvetica" pitchFamily="2" charset="0"/>
              </a:rPr>
              <a:t>3</a:t>
            </a:r>
            <a:r>
              <a:rPr lang="en-GB" dirty="0">
                <a:solidFill>
                  <a:schemeClr val="accent6"/>
                </a:solidFill>
                <a:latin typeface="Helvetica" pitchFamily="2" charset="0"/>
              </a:rPr>
              <a:t>% of the working age population) in Windsor and Maidenhead UA</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1,750 claimants (1.6% of the working age population) in Wokingham UA</a:t>
            </a:r>
          </a:p>
          <a:p>
            <a:pPr marL="0" indent="0">
              <a:lnSpc>
                <a:spcPct val="100000"/>
              </a:lnSpc>
              <a:buNone/>
            </a:pPr>
            <a:r>
              <a:rPr lang="en-GB" dirty="0">
                <a:solidFill>
                  <a:schemeClr val="accent6"/>
                </a:solidFill>
                <a:effectLst/>
                <a:latin typeface="Helvetica" pitchFamily="2" charset="0"/>
                <a:ea typeface="Calibri" panose="020F0502020204030204" pitchFamily="34" charset="0"/>
              </a:rPr>
              <a:t>Across Berkshire, claimant unemployment has fallen </a:t>
            </a:r>
            <a:r>
              <a:rPr lang="en-GB" dirty="0">
                <a:solidFill>
                  <a:schemeClr val="accent6"/>
                </a:solidFill>
                <a:latin typeface="Helvetica" pitchFamily="2" charset="0"/>
                <a:ea typeface="Calibri" panose="020F0502020204030204" pitchFamily="34" charset="0"/>
              </a:rPr>
              <a:t>significantly </a:t>
            </a:r>
            <a:r>
              <a:rPr lang="en-GB" dirty="0">
                <a:solidFill>
                  <a:schemeClr val="accent6"/>
                </a:solidFill>
                <a:effectLst/>
                <a:latin typeface="Helvetica" pitchFamily="2" charset="0"/>
                <a:ea typeface="Calibri" panose="020F0502020204030204" pitchFamily="34" charset="0"/>
              </a:rPr>
              <a:t>from </a:t>
            </a:r>
            <a:r>
              <a:rPr lang="en-GB" dirty="0">
                <a:solidFill>
                  <a:schemeClr val="accent6"/>
                </a:solidFill>
                <a:latin typeface="Helvetica" pitchFamily="2" charset="0"/>
                <a:ea typeface="Calibri" panose="020F0502020204030204" pitchFamily="34" charset="0"/>
              </a:rPr>
              <a:t>21,365 in </a:t>
            </a:r>
            <a:r>
              <a:rPr lang="en-US" dirty="0">
                <a:solidFill>
                  <a:schemeClr val="accent6"/>
                </a:solidFill>
                <a:latin typeface="Helvetica" pitchFamily="2" charset="0"/>
                <a:ea typeface="Calibri" panose="020F0502020204030204" pitchFamily="34" charset="0"/>
              </a:rPr>
              <a:t>October</a:t>
            </a:r>
            <a:r>
              <a:rPr lang="en-GB" dirty="0">
                <a:solidFill>
                  <a:schemeClr val="accent6"/>
                </a:solidFill>
                <a:latin typeface="Helvetica" pitchFamily="2" charset="0"/>
                <a:ea typeface="Calibri" panose="020F0502020204030204" pitchFamily="34" charset="0"/>
              </a:rPr>
              <a:t> </a:t>
            </a:r>
            <a:r>
              <a:rPr lang="en-GB" dirty="0">
                <a:solidFill>
                  <a:schemeClr val="accent6"/>
                </a:solidFill>
                <a:effectLst/>
                <a:latin typeface="Helvetica" pitchFamily="2" charset="0"/>
                <a:ea typeface="Calibri" panose="020F0502020204030204" pitchFamily="34" charset="0"/>
              </a:rPr>
              <a:t>2021 to </a:t>
            </a:r>
            <a:r>
              <a:rPr lang="en-GB" dirty="0">
                <a:solidFill>
                  <a:schemeClr val="accent6"/>
                </a:solidFill>
                <a:latin typeface="Helvetica" pitchFamily="2" charset="0"/>
                <a:ea typeface="Calibri" panose="020F0502020204030204" pitchFamily="34" charset="0"/>
              </a:rPr>
              <a:t>16,890 in October 2022</a:t>
            </a:r>
            <a:r>
              <a:rPr lang="en-GB" dirty="0">
                <a:solidFill>
                  <a:schemeClr val="accent6"/>
                </a:solidFill>
                <a:effectLst/>
                <a:latin typeface="Helvetica" pitchFamily="2" charset="0"/>
                <a:ea typeface="Calibri" panose="020F0502020204030204" pitchFamily="34" charset="0"/>
              </a:rPr>
              <a:t>. Slough had </a:t>
            </a:r>
            <a:r>
              <a:rPr lang="en-GB" dirty="0">
                <a:solidFill>
                  <a:schemeClr val="accent6"/>
                </a:solidFill>
                <a:latin typeface="Helvetica" pitchFamily="2" charset="0"/>
                <a:ea typeface="Calibri" panose="020F0502020204030204" pitchFamily="34" charset="0"/>
              </a:rPr>
              <a:t>5.1</a:t>
            </a:r>
            <a:r>
              <a:rPr lang="en-GB" dirty="0">
                <a:solidFill>
                  <a:schemeClr val="accent6"/>
                </a:solidFill>
                <a:effectLst/>
                <a:latin typeface="Helvetica" pitchFamily="2" charset="0"/>
                <a:ea typeface="Calibri" panose="020F0502020204030204" pitchFamily="34" charset="0"/>
              </a:rPr>
              <a:t>% of its working age population claim unemployment in </a:t>
            </a:r>
            <a:r>
              <a:rPr lang="en-US" dirty="0">
                <a:solidFill>
                  <a:schemeClr val="accent6"/>
                </a:solidFill>
                <a:latin typeface="Helvetica" pitchFamily="2" charset="0"/>
                <a:ea typeface="Calibri" panose="020F0502020204030204" pitchFamily="34" charset="0"/>
              </a:rPr>
              <a:t>October</a:t>
            </a:r>
            <a:r>
              <a:rPr lang="en-US" altLang="zh-CN" dirty="0">
                <a:solidFill>
                  <a:schemeClr val="accent6"/>
                </a:solidFill>
                <a:effectLst/>
                <a:latin typeface="Helvetica" pitchFamily="2" charset="0"/>
                <a:ea typeface="Calibri" panose="020F0502020204030204" pitchFamily="34" charset="0"/>
              </a:rPr>
              <a:t> </a:t>
            </a:r>
            <a:r>
              <a:rPr lang="en-GB" dirty="0">
                <a:solidFill>
                  <a:schemeClr val="accent6"/>
                </a:solidFill>
                <a:effectLst/>
                <a:latin typeface="Helvetica" pitchFamily="2" charset="0"/>
                <a:ea typeface="Calibri" panose="020F0502020204030204" pitchFamily="34" charset="0"/>
              </a:rPr>
              <a:t>2022, </a:t>
            </a:r>
            <a:r>
              <a:rPr lang="en-GB" dirty="0">
                <a:solidFill>
                  <a:schemeClr val="accent6"/>
                </a:solidFill>
                <a:latin typeface="Helvetica" pitchFamily="2" charset="0"/>
                <a:ea typeface="Calibri" panose="020F0502020204030204" pitchFamily="34" charset="0"/>
              </a:rPr>
              <a:t>down significantly</a:t>
            </a:r>
            <a:r>
              <a:rPr lang="en-GB" dirty="0">
                <a:solidFill>
                  <a:schemeClr val="accent6"/>
                </a:solidFill>
                <a:effectLst/>
                <a:latin typeface="Helvetica" pitchFamily="2" charset="0"/>
                <a:ea typeface="Calibri" panose="020F0502020204030204" pitchFamily="34" charset="0"/>
              </a:rPr>
              <a:t> from </a:t>
            </a:r>
            <a:r>
              <a:rPr lang="en-GB" dirty="0">
                <a:solidFill>
                  <a:schemeClr val="accent6"/>
                </a:solidFill>
                <a:latin typeface="Helvetica" pitchFamily="2" charset="0"/>
                <a:ea typeface="Calibri" panose="020F0502020204030204" pitchFamily="34" charset="0"/>
              </a:rPr>
              <a:t>6.4</a:t>
            </a:r>
            <a:r>
              <a:rPr lang="en-GB" dirty="0">
                <a:solidFill>
                  <a:schemeClr val="accent6"/>
                </a:solidFill>
                <a:effectLst/>
                <a:latin typeface="Helvetica" pitchFamily="2" charset="0"/>
                <a:ea typeface="Calibri" panose="020F0502020204030204" pitchFamily="34" charset="0"/>
              </a:rPr>
              <a:t>% in </a:t>
            </a:r>
            <a:r>
              <a:rPr lang="en-US" dirty="0">
                <a:solidFill>
                  <a:schemeClr val="accent6"/>
                </a:solidFill>
                <a:latin typeface="Helvetica" pitchFamily="2" charset="0"/>
                <a:ea typeface="Calibri" panose="020F0502020204030204" pitchFamily="34" charset="0"/>
              </a:rPr>
              <a:t>October </a:t>
            </a:r>
            <a:r>
              <a:rPr lang="en-GB" dirty="0">
                <a:solidFill>
                  <a:schemeClr val="accent6"/>
                </a:solidFill>
                <a:latin typeface="Helvetica" pitchFamily="2" charset="0"/>
                <a:ea typeface="Calibri" panose="020F0502020204030204" pitchFamily="34" charset="0"/>
              </a:rPr>
              <a:t>2021.</a:t>
            </a:r>
            <a:endParaRPr lang="en-GB" b="1" dirty="0">
              <a:solidFill>
                <a:schemeClr val="accent6"/>
              </a:solidFill>
              <a:latin typeface="Helvetica" pitchFamily="2" charset="0"/>
            </a:endParaRPr>
          </a:p>
        </p:txBody>
      </p:sp>
      <p:sp>
        <p:nvSpPr>
          <p:cNvPr id="6" name="TextBox 5">
            <a:extLst>
              <a:ext uri="{FF2B5EF4-FFF2-40B4-BE49-F238E27FC236}">
                <a16:creationId xmlns:a16="http://schemas.microsoft.com/office/drawing/2014/main" id="{56E86190-4A45-26D7-E6BA-8F8C77AA621C}"/>
              </a:ext>
            </a:extLst>
          </p:cNvPr>
          <p:cNvSpPr txBox="1"/>
          <p:nvPr/>
        </p:nvSpPr>
        <p:spPr>
          <a:xfrm>
            <a:off x="8403771" y="6211669"/>
            <a:ext cx="3426326"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GB" altLang="zh-CN" sz="1400" b="1">
                <a:solidFill>
                  <a:srgbClr val="D12680"/>
                </a:solidFill>
                <a:latin typeface="Helvetica" pitchFamily="2" charset="0"/>
                <a:hlinkClick r:id="rId3">
                  <a:extLst>
                    <a:ext uri="{A12FA001-AC4F-418D-AE19-62706E023703}">
                      <ahyp:hlinkClr xmlns:ahyp="http://schemas.microsoft.com/office/drawing/2018/hyperlinkcolor" val="tx"/>
                    </a:ext>
                  </a:extLst>
                </a:hlinkClick>
              </a:rPr>
              <a:t>ONS, October 2022</a:t>
            </a:r>
            <a:endParaRPr lang="zh-CN" altLang="en-US" sz="1400">
              <a:solidFill>
                <a:srgbClr val="D12680"/>
              </a:solidFill>
              <a:latin typeface="Helvetica" pitchFamily="2" charset="0"/>
            </a:endParaRPr>
          </a:p>
        </p:txBody>
      </p:sp>
      <p:pic>
        <p:nvPicPr>
          <p:cNvPr id="13" name="Content Placeholder 12" descr="Map&#10;&#10;Description automatically generated">
            <a:extLst>
              <a:ext uri="{FF2B5EF4-FFF2-40B4-BE49-F238E27FC236}">
                <a16:creationId xmlns:a16="http://schemas.microsoft.com/office/drawing/2014/main" id="{15E0E96E-1D7A-3B06-2790-8E6DC1463029}"/>
              </a:ext>
            </a:extLst>
          </p:cNvPr>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7985051" y="-277474"/>
            <a:ext cx="3962004" cy="2406824"/>
          </a:xfrm>
          <a:prstGeom prst="rect">
            <a:avLst/>
          </a:prstGeom>
        </p:spPr>
      </p:pic>
    </p:spTree>
    <p:extLst>
      <p:ext uri="{BB962C8B-B14F-4D97-AF65-F5344CB8AC3E}">
        <p14:creationId xmlns:p14="http://schemas.microsoft.com/office/powerpoint/2010/main" val="2275364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a:xfrm>
            <a:off x="526774" y="221845"/>
            <a:ext cx="10227365" cy="881398"/>
          </a:xfrm>
        </p:spPr>
        <p:txBody>
          <a:bodyPr>
            <a:normAutofit fontScale="90000"/>
          </a:bodyPr>
          <a:lstStyle/>
          <a:p>
            <a:r>
              <a:rPr lang="en-GB" sz="1600" b="0">
                <a:latin typeface="Helvetica" pitchFamily="2" charset="0"/>
              </a:rPr>
              <a:t>Strategic Issues</a:t>
            </a:r>
            <a:br>
              <a:rPr lang="en-GB" altLang="zh-CN">
                <a:latin typeface="Helvetica" pitchFamily="2" charset="0"/>
              </a:rPr>
            </a:br>
            <a:r>
              <a:rPr lang="en-GB" altLang="zh-CN">
                <a:latin typeface="Helvetica" pitchFamily="2" charset="0"/>
              </a:rPr>
              <a:t>Heathrow sees minimal impact from planned Border Force strikes</a:t>
            </a:r>
            <a:endParaRPr lang="en-GB">
              <a:latin typeface="Helvetica" pitchFamily="2" charset="0"/>
            </a:endParaRPr>
          </a:p>
        </p:txBody>
      </p:sp>
      <p:sp>
        <p:nvSpPr>
          <p:cNvPr id="6" name="Content Placeholder 5">
            <a:extLst>
              <a:ext uri="{FF2B5EF4-FFF2-40B4-BE49-F238E27FC236}">
                <a16:creationId xmlns:a16="http://schemas.microsoft.com/office/drawing/2014/main" id="{E1D1929B-C3BD-EBBB-C865-F90522BBDC97}"/>
              </a:ext>
            </a:extLst>
          </p:cNvPr>
          <p:cNvSpPr>
            <a:spLocks noGrp="1"/>
          </p:cNvSpPr>
          <p:nvPr>
            <p:ph idx="1"/>
          </p:nvPr>
        </p:nvSpPr>
        <p:spPr>
          <a:xfrm>
            <a:off x="515178" y="1300638"/>
            <a:ext cx="11161643" cy="5049006"/>
          </a:xfrm>
        </p:spPr>
        <p:txBody>
          <a:bodyPr>
            <a:noAutofit/>
          </a:bodyPr>
          <a:lstStyle/>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Heathrow Airport has said that it expected the vast majority of travellers will be unaffected by this month's planned strikes by Border Force workers.</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Britain faces an unprecedented number of strikes in the run up to and during the Christmas holiday period, including nurses, ambulance staff and rail workers, as labour unions demand higher pay for their members to keep up with soaring inflation.</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“We are doing everything we can to protect a full flight schedule on strike days, so departing passengers should expect to travel as normal," Heathrow said. Border Force has contingency measures to ensure other arriving passengers are cleared safely and as quickly as possible.</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Heathrow also gave an update on recent traffic flows. It said 5.6 million people had travelled through the airport in November, down from 5.9 million in October.</a:t>
            </a:r>
            <a:r>
              <a:rPr lang="en-GB">
                <a:solidFill>
                  <a:schemeClr val="accent6"/>
                </a:solidFill>
              </a:rPr>
              <a:t> </a:t>
            </a:r>
            <a:r>
              <a:rPr lang="en-GB" b="1">
                <a:solidFill>
                  <a:schemeClr val="accent6"/>
                </a:solidFill>
                <a:latin typeface="Helvetica" pitchFamily="2" charset="0"/>
              </a:rPr>
              <a:t>Over 55 million people had travelled through Heathrow so far this year - nearly 70% of 2019 levels</a:t>
            </a:r>
            <a:r>
              <a:rPr lang="en-GB">
                <a:solidFill>
                  <a:schemeClr val="accent6"/>
                </a:solidFill>
                <a:latin typeface="Helvetica" pitchFamily="2" charset="0"/>
              </a:rPr>
              <a:t>. Heathrow added that it expected December to be busy.</a:t>
            </a:r>
          </a:p>
        </p:txBody>
      </p:sp>
      <p:sp>
        <p:nvSpPr>
          <p:cNvPr id="5" name="TextBox 4">
            <a:extLst>
              <a:ext uri="{FF2B5EF4-FFF2-40B4-BE49-F238E27FC236}">
                <a16:creationId xmlns:a16="http://schemas.microsoft.com/office/drawing/2014/main" id="{ABF92BB4-924A-9675-7F5C-A246705B4446}"/>
              </a:ext>
            </a:extLst>
          </p:cNvPr>
          <p:cNvSpPr txBox="1"/>
          <p:nvPr/>
        </p:nvSpPr>
        <p:spPr>
          <a:xfrm>
            <a:off x="5803103" y="6328378"/>
            <a:ext cx="6097836"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 </a:t>
            </a:r>
            <a:r>
              <a:rPr lang="en-US"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Reuters, November 2022</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899438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a:xfrm>
            <a:off x="419100" y="258799"/>
            <a:ext cx="11191653" cy="1049005"/>
          </a:xfrm>
        </p:spPr>
        <p:txBody>
          <a:bodyPr>
            <a:noAutofit/>
          </a:bodyPr>
          <a:lstStyle/>
          <a:p>
            <a:r>
              <a:rPr lang="en-GB">
                <a:latin typeface="Helvetica" pitchFamily="2" charset="0"/>
              </a:rPr>
              <a:t>An important note on the EMSI figures contained on the following slides: 24, 25, 28, 29, 32, 33, 36, 37, 40, 41, 44 and </a:t>
            </a:r>
            <a:r>
              <a:rPr lang="en-GB"/>
              <a:t>45</a:t>
            </a:r>
            <a:endParaRPr lang="en-GB">
              <a:latin typeface="Helvetica" pitchFamily="2" charset="0"/>
            </a:endParaRP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a:xfrm>
            <a:off x="838200" y="1582646"/>
            <a:ext cx="10515600" cy="4615582"/>
          </a:xfrm>
        </p:spPr>
        <p:txBody>
          <a:bodyPr>
            <a:noAutofit/>
          </a:bodyPr>
          <a:lstStyle/>
          <a:p>
            <a:pPr>
              <a:lnSpc>
                <a:spcPct val="100000"/>
              </a:lnSpc>
            </a:pPr>
            <a:r>
              <a:rPr lang="en-US" sz="2000">
                <a:solidFill>
                  <a:schemeClr val="accent6"/>
                </a:solidFill>
                <a:latin typeface="Helvetica" pitchFamily="2" charset="0"/>
              </a:rPr>
              <a:t>From February 2022, there has been a methodological change in how EMSI calculates job posting figures compared to those from prior months following a merger between EMSI and Burning Glass Technologies (now rebranded to Lightcast).</a:t>
            </a:r>
          </a:p>
          <a:p>
            <a:pPr>
              <a:lnSpc>
                <a:spcPct val="100000"/>
              </a:lnSpc>
            </a:pPr>
            <a:r>
              <a:rPr lang="en-US" sz="2000">
                <a:solidFill>
                  <a:schemeClr val="accent6"/>
                </a:solidFill>
                <a:latin typeface="Helvetica" pitchFamily="2" charset="0"/>
              </a:rPr>
              <a:t>Those of you who have read previous economic briefings from Berkshire LEP may notice that the job posting figures contained in post-January 2022 briefings are lower across the board – in some cases quite significantly.</a:t>
            </a:r>
          </a:p>
          <a:p>
            <a:pPr>
              <a:lnSpc>
                <a:spcPct val="100000"/>
              </a:lnSpc>
            </a:pPr>
            <a:r>
              <a:rPr lang="en-US" sz="2000">
                <a:solidFill>
                  <a:schemeClr val="accent6"/>
                </a:solidFill>
                <a:latin typeface="Helvetica" pitchFamily="2" charset="0"/>
              </a:rPr>
              <a:t>This change in methodology does not invalidate previous figures, but it is important to consider when reporting on job posting data longitudinally.</a:t>
            </a:r>
          </a:p>
          <a:p>
            <a:pPr>
              <a:lnSpc>
                <a:spcPct val="100000"/>
              </a:lnSpc>
            </a:pPr>
            <a:r>
              <a:rPr lang="en-GB" sz="2000">
                <a:solidFill>
                  <a:schemeClr val="accent3"/>
                </a:solidFill>
                <a:latin typeface="Helvetica" pitchFamily="2" charset="0"/>
              </a:rPr>
              <a:t>November 2022 onwards, Berkshire LEP will be reporting using two unique views of job postings:</a:t>
            </a:r>
          </a:p>
          <a:p>
            <a:pPr lvl="1">
              <a:lnSpc>
                <a:spcPct val="100000"/>
              </a:lnSpc>
            </a:pPr>
            <a:r>
              <a:rPr lang="en-GB" sz="2000" b="1">
                <a:solidFill>
                  <a:schemeClr val="accent3"/>
                </a:solidFill>
                <a:latin typeface="Helvetica" pitchFamily="2" charset="0"/>
              </a:rPr>
              <a:t>Active Postings </a:t>
            </a:r>
            <a:r>
              <a:rPr lang="en-GB" sz="2000">
                <a:solidFill>
                  <a:schemeClr val="accent3"/>
                </a:solidFill>
                <a:latin typeface="Helvetica" pitchFamily="2" charset="0"/>
              </a:rPr>
              <a:t>shows all postings that were live within the selected timeframe (even if originally posted in a previous month but left active by the employer).</a:t>
            </a:r>
          </a:p>
          <a:p>
            <a:pPr lvl="1">
              <a:lnSpc>
                <a:spcPct val="100000"/>
              </a:lnSpc>
            </a:pPr>
            <a:r>
              <a:rPr lang="en-GB" sz="2000" b="1">
                <a:solidFill>
                  <a:schemeClr val="accent3"/>
                </a:solidFill>
                <a:latin typeface="Helvetica" pitchFamily="2" charset="0"/>
              </a:rPr>
              <a:t>Newly Posted </a:t>
            </a:r>
            <a:r>
              <a:rPr lang="en-GB" sz="2000">
                <a:solidFill>
                  <a:schemeClr val="accent3"/>
                </a:solidFill>
                <a:latin typeface="Helvetica" pitchFamily="2" charset="0"/>
              </a:rPr>
              <a:t>shows all postings that were posted within the selected timeframe.</a:t>
            </a:r>
          </a:p>
        </p:txBody>
      </p:sp>
    </p:spTree>
    <p:extLst>
      <p:ext uri="{BB962C8B-B14F-4D97-AF65-F5344CB8AC3E}">
        <p14:creationId xmlns:p14="http://schemas.microsoft.com/office/powerpoint/2010/main" val="13543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478464" y="248923"/>
            <a:ext cx="7772400" cy="820587"/>
          </a:xfrm>
        </p:spPr>
        <p:txBody>
          <a:bodyPr/>
          <a:lstStyle/>
          <a:p>
            <a:r>
              <a:rPr lang="en-GB"/>
              <a:t>2022 Refresh</a:t>
            </a:r>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478464" y="1263889"/>
            <a:ext cx="7442792" cy="5126278"/>
          </a:xfrm>
        </p:spPr>
        <p:txBody>
          <a:bodyPr>
            <a:noAutofit/>
          </a:bodyPr>
          <a:lstStyle/>
          <a:p>
            <a:pPr marL="342900" indent="-342900">
              <a:buClr>
                <a:schemeClr val="accent6"/>
              </a:buClr>
              <a:buFont typeface="Arial" panose="020B0604020202020204" pitchFamily="34" charset="0"/>
              <a:buChar char="•"/>
            </a:pPr>
            <a:r>
              <a:rPr lang="en-GB">
                <a:solidFill>
                  <a:schemeClr val="accent6"/>
                </a:solidFill>
              </a:rPr>
              <a:t>Following on from stakeholder feedback as well as discussions within the LEP over the course of the last year, we have decided to make some additions to the content of our economic briefings, whilst still continuing to report on the bulk of the areas we were last year.</a:t>
            </a:r>
          </a:p>
          <a:p>
            <a:pPr marL="342900" indent="-342900">
              <a:buClr>
                <a:schemeClr val="accent6"/>
              </a:buClr>
              <a:buFont typeface="Arial" panose="020B0604020202020204" pitchFamily="34" charset="0"/>
              <a:buChar char="•"/>
            </a:pPr>
            <a:r>
              <a:rPr lang="en-GB">
                <a:solidFill>
                  <a:schemeClr val="accent6"/>
                </a:solidFill>
              </a:rPr>
              <a:t>Each month, we aim to have a themed feature. This month, we will be discussing the announcements made by the Chancellor during the Autumn Statement.</a:t>
            </a:r>
          </a:p>
          <a:p>
            <a:pPr marL="342900" indent="-342900">
              <a:buClr>
                <a:schemeClr val="accent6"/>
              </a:buClr>
              <a:buFont typeface="Arial" panose="020B0604020202020204" pitchFamily="34" charset="0"/>
              <a:buChar char="•"/>
            </a:pPr>
            <a:r>
              <a:rPr lang="en-GB">
                <a:solidFill>
                  <a:schemeClr val="accent6"/>
                </a:solidFill>
              </a:rPr>
              <a:t>These monthly economic briefings are constantly evolving documents and their content is dictated in part by data/information requests from our readers. </a:t>
            </a:r>
          </a:p>
          <a:p>
            <a:pPr marL="342900" indent="-342900">
              <a:buClr>
                <a:schemeClr val="accent6"/>
              </a:buClr>
              <a:buFont typeface="Arial" panose="020B0604020202020204" pitchFamily="34" charset="0"/>
              <a:buChar char="•"/>
            </a:pPr>
            <a:r>
              <a:rPr lang="en-GB">
                <a:solidFill>
                  <a:schemeClr val="accent6"/>
                </a:solidFill>
              </a:rPr>
              <a:t>If there is an economic aspect not currently covered within these reports which you think would be beneficial to include/ expand upon (or you have any queries), we will do our best to help. Please contact Dex or Aishwarya in the LEP’s research team at </a:t>
            </a:r>
            <a:r>
              <a:rPr lang="en-GB">
                <a:solidFill>
                  <a:schemeClr val="accent3"/>
                </a:solidFill>
                <a:hlinkClick r:id="rId2">
                  <a:extLst>
                    <a:ext uri="{A12FA001-AC4F-418D-AE19-62706E023703}">
                      <ahyp:hlinkClr xmlns:ahyp="http://schemas.microsoft.com/office/drawing/2018/hyperlinkcolor" val="tx"/>
                    </a:ext>
                  </a:extLst>
                </a:hlinkClick>
              </a:rPr>
              <a:t>dexterlevick@thamesvalleyberkshire.co.uk</a:t>
            </a:r>
            <a:r>
              <a:rPr lang="en-GB">
                <a:solidFill>
                  <a:schemeClr val="accent6"/>
                </a:solidFill>
              </a:rPr>
              <a:t> or </a:t>
            </a:r>
            <a:r>
              <a:rPr lang="en-GB">
                <a:solidFill>
                  <a:schemeClr val="accent3"/>
                </a:solidFill>
                <a:hlinkClick r:id="rId3">
                  <a:extLst>
                    <a:ext uri="{A12FA001-AC4F-418D-AE19-62706E023703}">
                      <ahyp:hlinkClr xmlns:ahyp="http://schemas.microsoft.com/office/drawing/2018/hyperlinkcolor" val="tx"/>
                    </a:ext>
                  </a:extLst>
                </a:hlinkClick>
              </a:rPr>
              <a:t>aishwaryachakravarty@thamesvalleyberkshire.co.uk</a:t>
            </a:r>
            <a:r>
              <a:rPr lang="en-GB">
                <a:solidFill>
                  <a:schemeClr val="accent6"/>
                </a:solidFill>
              </a:rPr>
              <a:t>. </a:t>
            </a:r>
          </a:p>
          <a:p>
            <a:pPr>
              <a:buClr>
                <a:schemeClr val="accent6"/>
              </a:buClr>
            </a:pPr>
            <a:endParaRPr lang="en-GB">
              <a:solidFill>
                <a:schemeClr val="accent6"/>
              </a:solidFill>
            </a:endParaRPr>
          </a:p>
        </p:txBody>
      </p:sp>
    </p:spTree>
    <p:extLst>
      <p:ext uri="{BB962C8B-B14F-4D97-AF65-F5344CB8AC3E}">
        <p14:creationId xmlns:p14="http://schemas.microsoft.com/office/powerpoint/2010/main" val="4128846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a:xfrm>
            <a:off x="587828" y="312896"/>
            <a:ext cx="7772400" cy="665860"/>
          </a:xfrm>
        </p:spPr>
        <p:txBody>
          <a:bodyPr>
            <a:normAutofit/>
          </a:bodyPr>
          <a:lstStyle/>
          <a:p>
            <a:r>
              <a:rPr lang="en-GB">
                <a:latin typeface="Helvetica" pitchFamily="2" charset="0"/>
              </a:rPr>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a:xfrm>
            <a:off x="587828" y="1174046"/>
            <a:ext cx="10757112" cy="4493107"/>
          </a:xfrm>
        </p:spPr>
        <p:txBody>
          <a:bodyPr>
            <a:noAutofit/>
          </a:bodyPr>
          <a:lstStyle/>
          <a:p>
            <a:pPr marL="342900" indent="-342900">
              <a:lnSpc>
                <a:spcPct val="100000"/>
              </a:lnSpc>
              <a:buClr>
                <a:schemeClr val="accent6"/>
              </a:buClr>
              <a:buFont typeface="Arial" panose="020B0604020202020204" pitchFamily="34" charset="0"/>
              <a:buChar char="•"/>
            </a:pPr>
            <a:r>
              <a:rPr lang="en-US" sz="2000" dirty="0">
                <a:solidFill>
                  <a:schemeClr val="accent6"/>
                </a:solidFill>
                <a:latin typeface="Helvetica" pitchFamily="2" charset="0"/>
              </a:rPr>
              <a:t>In November of 2022, there were 3,439 unique active job postings for remote positions at companies based in Berkshire, around 3.7% lower than the figure of 3,571 for the same period one year before.</a:t>
            </a:r>
          </a:p>
          <a:p>
            <a:pPr marL="342900" indent="-342900">
              <a:lnSpc>
                <a:spcPct val="100000"/>
              </a:lnSpc>
              <a:buClr>
                <a:schemeClr val="accent6"/>
              </a:buClr>
              <a:buFont typeface="Arial" panose="020B0604020202020204" pitchFamily="34" charset="0"/>
              <a:buChar char="•"/>
            </a:pPr>
            <a:r>
              <a:rPr lang="en-US" sz="2000" dirty="0">
                <a:solidFill>
                  <a:schemeClr val="accent6"/>
                </a:solidFill>
                <a:latin typeface="Helvetica" pitchFamily="2" charset="0"/>
              </a:rPr>
              <a:t>Compare this with the South-East, in November 2022 there were 18,836 unique active job postings for remote positions; falling from 19,455 in November of the previous year – a decrease of 3.2%.</a:t>
            </a:r>
          </a:p>
          <a:p>
            <a:pPr marL="342900" indent="-342900">
              <a:lnSpc>
                <a:spcPct val="100000"/>
              </a:lnSpc>
              <a:buClr>
                <a:schemeClr val="accent6"/>
              </a:buClr>
              <a:buFont typeface="Arial" panose="020B0604020202020204" pitchFamily="34" charset="0"/>
              <a:buChar char="•"/>
            </a:pPr>
            <a:r>
              <a:rPr lang="en-US" sz="2000" dirty="0">
                <a:solidFill>
                  <a:schemeClr val="accent6"/>
                </a:solidFill>
                <a:latin typeface="Helvetica" pitchFamily="2" charset="0"/>
              </a:rPr>
              <a:t>A fall can also be seen at national level, with a recorded 136,397 unique active remote job postings in England in November of 2022, falling from 149,559 in November 2021 – a decrease of about 8.8%.</a:t>
            </a:r>
          </a:p>
          <a:p>
            <a:pPr marL="342900" indent="-342900">
              <a:lnSpc>
                <a:spcPct val="100000"/>
              </a:lnSpc>
              <a:buClr>
                <a:schemeClr val="accent6"/>
              </a:buClr>
              <a:buFont typeface="Arial" panose="020B0604020202020204" pitchFamily="34" charset="0"/>
              <a:buChar char="•"/>
            </a:pPr>
            <a:r>
              <a:rPr lang="en-US" sz="2000" dirty="0">
                <a:solidFill>
                  <a:schemeClr val="accent6"/>
                </a:solidFill>
                <a:latin typeface="Helvetica" pitchFamily="2" charset="0"/>
              </a:rPr>
              <a:t>From these figures it’s apparent that the massive boost in job postings for explicitly remote roles prompted by the COVID-19 pandemic has somewhat persisted despite the reduction in cases but there seems to be a declining trend emerging across all geographies. </a:t>
            </a:r>
            <a:r>
              <a:rPr lang="en-US" sz="2000" b="1" dirty="0">
                <a:solidFill>
                  <a:schemeClr val="accent6"/>
                </a:solidFill>
                <a:latin typeface="Helvetica" pitchFamily="2" charset="0"/>
              </a:rPr>
              <a:t>Berkshire has seen a slightly larger decline in vacancies which are remote-based than the South East but a smaller decline in such vacancies than England overall.</a:t>
            </a:r>
          </a:p>
        </p:txBody>
      </p:sp>
      <p:sp>
        <p:nvSpPr>
          <p:cNvPr id="5" name="TextBox 4">
            <a:extLst>
              <a:ext uri="{FF2B5EF4-FFF2-40B4-BE49-F238E27FC236}">
                <a16:creationId xmlns:a16="http://schemas.microsoft.com/office/drawing/2014/main" id="{B555BB86-6028-977F-AEF9-B2EFBB5DB748}"/>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solidFill>
                  <a:srgbClr val="D12680"/>
                </a:solidFill>
                <a:latin typeface="Helvetica" pitchFamily="2" charset="0"/>
                <a:hlinkClick r:id="rId2">
                  <a:extLst>
                    <a:ext uri="{A12FA001-AC4F-418D-AE19-62706E023703}">
                      <ahyp:hlinkClr xmlns:ahyp="http://schemas.microsoft.com/office/drawing/2018/hyperlinkcolor" val="tx"/>
                    </a:ext>
                  </a:extLst>
                </a:hlinkClick>
              </a:rPr>
              <a:t>EMSI, November 2022</a:t>
            </a:r>
            <a:endParaRPr lang="zh-CN" altLang="en-US" sz="1400">
              <a:solidFill>
                <a:srgbClr val="D12680"/>
              </a:solidFill>
              <a:latin typeface="Helvetica" pitchFamily="2" charset="0"/>
            </a:endParaRPr>
          </a:p>
        </p:txBody>
      </p:sp>
    </p:spTree>
    <p:extLst>
      <p:ext uri="{BB962C8B-B14F-4D97-AF65-F5344CB8AC3E}">
        <p14:creationId xmlns:p14="http://schemas.microsoft.com/office/powerpoint/2010/main" val="2803270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25A279-2147-8942-5F26-9BCB766B9697}"/>
              </a:ext>
            </a:extLst>
          </p:cNvPr>
          <p:cNvSpPr>
            <a:spLocks noGrp="1"/>
          </p:cNvSpPr>
          <p:nvPr>
            <p:ph type="subTitle" idx="1"/>
          </p:nvPr>
        </p:nvSpPr>
        <p:spPr/>
        <p:txBody>
          <a:bodyPr>
            <a:normAutofit/>
          </a:bodyPr>
          <a:lstStyle/>
          <a:p>
            <a:r>
              <a:rPr lang="en-GB" sz="4000">
                <a:latin typeface="Helvetica" pitchFamily="2" charset="0"/>
              </a:rPr>
              <a:t>Local Profiles</a:t>
            </a:r>
            <a:endParaRPr lang="en-GB" sz="4000"/>
          </a:p>
        </p:txBody>
      </p:sp>
    </p:spTree>
    <p:extLst>
      <p:ext uri="{BB962C8B-B14F-4D97-AF65-F5344CB8AC3E}">
        <p14:creationId xmlns:p14="http://schemas.microsoft.com/office/powerpoint/2010/main" val="45034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a:latin typeface="Helvetica" pitchFamily="2" charset="0"/>
              </a:rPr>
              <a:t>Bracknell Forest</a:t>
            </a:r>
            <a:endParaRPr lang="en-GB" sz="4000"/>
          </a:p>
        </p:txBody>
      </p:sp>
    </p:spTree>
    <p:extLst>
      <p:ext uri="{BB962C8B-B14F-4D97-AF65-F5344CB8AC3E}">
        <p14:creationId xmlns:p14="http://schemas.microsoft.com/office/powerpoint/2010/main" val="25075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664028" y="321582"/>
            <a:ext cx="10863943" cy="1017361"/>
          </a:xfrm>
        </p:spPr>
        <p:txBody>
          <a:bodyPr>
            <a:noAutofit/>
          </a:bodyPr>
          <a:lstStyle/>
          <a:p>
            <a:r>
              <a:rPr lang="en-GB">
                <a:latin typeface="Helvetica" pitchFamily="2" charset="0"/>
              </a:rPr>
              <a:t>Unemployment figures and notable business news - November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664027" y="1528724"/>
            <a:ext cx="10863943" cy="4861444"/>
          </a:xfrm>
        </p:spPr>
        <p:txBody>
          <a:bodyPr>
            <a:noAutofit/>
          </a:bodyPr>
          <a:lstStyle/>
          <a:p>
            <a:pPr marL="0" indent="0">
              <a:lnSpc>
                <a:spcPct val="100000"/>
              </a:lnSpc>
              <a:buNone/>
            </a:pPr>
            <a:r>
              <a:rPr lang="en-US" sz="2000" b="1" dirty="0">
                <a:latin typeface="Helvetica" pitchFamily="2" charset="0"/>
              </a:rPr>
              <a:t>Claimant unemployment to October 2022 (latest)</a:t>
            </a:r>
          </a:p>
          <a:p>
            <a:pPr>
              <a:lnSpc>
                <a:spcPct val="100000"/>
              </a:lnSpc>
            </a:pPr>
            <a:r>
              <a:rPr lang="en-GB" sz="2000" dirty="0">
                <a:latin typeface="Helvetica" pitchFamily="2" charset="0"/>
              </a:rPr>
              <a:t>1,645 claimants (2.1% of the working age population) in Bracknell Forest UA</a:t>
            </a:r>
          </a:p>
          <a:p>
            <a:pPr marL="0" indent="0">
              <a:lnSpc>
                <a:spcPct val="100000"/>
              </a:lnSpc>
              <a:buNone/>
            </a:pPr>
            <a:endParaRPr lang="en-US" sz="2000" b="1" dirty="0">
              <a:latin typeface="Helvetica" pitchFamily="2" charset="0"/>
            </a:endParaRPr>
          </a:p>
          <a:p>
            <a:pPr marL="0" indent="0">
              <a:lnSpc>
                <a:spcPct val="100000"/>
              </a:lnSpc>
              <a:buNone/>
            </a:pPr>
            <a:r>
              <a:rPr lang="en-US" sz="2000" b="1" dirty="0">
                <a:latin typeface="Helvetica" pitchFamily="2" charset="0"/>
              </a:rPr>
              <a:t>Notable business news:</a:t>
            </a:r>
          </a:p>
          <a:p>
            <a:pPr marL="342900" indent="-342900">
              <a:lnSpc>
                <a:spcPct val="100000"/>
              </a:lnSpc>
              <a:buFont typeface="Arial" panose="020B0604020202020204" pitchFamily="34" charset="0"/>
              <a:buChar char="•"/>
            </a:pPr>
            <a:r>
              <a:rPr lang="en-GB" sz="2000" dirty="0">
                <a:latin typeface="Helvetica" pitchFamily="2" charset="0"/>
              </a:rPr>
              <a:t>The Bracknell Forest Cambium Partnership, made up of Bracknell Forest Council and Countryside, held a ground-breaking event at the Coopers Hill to mark the start of the building work to create the new homes, a small park, landscaping, cycle lanes and new walkways. The site is part of the overarching plan to fully regenerate Bracknell town centre and will enable more individuals, couples and families to live with the shops, restaurants and leisure facilities of The Lexicon and Bracknell bus and train stations right on their doorstep. The site will also include environmentally friendly features to help reduce climate change, including solar panels on the roofs of all apartments, electric vehicle charging points, AAA rated appliances in all homes, 122 cycle parking bays, sustainable drainage systems and new paths and cycle lanes directly into the town centre- </a:t>
            </a:r>
            <a:r>
              <a:rPr lang="en-GB" sz="2000" dirty="0">
                <a:solidFill>
                  <a:schemeClr val="accent3"/>
                </a:solidFill>
                <a:latin typeface="Helvetica" pitchFamily="2" charset="0"/>
                <a:hlinkClick r:id="rId3">
                  <a:extLst>
                    <a:ext uri="{A12FA001-AC4F-418D-AE19-62706E023703}">
                      <ahyp:hlinkClr xmlns:ahyp="http://schemas.microsoft.com/office/drawing/2018/hyperlinkcolor" val="tx"/>
                    </a:ext>
                  </a:extLst>
                </a:hlinkClick>
              </a:rPr>
              <a:t>LINK</a:t>
            </a:r>
            <a:r>
              <a:rPr lang="en-GB" sz="2000" dirty="0">
                <a:latin typeface="Helvetica" pitchFamily="2" charset="0"/>
              </a:rPr>
              <a:t>.</a:t>
            </a:r>
            <a:endParaRPr lang="en-US" sz="2000" b="1" dirty="0">
              <a:latin typeface="Helvetica" pitchFamily="2" charset="0"/>
            </a:endParaRPr>
          </a:p>
        </p:txBody>
      </p:sp>
    </p:spTree>
    <p:extLst>
      <p:ext uri="{BB962C8B-B14F-4D97-AF65-F5344CB8AC3E}">
        <p14:creationId xmlns:p14="http://schemas.microsoft.com/office/powerpoint/2010/main" val="2963334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395380" y="235033"/>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4,735</a:t>
            </a:r>
          </a:p>
          <a:p>
            <a:pPr marL="342900" indent="-342900">
              <a:buFont typeface="Arial" panose="020B0604020202020204" pitchFamily="34" charset="0"/>
              <a:buChar char="•"/>
            </a:pPr>
            <a:r>
              <a:rPr lang="en-GB" sz="2000">
                <a:latin typeface="Helvetica" pitchFamily="2" charset="0"/>
              </a:rPr>
              <a:t>Total job postings: 9,505</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(November 2021): 4,896</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116677"/>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November 2022</a:t>
            </a:r>
            <a:endParaRPr lang="zh-CN" altLang="en-US" sz="1400">
              <a:solidFill>
                <a:srgbClr val="00B0F0"/>
              </a:solidFill>
              <a:latin typeface="Helvetica" pitchFamily="2" charset="0"/>
            </a:endParaRPr>
          </a:p>
        </p:txBody>
      </p:sp>
      <p:pic>
        <p:nvPicPr>
          <p:cNvPr id="5" name="Picture 4">
            <a:extLst>
              <a:ext uri="{FF2B5EF4-FFF2-40B4-BE49-F238E27FC236}">
                <a16:creationId xmlns:a16="http://schemas.microsoft.com/office/drawing/2014/main" id="{8B80034A-A39F-C11E-C910-FE004F108EE3}"/>
              </a:ext>
            </a:extLst>
          </p:cNvPr>
          <p:cNvPicPr>
            <a:picLocks noChangeAspect="1"/>
          </p:cNvPicPr>
          <p:nvPr/>
        </p:nvPicPr>
        <p:blipFill>
          <a:blip r:embed="rId3"/>
          <a:stretch>
            <a:fillRect/>
          </a:stretch>
        </p:blipFill>
        <p:spPr>
          <a:xfrm>
            <a:off x="237219" y="3713799"/>
            <a:ext cx="5720561" cy="2338714"/>
          </a:xfrm>
          <a:prstGeom prst="rect">
            <a:avLst/>
          </a:prstGeom>
        </p:spPr>
      </p:pic>
      <p:pic>
        <p:nvPicPr>
          <p:cNvPr id="9" name="Picture 8">
            <a:extLst>
              <a:ext uri="{FF2B5EF4-FFF2-40B4-BE49-F238E27FC236}">
                <a16:creationId xmlns:a16="http://schemas.microsoft.com/office/drawing/2014/main" id="{81C849E8-D4C5-1D0A-A6C8-3F4FC9D7C46F}"/>
              </a:ext>
            </a:extLst>
          </p:cNvPr>
          <p:cNvPicPr>
            <a:picLocks noChangeAspect="1"/>
          </p:cNvPicPr>
          <p:nvPr/>
        </p:nvPicPr>
        <p:blipFill>
          <a:blip r:embed="rId4"/>
          <a:stretch>
            <a:fillRect/>
          </a:stretch>
        </p:blipFill>
        <p:spPr>
          <a:xfrm>
            <a:off x="6095999" y="456785"/>
            <a:ext cx="5739614" cy="2972215"/>
          </a:xfrm>
          <a:prstGeom prst="rect">
            <a:avLst/>
          </a:prstGeom>
        </p:spPr>
      </p:pic>
      <p:pic>
        <p:nvPicPr>
          <p:cNvPr id="12" name="Picture 11">
            <a:extLst>
              <a:ext uri="{FF2B5EF4-FFF2-40B4-BE49-F238E27FC236}">
                <a16:creationId xmlns:a16="http://schemas.microsoft.com/office/drawing/2014/main" id="{233AAEE3-FD3C-CF5B-7B6B-7793B59F051D}"/>
              </a:ext>
            </a:extLst>
          </p:cNvPr>
          <p:cNvPicPr>
            <a:picLocks noChangeAspect="1"/>
          </p:cNvPicPr>
          <p:nvPr/>
        </p:nvPicPr>
        <p:blipFill>
          <a:blip r:embed="rId5"/>
          <a:stretch>
            <a:fillRect/>
          </a:stretch>
        </p:blipFill>
        <p:spPr>
          <a:xfrm>
            <a:off x="6097461" y="3445504"/>
            <a:ext cx="5724970" cy="2972214"/>
          </a:xfrm>
          <a:prstGeom prst="rect">
            <a:avLst/>
          </a:prstGeom>
        </p:spPr>
      </p:pic>
    </p:spTree>
    <p:extLst>
      <p:ext uri="{BB962C8B-B14F-4D97-AF65-F5344CB8AC3E}">
        <p14:creationId xmlns:p14="http://schemas.microsoft.com/office/powerpoint/2010/main" val="3556456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213767"/>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1,669</a:t>
            </a:r>
          </a:p>
          <a:p>
            <a:pPr marL="342900" indent="-342900">
              <a:buFont typeface="Arial" panose="020B0604020202020204" pitchFamily="34" charset="0"/>
              <a:buChar char="•"/>
            </a:pPr>
            <a:r>
              <a:rPr lang="en-GB" sz="2000">
                <a:latin typeface="Helvetica" pitchFamily="2" charset="0"/>
              </a:rPr>
              <a:t>Total job postings: 1,972</a:t>
            </a:r>
          </a:p>
          <a:p>
            <a:pPr marL="342900" indent="-342900">
              <a:buFont typeface="Arial" panose="020B0604020202020204" pitchFamily="34" charset="0"/>
              <a:buChar char="•"/>
            </a:pPr>
            <a:r>
              <a:rPr lang="en-GB" sz="2000">
                <a:latin typeface="Helvetica" pitchFamily="2" charset="0"/>
              </a:rPr>
              <a:t>Job posting intensity: 1:1</a:t>
            </a:r>
          </a:p>
          <a:p>
            <a:pPr marL="342900" indent="-342900">
              <a:buFont typeface="Arial" panose="020B0604020202020204" pitchFamily="34" charset="0"/>
              <a:buChar char="•"/>
            </a:pPr>
            <a:r>
              <a:rPr lang="en-GB" sz="2000">
                <a:latin typeface="Helvetica" pitchFamily="2" charset="0"/>
              </a:rPr>
              <a:t>Unique job postings (November 2021): 1,773</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06013" y="1043073"/>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November 2022</a:t>
            </a:r>
            <a:endParaRPr lang="zh-CN" altLang="en-US" sz="1400">
              <a:solidFill>
                <a:srgbClr val="00B0F0"/>
              </a:solidFill>
              <a:latin typeface="Helvetica" pitchFamily="2" charset="0"/>
            </a:endParaRPr>
          </a:p>
        </p:txBody>
      </p:sp>
      <p:pic>
        <p:nvPicPr>
          <p:cNvPr id="15" name="Picture 14">
            <a:extLst>
              <a:ext uri="{FF2B5EF4-FFF2-40B4-BE49-F238E27FC236}">
                <a16:creationId xmlns:a16="http://schemas.microsoft.com/office/drawing/2014/main" id="{35E908C3-264F-9122-93D5-77743B49CA4C}"/>
              </a:ext>
            </a:extLst>
          </p:cNvPr>
          <p:cNvPicPr>
            <a:picLocks noChangeAspect="1"/>
          </p:cNvPicPr>
          <p:nvPr/>
        </p:nvPicPr>
        <p:blipFill>
          <a:blip r:embed="rId3"/>
          <a:stretch>
            <a:fillRect/>
          </a:stretch>
        </p:blipFill>
        <p:spPr>
          <a:xfrm>
            <a:off x="351623" y="3673548"/>
            <a:ext cx="5744377" cy="2295846"/>
          </a:xfrm>
          <a:prstGeom prst="rect">
            <a:avLst/>
          </a:prstGeom>
        </p:spPr>
      </p:pic>
      <p:pic>
        <p:nvPicPr>
          <p:cNvPr id="17" name="Picture 16">
            <a:extLst>
              <a:ext uri="{FF2B5EF4-FFF2-40B4-BE49-F238E27FC236}">
                <a16:creationId xmlns:a16="http://schemas.microsoft.com/office/drawing/2014/main" id="{71F56F5C-8956-3CAD-A896-DE3157A6CA2C}"/>
              </a:ext>
            </a:extLst>
          </p:cNvPr>
          <p:cNvPicPr>
            <a:picLocks noChangeAspect="1"/>
          </p:cNvPicPr>
          <p:nvPr/>
        </p:nvPicPr>
        <p:blipFill>
          <a:blip r:embed="rId4"/>
          <a:stretch>
            <a:fillRect/>
          </a:stretch>
        </p:blipFill>
        <p:spPr>
          <a:xfrm>
            <a:off x="6095999" y="423443"/>
            <a:ext cx="5744377" cy="3005557"/>
          </a:xfrm>
          <a:prstGeom prst="rect">
            <a:avLst/>
          </a:prstGeom>
        </p:spPr>
      </p:pic>
      <p:pic>
        <p:nvPicPr>
          <p:cNvPr id="19" name="Picture 18">
            <a:extLst>
              <a:ext uri="{FF2B5EF4-FFF2-40B4-BE49-F238E27FC236}">
                <a16:creationId xmlns:a16="http://schemas.microsoft.com/office/drawing/2014/main" id="{445DDFA0-3636-33B9-8B85-B8BBE5184898}"/>
              </a:ext>
            </a:extLst>
          </p:cNvPr>
          <p:cNvPicPr>
            <a:picLocks noChangeAspect="1"/>
          </p:cNvPicPr>
          <p:nvPr/>
        </p:nvPicPr>
        <p:blipFill>
          <a:blip r:embed="rId5"/>
          <a:stretch>
            <a:fillRect/>
          </a:stretch>
        </p:blipFill>
        <p:spPr>
          <a:xfrm>
            <a:off x="6106632" y="3514063"/>
            <a:ext cx="5734851" cy="2957926"/>
          </a:xfrm>
          <a:prstGeom prst="rect">
            <a:avLst/>
          </a:prstGeom>
        </p:spPr>
      </p:pic>
    </p:spTree>
    <p:extLst>
      <p:ext uri="{BB962C8B-B14F-4D97-AF65-F5344CB8AC3E}">
        <p14:creationId xmlns:p14="http://schemas.microsoft.com/office/powerpoint/2010/main" val="1831365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a:latin typeface="Helvetica" pitchFamily="2" charset="0"/>
              </a:rPr>
              <a:t>Reading</a:t>
            </a:r>
            <a:endParaRPr lang="en-GB" sz="4000"/>
          </a:p>
        </p:txBody>
      </p:sp>
    </p:spTree>
    <p:extLst>
      <p:ext uri="{BB962C8B-B14F-4D97-AF65-F5344CB8AC3E}">
        <p14:creationId xmlns:p14="http://schemas.microsoft.com/office/powerpoint/2010/main" val="2838985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593272" y="289565"/>
            <a:ext cx="10666607" cy="1135198"/>
          </a:xfrm>
        </p:spPr>
        <p:txBody>
          <a:bodyPr>
            <a:noAutofit/>
          </a:bodyPr>
          <a:lstStyle/>
          <a:p>
            <a:r>
              <a:rPr lang="en-GB">
                <a:latin typeface="Helvetica" pitchFamily="2" charset="0"/>
              </a:rPr>
              <a:t>Unemployment figures and notable business news - November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593272" y="1730735"/>
            <a:ext cx="11005456" cy="4512848"/>
          </a:xfrm>
        </p:spPr>
        <p:txBody>
          <a:bodyPr>
            <a:noAutofit/>
          </a:bodyPr>
          <a:lstStyle/>
          <a:p>
            <a:pPr marL="0" indent="0">
              <a:lnSpc>
                <a:spcPct val="100000"/>
              </a:lnSpc>
              <a:buNone/>
            </a:pPr>
            <a:r>
              <a:rPr lang="en-US" sz="2000" b="1" dirty="0">
                <a:latin typeface="Helvetica" pitchFamily="2" charset="0"/>
              </a:rPr>
              <a:t>Claimant unemployment to October 2022 (latest)</a:t>
            </a:r>
          </a:p>
          <a:p>
            <a:pPr>
              <a:lnSpc>
                <a:spcPct val="100000"/>
              </a:lnSpc>
            </a:pPr>
            <a:r>
              <a:rPr lang="en-GB" sz="2000" dirty="0">
                <a:latin typeface="Helvetica" pitchFamily="2" charset="0"/>
              </a:rPr>
              <a:t>4,410 claimants (4.2% of the working age population) in Reading UA</a:t>
            </a:r>
          </a:p>
          <a:p>
            <a:pPr marL="0" indent="0">
              <a:lnSpc>
                <a:spcPct val="100000"/>
              </a:lnSpc>
              <a:buNone/>
            </a:pPr>
            <a:endParaRPr lang="en-US" sz="2000" b="1" dirty="0">
              <a:latin typeface="Helvetica" pitchFamily="2" charset="0"/>
            </a:endParaRPr>
          </a:p>
          <a:p>
            <a:pPr marL="0" indent="0">
              <a:lnSpc>
                <a:spcPct val="100000"/>
              </a:lnSpc>
              <a:buNone/>
            </a:pPr>
            <a:r>
              <a:rPr lang="en-US" sz="2000" b="1" dirty="0">
                <a:latin typeface="Helvetica" pitchFamily="2" charset="0"/>
              </a:rPr>
              <a:t>Notable business news:</a:t>
            </a:r>
            <a:endParaRPr lang="en-GB" sz="2000" dirty="0">
              <a:effectLst/>
              <a:latin typeface="Helvetica" pitchFamily="2" charset="0"/>
              <a:ea typeface="Calibri" panose="020F0502020204030204" pitchFamily="34" charset="0"/>
              <a:cs typeface="Calibri" panose="020F0502020204030204" pitchFamily="34" charset="0"/>
            </a:endParaRPr>
          </a:p>
          <a:p>
            <a:pPr marL="342900" indent="-342900">
              <a:lnSpc>
                <a:spcPct val="100000"/>
              </a:lnSpc>
              <a:buFont typeface="Arial" panose="020B0604020202020204" pitchFamily="34" charset="0"/>
              <a:buChar char="•"/>
            </a:pPr>
            <a:r>
              <a:rPr lang="en-GB" sz="2000" dirty="0">
                <a:effectLst/>
                <a:latin typeface="Helvetica" pitchFamily="2" charset="0"/>
                <a:ea typeface="Calibri" panose="020F0502020204030204" pitchFamily="34" charset="0"/>
                <a:cs typeface="Calibri" panose="020F0502020204030204" pitchFamily="34" charset="0"/>
              </a:rPr>
              <a:t>From Sunday 6 November, the Elizabeth Line, London's newest tube line, began direct services from stations in central London to Reading without the need to change trains. The new line makes Reading an easy to reach new day trip leisure destination from London with its many cultural, heritage and retail experiences on the banks of the River Thames and Kennett and Avon Canal.  The line also seamlessly links Reading to the major business centres of The City, Docklands and the West End and makes Reading  a brilliantly connected location for one to two day business meetings and conferences. </a:t>
            </a:r>
            <a:r>
              <a:rPr lang="en-GB" sz="2000" dirty="0">
                <a:effectLst/>
                <a:latin typeface="Helvetica" pitchFamily="2" charset="0"/>
                <a:ea typeface="Calibri" panose="020F0502020204030204" pitchFamily="34" charset="0"/>
              </a:rPr>
              <a:t>– </a:t>
            </a:r>
            <a:r>
              <a:rPr lang="en-GB" sz="2000" u="sng" dirty="0">
                <a:solidFill>
                  <a:schemeClr val="accent3"/>
                </a:solidFill>
                <a:effectLst/>
                <a:latin typeface="Helvetica"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LINK</a:t>
            </a:r>
            <a:r>
              <a:rPr lang="en-GB" sz="2000" dirty="0">
                <a:effectLst/>
                <a:latin typeface="Helvetica" pitchFamily="2" charset="0"/>
                <a:ea typeface="Calibri" panose="020F0502020204030204" pitchFamily="34" charset="0"/>
              </a:rPr>
              <a:t>.</a:t>
            </a:r>
            <a:endParaRPr lang="en-US" sz="2000" dirty="0">
              <a:latin typeface="Helvetica" pitchFamily="2" charset="0"/>
            </a:endParaRPr>
          </a:p>
        </p:txBody>
      </p:sp>
    </p:spTree>
    <p:extLst>
      <p:ext uri="{BB962C8B-B14F-4D97-AF65-F5344CB8AC3E}">
        <p14:creationId xmlns:p14="http://schemas.microsoft.com/office/powerpoint/2010/main" val="2369565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395380" y="235033"/>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21,132</a:t>
            </a:r>
          </a:p>
          <a:p>
            <a:pPr marL="342900" indent="-342900">
              <a:buFont typeface="Arial" panose="020B0604020202020204" pitchFamily="34" charset="0"/>
              <a:buChar char="•"/>
            </a:pPr>
            <a:r>
              <a:rPr lang="en-GB" sz="2000">
                <a:latin typeface="Helvetica" pitchFamily="2" charset="0"/>
              </a:rPr>
              <a:t>Total job postings: 45,467</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(November 2021): 16,853</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116677"/>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November 2022</a:t>
            </a:r>
            <a:endParaRPr lang="zh-CN" altLang="en-US" sz="1400">
              <a:solidFill>
                <a:srgbClr val="00B0F0"/>
              </a:solidFill>
              <a:latin typeface="Helvetica" pitchFamily="2" charset="0"/>
            </a:endParaRPr>
          </a:p>
        </p:txBody>
      </p:sp>
      <p:pic>
        <p:nvPicPr>
          <p:cNvPr id="6" name="Picture 5">
            <a:extLst>
              <a:ext uri="{FF2B5EF4-FFF2-40B4-BE49-F238E27FC236}">
                <a16:creationId xmlns:a16="http://schemas.microsoft.com/office/drawing/2014/main" id="{189A6FD8-08DD-B814-9307-1BA54E359F5C}"/>
              </a:ext>
            </a:extLst>
          </p:cNvPr>
          <p:cNvPicPr>
            <a:picLocks noChangeAspect="1"/>
          </p:cNvPicPr>
          <p:nvPr/>
        </p:nvPicPr>
        <p:blipFill>
          <a:blip r:embed="rId3"/>
          <a:stretch>
            <a:fillRect/>
          </a:stretch>
        </p:blipFill>
        <p:spPr>
          <a:xfrm>
            <a:off x="362256" y="3713799"/>
            <a:ext cx="5744377" cy="2310135"/>
          </a:xfrm>
          <a:prstGeom prst="rect">
            <a:avLst/>
          </a:prstGeom>
        </p:spPr>
      </p:pic>
      <p:pic>
        <p:nvPicPr>
          <p:cNvPr id="10" name="Picture 9">
            <a:extLst>
              <a:ext uri="{FF2B5EF4-FFF2-40B4-BE49-F238E27FC236}">
                <a16:creationId xmlns:a16="http://schemas.microsoft.com/office/drawing/2014/main" id="{0F8C49E6-A77D-9F57-B186-9F5F652675E0}"/>
              </a:ext>
            </a:extLst>
          </p:cNvPr>
          <p:cNvPicPr>
            <a:picLocks noChangeAspect="1"/>
          </p:cNvPicPr>
          <p:nvPr/>
        </p:nvPicPr>
        <p:blipFill>
          <a:blip r:embed="rId4"/>
          <a:stretch>
            <a:fillRect/>
          </a:stretch>
        </p:blipFill>
        <p:spPr>
          <a:xfrm>
            <a:off x="6095999" y="437733"/>
            <a:ext cx="5772956" cy="2991268"/>
          </a:xfrm>
          <a:prstGeom prst="rect">
            <a:avLst/>
          </a:prstGeom>
        </p:spPr>
      </p:pic>
      <p:pic>
        <p:nvPicPr>
          <p:cNvPr id="13" name="Picture 12">
            <a:extLst>
              <a:ext uri="{FF2B5EF4-FFF2-40B4-BE49-F238E27FC236}">
                <a16:creationId xmlns:a16="http://schemas.microsoft.com/office/drawing/2014/main" id="{82B9889B-08D4-20A6-5722-BE9D2321D438}"/>
              </a:ext>
            </a:extLst>
          </p:cNvPr>
          <p:cNvPicPr>
            <a:picLocks noChangeAspect="1"/>
          </p:cNvPicPr>
          <p:nvPr/>
        </p:nvPicPr>
        <p:blipFill>
          <a:blip r:embed="rId5"/>
          <a:stretch>
            <a:fillRect/>
          </a:stretch>
        </p:blipFill>
        <p:spPr>
          <a:xfrm>
            <a:off x="6106633" y="3477043"/>
            <a:ext cx="5705164" cy="2957177"/>
          </a:xfrm>
          <a:prstGeom prst="rect">
            <a:avLst/>
          </a:prstGeom>
        </p:spPr>
      </p:pic>
    </p:spTree>
    <p:extLst>
      <p:ext uri="{BB962C8B-B14F-4D97-AF65-F5344CB8AC3E}">
        <p14:creationId xmlns:p14="http://schemas.microsoft.com/office/powerpoint/2010/main" val="2864064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213767"/>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7,573</a:t>
            </a:r>
          </a:p>
          <a:p>
            <a:pPr marL="342900" indent="-342900">
              <a:buFont typeface="Arial" panose="020B0604020202020204" pitchFamily="34" charset="0"/>
              <a:buChar char="•"/>
            </a:pPr>
            <a:r>
              <a:rPr lang="en-GB" sz="2000">
                <a:latin typeface="Helvetica" pitchFamily="2" charset="0"/>
              </a:rPr>
              <a:t>Total job postings: 9,229</a:t>
            </a:r>
          </a:p>
          <a:p>
            <a:pPr marL="342900" indent="-342900">
              <a:buFont typeface="Arial" panose="020B0604020202020204" pitchFamily="34" charset="0"/>
              <a:buChar char="•"/>
            </a:pPr>
            <a:r>
              <a:rPr lang="en-GB" sz="2000">
                <a:latin typeface="Helvetica" pitchFamily="2" charset="0"/>
              </a:rPr>
              <a:t>Job posting intensity: 1:1</a:t>
            </a:r>
          </a:p>
          <a:p>
            <a:pPr marL="342900" indent="-342900">
              <a:buFont typeface="Arial" panose="020B0604020202020204" pitchFamily="34" charset="0"/>
              <a:buChar char="•"/>
            </a:pPr>
            <a:r>
              <a:rPr lang="en-GB" sz="2000">
                <a:latin typeface="Helvetica" pitchFamily="2" charset="0"/>
              </a:rPr>
              <a:t>Unique job postings (November 2021): 6,686</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06013" y="1043073"/>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November 2022</a:t>
            </a:r>
            <a:endParaRPr lang="zh-CN" altLang="en-US" sz="1400">
              <a:solidFill>
                <a:srgbClr val="00B0F0"/>
              </a:solidFill>
              <a:latin typeface="Helvetica" pitchFamily="2" charset="0"/>
            </a:endParaRPr>
          </a:p>
        </p:txBody>
      </p:sp>
      <p:pic>
        <p:nvPicPr>
          <p:cNvPr id="6" name="Picture 5">
            <a:extLst>
              <a:ext uri="{FF2B5EF4-FFF2-40B4-BE49-F238E27FC236}">
                <a16:creationId xmlns:a16="http://schemas.microsoft.com/office/drawing/2014/main" id="{47AF15CE-36A6-F820-9C06-F26E2FA3F242}"/>
              </a:ext>
            </a:extLst>
          </p:cNvPr>
          <p:cNvPicPr>
            <a:picLocks noChangeAspect="1"/>
          </p:cNvPicPr>
          <p:nvPr/>
        </p:nvPicPr>
        <p:blipFill>
          <a:blip r:embed="rId3"/>
          <a:stretch>
            <a:fillRect/>
          </a:stretch>
        </p:blipFill>
        <p:spPr>
          <a:xfrm>
            <a:off x="308755" y="3787403"/>
            <a:ext cx="5730087" cy="2267267"/>
          </a:xfrm>
          <a:prstGeom prst="rect">
            <a:avLst/>
          </a:prstGeom>
        </p:spPr>
      </p:pic>
      <p:pic>
        <p:nvPicPr>
          <p:cNvPr id="10" name="Picture 9">
            <a:extLst>
              <a:ext uri="{FF2B5EF4-FFF2-40B4-BE49-F238E27FC236}">
                <a16:creationId xmlns:a16="http://schemas.microsoft.com/office/drawing/2014/main" id="{4E6AD440-EA77-1406-C060-E7E68B2B6312}"/>
              </a:ext>
            </a:extLst>
          </p:cNvPr>
          <p:cNvPicPr>
            <a:picLocks noChangeAspect="1"/>
          </p:cNvPicPr>
          <p:nvPr/>
        </p:nvPicPr>
        <p:blipFill>
          <a:blip r:embed="rId4"/>
          <a:stretch>
            <a:fillRect/>
          </a:stretch>
        </p:blipFill>
        <p:spPr>
          <a:xfrm>
            <a:off x="6096000" y="428543"/>
            <a:ext cx="5768192" cy="2957925"/>
          </a:xfrm>
          <a:prstGeom prst="rect">
            <a:avLst/>
          </a:prstGeom>
        </p:spPr>
      </p:pic>
      <p:pic>
        <p:nvPicPr>
          <p:cNvPr id="13" name="Picture 12">
            <a:extLst>
              <a:ext uri="{FF2B5EF4-FFF2-40B4-BE49-F238E27FC236}">
                <a16:creationId xmlns:a16="http://schemas.microsoft.com/office/drawing/2014/main" id="{27023841-6747-6855-BC0C-7966620FBC81}"/>
              </a:ext>
            </a:extLst>
          </p:cNvPr>
          <p:cNvPicPr>
            <a:picLocks noChangeAspect="1"/>
          </p:cNvPicPr>
          <p:nvPr/>
        </p:nvPicPr>
        <p:blipFill>
          <a:blip r:embed="rId5"/>
          <a:stretch>
            <a:fillRect/>
          </a:stretch>
        </p:blipFill>
        <p:spPr>
          <a:xfrm>
            <a:off x="6115053" y="3500885"/>
            <a:ext cx="5768192" cy="2962429"/>
          </a:xfrm>
          <a:prstGeom prst="rect">
            <a:avLst/>
          </a:prstGeom>
        </p:spPr>
      </p:pic>
    </p:spTree>
    <p:extLst>
      <p:ext uri="{BB962C8B-B14F-4D97-AF65-F5344CB8AC3E}">
        <p14:creationId xmlns:p14="http://schemas.microsoft.com/office/powerpoint/2010/main" val="286553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838200" y="337933"/>
            <a:ext cx="7772400" cy="820587"/>
          </a:xfrm>
        </p:spPr>
        <p:txBody>
          <a:bodyPr/>
          <a:lstStyle/>
          <a:p>
            <a:r>
              <a:rPr lang="en-GB"/>
              <a:t>Key contents of this month’s briefing</a:t>
            </a:r>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838200" y="1391479"/>
            <a:ext cx="7508358" cy="4924261"/>
          </a:xfrm>
        </p:spPr>
        <p:txBody>
          <a:bodyPr>
            <a:normAutofit/>
          </a:bodyPr>
          <a:lstStyle/>
          <a:p>
            <a:pPr marL="342900" indent="-342900">
              <a:buClr>
                <a:schemeClr val="accent6"/>
              </a:buClr>
              <a:buFont typeface="Arial" panose="020B0604020202020204" pitchFamily="34" charset="0"/>
              <a:buChar char="•"/>
            </a:pPr>
            <a:r>
              <a:rPr lang="en-GB" sz="2000">
                <a:solidFill>
                  <a:schemeClr val="accent6"/>
                </a:solidFill>
                <a:latin typeface="Helvetica" pitchFamily="2" charset="0"/>
              </a:rPr>
              <a:t>Updated global and UK economic forecasts</a:t>
            </a:r>
          </a:p>
          <a:p>
            <a:pPr marL="342900" indent="-342900">
              <a:buClr>
                <a:schemeClr val="accent6"/>
              </a:buClr>
              <a:buFont typeface="Arial" panose="020B0604020202020204" pitchFamily="34" charset="0"/>
              <a:buChar char="•"/>
            </a:pPr>
            <a:r>
              <a:rPr lang="en-GB" sz="2000">
                <a:solidFill>
                  <a:schemeClr val="accent6"/>
                </a:solidFill>
                <a:latin typeface="Helvetica" pitchFamily="2" charset="0"/>
              </a:rPr>
              <a:t>Monthly Spotlight – Autumn Statement 2022</a:t>
            </a:r>
          </a:p>
          <a:p>
            <a:pPr marL="342900" indent="-342900">
              <a:buClr>
                <a:schemeClr val="accent6"/>
              </a:buClr>
              <a:buFont typeface="Arial" panose="020B0604020202020204" pitchFamily="34" charset="0"/>
              <a:buChar char="•"/>
            </a:pPr>
            <a:r>
              <a:rPr lang="en-GB" sz="2000">
                <a:solidFill>
                  <a:schemeClr val="accent6"/>
                </a:solidFill>
                <a:latin typeface="Helvetica" pitchFamily="2" charset="0"/>
              </a:rPr>
              <a:t>Key points from the latest Labour Force Survey data</a:t>
            </a:r>
          </a:p>
          <a:p>
            <a:pPr marL="342900" indent="-342900">
              <a:buClr>
                <a:schemeClr val="accent6"/>
              </a:buClr>
              <a:buFont typeface="Arial" panose="020B0604020202020204" pitchFamily="34" charset="0"/>
              <a:buChar char="•"/>
            </a:pPr>
            <a:r>
              <a:rPr lang="en-GB" sz="2000">
                <a:solidFill>
                  <a:schemeClr val="accent6"/>
                </a:solidFill>
                <a:latin typeface="Helvetica" pitchFamily="2" charset="0"/>
              </a:rPr>
              <a:t>Latest claimant count figures by Local Authority</a:t>
            </a:r>
          </a:p>
          <a:p>
            <a:pPr marL="342900" indent="-342900">
              <a:buClr>
                <a:schemeClr val="accent6"/>
              </a:buClr>
              <a:buFont typeface="Arial" panose="020B0604020202020204" pitchFamily="34" charset="0"/>
              <a:buChar char="•"/>
            </a:pPr>
            <a:r>
              <a:rPr lang="en-GB" sz="2000">
                <a:solidFill>
                  <a:schemeClr val="accent6"/>
                </a:solidFill>
                <a:latin typeface="Helvetica" pitchFamily="2" charset="0"/>
              </a:rPr>
              <a:t>Latest remote working figures for Berkshire</a:t>
            </a:r>
          </a:p>
          <a:p>
            <a:pPr marL="342900" indent="-342900">
              <a:buClr>
                <a:schemeClr val="accent6"/>
              </a:buClr>
              <a:buFont typeface="Arial" panose="020B0604020202020204" pitchFamily="34" charset="0"/>
              <a:buChar char="•"/>
            </a:pPr>
            <a:r>
              <a:rPr lang="en-GB" sz="2000">
                <a:solidFill>
                  <a:schemeClr val="accent6"/>
                </a:solidFill>
                <a:latin typeface="Helvetica" pitchFamily="2" charset="0"/>
              </a:rPr>
              <a:t>Latest ‘notable business news’ by Local Authority</a:t>
            </a:r>
          </a:p>
          <a:p>
            <a:pPr marL="342900" indent="-342900">
              <a:buClr>
                <a:schemeClr val="accent6"/>
              </a:buClr>
              <a:buFont typeface="Arial" panose="020B0604020202020204" pitchFamily="34" charset="0"/>
              <a:buChar char="•"/>
            </a:pPr>
            <a:r>
              <a:rPr lang="en-GB" sz="2000">
                <a:solidFill>
                  <a:schemeClr val="accent6"/>
                </a:solidFill>
                <a:latin typeface="Helvetica" pitchFamily="2" charset="0"/>
              </a:rPr>
              <a:t>Latest job posting analytics by Local Authority</a:t>
            </a:r>
          </a:p>
        </p:txBody>
      </p:sp>
    </p:spTree>
    <p:extLst>
      <p:ext uri="{BB962C8B-B14F-4D97-AF65-F5344CB8AC3E}">
        <p14:creationId xmlns:p14="http://schemas.microsoft.com/office/powerpoint/2010/main" val="892593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a:latin typeface="Helvetica" pitchFamily="2" charset="0"/>
              </a:rPr>
              <a:t>Slough</a:t>
            </a:r>
            <a:endParaRPr lang="en-GB" sz="4000"/>
          </a:p>
        </p:txBody>
      </p:sp>
    </p:spTree>
    <p:extLst>
      <p:ext uri="{BB962C8B-B14F-4D97-AF65-F5344CB8AC3E}">
        <p14:creationId xmlns:p14="http://schemas.microsoft.com/office/powerpoint/2010/main" val="273175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348342" y="245380"/>
            <a:ext cx="10863943" cy="984706"/>
          </a:xfrm>
        </p:spPr>
        <p:txBody>
          <a:bodyPr>
            <a:noAutofit/>
          </a:bodyPr>
          <a:lstStyle/>
          <a:p>
            <a:r>
              <a:rPr lang="en-GB">
                <a:latin typeface="Helvetica" pitchFamily="2" charset="0"/>
              </a:rPr>
              <a:t>Unemployment figures and notable business news - November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348343" y="1519859"/>
            <a:ext cx="11495314" cy="4974361"/>
          </a:xfrm>
        </p:spPr>
        <p:txBody>
          <a:bodyPr>
            <a:noAutofit/>
          </a:bodyPr>
          <a:lstStyle/>
          <a:p>
            <a:pPr marL="0" indent="0">
              <a:lnSpc>
                <a:spcPct val="100000"/>
              </a:lnSpc>
              <a:buNone/>
            </a:pPr>
            <a:r>
              <a:rPr lang="en-US" sz="2000" b="1" dirty="0">
                <a:latin typeface="Helvetica" pitchFamily="2" charset="0"/>
              </a:rPr>
              <a:t>Claimant unemployment to October 2022 (latest)</a:t>
            </a:r>
          </a:p>
          <a:p>
            <a:pPr>
              <a:lnSpc>
                <a:spcPct val="100000"/>
              </a:lnSpc>
            </a:pPr>
            <a:r>
              <a:rPr lang="en-GB" sz="2000" dirty="0">
                <a:latin typeface="Helvetica" pitchFamily="2" charset="0"/>
              </a:rPr>
              <a:t>4,845 claimants (5.1% of the working age population) in Slough UA</a:t>
            </a:r>
          </a:p>
          <a:p>
            <a:pPr marL="0" indent="0">
              <a:lnSpc>
                <a:spcPct val="100000"/>
              </a:lnSpc>
              <a:buNone/>
            </a:pPr>
            <a:endParaRPr lang="en-GB" sz="2000" dirty="0">
              <a:latin typeface="Helvetica" pitchFamily="2" charset="0"/>
            </a:endParaRPr>
          </a:p>
          <a:p>
            <a:pPr marL="0" indent="0">
              <a:lnSpc>
                <a:spcPct val="100000"/>
              </a:lnSpc>
              <a:buNone/>
            </a:pPr>
            <a:r>
              <a:rPr lang="en-US" sz="2000" b="1" dirty="0">
                <a:latin typeface="Helvetica" pitchFamily="2" charset="0"/>
              </a:rPr>
              <a:t>Notable business news:</a:t>
            </a:r>
          </a:p>
          <a:p>
            <a:pPr marL="342900" indent="-342900" fontAlgn="base">
              <a:lnSpc>
                <a:spcPct val="100000"/>
              </a:lnSpc>
              <a:buFont typeface="Arial" panose="020B0604020202020204" pitchFamily="34" charset="0"/>
              <a:buChar char="•"/>
            </a:pPr>
            <a:r>
              <a:rPr lang="en-GB" sz="2000" dirty="0">
                <a:solidFill>
                  <a:schemeClr val="accent6"/>
                </a:solidFill>
                <a:latin typeface="Helvetica" pitchFamily="2" charset="0"/>
              </a:rPr>
              <a:t>Thomson Reuters </a:t>
            </a:r>
            <a:r>
              <a:rPr lang="en-GB" sz="2000" dirty="0" err="1">
                <a:solidFill>
                  <a:schemeClr val="accent6"/>
                </a:solidFill>
                <a:latin typeface="Helvetica" pitchFamily="2" charset="0"/>
              </a:rPr>
              <a:t>myPay</a:t>
            </a:r>
            <a:r>
              <a:rPr lang="en-GB" sz="2000" dirty="0">
                <a:solidFill>
                  <a:schemeClr val="accent6"/>
                </a:solidFill>
                <a:latin typeface="Helvetica" pitchFamily="2" charset="0"/>
              </a:rPr>
              <a:t> Solutions, a Slough-based provider of accountancy services, has expanded with the acquisition of a US group. It is an online payroll processing service which has been bought by IRIS Software Group. It provides outsourced payroll and associated banking and tax services via certified public accounting (CPA) firms to small and medium-sized businesses across all 50 US states. </a:t>
            </a:r>
            <a:r>
              <a:rPr lang="en-GB" sz="2000" dirty="0" err="1">
                <a:solidFill>
                  <a:schemeClr val="accent6"/>
                </a:solidFill>
                <a:latin typeface="Helvetica" pitchFamily="2" charset="0"/>
              </a:rPr>
              <a:t>Elona</a:t>
            </a:r>
            <a:r>
              <a:rPr lang="en-GB" sz="2000" dirty="0">
                <a:solidFill>
                  <a:schemeClr val="accent6"/>
                </a:solidFill>
                <a:latin typeface="Helvetica" pitchFamily="2" charset="0"/>
              </a:rPr>
              <a:t> Mortimer-</a:t>
            </a:r>
            <a:r>
              <a:rPr lang="en-GB" sz="2000" dirty="0" err="1">
                <a:solidFill>
                  <a:schemeClr val="accent6"/>
                </a:solidFill>
                <a:latin typeface="Helvetica" pitchFamily="2" charset="0"/>
              </a:rPr>
              <a:t>Zhika</a:t>
            </a:r>
            <a:r>
              <a:rPr lang="en-GB" sz="2000" dirty="0">
                <a:solidFill>
                  <a:schemeClr val="accent6"/>
                </a:solidFill>
                <a:latin typeface="Helvetica" pitchFamily="2" charset="0"/>
              </a:rPr>
              <a:t>, chief executive of IRIS Software Group, said: "IRIS is committed to delivering the best-of-breed software solutions accounting firms require to successfully manage and grow their firm in today’s evolving business landscape, and </a:t>
            </a:r>
            <a:r>
              <a:rPr lang="en-GB" sz="2000" dirty="0" err="1">
                <a:solidFill>
                  <a:schemeClr val="accent6"/>
                </a:solidFill>
                <a:latin typeface="Helvetica" pitchFamily="2" charset="0"/>
              </a:rPr>
              <a:t>myPay</a:t>
            </a:r>
            <a:r>
              <a:rPr lang="en-GB" sz="2000" dirty="0">
                <a:solidFill>
                  <a:schemeClr val="accent6"/>
                </a:solidFill>
                <a:latin typeface="Helvetica" pitchFamily="2" charset="0"/>
              </a:rPr>
              <a:t> Solutions is an ideal addition to our payroll solutions portfolio.” </a:t>
            </a:r>
            <a:r>
              <a:rPr lang="en-US" sz="2000" dirty="0">
                <a:solidFill>
                  <a:schemeClr val="accent6"/>
                </a:solidFill>
                <a:latin typeface="Helvetica" pitchFamily="2" charset="0"/>
              </a:rPr>
              <a:t>– </a:t>
            </a:r>
            <a:r>
              <a:rPr lang="en-US" sz="2000" dirty="0">
                <a:solidFill>
                  <a:schemeClr val="accent3"/>
                </a:solidFill>
                <a:latin typeface="Helvetica" pitchFamily="2" charset="0"/>
                <a:hlinkClick r:id="rId2">
                  <a:extLst>
                    <a:ext uri="{A12FA001-AC4F-418D-AE19-62706E023703}">
                      <ahyp:hlinkClr xmlns:ahyp="http://schemas.microsoft.com/office/drawing/2018/hyperlinkcolor" val="tx"/>
                    </a:ext>
                  </a:extLst>
                </a:hlinkClick>
              </a:rPr>
              <a:t>LINK</a:t>
            </a:r>
            <a:r>
              <a:rPr lang="en-US" sz="2000" dirty="0">
                <a:solidFill>
                  <a:schemeClr val="accent6"/>
                </a:solidFill>
                <a:latin typeface="Helvetica" pitchFamily="2" charset="0"/>
              </a:rPr>
              <a:t>. </a:t>
            </a:r>
          </a:p>
        </p:txBody>
      </p:sp>
    </p:spTree>
    <p:extLst>
      <p:ext uri="{BB962C8B-B14F-4D97-AF65-F5344CB8AC3E}">
        <p14:creationId xmlns:p14="http://schemas.microsoft.com/office/powerpoint/2010/main" val="4140400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395380" y="235033"/>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7,339</a:t>
            </a:r>
          </a:p>
          <a:p>
            <a:pPr marL="342900" indent="-342900">
              <a:buFont typeface="Arial" panose="020B0604020202020204" pitchFamily="34" charset="0"/>
              <a:buChar char="•"/>
            </a:pPr>
            <a:r>
              <a:rPr lang="en-GB" sz="2000">
                <a:latin typeface="Helvetica" pitchFamily="2" charset="0"/>
              </a:rPr>
              <a:t>Total job postings: 14,407</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(November 2021): 7,663</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116677"/>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November 2022</a:t>
            </a:r>
            <a:endParaRPr lang="zh-CN" altLang="en-US" sz="1400">
              <a:solidFill>
                <a:srgbClr val="00B0F0"/>
              </a:solidFill>
              <a:latin typeface="Helvetica" pitchFamily="2" charset="0"/>
            </a:endParaRPr>
          </a:p>
        </p:txBody>
      </p:sp>
      <p:pic>
        <p:nvPicPr>
          <p:cNvPr id="5" name="Picture 4">
            <a:extLst>
              <a:ext uri="{FF2B5EF4-FFF2-40B4-BE49-F238E27FC236}">
                <a16:creationId xmlns:a16="http://schemas.microsoft.com/office/drawing/2014/main" id="{87844D89-F48A-9C00-36CE-AF22934B8A54}"/>
              </a:ext>
            </a:extLst>
          </p:cNvPr>
          <p:cNvPicPr>
            <a:picLocks noChangeAspect="1"/>
          </p:cNvPicPr>
          <p:nvPr/>
        </p:nvPicPr>
        <p:blipFill>
          <a:blip r:embed="rId3"/>
          <a:stretch>
            <a:fillRect/>
          </a:stretch>
        </p:blipFill>
        <p:spPr>
          <a:xfrm>
            <a:off x="351623" y="3713799"/>
            <a:ext cx="5744377" cy="2291082"/>
          </a:xfrm>
          <a:prstGeom prst="rect">
            <a:avLst/>
          </a:prstGeom>
        </p:spPr>
      </p:pic>
      <p:pic>
        <p:nvPicPr>
          <p:cNvPr id="9" name="Picture 8">
            <a:extLst>
              <a:ext uri="{FF2B5EF4-FFF2-40B4-BE49-F238E27FC236}">
                <a16:creationId xmlns:a16="http://schemas.microsoft.com/office/drawing/2014/main" id="{98C0E1EE-B17D-A4D6-C50B-7C4FFEE5ECBA}"/>
              </a:ext>
            </a:extLst>
          </p:cNvPr>
          <p:cNvPicPr>
            <a:picLocks noChangeAspect="1"/>
          </p:cNvPicPr>
          <p:nvPr/>
        </p:nvPicPr>
        <p:blipFill>
          <a:blip r:embed="rId4"/>
          <a:stretch>
            <a:fillRect/>
          </a:stretch>
        </p:blipFill>
        <p:spPr>
          <a:xfrm>
            <a:off x="6095999" y="456785"/>
            <a:ext cx="5739614" cy="2972215"/>
          </a:xfrm>
          <a:prstGeom prst="rect">
            <a:avLst/>
          </a:prstGeom>
        </p:spPr>
      </p:pic>
      <p:pic>
        <p:nvPicPr>
          <p:cNvPr id="12" name="Picture 11">
            <a:extLst>
              <a:ext uri="{FF2B5EF4-FFF2-40B4-BE49-F238E27FC236}">
                <a16:creationId xmlns:a16="http://schemas.microsoft.com/office/drawing/2014/main" id="{F8634BEC-5DD2-5E29-DF57-7E646F5B01B4}"/>
              </a:ext>
            </a:extLst>
          </p:cNvPr>
          <p:cNvPicPr>
            <a:picLocks noChangeAspect="1"/>
          </p:cNvPicPr>
          <p:nvPr/>
        </p:nvPicPr>
        <p:blipFill>
          <a:blip r:embed="rId5"/>
          <a:stretch>
            <a:fillRect/>
          </a:stretch>
        </p:blipFill>
        <p:spPr>
          <a:xfrm>
            <a:off x="6095999" y="3535329"/>
            <a:ext cx="5792009" cy="2934110"/>
          </a:xfrm>
          <a:prstGeom prst="rect">
            <a:avLst/>
          </a:prstGeom>
        </p:spPr>
      </p:pic>
    </p:spTree>
    <p:extLst>
      <p:ext uri="{BB962C8B-B14F-4D97-AF65-F5344CB8AC3E}">
        <p14:creationId xmlns:p14="http://schemas.microsoft.com/office/powerpoint/2010/main" val="97578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213767"/>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2,893</a:t>
            </a:r>
          </a:p>
          <a:p>
            <a:pPr marL="342900" indent="-342900">
              <a:buFont typeface="Arial" panose="020B0604020202020204" pitchFamily="34" charset="0"/>
              <a:buChar char="•"/>
            </a:pPr>
            <a:r>
              <a:rPr lang="en-GB" sz="2000">
                <a:latin typeface="Helvetica" pitchFamily="2" charset="0"/>
              </a:rPr>
              <a:t>Total job postings: 3,295</a:t>
            </a:r>
          </a:p>
          <a:p>
            <a:pPr marL="342900" indent="-342900">
              <a:buFont typeface="Arial" panose="020B0604020202020204" pitchFamily="34" charset="0"/>
              <a:buChar char="•"/>
            </a:pPr>
            <a:r>
              <a:rPr lang="en-GB" sz="2000">
                <a:latin typeface="Helvetica" pitchFamily="2" charset="0"/>
              </a:rPr>
              <a:t>Job posting intensity: 1:1</a:t>
            </a:r>
          </a:p>
          <a:p>
            <a:pPr marL="342900" indent="-342900">
              <a:buFont typeface="Arial" panose="020B0604020202020204" pitchFamily="34" charset="0"/>
              <a:buChar char="•"/>
            </a:pPr>
            <a:r>
              <a:rPr lang="en-GB" sz="2000">
                <a:latin typeface="Helvetica" pitchFamily="2" charset="0"/>
              </a:rPr>
              <a:t>Unique job postings (November 2021): 3,182</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06013" y="1043073"/>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November 2022</a:t>
            </a:r>
            <a:endParaRPr lang="zh-CN" altLang="en-US" sz="1400">
              <a:solidFill>
                <a:srgbClr val="00B0F0"/>
              </a:solidFill>
              <a:latin typeface="Helvetica" pitchFamily="2" charset="0"/>
            </a:endParaRPr>
          </a:p>
        </p:txBody>
      </p:sp>
      <p:pic>
        <p:nvPicPr>
          <p:cNvPr id="5" name="Picture 4">
            <a:extLst>
              <a:ext uri="{FF2B5EF4-FFF2-40B4-BE49-F238E27FC236}">
                <a16:creationId xmlns:a16="http://schemas.microsoft.com/office/drawing/2014/main" id="{24B5793F-0F38-3A0E-E80A-9CEC1A99A8AB}"/>
              </a:ext>
            </a:extLst>
          </p:cNvPr>
          <p:cNvPicPr>
            <a:picLocks noChangeAspect="1"/>
          </p:cNvPicPr>
          <p:nvPr/>
        </p:nvPicPr>
        <p:blipFill>
          <a:blip r:embed="rId3"/>
          <a:stretch>
            <a:fillRect/>
          </a:stretch>
        </p:blipFill>
        <p:spPr>
          <a:xfrm>
            <a:off x="379096" y="3787403"/>
            <a:ext cx="5682456" cy="2310135"/>
          </a:xfrm>
          <a:prstGeom prst="rect">
            <a:avLst/>
          </a:prstGeom>
        </p:spPr>
      </p:pic>
      <p:pic>
        <p:nvPicPr>
          <p:cNvPr id="9" name="Picture 8">
            <a:extLst>
              <a:ext uri="{FF2B5EF4-FFF2-40B4-BE49-F238E27FC236}">
                <a16:creationId xmlns:a16="http://schemas.microsoft.com/office/drawing/2014/main" id="{44E78B76-8503-065B-6317-F5D8C087CF18}"/>
              </a:ext>
            </a:extLst>
          </p:cNvPr>
          <p:cNvPicPr>
            <a:picLocks noChangeAspect="1"/>
          </p:cNvPicPr>
          <p:nvPr/>
        </p:nvPicPr>
        <p:blipFill>
          <a:blip r:embed="rId4"/>
          <a:stretch>
            <a:fillRect/>
          </a:stretch>
        </p:blipFill>
        <p:spPr>
          <a:xfrm>
            <a:off x="6095999" y="475838"/>
            <a:ext cx="5720561" cy="2953162"/>
          </a:xfrm>
          <a:prstGeom prst="rect">
            <a:avLst/>
          </a:prstGeom>
        </p:spPr>
      </p:pic>
      <p:pic>
        <p:nvPicPr>
          <p:cNvPr id="12" name="Picture 11">
            <a:extLst>
              <a:ext uri="{FF2B5EF4-FFF2-40B4-BE49-F238E27FC236}">
                <a16:creationId xmlns:a16="http://schemas.microsoft.com/office/drawing/2014/main" id="{F124D41E-D6AA-CBF5-C500-77CFEA6AD566}"/>
              </a:ext>
            </a:extLst>
          </p:cNvPr>
          <p:cNvPicPr>
            <a:picLocks noChangeAspect="1"/>
          </p:cNvPicPr>
          <p:nvPr/>
        </p:nvPicPr>
        <p:blipFill>
          <a:blip r:embed="rId5"/>
          <a:stretch>
            <a:fillRect/>
          </a:stretch>
        </p:blipFill>
        <p:spPr>
          <a:xfrm>
            <a:off x="6092343" y="3503428"/>
            <a:ext cx="5720561" cy="2965333"/>
          </a:xfrm>
          <a:prstGeom prst="rect">
            <a:avLst/>
          </a:prstGeom>
        </p:spPr>
      </p:pic>
    </p:spTree>
    <p:extLst>
      <p:ext uri="{BB962C8B-B14F-4D97-AF65-F5344CB8AC3E}">
        <p14:creationId xmlns:p14="http://schemas.microsoft.com/office/powerpoint/2010/main" val="1638120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a:latin typeface="Helvetica" pitchFamily="2" charset="0"/>
              </a:rPr>
              <a:t>West Berkshire</a:t>
            </a:r>
            <a:endParaRPr lang="en-GB" sz="4000"/>
          </a:p>
        </p:txBody>
      </p:sp>
    </p:spTree>
    <p:extLst>
      <p:ext uri="{BB962C8B-B14F-4D97-AF65-F5344CB8AC3E}">
        <p14:creationId xmlns:p14="http://schemas.microsoft.com/office/powerpoint/2010/main" val="4071200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838199" y="365125"/>
            <a:ext cx="10787743" cy="1028246"/>
          </a:xfrm>
        </p:spPr>
        <p:txBody>
          <a:bodyPr>
            <a:noAutofit/>
          </a:bodyPr>
          <a:lstStyle/>
          <a:p>
            <a:r>
              <a:rPr lang="en-GB">
                <a:latin typeface="Helvetica" pitchFamily="2" charset="0"/>
              </a:rPr>
              <a:t>Unemployment figures and notable business news - November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lnSpc>
                <a:spcPct val="100000"/>
              </a:lnSpc>
              <a:buNone/>
            </a:pPr>
            <a:r>
              <a:rPr lang="en-US" sz="2000" b="1" dirty="0">
                <a:latin typeface="Helvetica" pitchFamily="2" charset="0"/>
              </a:rPr>
              <a:t>Claimant unemployment to October 2022 (latest)</a:t>
            </a:r>
          </a:p>
          <a:p>
            <a:pPr>
              <a:lnSpc>
                <a:spcPct val="100000"/>
              </a:lnSpc>
            </a:pPr>
            <a:r>
              <a:rPr lang="en-GB" sz="2000" dirty="0">
                <a:latin typeface="Helvetica" pitchFamily="2" charset="0"/>
              </a:rPr>
              <a:t>2,150 claimants (2.2% of the working age population) in West Berkshire UA</a:t>
            </a:r>
          </a:p>
          <a:p>
            <a:pPr>
              <a:lnSpc>
                <a:spcPct val="100000"/>
              </a:lnSpc>
            </a:pPr>
            <a:endParaRPr lang="en-GB" sz="2000" dirty="0">
              <a:latin typeface="Helvetica" pitchFamily="2" charset="0"/>
            </a:endParaRPr>
          </a:p>
          <a:p>
            <a:pPr marL="0" indent="0">
              <a:lnSpc>
                <a:spcPct val="100000"/>
              </a:lnSpc>
              <a:buNone/>
            </a:pPr>
            <a:r>
              <a:rPr lang="en-US" sz="2000" b="1" dirty="0">
                <a:latin typeface="Helvetica" pitchFamily="2" charset="0"/>
              </a:rPr>
              <a:t>Notable business news:</a:t>
            </a:r>
          </a:p>
          <a:p>
            <a:pPr marL="342900" indent="-342900">
              <a:lnSpc>
                <a:spcPct val="100000"/>
              </a:lnSpc>
              <a:buFont typeface="Arial" panose="020B0604020202020204" pitchFamily="34" charset="0"/>
              <a:buChar char="•"/>
            </a:pPr>
            <a:r>
              <a:rPr lang="en-GB" sz="2000" dirty="0">
                <a:effectLst/>
                <a:latin typeface="Helvetica" pitchFamily="2" charset="0"/>
                <a:ea typeface="Calibri" panose="020F0502020204030204" pitchFamily="34" charset="0"/>
                <a:cs typeface="Calibri" panose="020F0502020204030204" pitchFamily="34" charset="0"/>
              </a:rPr>
              <a:t>On Friday 4 November, West Berkshire Council held the first Rural Business Forum in Shaw House, Newbury. The aim of the event was to bring rural businesses in West Berkshire together and discuss the challenges and opportunities that could be explored with the council; including development, environment and rural community prosperity. The event was attended by a range of sectors including Estates, Farms, Horse Racing, Vineyards and Land Managers. </a:t>
            </a:r>
            <a:r>
              <a:rPr lang="en-GB" sz="2000" dirty="0">
                <a:effectLst/>
                <a:latin typeface="Helvetica" pitchFamily="2" charset="0"/>
                <a:ea typeface="Calibri" panose="020F0502020204030204" pitchFamily="34" charset="0"/>
              </a:rPr>
              <a:t>– </a:t>
            </a:r>
            <a:r>
              <a:rPr lang="en-GB" sz="2000" u="sng" dirty="0">
                <a:solidFill>
                  <a:schemeClr val="accent3"/>
                </a:solidFill>
                <a:effectLst/>
                <a:latin typeface="Helvetica"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LINK</a:t>
            </a:r>
            <a:r>
              <a:rPr lang="en-GB" sz="2000" dirty="0">
                <a:effectLst/>
                <a:latin typeface="Helvetica" pitchFamily="2" charset="0"/>
                <a:ea typeface="Calibri" panose="020F0502020204030204" pitchFamily="34" charset="0"/>
              </a:rPr>
              <a:t>.</a:t>
            </a:r>
            <a:endParaRPr lang="en-US" sz="2000" dirty="0">
              <a:latin typeface="Helvetica" pitchFamily="2" charset="0"/>
            </a:endParaRPr>
          </a:p>
          <a:p>
            <a:pPr marL="0" indent="0" fontAlgn="base">
              <a:lnSpc>
                <a:spcPct val="100000"/>
              </a:lnSpc>
              <a:buNone/>
            </a:pPr>
            <a:endParaRPr lang="en-GB" sz="2000" b="1" dirty="0">
              <a:latin typeface="Helvetica" pitchFamily="2" charset="0"/>
            </a:endParaRPr>
          </a:p>
        </p:txBody>
      </p:sp>
    </p:spTree>
    <p:extLst>
      <p:ext uri="{BB962C8B-B14F-4D97-AF65-F5344CB8AC3E}">
        <p14:creationId xmlns:p14="http://schemas.microsoft.com/office/powerpoint/2010/main" val="1115866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395380" y="235033"/>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4,627</a:t>
            </a:r>
          </a:p>
          <a:p>
            <a:pPr marL="342900" indent="-342900">
              <a:buFont typeface="Arial" panose="020B0604020202020204" pitchFamily="34" charset="0"/>
              <a:buChar char="•"/>
            </a:pPr>
            <a:r>
              <a:rPr lang="en-GB" sz="2000">
                <a:latin typeface="Helvetica" pitchFamily="2" charset="0"/>
              </a:rPr>
              <a:t>Total job postings: 8,184</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(November 2021): 4,502</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116677"/>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November 2022</a:t>
            </a:r>
            <a:endParaRPr lang="zh-CN" altLang="en-US" sz="1400">
              <a:solidFill>
                <a:srgbClr val="00B0F0"/>
              </a:solidFill>
              <a:latin typeface="Helvetica" pitchFamily="2" charset="0"/>
            </a:endParaRPr>
          </a:p>
        </p:txBody>
      </p:sp>
      <p:pic>
        <p:nvPicPr>
          <p:cNvPr id="5" name="Picture 4">
            <a:extLst>
              <a:ext uri="{FF2B5EF4-FFF2-40B4-BE49-F238E27FC236}">
                <a16:creationId xmlns:a16="http://schemas.microsoft.com/office/drawing/2014/main" id="{09D09F62-D2FD-3A6C-0014-1AC279CED89E}"/>
              </a:ext>
            </a:extLst>
          </p:cNvPr>
          <p:cNvPicPr>
            <a:picLocks noChangeAspect="1"/>
          </p:cNvPicPr>
          <p:nvPr/>
        </p:nvPicPr>
        <p:blipFill>
          <a:blip r:embed="rId3"/>
          <a:stretch>
            <a:fillRect/>
          </a:stretch>
        </p:blipFill>
        <p:spPr>
          <a:xfrm>
            <a:off x="365913" y="3713799"/>
            <a:ext cx="5730087" cy="2305372"/>
          </a:xfrm>
          <a:prstGeom prst="rect">
            <a:avLst/>
          </a:prstGeom>
        </p:spPr>
      </p:pic>
      <p:pic>
        <p:nvPicPr>
          <p:cNvPr id="9" name="Picture 8">
            <a:extLst>
              <a:ext uri="{FF2B5EF4-FFF2-40B4-BE49-F238E27FC236}">
                <a16:creationId xmlns:a16="http://schemas.microsoft.com/office/drawing/2014/main" id="{74742D65-2B55-2277-2514-8BC656978C64}"/>
              </a:ext>
            </a:extLst>
          </p:cNvPr>
          <p:cNvPicPr>
            <a:picLocks noChangeAspect="1"/>
          </p:cNvPicPr>
          <p:nvPr/>
        </p:nvPicPr>
        <p:blipFill>
          <a:blip r:embed="rId4"/>
          <a:stretch>
            <a:fillRect/>
          </a:stretch>
        </p:blipFill>
        <p:spPr>
          <a:xfrm>
            <a:off x="6095998" y="466311"/>
            <a:ext cx="5758667" cy="2962689"/>
          </a:xfrm>
          <a:prstGeom prst="rect">
            <a:avLst/>
          </a:prstGeom>
        </p:spPr>
      </p:pic>
      <p:pic>
        <p:nvPicPr>
          <p:cNvPr id="12" name="Picture 11">
            <a:extLst>
              <a:ext uri="{FF2B5EF4-FFF2-40B4-BE49-F238E27FC236}">
                <a16:creationId xmlns:a16="http://schemas.microsoft.com/office/drawing/2014/main" id="{35F91FAE-2BCD-CD7E-F73D-AE84DC30C87F}"/>
              </a:ext>
            </a:extLst>
          </p:cNvPr>
          <p:cNvPicPr>
            <a:picLocks noChangeAspect="1"/>
          </p:cNvPicPr>
          <p:nvPr/>
        </p:nvPicPr>
        <p:blipFill>
          <a:blip r:embed="rId5"/>
          <a:stretch>
            <a:fillRect/>
          </a:stretch>
        </p:blipFill>
        <p:spPr>
          <a:xfrm>
            <a:off x="6124577" y="3503428"/>
            <a:ext cx="5758667" cy="2962277"/>
          </a:xfrm>
          <a:prstGeom prst="rect">
            <a:avLst/>
          </a:prstGeom>
        </p:spPr>
      </p:pic>
    </p:spTree>
    <p:extLst>
      <p:ext uri="{BB962C8B-B14F-4D97-AF65-F5344CB8AC3E}">
        <p14:creationId xmlns:p14="http://schemas.microsoft.com/office/powerpoint/2010/main" val="3985320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233056"/>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1,801</a:t>
            </a:r>
          </a:p>
          <a:p>
            <a:pPr marL="342900" indent="-342900">
              <a:buFont typeface="Arial" panose="020B0604020202020204" pitchFamily="34" charset="0"/>
              <a:buChar char="•"/>
            </a:pPr>
            <a:r>
              <a:rPr lang="en-GB" sz="2000">
                <a:latin typeface="Helvetica" pitchFamily="2" charset="0"/>
              </a:rPr>
              <a:t>Total job postings: 2,040</a:t>
            </a:r>
          </a:p>
          <a:p>
            <a:pPr marL="342900" indent="-342900">
              <a:buFont typeface="Arial" panose="020B0604020202020204" pitchFamily="34" charset="0"/>
              <a:buChar char="•"/>
            </a:pPr>
            <a:r>
              <a:rPr lang="en-GB" sz="2000">
                <a:latin typeface="Helvetica" pitchFamily="2" charset="0"/>
              </a:rPr>
              <a:t>Job posting intensity: 1:1</a:t>
            </a:r>
          </a:p>
          <a:p>
            <a:pPr marL="342900" indent="-342900">
              <a:buFont typeface="Arial" panose="020B0604020202020204" pitchFamily="34" charset="0"/>
              <a:buChar char="•"/>
            </a:pPr>
            <a:r>
              <a:rPr lang="en-GB" sz="2000">
                <a:latin typeface="Helvetica" pitchFamily="2" charset="0"/>
              </a:rPr>
              <a:t>Unique job postings (November 2021): 1,721</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06013" y="1043073"/>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November 2022</a:t>
            </a:r>
            <a:endParaRPr lang="zh-CN" altLang="en-US" sz="1400">
              <a:solidFill>
                <a:srgbClr val="00B0F0"/>
              </a:solidFill>
              <a:latin typeface="Helvetica" pitchFamily="2" charset="0"/>
            </a:endParaRPr>
          </a:p>
        </p:txBody>
      </p:sp>
      <p:pic>
        <p:nvPicPr>
          <p:cNvPr id="5" name="Picture 4">
            <a:extLst>
              <a:ext uri="{FF2B5EF4-FFF2-40B4-BE49-F238E27FC236}">
                <a16:creationId xmlns:a16="http://schemas.microsoft.com/office/drawing/2014/main" id="{342256CE-B505-4C34-E99C-CD8928375C32}"/>
              </a:ext>
            </a:extLst>
          </p:cNvPr>
          <p:cNvPicPr>
            <a:picLocks noChangeAspect="1"/>
          </p:cNvPicPr>
          <p:nvPr/>
        </p:nvPicPr>
        <p:blipFill>
          <a:blip r:embed="rId3"/>
          <a:stretch>
            <a:fillRect/>
          </a:stretch>
        </p:blipFill>
        <p:spPr>
          <a:xfrm>
            <a:off x="359492" y="3875565"/>
            <a:ext cx="5691982" cy="2272030"/>
          </a:xfrm>
          <a:prstGeom prst="rect">
            <a:avLst/>
          </a:prstGeom>
        </p:spPr>
      </p:pic>
      <p:pic>
        <p:nvPicPr>
          <p:cNvPr id="9" name="Picture 8">
            <a:extLst>
              <a:ext uri="{FF2B5EF4-FFF2-40B4-BE49-F238E27FC236}">
                <a16:creationId xmlns:a16="http://schemas.microsoft.com/office/drawing/2014/main" id="{1A4A0EBA-9566-AF32-0BB7-6955EE74A8F6}"/>
              </a:ext>
            </a:extLst>
          </p:cNvPr>
          <p:cNvPicPr>
            <a:picLocks noChangeAspect="1"/>
          </p:cNvPicPr>
          <p:nvPr/>
        </p:nvPicPr>
        <p:blipFill>
          <a:blip r:embed="rId4"/>
          <a:stretch>
            <a:fillRect/>
          </a:stretch>
        </p:blipFill>
        <p:spPr>
          <a:xfrm>
            <a:off x="6062107" y="506630"/>
            <a:ext cx="5763980" cy="2961047"/>
          </a:xfrm>
          <a:prstGeom prst="rect">
            <a:avLst/>
          </a:prstGeom>
        </p:spPr>
      </p:pic>
      <p:pic>
        <p:nvPicPr>
          <p:cNvPr id="12" name="Picture 11">
            <a:extLst>
              <a:ext uri="{FF2B5EF4-FFF2-40B4-BE49-F238E27FC236}">
                <a16:creationId xmlns:a16="http://schemas.microsoft.com/office/drawing/2014/main" id="{0CEC36AE-5FD0-AEA1-8A0E-7A37BF37B7A3}"/>
              </a:ext>
            </a:extLst>
          </p:cNvPr>
          <p:cNvPicPr>
            <a:picLocks noChangeAspect="1"/>
          </p:cNvPicPr>
          <p:nvPr/>
        </p:nvPicPr>
        <p:blipFill>
          <a:blip r:embed="rId5"/>
          <a:stretch>
            <a:fillRect/>
          </a:stretch>
        </p:blipFill>
        <p:spPr>
          <a:xfrm>
            <a:off x="6096000" y="3552608"/>
            <a:ext cx="5711034" cy="2981741"/>
          </a:xfrm>
          <a:prstGeom prst="rect">
            <a:avLst/>
          </a:prstGeom>
        </p:spPr>
      </p:pic>
    </p:spTree>
    <p:extLst>
      <p:ext uri="{BB962C8B-B14F-4D97-AF65-F5344CB8AC3E}">
        <p14:creationId xmlns:p14="http://schemas.microsoft.com/office/powerpoint/2010/main" val="3297099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a:xfrm>
            <a:off x="513189" y="1410788"/>
            <a:ext cx="5978878" cy="4507127"/>
          </a:xfrm>
        </p:spPr>
        <p:txBody>
          <a:bodyPr>
            <a:normAutofit/>
          </a:bodyPr>
          <a:lstStyle/>
          <a:p>
            <a:r>
              <a:rPr lang="en-GB" sz="4000">
                <a:latin typeface="Helvetica" pitchFamily="2" charset="0"/>
              </a:rPr>
              <a:t>Windsor and Maidenhead</a:t>
            </a:r>
            <a:endParaRPr lang="en-GB" sz="4000"/>
          </a:p>
        </p:txBody>
      </p:sp>
    </p:spTree>
    <p:extLst>
      <p:ext uri="{BB962C8B-B14F-4D97-AF65-F5344CB8AC3E}">
        <p14:creationId xmlns:p14="http://schemas.microsoft.com/office/powerpoint/2010/main" val="1287977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680357" y="332468"/>
            <a:ext cx="10831286" cy="995589"/>
          </a:xfrm>
        </p:spPr>
        <p:txBody>
          <a:bodyPr>
            <a:noAutofit/>
          </a:bodyPr>
          <a:lstStyle/>
          <a:p>
            <a:r>
              <a:rPr lang="en-GB">
                <a:latin typeface="Helvetica" pitchFamily="2" charset="0"/>
              </a:rPr>
              <a:t>Unemployment figures and notable business news - November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838200" y="1869728"/>
            <a:ext cx="10515600" cy="4615582"/>
          </a:xfrm>
        </p:spPr>
        <p:txBody>
          <a:bodyPr>
            <a:noAutofit/>
          </a:bodyPr>
          <a:lstStyle/>
          <a:p>
            <a:pPr marL="0" indent="0">
              <a:lnSpc>
                <a:spcPct val="100000"/>
              </a:lnSpc>
              <a:buNone/>
            </a:pPr>
            <a:r>
              <a:rPr lang="en-US" sz="2000" b="1" dirty="0">
                <a:latin typeface="Helvetica" pitchFamily="2" charset="0"/>
              </a:rPr>
              <a:t>Claimant unemployment October 2022 (latest)</a:t>
            </a:r>
          </a:p>
          <a:p>
            <a:pPr>
              <a:lnSpc>
                <a:spcPct val="100000"/>
              </a:lnSpc>
            </a:pPr>
            <a:r>
              <a:rPr lang="en-GB" sz="2000" dirty="0">
                <a:latin typeface="Helvetica" pitchFamily="2" charset="0"/>
              </a:rPr>
              <a:t>2,090 claimants (2.3% of the working age population) in Windsor and Maidenhead UA</a:t>
            </a:r>
          </a:p>
          <a:p>
            <a:pPr>
              <a:lnSpc>
                <a:spcPct val="100000"/>
              </a:lnSpc>
            </a:pPr>
            <a:endParaRPr lang="en-GB" sz="2000" dirty="0">
              <a:latin typeface="Helvetica" pitchFamily="2" charset="0"/>
            </a:endParaRPr>
          </a:p>
          <a:p>
            <a:pPr marL="0" indent="0">
              <a:lnSpc>
                <a:spcPct val="100000"/>
              </a:lnSpc>
              <a:buNone/>
            </a:pPr>
            <a:r>
              <a:rPr lang="en-US" sz="2000" b="1" dirty="0">
                <a:latin typeface="Helvetica" pitchFamily="2" charset="0"/>
              </a:rPr>
              <a:t>Notable business news:</a:t>
            </a:r>
          </a:p>
          <a:p>
            <a:pPr marL="342900" indent="-342900">
              <a:lnSpc>
                <a:spcPct val="100000"/>
              </a:lnSpc>
              <a:buFont typeface="Arial" panose="020B0604020202020204" pitchFamily="34" charset="0"/>
              <a:buChar char="•"/>
            </a:pPr>
            <a:r>
              <a:rPr lang="en-GB" sz="2000" dirty="0">
                <a:latin typeface="Helvetica" pitchFamily="2" charset="0"/>
              </a:rPr>
              <a:t>Norden Farm in Maidenhead has teamed up with The Curve in Slough after receiving £977,046 in funding from Arts Council England. The funding will support a new partnership to develop the venue at The Curve in Slough as a 'key cultural community hub' for the town. The project aims to develop creativity to people in Slough and the Royal Borough from a wider range of backgrounds, with a main focus on children, young people and families. Norden Farm will work with its partners to reach disadvantaged children and families in the local area, with participants given access to a free programme of creativity workshops led by experienced practitioners. </a:t>
            </a:r>
            <a:r>
              <a:rPr lang="en-US" sz="2000" dirty="0">
                <a:latin typeface="Helvetica" pitchFamily="2" charset="0"/>
              </a:rPr>
              <a:t>– </a:t>
            </a:r>
            <a:r>
              <a:rPr lang="en-US" sz="2000" dirty="0">
                <a:solidFill>
                  <a:schemeClr val="accent3"/>
                </a:solidFill>
                <a:latin typeface="Helvetica" pitchFamily="2" charset="0"/>
                <a:hlinkClick r:id="rId3">
                  <a:extLst>
                    <a:ext uri="{A12FA001-AC4F-418D-AE19-62706E023703}">
                      <ahyp:hlinkClr xmlns:ahyp="http://schemas.microsoft.com/office/drawing/2018/hyperlinkcolor" val="tx"/>
                    </a:ext>
                  </a:extLst>
                </a:hlinkClick>
              </a:rPr>
              <a:t>LINK</a:t>
            </a:r>
            <a:r>
              <a:rPr lang="en-US" sz="2000" dirty="0">
                <a:latin typeface="Helvetica" pitchFamily="2" charset="0"/>
              </a:rPr>
              <a:t>.</a:t>
            </a:r>
          </a:p>
        </p:txBody>
      </p:sp>
    </p:spTree>
    <p:extLst>
      <p:ext uri="{BB962C8B-B14F-4D97-AF65-F5344CB8AC3E}">
        <p14:creationId xmlns:p14="http://schemas.microsoft.com/office/powerpoint/2010/main" val="38464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79A49EB-2ED8-6E25-111C-F05208F07C6B}"/>
              </a:ext>
            </a:extLst>
          </p:cNvPr>
          <p:cNvSpPr>
            <a:spLocks noGrp="1"/>
          </p:cNvSpPr>
          <p:nvPr>
            <p:ph type="subTitle" idx="1"/>
          </p:nvPr>
        </p:nvSpPr>
        <p:spPr/>
        <p:txBody>
          <a:bodyPr/>
          <a:lstStyle/>
          <a:p>
            <a:r>
              <a:rPr lang="en-GB" sz="4000">
                <a:latin typeface="Helvetica" pitchFamily="2" charset="0"/>
              </a:rPr>
              <a:t>Global and National Economy</a:t>
            </a:r>
          </a:p>
          <a:p>
            <a:r>
              <a:rPr lang="en-GB" sz="2800"/>
              <a:t>November 2022</a:t>
            </a:r>
          </a:p>
        </p:txBody>
      </p:sp>
    </p:spTree>
    <p:extLst>
      <p:ext uri="{BB962C8B-B14F-4D97-AF65-F5344CB8AC3E}">
        <p14:creationId xmlns:p14="http://schemas.microsoft.com/office/powerpoint/2010/main" val="1292859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395380" y="235033"/>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6,612</a:t>
            </a:r>
          </a:p>
          <a:p>
            <a:pPr marL="342900" indent="-342900">
              <a:buFont typeface="Arial" panose="020B0604020202020204" pitchFamily="34" charset="0"/>
              <a:buChar char="•"/>
            </a:pPr>
            <a:r>
              <a:rPr lang="en-GB" sz="2000">
                <a:latin typeface="Helvetica" pitchFamily="2" charset="0"/>
              </a:rPr>
              <a:t>Total job postings: 13,541</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(November 2021): 6,742</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27279" y="1052879"/>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November 2022</a:t>
            </a:r>
            <a:endParaRPr lang="zh-CN" altLang="en-US" sz="1400">
              <a:solidFill>
                <a:srgbClr val="00B0F0"/>
              </a:solidFill>
              <a:latin typeface="Helvetica" pitchFamily="2" charset="0"/>
            </a:endParaRPr>
          </a:p>
        </p:txBody>
      </p:sp>
      <p:pic>
        <p:nvPicPr>
          <p:cNvPr id="6" name="Picture 5">
            <a:extLst>
              <a:ext uri="{FF2B5EF4-FFF2-40B4-BE49-F238E27FC236}">
                <a16:creationId xmlns:a16="http://schemas.microsoft.com/office/drawing/2014/main" id="{F74251E1-FD30-5D14-C1E0-FCAC6B415391}"/>
              </a:ext>
            </a:extLst>
          </p:cNvPr>
          <p:cNvPicPr>
            <a:picLocks noChangeAspect="1"/>
          </p:cNvPicPr>
          <p:nvPr/>
        </p:nvPicPr>
        <p:blipFill>
          <a:blip r:embed="rId3"/>
          <a:stretch>
            <a:fillRect/>
          </a:stretch>
        </p:blipFill>
        <p:spPr>
          <a:xfrm>
            <a:off x="346860" y="3503429"/>
            <a:ext cx="5749140" cy="2286319"/>
          </a:xfrm>
          <a:prstGeom prst="rect">
            <a:avLst/>
          </a:prstGeom>
        </p:spPr>
      </p:pic>
      <p:pic>
        <p:nvPicPr>
          <p:cNvPr id="10" name="Picture 9">
            <a:extLst>
              <a:ext uri="{FF2B5EF4-FFF2-40B4-BE49-F238E27FC236}">
                <a16:creationId xmlns:a16="http://schemas.microsoft.com/office/drawing/2014/main" id="{45B5E3A0-4078-3C36-37FD-C4F50F5F8E8E}"/>
              </a:ext>
            </a:extLst>
          </p:cNvPr>
          <p:cNvPicPr>
            <a:picLocks noChangeAspect="1"/>
          </p:cNvPicPr>
          <p:nvPr/>
        </p:nvPicPr>
        <p:blipFill>
          <a:blip r:embed="rId4"/>
          <a:stretch>
            <a:fillRect/>
          </a:stretch>
        </p:blipFill>
        <p:spPr>
          <a:xfrm>
            <a:off x="6096001" y="466312"/>
            <a:ext cx="5753902" cy="2962688"/>
          </a:xfrm>
          <a:prstGeom prst="rect">
            <a:avLst/>
          </a:prstGeom>
        </p:spPr>
      </p:pic>
      <p:pic>
        <p:nvPicPr>
          <p:cNvPr id="13" name="Picture 12">
            <a:extLst>
              <a:ext uri="{FF2B5EF4-FFF2-40B4-BE49-F238E27FC236}">
                <a16:creationId xmlns:a16="http://schemas.microsoft.com/office/drawing/2014/main" id="{B9340F43-2904-22F6-95EB-3F6AF59C7222}"/>
              </a:ext>
            </a:extLst>
          </p:cNvPr>
          <p:cNvPicPr>
            <a:picLocks noChangeAspect="1"/>
          </p:cNvPicPr>
          <p:nvPr/>
        </p:nvPicPr>
        <p:blipFill>
          <a:blip r:embed="rId5"/>
          <a:stretch>
            <a:fillRect/>
          </a:stretch>
        </p:blipFill>
        <p:spPr>
          <a:xfrm>
            <a:off x="6144520" y="3480849"/>
            <a:ext cx="5680460" cy="2936868"/>
          </a:xfrm>
          <a:prstGeom prst="rect">
            <a:avLst/>
          </a:prstGeom>
        </p:spPr>
      </p:pic>
    </p:spTree>
    <p:extLst>
      <p:ext uri="{BB962C8B-B14F-4D97-AF65-F5344CB8AC3E}">
        <p14:creationId xmlns:p14="http://schemas.microsoft.com/office/powerpoint/2010/main" val="870226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213767"/>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2,455</a:t>
            </a:r>
          </a:p>
          <a:p>
            <a:pPr marL="342900" indent="-342900">
              <a:buFont typeface="Arial" panose="020B0604020202020204" pitchFamily="34" charset="0"/>
              <a:buChar char="•"/>
            </a:pPr>
            <a:r>
              <a:rPr lang="en-GB" sz="2000">
                <a:latin typeface="Helvetica" pitchFamily="2" charset="0"/>
              </a:rPr>
              <a:t>Total job postings: 2,835</a:t>
            </a:r>
          </a:p>
          <a:p>
            <a:pPr marL="342900" indent="-342900">
              <a:buFont typeface="Arial" panose="020B0604020202020204" pitchFamily="34" charset="0"/>
              <a:buChar char="•"/>
            </a:pPr>
            <a:r>
              <a:rPr lang="en-GB" sz="2000">
                <a:latin typeface="Helvetica" pitchFamily="2" charset="0"/>
              </a:rPr>
              <a:t>Job posting intensity: 1:1</a:t>
            </a:r>
          </a:p>
          <a:p>
            <a:pPr marL="342900" indent="-342900">
              <a:buFont typeface="Arial" panose="020B0604020202020204" pitchFamily="34" charset="0"/>
              <a:buChar char="•"/>
            </a:pPr>
            <a:r>
              <a:rPr lang="en-GB" sz="2000">
                <a:latin typeface="Helvetica" pitchFamily="2" charset="0"/>
              </a:rPr>
              <a:t>Unique job postings (November 2021): 2,619</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06013" y="1043073"/>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November 2022</a:t>
            </a:r>
            <a:endParaRPr lang="zh-CN" altLang="en-US" sz="1400">
              <a:solidFill>
                <a:srgbClr val="00B0F0"/>
              </a:solidFill>
              <a:latin typeface="Helvetica" pitchFamily="2" charset="0"/>
            </a:endParaRPr>
          </a:p>
        </p:txBody>
      </p:sp>
      <p:pic>
        <p:nvPicPr>
          <p:cNvPr id="6" name="Picture 5">
            <a:extLst>
              <a:ext uri="{FF2B5EF4-FFF2-40B4-BE49-F238E27FC236}">
                <a16:creationId xmlns:a16="http://schemas.microsoft.com/office/drawing/2014/main" id="{8CB6B8B9-4560-585D-A681-33A47A9521D3}"/>
              </a:ext>
            </a:extLst>
          </p:cNvPr>
          <p:cNvPicPr>
            <a:picLocks noChangeAspect="1"/>
          </p:cNvPicPr>
          <p:nvPr/>
        </p:nvPicPr>
        <p:blipFill>
          <a:blip r:embed="rId3"/>
          <a:stretch>
            <a:fillRect/>
          </a:stretch>
        </p:blipFill>
        <p:spPr>
          <a:xfrm>
            <a:off x="267330" y="3726713"/>
            <a:ext cx="5796772" cy="2310135"/>
          </a:xfrm>
          <a:prstGeom prst="rect">
            <a:avLst/>
          </a:prstGeom>
        </p:spPr>
      </p:pic>
      <p:pic>
        <p:nvPicPr>
          <p:cNvPr id="10" name="Picture 9">
            <a:extLst>
              <a:ext uri="{FF2B5EF4-FFF2-40B4-BE49-F238E27FC236}">
                <a16:creationId xmlns:a16="http://schemas.microsoft.com/office/drawing/2014/main" id="{E0664A4B-7044-2733-854A-D5CBFC4CC507}"/>
              </a:ext>
            </a:extLst>
          </p:cNvPr>
          <p:cNvPicPr>
            <a:picLocks noChangeAspect="1"/>
          </p:cNvPicPr>
          <p:nvPr/>
        </p:nvPicPr>
        <p:blipFill>
          <a:blip r:embed="rId4"/>
          <a:stretch>
            <a:fillRect/>
          </a:stretch>
        </p:blipFill>
        <p:spPr>
          <a:xfrm>
            <a:off x="5952603" y="442495"/>
            <a:ext cx="5897300" cy="3060933"/>
          </a:xfrm>
          <a:prstGeom prst="rect">
            <a:avLst/>
          </a:prstGeom>
        </p:spPr>
      </p:pic>
      <p:pic>
        <p:nvPicPr>
          <p:cNvPr id="13" name="Picture 12">
            <a:extLst>
              <a:ext uri="{FF2B5EF4-FFF2-40B4-BE49-F238E27FC236}">
                <a16:creationId xmlns:a16="http://schemas.microsoft.com/office/drawing/2014/main" id="{0CE389AF-6F5B-0480-1071-59CE66400E46}"/>
              </a:ext>
            </a:extLst>
          </p:cNvPr>
          <p:cNvPicPr>
            <a:picLocks noChangeAspect="1"/>
          </p:cNvPicPr>
          <p:nvPr/>
        </p:nvPicPr>
        <p:blipFill>
          <a:blip r:embed="rId5"/>
          <a:stretch>
            <a:fillRect/>
          </a:stretch>
        </p:blipFill>
        <p:spPr>
          <a:xfrm>
            <a:off x="6051137" y="3524694"/>
            <a:ext cx="5734850" cy="2972215"/>
          </a:xfrm>
          <a:prstGeom prst="rect">
            <a:avLst/>
          </a:prstGeom>
        </p:spPr>
      </p:pic>
    </p:spTree>
    <p:extLst>
      <p:ext uri="{BB962C8B-B14F-4D97-AF65-F5344CB8AC3E}">
        <p14:creationId xmlns:p14="http://schemas.microsoft.com/office/powerpoint/2010/main" val="13614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a:xfrm>
            <a:off x="853437" y="1410788"/>
            <a:ext cx="5978878" cy="4507127"/>
          </a:xfrm>
        </p:spPr>
        <p:txBody>
          <a:bodyPr>
            <a:normAutofit/>
          </a:bodyPr>
          <a:lstStyle/>
          <a:p>
            <a:r>
              <a:rPr lang="en-GB" sz="4000">
                <a:latin typeface="Helvetica" pitchFamily="2" charset="0"/>
              </a:rPr>
              <a:t>Wokingham</a:t>
            </a:r>
            <a:endParaRPr lang="en-GB" sz="4000"/>
          </a:p>
        </p:txBody>
      </p:sp>
    </p:spTree>
    <p:extLst>
      <p:ext uri="{BB962C8B-B14F-4D97-AF65-F5344CB8AC3E}">
        <p14:creationId xmlns:p14="http://schemas.microsoft.com/office/powerpoint/2010/main" val="4159321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478971" y="299812"/>
            <a:ext cx="10689771" cy="1017361"/>
          </a:xfrm>
        </p:spPr>
        <p:txBody>
          <a:bodyPr>
            <a:noAutofit/>
          </a:bodyPr>
          <a:lstStyle/>
          <a:p>
            <a:r>
              <a:rPr lang="en-GB">
                <a:latin typeface="Helvetica" pitchFamily="2" charset="0"/>
              </a:rPr>
              <a:t>Unemployment figures and notable business news - November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478971" y="1686950"/>
            <a:ext cx="11234057" cy="4107798"/>
          </a:xfrm>
        </p:spPr>
        <p:txBody>
          <a:bodyPr>
            <a:noAutofit/>
          </a:bodyPr>
          <a:lstStyle/>
          <a:p>
            <a:pPr marL="0" indent="0">
              <a:lnSpc>
                <a:spcPct val="100000"/>
              </a:lnSpc>
              <a:buNone/>
            </a:pPr>
            <a:r>
              <a:rPr lang="en-US" sz="2000" b="1" dirty="0">
                <a:latin typeface="Helvetica" pitchFamily="2" charset="0"/>
              </a:rPr>
              <a:t>Claimant unemployment to October 2022 (latest)</a:t>
            </a:r>
          </a:p>
          <a:p>
            <a:pPr>
              <a:lnSpc>
                <a:spcPct val="100000"/>
              </a:lnSpc>
            </a:pPr>
            <a:r>
              <a:rPr lang="en-GB" sz="2000" dirty="0">
                <a:latin typeface="Helvetica" pitchFamily="2" charset="0"/>
              </a:rPr>
              <a:t>1,750 claimants (1.6% of the working age population) in Wokingham UA</a:t>
            </a:r>
          </a:p>
          <a:p>
            <a:pPr>
              <a:lnSpc>
                <a:spcPct val="100000"/>
              </a:lnSpc>
            </a:pPr>
            <a:endParaRPr lang="en-GB" sz="2000" dirty="0">
              <a:latin typeface="Helvetica" pitchFamily="2" charset="0"/>
            </a:endParaRPr>
          </a:p>
          <a:p>
            <a:pPr marL="0" indent="0">
              <a:lnSpc>
                <a:spcPct val="100000"/>
              </a:lnSpc>
              <a:buNone/>
            </a:pPr>
            <a:r>
              <a:rPr lang="en-US" sz="2000" b="1" dirty="0">
                <a:latin typeface="Helvetica" pitchFamily="2" charset="0"/>
              </a:rPr>
              <a:t>Notable business news:</a:t>
            </a:r>
          </a:p>
          <a:p>
            <a:pPr marL="342900" indent="-342900" fontAlgn="base">
              <a:lnSpc>
                <a:spcPct val="100000"/>
              </a:lnSpc>
              <a:buFont typeface="Arial" panose="020B0604020202020204" pitchFamily="34" charset="0"/>
              <a:buChar char="•"/>
            </a:pPr>
            <a:r>
              <a:rPr lang="en-GB" dirty="0">
                <a:ea typeface="Times New Roman" panose="02020603050405020304" pitchFamily="18" charset="0"/>
              </a:rPr>
              <a:t>Wokingham </a:t>
            </a:r>
            <a:r>
              <a:rPr lang="en-GB" sz="2000" dirty="0">
                <a:effectLst/>
                <a:latin typeface="Helvetica" pitchFamily="2" charset="0"/>
                <a:ea typeface="Times New Roman" panose="02020603050405020304" pitchFamily="18" charset="0"/>
              </a:rPr>
              <a:t>start-up company Helios Energy Systems is looking to help lower income homes get energy efficient heating solutions, after winning fresh financial backing. </a:t>
            </a:r>
            <a:r>
              <a:rPr lang="en-GB" dirty="0">
                <a:ea typeface="Times New Roman" panose="02020603050405020304" pitchFamily="18" charset="0"/>
              </a:rPr>
              <a:t>Comprising a</a:t>
            </a:r>
            <a:r>
              <a:rPr lang="en-GB" sz="2000" dirty="0">
                <a:effectLst/>
                <a:latin typeface="Helvetica" pitchFamily="2" charset="0"/>
                <a:ea typeface="Times New Roman" panose="02020603050405020304" pitchFamily="18" charset="0"/>
              </a:rPr>
              <a:t> team of three, it has developed a new technology that enables heat exchanger storage units to safely operate at higher temperatures and store more energy at a lower cost, making them cheaper than current battery storage systems.</a:t>
            </a:r>
            <a:r>
              <a:rPr lang="en-GB" dirty="0">
                <a:ea typeface="Times New Roman" panose="02020603050405020304" pitchFamily="18" charset="0"/>
              </a:rPr>
              <a:t> </a:t>
            </a:r>
            <a:r>
              <a:rPr lang="en-GB" sz="2000" dirty="0" err="1">
                <a:effectLst/>
                <a:latin typeface="Helvetica" pitchFamily="2" charset="0"/>
                <a:ea typeface="Times New Roman" panose="02020603050405020304" pitchFamily="18" charset="0"/>
              </a:rPr>
              <a:t>Ebico’s</a:t>
            </a:r>
            <a:r>
              <a:rPr lang="en-GB" sz="2000" dirty="0">
                <a:effectLst/>
                <a:latin typeface="Helvetica" pitchFamily="2" charset="0"/>
                <a:ea typeface="Times New Roman" panose="02020603050405020304" pitchFamily="18" charset="0"/>
              </a:rPr>
              <a:t> Ignite scheme was launched in August, and provides firms offering innovations in affordable heating with funding between £5,000 and £10,000. Four firms secured the scheme’s Innovation Support Award, including Helios. – </a:t>
            </a:r>
            <a:r>
              <a:rPr lang="en-GB" sz="2000" u="sng" dirty="0">
                <a:solidFill>
                  <a:schemeClr val="accent3"/>
                </a:solidFill>
                <a:effectLst/>
                <a:latin typeface="Helvetica" pitchFamily="2"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LINK</a:t>
            </a:r>
            <a:r>
              <a:rPr lang="en-GB" sz="2000" dirty="0">
                <a:effectLst/>
                <a:latin typeface="Helvetica" pitchFamily="2" charset="0"/>
                <a:ea typeface="Times New Roman" panose="02020603050405020304" pitchFamily="18" charset="0"/>
              </a:rPr>
              <a:t>. </a:t>
            </a:r>
          </a:p>
        </p:txBody>
      </p:sp>
    </p:spTree>
    <p:extLst>
      <p:ext uri="{BB962C8B-B14F-4D97-AF65-F5344CB8AC3E}">
        <p14:creationId xmlns:p14="http://schemas.microsoft.com/office/powerpoint/2010/main" val="2021082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395380" y="235033"/>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3,287</a:t>
            </a:r>
          </a:p>
          <a:p>
            <a:pPr marL="342900" indent="-342900">
              <a:buFont typeface="Arial" panose="020B0604020202020204" pitchFamily="34" charset="0"/>
              <a:buChar char="•"/>
            </a:pPr>
            <a:r>
              <a:rPr lang="en-GB" sz="2000">
                <a:latin typeface="Helvetica" pitchFamily="2" charset="0"/>
              </a:rPr>
              <a:t>Total job postings: 6,848</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(November 2021): 3,114</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116677"/>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November 2022</a:t>
            </a:r>
            <a:endParaRPr lang="zh-CN" altLang="en-US" sz="1400">
              <a:solidFill>
                <a:srgbClr val="00B0F0"/>
              </a:solidFill>
              <a:latin typeface="Helvetica" pitchFamily="2" charset="0"/>
            </a:endParaRPr>
          </a:p>
        </p:txBody>
      </p:sp>
      <p:pic>
        <p:nvPicPr>
          <p:cNvPr id="5" name="Picture 4">
            <a:extLst>
              <a:ext uri="{FF2B5EF4-FFF2-40B4-BE49-F238E27FC236}">
                <a16:creationId xmlns:a16="http://schemas.microsoft.com/office/drawing/2014/main" id="{0A4ECFE0-B73C-549C-787F-97E2B0BE7408}"/>
              </a:ext>
            </a:extLst>
          </p:cNvPr>
          <p:cNvPicPr>
            <a:picLocks noChangeAspect="1"/>
          </p:cNvPicPr>
          <p:nvPr/>
        </p:nvPicPr>
        <p:blipFill>
          <a:blip r:embed="rId3"/>
          <a:stretch>
            <a:fillRect/>
          </a:stretch>
        </p:blipFill>
        <p:spPr>
          <a:xfrm>
            <a:off x="395380" y="3891262"/>
            <a:ext cx="5437252" cy="2202830"/>
          </a:xfrm>
          <a:prstGeom prst="rect">
            <a:avLst/>
          </a:prstGeom>
        </p:spPr>
      </p:pic>
      <p:pic>
        <p:nvPicPr>
          <p:cNvPr id="9" name="Picture 8">
            <a:extLst>
              <a:ext uri="{FF2B5EF4-FFF2-40B4-BE49-F238E27FC236}">
                <a16:creationId xmlns:a16="http://schemas.microsoft.com/office/drawing/2014/main" id="{48EE6F88-9423-9D44-A150-DEF7C6EE42D8}"/>
              </a:ext>
            </a:extLst>
          </p:cNvPr>
          <p:cNvPicPr>
            <a:picLocks noChangeAspect="1"/>
          </p:cNvPicPr>
          <p:nvPr/>
        </p:nvPicPr>
        <p:blipFill>
          <a:blip r:embed="rId4"/>
          <a:stretch>
            <a:fillRect/>
          </a:stretch>
        </p:blipFill>
        <p:spPr>
          <a:xfrm>
            <a:off x="6036024" y="371387"/>
            <a:ext cx="5791169" cy="3052298"/>
          </a:xfrm>
          <a:prstGeom prst="rect">
            <a:avLst/>
          </a:prstGeom>
        </p:spPr>
      </p:pic>
      <p:pic>
        <p:nvPicPr>
          <p:cNvPr id="12" name="Picture 11">
            <a:extLst>
              <a:ext uri="{FF2B5EF4-FFF2-40B4-BE49-F238E27FC236}">
                <a16:creationId xmlns:a16="http://schemas.microsoft.com/office/drawing/2014/main" id="{1206178F-968E-941F-A594-15F88B64F9F7}"/>
              </a:ext>
            </a:extLst>
          </p:cNvPr>
          <p:cNvPicPr>
            <a:picLocks noChangeAspect="1"/>
          </p:cNvPicPr>
          <p:nvPr/>
        </p:nvPicPr>
        <p:blipFill>
          <a:blip r:embed="rId5"/>
          <a:stretch>
            <a:fillRect/>
          </a:stretch>
        </p:blipFill>
        <p:spPr>
          <a:xfrm>
            <a:off x="6036025" y="3503427"/>
            <a:ext cx="5780536" cy="2998563"/>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213767"/>
            <a:ext cx="10515600" cy="765510"/>
          </a:xfrm>
        </p:spPr>
        <p:txBody>
          <a:bodyPr>
            <a:noAutofit/>
          </a:bodyPr>
          <a:lstStyle/>
          <a:p>
            <a:r>
              <a:rPr lang="en-GB">
                <a:latin typeface="Helvetica" pitchFamily="2" charset="0"/>
              </a:rPr>
              <a:t>Job posting analytics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1,236</a:t>
            </a:r>
          </a:p>
          <a:p>
            <a:pPr marL="342900" indent="-342900">
              <a:buFont typeface="Arial" panose="020B0604020202020204" pitchFamily="34" charset="0"/>
              <a:buChar char="•"/>
            </a:pPr>
            <a:r>
              <a:rPr lang="en-GB" sz="2000">
                <a:latin typeface="Helvetica" pitchFamily="2" charset="0"/>
              </a:rPr>
              <a:t>Total job postings: 1,482</a:t>
            </a:r>
          </a:p>
          <a:p>
            <a:pPr marL="342900" indent="-342900">
              <a:buFont typeface="Arial" panose="020B0604020202020204" pitchFamily="34" charset="0"/>
              <a:buChar char="•"/>
            </a:pPr>
            <a:r>
              <a:rPr lang="en-GB" sz="2000">
                <a:latin typeface="Helvetica" pitchFamily="2" charset="0"/>
              </a:rPr>
              <a:t>Job posting intensity: 1:1</a:t>
            </a:r>
          </a:p>
          <a:p>
            <a:pPr marL="342900" indent="-342900">
              <a:buFont typeface="Arial" panose="020B0604020202020204" pitchFamily="34" charset="0"/>
              <a:buChar char="•"/>
            </a:pPr>
            <a:r>
              <a:rPr lang="en-GB" sz="2000">
                <a:latin typeface="Helvetica" pitchFamily="2" charset="0"/>
              </a:rPr>
              <a:t>Unique job postings (November 2021): 1,181</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06013" y="1043073"/>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November 2022</a:t>
            </a:r>
            <a:endParaRPr lang="zh-CN" altLang="en-US" sz="1400">
              <a:solidFill>
                <a:srgbClr val="00B0F0"/>
              </a:solidFill>
              <a:latin typeface="Helvetica" pitchFamily="2" charset="0"/>
            </a:endParaRPr>
          </a:p>
        </p:txBody>
      </p:sp>
      <p:pic>
        <p:nvPicPr>
          <p:cNvPr id="5" name="Picture 4">
            <a:extLst>
              <a:ext uri="{FF2B5EF4-FFF2-40B4-BE49-F238E27FC236}">
                <a16:creationId xmlns:a16="http://schemas.microsoft.com/office/drawing/2014/main" id="{88F3ACBB-4D32-9B06-71AD-D9E9121F196E}"/>
              </a:ext>
            </a:extLst>
          </p:cNvPr>
          <p:cNvPicPr>
            <a:picLocks noChangeAspect="1"/>
          </p:cNvPicPr>
          <p:nvPr/>
        </p:nvPicPr>
        <p:blipFill>
          <a:blip r:embed="rId3"/>
          <a:stretch>
            <a:fillRect/>
          </a:stretch>
        </p:blipFill>
        <p:spPr>
          <a:xfrm>
            <a:off x="384747" y="3911332"/>
            <a:ext cx="5544684" cy="2227076"/>
          </a:xfrm>
          <a:prstGeom prst="rect">
            <a:avLst/>
          </a:prstGeom>
        </p:spPr>
      </p:pic>
      <p:pic>
        <p:nvPicPr>
          <p:cNvPr id="9" name="Picture 8">
            <a:extLst>
              <a:ext uri="{FF2B5EF4-FFF2-40B4-BE49-F238E27FC236}">
                <a16:creationId xmlns:a16="http://schemas.microsoft.com/office/drawing/2014/main" id="{0AA2750F-34D4-5F42-5057-B841670EC1FC}"/>
              </a:ext>
            </a:extLst>
          </p:cNvPr>
          <p:cNvPicPr>
            <a:picLocks noChangeAspect="1"/>
          </p:cNvPicPr>
          <p:nvPr/>
        </p:nvPicPr>
        <p:blipFill>
          <a:blip r:embed="rId4"/>
          <a:stretch>
            <a:fillRect/>
          </a:stretch>
        </p:blipFill>
        <p:spPr>
          <a:xfrm>
            <a:off x="5973173" y="452022"/>
            <a:ext cx="5907522" cy="3051406"/>
          </a:xfrm>
          <a:prstGeom prst="rect">
            <a:avLst/>
          </a:prstGeom>
        </p:spPr>
      </p:pic>
      <p:pic>
        <p:nvPicPr>
          <p:cNvPr id="12" name="Picture 11">
            <a:extLst>
              <a:ext uri="{FF2B5EF4-FFF2-40B4-BE49-F238E27FC236}">
                <a16:creationId xmlns:a16="http://schemas.microsoft.com/office/drawing/2014/main" id="{D91FA4B8-BD07-C3D3-1C50-9683F4A6F3E7}"/>
              </a:ext>
            </a:extLst>
          </p:cNvPr>
          <p:cNvPicPr>
            <a:picLocks noChangeAspect="1"/>
          </p:cNvPicPr>
          <p:nvPr/>
        </p:nvPicPr>
        <p:blipFill>
          <a:blip r:embed="rId5"/>
          <a:stretch>
            <a:fillRect/>
          </a:stretch>
        </p:blipFill>
        <p:spPr>
          <a:xfrm>
            <a:off x="5982596" y="3576544"/>
            <a:ext cx="5856337" cy="3052720"/>
          </a:xfrm>
          <a:prstGeom prst="rect">
            <a:avLst/>
          </a:prstGeom>
        </p:spPr>
      </p:pic>
    </p:spTree>
    <p:extLst>
      <p:ext uri="{BB962C8B-B14F-4D97-AF65-F5344CB8AC3E}">
        <p14:creationId xmlns:p14="http://schemas.microsoft.com/office/powerpoint/2010/main" val="93351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33753"/>
            <a:ext cx="7772400" cy="864829"/>
          </a:xfrm>
        </p:spPr>
        <p:txBody>
          <a:bodyPr/>
          <a:lstStyle/>
          <a:p>
            <a:r>
              <a:rPr lang="en-GB" sz="1400">
                <a:latin typeface="Helvetica" pitchFamily="2" charset="0"/>
              </a:rPr>
              <a:t>November 2022</a:t>
            </a:r>
            <a:br>
              <a:rPr lang="en-GB" sz="1400">
                <a:latin typeface="Helvetica" pitchFamily="2" charset="0"/>
              </a:rPr>
            </a:br>
            <a:r>
              <a:rPr lang="en-GB" sz="2800">
                <a:latin typeface="Helvetica" pitchFamily="2" charset="0"/>
              </a:rPr>
              <a:t>OECD Economic Outlook</a:t>
            </a:r>
            <a:endParaRPr lang="en-GB"/>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9" y="1070917"/>
            <a:ext cx="5862981" cy="5648858"/>
          </a:xfrm>
        </p:spPr>
        <p:txBody>
          <a:bodyPr>
            <a:normAutofit fontScale="92500"/>
          </a:bodyPr>
          <a:lstStyle/>
          <a:p>
            <a:pPr marL="342900" indent="-342900">
              <a:lnSpc>
                <a:spcPct val="110000"/>
              </a:lnSpc>
              <a:buClr>
                <a:schemeClr val="accent6"/>
              </a:buClr>
              <a:buFont typeface="Arial" panose="020B0604020202020204" pitchFamily="34" charset="0"/>
              <a:buChar char="•"/>
            </a:pPr>
            <a:r>
              <a:rPr lang="en-GB" sz="1900" dirty="0">
                <a:solidFill>
                  <a:schemeClr val="accent6"/>
                </a:solidFill>
                <a:latin typeface="Helvetica" pitchFamily="2" charset="0"/>
              </a:rPr>
              <a:t>The global economy is facing significant challenges. Growth has lost momentum, high inflation has broadened out across countries and products, and is proving persistent.</a:t>
            </a:r>
          </a:p>
          <a:p>
            <a:pPr marL="342900" indent="-342900">
              <a:lnSpc>
                <a:spcPct val="110000"/>
              </a:lnSpc>
              <a:buClr>
                <a:schemeClr val="accent6"/>
              </a:buClr>
              <a:buFont typeface="Arial" panose="020B0604020202020204" pitchFamily="34" charset="0"/>
              <a:buChar char="•"/>
            </a:pPr>
            <a:r>
              <a:rPr lang="en-GB" sz="1900" b="1" dirty="0">
                <a:solidFill>
                  <a:schemeClr val="accent6"/>
                </a:solidFill>
                <a:latin typeface="Helvetica" pitchFamily="2" charset="0"/>
              </a:rPr>
              <a:t>The world is coping with a massive energy price shock. </a:t>
            </a:r>
            <a:r>
              <a:rPr lang="en-GB" sz="1900" dirty="0">
                <a:solidFill>
                  <a:schemeClr val="accent6"/>
                </a:solidFill>
                <a:latin typeface="Helvetica" pitchFamily="2" charset="0"/>
              </a:rPr>
              <a:t>The increase in energy prices (which will worsen if European gas storage runs short) could force rationing in Europe</a:t>
            </a:r>
            <a:r>
              <a:rPr lang="en-GB" sz="1900" dirty="0">
                <a:solidFill>
                  <a:schemeClr val="accent6"/>
                </a:solidFill>
              </a:rPr>
              <a:t> and </a:t>
            </a:r>
            <a:r>
              <a:rPr lang="en-GB" sz="1900" dirty="0">
                <a:solidFill>
                  <a:schemeClr val="accent6"/>
                </a:solidFill>
                <a:latin typeface="Helvetica" pitchFamily="2" charset="0"/>
              </a:rPr>
              <a:t>hurt countries worldwide as global gas prices are pushed higher.</a:t>
            </a:r>
          </a:p>
          <a:p>
            <a:pPr marL="342900" indent="-342900">
              <a:lnSpc>
                <a:spcPct val="110000"/>
              </a:lnSpc>
              <a:buClr>
                <a:schemeClr val="accent6"/>
              </a:buClr>
              <a:buFont typeface="Arial" panose="020B0604020202020204" pitchFamily="34" charset="0"/>
              <a:buChar char="•"/>
            </a:pPr>
            <a:r>
              <a:rPr lang="en-GB" sz="1900" b="1" dirty="0">
                <a:solidFill>
                  <a:schemeClr val="accent6"/>
                </a:solidFill>
                <a:latin typeface="Helvetica" pitchFamily="2" charset="0"/>
              </a:rPr>
              <a:t>Growth has been slowing</a:t>
            </a:r>
            <a:r>
              <a:rPr lang="en-GB" sz="1900" dirty="0">
                <a:solidFill>
                  <a:schemeClr val="accent6"/>
                </a:solidFill>
                <a:latin typeface="Helvetica" pitchFamily="2" charset="0"/>
              </a:rPr>
              <a:t>. The United States and Europe are slowing sharply and the major Asian emerging-market economies are expected to account for close to three-quarters of global GDP growth in 2023.</a:t>
            </a:r>
          </a:p>
          <a:p>
            <a:pPr marL="342900" indent="-342900">
              <a:lnSpc>
                <a:spcPct val="110000"/>
              </a:lnSpc>
              <a:buClr>
                <a:schemeClr val="accent6"/>
              </a:buClr>
              <a:buFont typeface="Arial" panose="020B0604020202020204" pitchFamily="34" charset="0"/>
              <a:buChar char="•"/>
            </a:pPr>
            <a:r>
              <a:rPr lang="en-GB" sz="1900" b="1" dirty="0">
                <a:solidFill>
                  <a:schemeClr val="accent6"/>
                </a:solidFill>
                <a:latin typeface="Helvetica" pitchFamily="2" charset="0"/>
              </a:rPr>
              <a:t>Inflation will remain high in 2023, but will moderate </a:t>
            </a:r>
            <a:r>
              <a:rPr lang="en-GB" sz="1900" dirty="0">
                <a:solidFill>
                  <a:schemeClr val="accent6"/>
                </a:solidFill>
              </a:rPr>
              <a:t>due to higher interest rates </a:t>
            </a:r>
            <a:r>
              <a:rPr lang="en-GB" sz="1900" dirty="0">
                <a:solidFill>
                  <a:schemeClr val="accent6"/>
                </a:solidFill>
                <a:latin typeface="Helvetica" pitchFamily="2" charset="0"/>
              </a:rPr>
              <a:t>and slowing growth</a:t>
            </a:r>
            <a:r>
              <a:rPr lang="en-GB" sz="1900" dirty="0">
                <a:solidFill>
                  <a:schemeClr val="accent6"/>
                </a:solidFill>
              </a:rPr>
              <a:t>.</a:t>
            </a:r>
            <a:endParaRPr lang="en-GB" sz="1900" dirty="0">
              <a:solidFill>
                <a:schemeClr val="accent6"/>
              </a:solidFill>
              <a:latin typeface="Helvetica" pitchFamily="2" charset="0"/>
            </a:endParaRPr>
          </a:p>
        </p:txBody>
      </p:sp>
      <p:pic>
        <p:nvPicPr>
          <p:cNvPr id="6" name="Picture Placeholder 5" descr="Chart, waterfall chart&#10;&#10;Description automatically generated">
            <a:extLst>
              <a:ext uri="{FF2B5EF4-FFF2-40B4-BE49-F238E27FC236}">
                <a16:creationId xmlns:a16="http://schemas.microsoft.com/office/drawing/2014/main" id="{588E172F-0D96-D1F2-98D4-F51996D6C5B0}"/>
              </a:ext>
            </a:extLst>
          </p:cNvPr>
          <p:cNvPicPr>
            <a:picLocks noGrp="1" noChangeAspect="1"/>
          </p:cNvPicPr>
          <p:nvPr>
            <p:ph idx="13"/>
          </p:nvPr>
        </p:nvPicPr>
        <p:blipFill rotWithShape="1">
          <a:blip r:embed="rId2"/>
          <a:stretch/>
        </p:blipFill>
        <p:spPr>
          <a:xfrm>
            <a:off x="6745451" y="492970"/>
            <a:ext cx="5057553" cy="2847215"/>
          </a:xfrm>
        </p:spPr>
      </p:pic>
      <p:sp>
        <p:nvSpPr>
          <p:cNvPr id="2" name="TextBox 1">
            <a:extLst>
              <a:ext uri="{FF2B5EF4-FFF2-40B4-BE49-F238E27FC236}">
                <a16:creationId xmlns:a16="http://schemas.microsoft.com/office/drawing/2014/main" id="{68194F88-C483-77B4-CC8F-54B3954B8576}"/>
              </a:ext>
            </a:extLst>
          </p:cNvPr>
          <p:cNvSpPr txBox="1"/>
          <p:nvPr/>
        </p:nvSpPr>
        <p:spPr>
          <a:xfrm>
            <a:off x="8610600" y="6365030"/>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i="0">
                <a:solidFill>
                  <a:srgbClr val="D12680"/>
                </a:solidFill>
                <a:effectLst/>
                <a:latin typeface="Helvetica" pitchFamily="2" charset="0"/>
                <a:hlinkClick r:id="rId3">
                  <a:extLst>
                    <a:ext uri="{A12FA001-AC4F-418D-AE19-62706E023703}">
                      <ahyp:hlinkClr xmlns:ahyp="http://schemas.microsoft.com/office/drawing/2018/hyperlinkcolor" val="tx"/>
                    </a:ext>
                  </a:extLst>
                </a:hlinkClick>
              </a:rPr>
              <a:t>OECD, November 2022</a:t>
            </a:r>
            <a:endParaRPr lang="en-GB" sz="1400">
              <a:solidFill>
                <a:srgbClr val="D12680"/>
              </a:solidFill>
              <a:latin typeface="Helvetica" pitchFamily="2" charset="0"/>
            </a:endParaRPr>
          </a:p>
        </p:txBody>
      </p:sp>
      <p:pic>
        <p:nvPicPr>
          <p:cNvPr id="8" name="Picture 7" descr="Chart, waterfall chart&#10;&#10;Description automatically generated">
            <a:extLst>
              <a:ext uri="{FF2B5EF4-FFF2-40B4-BE49-F238E27FC236}">
                <a16:creationId xmlns:a16="http://schemas.microsoft.com/office/drawing/2014/main" id="{982A0525-21AB-C195-6349-BC6E9FA5A348}"/>
              </a:ext>
            </a:extLst>
          </p:cNvPr>
          <p:cNvPicPr>
            <a:picLocks noChangeAspect="1"/>
          </p:cNvPicPr>
          <p:nvPr/>
        </p:nvPicPr>
        <p:blipFill>
          <a:blip r:embed="rId4"/>
          <a:stretch>
            <a:fillRect/>
          </a:stretch>
        </p:blipFill>
        <p:spPr>
          <a:xfrm>
            <a:off x="6745451" y="3429000"/>
            <a:ext cx="5057553" cy="2847215"/>
          </a:xfrm>
          <a:prstGeom prst="rect">
            <a:avLst/>
          </a:prstGeom>
        </p:spPr>
      </p:pic>
    </p:spTree>
    <p:extLst>
      <p:ext uri="{BB962C8B-B14F-4D97-AF65-F5344CB8AC3E}">
        <p14:creationId xmlns:p14="http://schemas.microsoft.com/office/powerpoint/2010/main" val="229592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33753"/>
            <a:ext cx="7772400" cy="864829"/>
          </a:xfrm>
        </p:spPr>
        <p:txBody>
          <a:bodyPr/>
          <a:lstStyle/>
          <a:p>
            <a:r>
              <a:rPr lang="en-GB" sz="1400">
                <a:latin typeface="Helvetica" pitchFamily="2" charset="0"/>
              </a:rPr>
              <a:t>Global Economy</a:t>
            </a:r>
            <a:br>
              <a:rPr lang="en-GB" sz="800">
                <a:latin typeface="Helvetica" pitchFamily="2" charset="0"/>
              </a:rPr>
            </a:br>
            <a:r>
              <a:rPr lang="en-GB">
                <a:latin typeface="Helvetica" pitchFamily="2" charset="0"/>
              </a:rPr>
              <a:t>OECD GDP Tracker</a:t>
            </a:r>
            <a:endParaRPr lang="en-GB"/>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9" y="996491"/>
            <a:ext cx="6724218" cy="917994"/>
          </a:xfrm>
        </p:spPr>
        <p:txBody>
          <a:bodyPr>
            <a:noAutofit/>
          </a:bodyPr>
          <a:lstStyle/>
          <a:p>
            <a:pPr>
              <a:lnSpc>
                <a:spcPct val="110000"/>
              </a:lnSpc>
            </a:pPr>
            <a:r>
              <a:rPr lang="en-US" altLang="zh-CN" sz="1800" b="0" i="0">
                <a:solidFill>
                  <a:schemeClr val="accent6"/>
                </a:solidFill>
                <a:effectLst/>
                <a:latin typeface="Helvetica" pitchFamily="2" charset="0"/>
              </a:rPr>
              <a:t>The Weekly Tracker is an estimate of weekly GDP relative to the pre-crisis trend, which is proxied by the OECD Economic Outlook forecasts. </a:t>
            </a:r>
            <a:endParaRPr lang="en-GB" altLang="zh-CN" sz="1800" b="1">
              <a:solidFill>
                <a:schemeClr val="accent6"/>
              </a:solidFill>
              <a:latin typeface="Helvetica" pitchFamily="2" charset="0"/>
            </a:endParaRPr>
          </a:p>
        </p:txBody>
      </p:sp>
      <p:sp>
        <p:nvSpPr>
          <p:cNvPr id="2" name="TextBox 1">
            <a:extLst>
              <a:ext uri="{FF2B5EF4-FFF2-40B4-BE49-F238E27FC236}">
                <a16:creationId xmlns:a16="http://schemas.microsoft.com/office/drawing/2014/main" id="{68194F88-C483-77B4-CC8F-54B3954B8576}"/>
              </a:ext>
            </a:extLst>
          </p:cNvPr>
          <p:cNvSpPr txBox="1"/>
          <p:nvPr/>
        </p:nvSpPr>
        <p:spPr>
          <a:xfrm>
            <a:off x="4237438" y="6419855"/>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altLang="zh-CN" sz="1400" b="1">
                <a:solidFill>
                  <a:srgbClr val="D12680"/>
                </a:solidFill>
                <a:latin typeface="Helvetica" pitchFamily="2" charset="0"/>
                <a:hlinkClick r:id="rId2">
                  <a:extLst>
                    <a:ext uri="{A12FA001-AC4F-418D-AE19-62706E023703}">
                      <ahyp:hlinkClr xmlns:ahyp="http://schemas.microsoft.com/office/drawing/2018/hyperlinkcolor" val="tx"/>
                    </a:ext>
                  </a:extLst>
                </a:hlinkClick>
              </a:rPr>
              <a:t>OECD, November 2022 </a:t>
            </a:r>
            <a:endParaRPr lang="en-GB" sz="1400">
              <a:solidFill>
                <a:srgbClr val="D12680"/>
              </a:solidFill>
              <a:latin typeface="Helvetica" pitchFamily="2" charset="0"/>
            </a:endParaRPr>
          </a:p>
        </p:txBody>
      </p:sp>
      <p:pic>
        <p:nvPicPr>
          <p:cNvPr id="5" name="Picture 4">
            <a:extLst>
              <a:ext uri="{FF2B5EF4-FFF2-40B4-BE49-F238E27FC236}">
                <a16:creationId xmlns:a16="http://schemas.microsoft.com/office/drawing/2014/main" id="{EAF76E2D-B240-3180-BDB8-30D2B81DDB96}"/>
              </a:ext>
            </a:extLst>
          </p:cNvPr>
          <p:cNvPicPr>
            <a:picLocks noChangeAspect="1"/>
          </p:cNvPicPr>
          <p:nvPr/>
        </p:nvPicPr>
        <p:blipFill>
          <a:blip r:embed="rId3"/>
          <a:stretch>
            <a:fillRect/>
          </a:stretch>
        </p:blipFill>
        <p:spPr>
          <a:xfrm>
            <a:off x="703613" y="1967650"/>
            <a:ext cx="6037429" cy="2395625"/>
          </a:xfrm>
          <a:prstGeom prst="rect">
            <a:avLst/>
          </a:prstGeom>
        </p:spPr>
      </p:pic>
      <p:pic>
        <p:nvPicPr>
          <p:cNvPr id="7" name="Picture 6">
            <a:extLst>
              <a:ext uri="{FF2B5EF4-FFF2-40B4-BE49-F238E27FC236}">
                <a16:creationId xmlns:a16="http://schemas.microsoft.com/office/drawing/2014/main" id="{6ABB2220-D15C-6D7D-D079-007846E19F88}"/>
              </a:ext>
            </a:extLst>
          </p:cNvPr>
          <p:cNvPicPr>
            <a:picLocks noChangeAspect="1"/>
          </p:cNvPicPr>
          <p:nvPr/>
        </p:nvPicPr>
        <p:blipFill>
          <a:blip r:embed="rId4"/>
          <a:stretch>
            <a:fillRect/>
          </a:stretch>
        </p:blipFill>
        <p:spPr>
          <a:xfrm>
            <a:off x="703613" y="4464398"/>
            <a:ext cx="4874154" cy="1878198"/>
          </a:xfrm>
          <a:prstGeom prst="rect">
            <a:avLst/>
          </a:prstGeom>
        </p:spPr>
      </p:pic>
      <p:pic>
        <p:nvPicPr>
          <p:cNvPr id="9" name="Picture 8">
            <a:extLst>
              <a:ext uri="{FF2B5EF4-FFF2-40B4-BE49-F238E27FC236}">
                <a16:creationId xmlns:a16="http://schemas.microsoft.com/office/drawing/2014/main" id="{1AAAC707-147A-B4E0-28A7-D33AA254B291}"/>
              </a:ext>
            </a:extLst>
          </p:cNvPr>
          <p:cNvPicPr>
            <a:picLocks noChangeAspect="1"/>
          </p:cNvPicPr>
          <p:nvPr/>
        </p:nvPicPr>
        <p:blipFill>
          <a:blip r:embed="rId5"/>
          <a:stretch>
            <a:fillRect/>
          </a:stretch>
        </p:blipFill>
        <p:spPr>
          <a:xfrm>
            <a:off x="7503084" y="214795"/>
            <a:ext cx="4116505" cy="1592741"/>
          </a:xfrm>
          <a:prstGeom prst="rect">
            <a:avLst/>
          </a:prstGeom>
        </p:spPr>
      </p:pic>
      <p:pic>
        <p:nvPicPr>
          <p:cNvPr id="11" name="Picture 10">
            <a:extLst>
              <a:ext uri="{FF2B5EF4-FFF2-40B4-BE49-F238E27FC236}">
                <a16:creationId xmlns:a16="http://schemas.microsoft.com/office/drawing/2014/main" id="{89BB2411-3940-E9E4-D684-88C035EA218A}"/>
              </a:ext>
            </a:extLst>
          </p:cNvPr>
          <p:cNvPicPr>
            <a:picLocks noChangeAspect="1"/>
          </p:cNvPicPr>
          <p:nvPr/>
        </p:nvPicPr>
        <p:blipFill>
          <a:blip r:embed="rId6"/>
          <a:stretch>
            <a:fillRect/>
          </a:stretch>
        </p:blipFill>
        <p:spPr>
          <a:xfrm>
            <a:off x="7537675" y="1844235"/>
            <a:ext cx="4116506" cy="1580893"/>
          </a:xfrm>
          <a:prstGeom prst="rect">
            <a:avLst/>
          </a:prstGeom>
        </p:spPr>
      </p:pic>
      <p:pic>
        <p:nvPicPr>
          <p:cNvPr id="13" name="Picture 12">
            <a:extLst>
              <a:ext uri="{FF2B5EF4-FFF2-40B4-BE49-F238E27FC236}">
                <a16:creationId xmlns:a16="http://schemas.microsoft.com/office/drawing/2014/main" id="{BCE9B218-F007-B7C6-1EBF-0A5A92DEA580}"/>
              </a:ext>
            </a:extLst>
          </p:cNvPr>
          <p:cNvPicPr>
            <a:picLocks noChangeAspect="1"/>
          </p:cNvPicPr>
          <p:nvPr/>
        </p:nvPicPr>
        <p:blipFill>
          <a:blip r:embed="rId7"/>
          <a:stretch>
            <a:fillRect/>
          </a:stretch>
        </p:blipFill>
        <p:spPr>
          <a:xfrm>
            <a:off x="7623544" y="3461827"/>
            <a:ext cx="4030637" cy="1554348"/>
          </a:xfrm>
          <a:prstGeom prst="rect">
            <a:avLst/>
          </a:prstGeom>
        </p:spPr>
      </p:pic>
      <p:pic>
        <p:nvPicPr>
          <p:cNvPr id="19" name="Picture 18">
            <a:extLst>
              <a:ext uri="{FF2B5EF4-FFF2-40B4-BE49-F238E27FC236}">
                <a16:creationId xmlns:a16="http://schemas.microsoft.com/office/drawing/2014/main" id="{F0E6EB3E-13B6-D446-E068-ACD1FD72F723}"/>
              </a:ext>
            </a:extLst>
          </p:cNvPr>
          <p:cNvPicPr>
            <a:picLocks noChangeAspect="1"/>
          </p:cNvPicPr>
          <p:nvPr/>
        </p:nvPicPr>
        <p:blipFill>
          <a:blip r:embed="rId8"/>
          <a:stretch>
            <a:fillRect/>
          </a:stretch>
        </p:blipFill>
        <p:spPr>
          <a:xfrm>
            <a:off x="7576956" y="5047657"/>
            <a:ext cx="4037944" cy="1580893"/>
          </a:xfrm>
          <a:prstGeom prst="rect">
            <a:avLst/>
          </a:prstGeom>
        </p:spPr>
      </p:pic>
    </p:spTree>
    <p:extLst>
      <p:ext uri="{BB962C8B-B14F-4D97-AF65-F5344CB8AC3E}">
        <p14:creationId xmlns:p14="http://schemas.microsoft.com/office/powerpoint/2010/main" val="364332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388996" y="98272"/>
            <a:ext cx="7772400" cy="864829"/>
          </a:xfrm>
        </p:spPr>
        <p:txBody>
          <a:bodyPr/>
          <a:lstStyle/>
          <a:p>
            <a:r>
              <a:rPr lang="en-GB" sz="1400">
                <a:latin typeface="Helvetica" pitchFamily="2" charset="0"/>
              </a:rPr>
              <a:t>November 2022</a:t>
            </a:r>
            <a:br>
              <a:rPr lang="en-GB" sz="1400">
                <a:latin typeface="Helvetica" pitchFamily="2" charset="0"/>
              </a:rPr>
            </a:br>
            <a:r>
              <a:rPr lang="en-GB" sz="2800">
                <a:latin typeface="Helvetica" pitchFamily="2" charset="0"/>
              </a:rPr>
              <a:t>OECD Economic Outlook</a:t>
            </a:r>
            <a:endParaRPr lang="en-GB"/>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375745" y="966899"/>
            <a:ext cx="5916145" cy="5553168"/>
          </a:xfrm>
        </p:spPr>
        <p:txBody>
          <a:bodyPr>
            <a:noAutofit/>
          </a:bodyPr>
          <a:lstStyle/>
          <a:p>
            <a:pPr>
              <a:lnSpc>
                <a:spcPct val="100000"/>
              </a:lnSpc>
            </a:pPr>
            <a:r>
              <a:rPr lang="en-IN" sz="1800" b="1" u="sng" dirty="0">
                <a:solidFill>
                  <a:schemeClr val="accent3"/>
                </a:solidFill>
              </a:rPr>
              <a:t>United Kingdom</a:t>
            </a:r>
            <a:endParaRPr lang="en-IN" sz="1800" b="1" i="0" u="sng" strike="noStrike" dirty="0">
              <a:solidFill>
                <a:schemeClr val="accent3"/>
              </a:solidFill>
              <a:effectLst/>
            </a:endParaRPr>
          </a:p>
          <a:p>
            <a:pPr marL="342900" indent="-342900">
              <a:lnSpc>
                <a:spcPct val="100000"/>
              </a:lnSpc>
              <a:buClr>
                <a:schemeClr val="accent6"/>
              </a:buClr>
              <a:buFont typeface="Arial" panose="020B0604020202020204" pitchFamily="34" charset="0"/>
              <a:buChar char="•"/>
            </a:pPr>
            <a:r>
              <a:rPr lang="en-IN" sz="1800" b="0" i="0" u="none" strike="noStrike" dirty="0">
                <a:solidFill>
                  <a:schemeClr val="accent6"/>
                </a:solidFill>
                <a:effectLst/>
              </a:rPr>
              <a:t>Following a </a:t>
            </a:r>
            <a:r>
              <a:rPr lang="en-IN" sz="1800" b="1" i="0" u="none" strike="noStrike" dirty="0">
                <a:solidFill>
                  <a:schemeClr val="accent6"/>
                </a:solidFill>
                <a:effectLst/>
              </a:rPr>
              <a:t>contraction of 0.4% in 2023</a:t>
            </a:r>
            <a:r>
              <a:rPr lang="en-IN" sz="1800" b="0" i="0" u="none" strike="noStrike" dirty="0">
                <a:solidFill>
                  <a:schemeClr val="accent6"/>
                </a:solidFill>
                <a:effectLst/>
              </a:rPr>
              <a:t>, GDP is projected to </a:t>
            </a:r>
            <a:r>
              <a:rPr lang="en-IN" sz="1800" b="1" i="0" u="none" strike="noStrike" dirty="0">
                <a:solidFill>
                  <a:schemeClr val="accent6"/>
                </a:solidFill>
                <a:effectLst/>
              </a:rPr>
              <a:t>increase by 0.2% in 2024</a:t>
            </a:r>
            <a:r>
              <a:rPr lang="en-IN" sz="1800" b="0" i="0" u="none" strike="noStrike" dirty="0">
                <a:solidFill>
                  <a:schemeClr val="accent6"/>
                </a:solidFill>
                <a:effectLst/>
              </a:rPr>
              <a:t>. </a:t>
            </a:r>
          </a:p>
          <a:p>
            <a:pPr marL="342900" indent="-342900">
              <a:lnSpc>
                <a:spcPct val="100000"/>
              </a:lnSpc>
              <a:buClr>
                <a:schemeClr val="accent6"/>
              </a:buClr>
              <a:buFont typeface="Arial" panose="020B0604020202020204" pitchFamily="34" charset="0"/>
              <a:buChar char="•"/>
            </a:pPr>
            <a:r>
              <a:rPr lang="en-IN" sz="1800" b="1" i="0" u="none" strike="noStrike" dirty="0">
                <a:solidFill>
                  <a:schemeClr val="accent6"/>
                </a:solidFill>
                <a:effectLst/>
              </a:rPr>
              <a:t>Consumer price inflation will peak at around 10% in late 2022</a:t>
            </a:r>
            <a:r>
              <a:rPr lang="en-IN" sz="1800" b="0" i="0" u="none" strike="noStrike" dirty="0">
                <a:solidFill>
                  <a:schemeClr val="accent6"/>
                </a:solidFill>
                <a:effectLst/>
              </a:rPr>
              <a:t> due to high energy prices and continuing labour and goods supply shortages, before </a:t>
            </a:r>
            <a:r>
              <a:rPr lang="en-IN" sz="1800" b="1" i="0" u="none" strike="noStrike" dirty="0">
                <a:solidFill>
                  <a:schemeClr val="accent6"/>
                </a:solidFill>
                <a:effectLst/>
              </a:rPr>
              <a:t>gradually declining to 2.7% by the end of 2024</a:t>
            </a:r>
            <a:r>
              <a:rPr lang="en-IN" sz="1800" b="0" i="0" u="none" strike="noStrike" dirty="0">
                <a:solidFill>
                  <a:schemeClr val="accent6"/>
                </a:solidFill>
                <a:effectLst/>
              </a:rPr>
              <a:t>. </a:t>
            </a:r>
          </a:p>
          <a:p>
            <a:pPr marL="342900" indent="-342900">
              <a:lnSpc>
                <a:spcPct val="100000"/>
              </a:lnSpc>
              <a:buClr>
                <a:schemeClr val="accent6"/>
              </a:buClr>
              <a:buFont typeface="Arial" panose="020B0604020202020204" pitchFamily="34" charset="0"/>
              <a:buChar char="•"/>
            </a:pPr>
            <a:r>
              <a:rPr lang="en-IN" sz="1800" b="0" i="0" u="none" strike="noStrike" dirty="0">
                <a:solidFill>
                  <a:schemeClr val="accent6"/>
                </a:solidFill>
                <a:effectLst/>
              </a:rPr>
              <a:t>Private consumption is expected to slow owing to rising living costs, but will be aided by </a:t>
            </a:r>
            <a:r>
              <a:rPr lang="en-IN" sz="1800" b="1" i="0" u="none" strike="noStrike" dirty="0">
                <a:solidFill>
                  <a:schemeClr val="accent6"/>
                </a:solidFill>
                <a:effectLst/>
              </a:rPr>
              <a:t>a 9.7% increase in the minimum wage </a:t>
            </a:r>
            <a:r>
              <a:rPr lang="en-IN" sz="1800" b="0" i="0" u="none" strike="noStrike" dirty="0">
                <a:solidFill>
                  <a:schemeClr val="accent6"/>
                </a:solidFill>
                <a:effectLst/>
              </a:rPr>
              <a:t>and the usual </a:t>
            </a:r>
            <a:r>
              <a:rPr lang="en-IN" sz="1800" b="1" i="0" u="none" strike="noStrike" dirty="0">
                <a:solidFill>
                  <a:schemeClr val="accent6"/>
                </a:solidFill>
                <a:effectLst/>
              </a:rPr>
              <a:t>uprating of welfare benefits and pensions in April 2023</a:t>
            </a:r>
            <a:r>
              <a:rPr lang="en-IN" sz="1800" b="0" i="0" u="none" strike="noStrike" dirty="0">
                <a:solidFill>
                  <a:schemeClr val="accent6"/>
                </a:solidFill>
                <a:effectLst/>
              </a:rPr>
              <a:t>. </a:t>
            </a:r>
          </a:p>
          <a:p>
            <a:pPr marL="342900" indent="-342900">
              <a:lnSpc>
                <a:spcPct val="100000"/>
              </a:lnSpc>
              <a:buClr>
                <a:schemeClr val="accent6"/>
              </a:buClr>
              <a:buFont typeface="Arial" panose="020B0604020202020204" pitchFamily="34" charset="0"/>
              <a:buChar char="•"/>
            </a:pPr>
            <a:r>
              <a:rPr lang="en-IN" sz="1800" b="1" i="0" u="none" strike="noStrike" dirty="0">
                <a:solidFill>
                  <a:schemeClr val="accent6"/>
                </a:solidFill>
                <a:effectLst/>
              </a:rPr>
              <a:t>Public investment is set to rebound in 2023 and 2024 </a:t>
            </a:r>
            <a:r>
              <a:rPr lang="en-IN" sz="1800" b="0" i="0" u="none" strike="noStrike" dirty="0">
                <a:solidFill>
                  <a:schemeClr val="accent6"/>
                </a:solidFill>
                <a:effectLst/>
              </a:rPr>
              <a:t>as supply bottlenecks ease, in line with government plans.</a:t>
            </a:r>
          </a:p>
          <a:p>
            <a:pPr marL="342900" indent="-342900">
              <a:lnSpc>
                <a:spcPct val="100000"/>
              </a:lnSpc>
              <a:buClr>
                <a:schemeClr val="accent6"/>
              </a:buClr>
              <a:buFont typeface="Arial" panose="020B0604020202020204" pitchFamily="34" charset="0"/>
              <a:buChar char="•"/>
            </a:pPr>
            <a:r>
              <a:rPr lang="en-IN" sz="1800" b="0" i="0" u="none" strike="noStrike" dirty="0">
                <a:solidFill>
                  <a:schemeClr val="accent6"/>
                </a:solidFill>
                <a:effectLst/>
              </a:rPr>
              <a:t>The </a:t>
            </a:r>
            <a:r>
              <a:rPr lang="en-IN" sz="1800" b="1" i="0" u="none" strike="noStrike" dirty="0">
                <a:solidFill>
                  <a:schemeClr val="accent6"/>
                </a:solidFill>
                <a:effectLst/>
              </a:rPr>
              <a:t>unemployment rate is expected to rise to 5% by the end of 2024</a:t>
            </a:r>
            <a:r>
              <a:rPr lang="en-IN" sz="1800" b="0" i="0" u="none" strike="noStrike" dirty="0">
                <a:solidFill>
                  <a:schemeClr val="accent6"/>
                </a:solidFill>
                <a:effectLst/>
              </a:rPr>
              <a:t>.</a:t>
            </a:r>
            <a:endParaRPr lang="en-GB" sz="1800" dirty="0">
              <a:solidFill>
                <a:schemeClr val="accent6"/>
              </a:solidFill>
            </a:endParaRPr>
          </a:p>
        </p:txBody>
      </p:sp>
      <p:sp>
        <p:nvSpPr>
          <p:cNvPr id="2" name="TextBox 1">
            <a:extLst>
              <a:ext uri="{FF2B5EF4-FFF2-40B4-BE49-F238E27FC236}">
                <a16:creationId xmlns:a16="http://schemas.microsoft.com/office/drawing/2014/main" id="{68194F88-C483-77B4-CC8F-54B3954B8576}"/>
              </a:ext>
            </a:extLst>
          </p:cNvPr>
          <p:cNvSpPr txBox="1"/>
          <p:nvPr/>
        </p:nvSpPr>
        <p:spPr>
          <a:xfrm>
            <a:off x="8610600" y="6365030"/>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i="0">
                <a:solidFill>
                  <a:srgbClr val="D12680"/>
                </a:solidFill>
                <a:effectLst/>
                <a:latin typeface="Helvetica" pitchFamily="2" charset="0"/>
                <a:hlinkClick r:id="rId2">
                  <a:extLst>
                    <a:ext uri="{A12FA001-AC4F-418D-AE19-62706E023703}">
                      <ahyp:hlinkClr xmlns:ahyp="http://schemas.microsoft.com/office/drawing/2018/hyperlinkcolor" val="tx"/>
                    </a:ext>
                  </a:extLst>
                </a:hlinkClick>
              </a:rPr>
              <a:t>OECD, November 2022</a:t>
            </a:r>
            <a:endParaRPr lang="en-GB" sz="1400">
              <a:solidFill>
                <a:srgbClr val="D12680"/>
              </a:solidFill>
              <a:latin typeface="Helvetica" pitchFamily="2" charset="0"/>
            </a:endParaRPr>
          </a:p>
        </p:txBody>
      </p:sp>
      <p:pic>
        <p:nvPicPr>
          <p:cNvPr id="5" name="Content Placeholder 4">
            <a:extLst>
              <a:ext uri="{FF2B5EF4-FFF2-40B4-BE49-F238E27FC236}">
                <a16:creationId xmlns:a16="http://schemas.microsoft.com/office/drawing/2014/main" id="{1CB8236B-8BD3-929A-738C-827053534AEE}"/>
              </a:ext>
            </a:extLst>
          </p:cNvPr>
          <p:cNvPicPr>
            <a:picLocks noGrp="1" noChangeAspect="1"/>
          </p:cNvPicPr>
          <p:nvPr>
            <p:ph idx="13"/>
          </p:nvPr>
        </p:nvPicPr>
        <p:blipFill>
          <a:blip r:embed="rId3"/>
          <a:stretch>
            <a:fillRect/>
          </a:stretch>
        </p:blipFill>
        <p:spPr>
          <a:xfrm>
            <a:off x="6291890" y="531548"/>
            <a:ext cx="5511114" cy="2619214"/>
          </a:xfrm>
          <a:prstGeom prst="rect">
            <a:avLst/>
          </a:prstGeom>
        </p:spPr>
      </p:pic>
      <p:pic>
        <p:nvPicPr>
          <p:cNvPr id="7" name="Picture 6">
            <a:extLst>
              <a:ext uri="{FF2B5EF4-FFF2-40B4-BE49-F238E27FC236}">
                <a16:creationId xmlns:a16="http://schemas.microsoft.com/office/drawing/2014/main" id="{6BF54404-EE45-57E9-720A-84388622DAA2}"/>
              </a:ext>
            </a:extLst>
          </p:cNvPr>
          <p:cNvPicPr>
            <a:picLocks noChangeAspect="1"/>
          </p:cNvPicPr>
          <p:nvPr/>
        </p:nvPicPr>
        <p:blipFill>
          <a:blip r:embed="rId4"/>
          <a:stretch>
            <a:fillRect/>
          </a:stretch>
        </p:blipFill>
        <p:spPr>
          <a:xfrm>
            <a:off x="6291891" y="3429001"/>
            <a:ext cx="5511113" cy="2657790"/>
          </a:xfrm>
          <a:prstGeom prst="rect">
            <a:avLst/>
          </a:prstGeom>
        </p:spPr>
      </p:pic>
    </p:spTree>
    <p:extLst>
      <p:ext uri="{BB962C8B-B14F-4D97-AF65-F5344CB8AC3E}">
        <p14:creationId xmlns:p14="http://schemas.microsoft.com/office/powerpoint/2010/main" val="421956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33753"/>
            <a:ext cx="7772400" cy="864829"/>
          </a:xfrm>
        </p:spPr>
        <p:txBody>
          <a:bodyPr/>
          <a:lstStyle/>
          <a:p>
            <a:r>
              <a:rPr lang="en-GB" sz="1400">
                <a:latin typeface="Helvetica" pitchFamily="2" charset="0"/>
              </a:rPr>
              <a:t>November 2022</a:t>
            </a:r>
            <a:br>
              <a:rPr lang="en-GB" sz="1400">
                <a:latin typeface="Helvetica" pitchFamily="2" charset="0"/>
              </a:rPr>
            </a:br>
            <a:r>
              <a:rPr lang="en-GB" sz="2800">
                <a:latin typeface="Helvetica" pitchFamily="2" charset="0"/>
              </a:rPr>
              <a:t>OECD Economic Outlook</a:t>
            </a:r>
            <a:endParaRPr lang="en-GB"/>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8" y="964595"/>
            <a:ext cx="11113076" cy="5251580"/>
          </a:xfrm>
          <a:noFill/>
        </p:spPr>
        <p:txBody>
          <a:bodyPr>
            <a:noAutofit/>
          </a:bodyPr>
          <a:lstStyle/>
          <a:p>
            <a:pPr>
              <a:lnSpc>
                <a:spcPct val="100000"/>
              </a:lnSpc>
            </a:pPr>
            <a:r>
              <a:rPr lang="en-IN" sz="1900" b="1" u="sng" dirty="0">
                <a:solidFill>
                  <a:schemeClr val="accent3"/>
                </a:solidFill>
              </a:rPr>
              <a:t>United Kingdom</a:t>
            </a:r>
          </a:p>
          <a:p>
            <a:pPr marL="342900" indent="-342900">
              <a:lnSpc>
                <a:spcPct val="100000"/>
              </a:lnSpc>
              <a:buClr>
                <a:schemeClr val="accent6"/>
              </a:buClr>
              <a:buFont typeface="Arial" panose="020B0604020202020204" pitchFamily="34" charset="0"/>
              <a:buChar char="•"/>
            </a:pPr>
            <a:r>
              <a:rPr lang="en-IN" sz="1900" i="0" strike="noStrike" dirty="0">
                <a:solidFill>
                  <a:schemeClr val="accent6"/>
                </a:solidFill>
                <a:effectLst/>
              </a:rPr>
              <a:t>Complying with the fiscal plan and </a:t>
            </a:r>
            <a:r>
              <a:rPr lang="en-IN" sz="1900" b="1" i="0" strike="noStrike" dirty="0">
                <a:solidFill>
                  <a:schemeClr val="accent6"/>
                </a:solidFill>
                <a:effectLst/>
              </a:rPr>
              <a:t>ensuring that future changes to fiscal targets follow a transparent and clearly defined process </a:t>
            </a:r>
            <a:r>
              <a:rPr lang="en-IN" sz="1900" i="0" strike="noStrike" dirty="0">
                <a:solidFill>
                  <a:schemeClr val="accent6"/>
                </a:solidFill>
                <a:effectLst/>
              </a:rPr>
              <a:t>would maintain fiscal policy credibility and mitigate concerns about debt sustainability.</a:t>
            </a:r>
          </a:p>
          <a:p>
            <a:pPr marL="342900" indent="-342900">
              <a:lnSpc>
                <a:spcPct val="100000"/>
              </a:lnSpc>
              <a:buClr>
                <a:schemeClr val="accent6"/>
              </a:buClr>
              <a:buFont typeface="Arial" panose="020B0604020202020204" pitchFamily="34" charset="0"/>
              <a:buChar char="•"/>
            </a:pPr>
            <a:r>
              <a:rPr lang="en-IN" sz="1900" i="0" strike="noStrike" dirty="0">
                <a:solidFill>
                  <a:schemeClr val="accent6"/>
                </a:solidFill>
                <a:effectLst/>
              </a:rPr>
              <a:t>Fiscal support measures to help with high energy prices are warranted, but should ensure that incentives for energy reduction remain intact. </a:t>
            </a:r>
            <a:r>
              <a:rPr lang="en-IN" sz="1900" b="1" i="0" strike="noStrike" dirty="0">
                <a:solidFill>
                  <a:schemeClr val="accent6"/>
                </a:solidFill>
                <a:effectLst/>
              </a:rPr>
              <a:t>Better targeting of measures </a:t>
            </a:r>
            <a:r>
              <a:rPr lang="en-IN" sz="1900" i="0" strike="noStrike" dirty="0">
                <a:solidFill>
                  <a:schemeClr val="accent6"/>
                </a:solidFill>
                <a:effectLst/>
              </a:rPr>
              <a:t>to cushion the impact of high energy prices would lower the budgetary cost, better-preserve incentives to save energy, and reduce the pressure on demand at a time of high inflation.</a:t>
            </a:r>
          </a:p>
          <a:p>
            <a:pPr marL="342900" indent="-342900">
              <a:lnSpc>
                <a:spcPct val="100000"/>
              </a:lnSpc>
              <a:buClr>
                <a:schemeClr val="accent6"/>
              </a:buClr>
              <a:buFont typeface="Arial" panose="020B0604020202020204" pitchFamily="34" charset="0"/>
              <a:buChar char="•"/>
            </a:pPr>
            <a:r>
              <a:rPr lang="en-IN" sz="1900" i="0" strike="noStrike" dirty="0">
                <a:solidFill>
                  <a:schemeClr val="accent6"/>
                </a:solidFill>
                <a:effectLst/>
              </a:rPr>
              <a:t>Accelerating progress towards net zero is fundamental to enhance energy security and reduce dependence on fossil fuels. The policies in place are not yet sufficient to deliver the net zero target. The government can stimulate investment </a:t>
            </a:r>
            <a:r>
              <a:rPr lang="en-IN" sz="1900" b="1" i="0" strike="noStrike" dirty="0">
                <a:solidFill>
                  <a:schemeClr val="accent6"/>
                </a:solidFill>
                <a:effectLst/>
              </a:rPr>
              <a:t>by being clearer about its approach to the transition to a net zero economy </a:t>
            </a:r>
            <a:r>
              <a:rPr lang="en-IN" sz="1900" i="0" strike="noStrike" dirty="0">
                <a:solidFill>
                  <a:schemeClr val="accent6"/>
                </a:solidFill>
                <a:effectLst/>
              </a:rPr>
              <a:t>and </a:t>
            </a:r>
            <a:r>
              <a:rPr lang="en-IN" sz="1900" b="1" i="0" strike="noStrike" dirty="0">
                <a:solidFill>
                  <a:schemeClr val="accent6"/>
                </a:solidFill>
                <a:effectLst/>
              </a:rPr>
              <a:t>developing an economy-wide plan with specific deadlines, policies and priorities</a:t>
            </a:r>
            <a:r>
              <a:rPr lang="en-IN" sz="1900" i="0" strike="noStrike" dirty="0">
                <a:solidFill>
                  <a:schemeClr val="accent6"/>
                </a:solidFill>
                <a:effectLst/>
              </a:rPr>
              <a:t>,</a:t>
            </a:r>
            <a:r>
              <a:rPr lang="en-IN" sz="1900" b="1" i="0" strike="noStrike" dirty="0">
                <a:solidFill>
                  <a:schemeClr val="accent6"/>
                </a:solidFill>
                <a:effectLst/>
              </a:rPr>
              <a:t> </a:t>
            </a:r>
            <a:r>
              <a:rPr lang="en-IN" sz="1900" i="0" strike="noStrike" dirty="0">
                <a:solidFill>
                  <a:schemeClr val="accent6"/>
                </a:solidFill>
                <a:effectLst/>
              </a:rPr>
              <a:t>in line with a target-consistent emission pricing trajectory. </a:t>
            </a:r>
          </a:p>
          <a:p>
            <a:pPr marL="342900" indent="-342900">
              <a:lnSpc>
                <a:spcPct val="100000"/>
              </a:lnSpc>
              <a:buClr>
                <a:schemeClr val="accent6"/>
              </a:buClr>
              <a:buFont typeface="Arial" panose="020B0604020202020204" pitchFamily="34" charset="0"/>
              <a:buChar char="•"/>
            </a:pPr>
            <a:r>
              <a:rPr lang="en-IN" sz="1900" b="1" i="0" strike="noStrike" dirty="0">
                <a:solidFill>
                  <a:schemeClr val="accent6"/>
                </a:solidFill>
                <a:effectLst/>
              </a:rPr>
              <a:t>Raising productivity will be key to sustained growth</a:t>
            </a:r>
            <a:r>
              <a:rPr lang="en-IN" sz="1900" i="0" strike="noStrike" dirty="0">
                <a:solidFill>
                  <a:schemeClr val="accent6"/>
                </a:solidFill>
                <a:effectLst/>
              </a:rPr>
              <a:t>. To ensure sustainable growth, the government should also continue to implement its productivity enhancing “Plan for Growth” to support a shift towards greener and more inclusive growth through </a:t>
            </a:r>
            <a:r>
              <a:rPr lang="en-IN" sz="1900" b="1" i="0" strike="noStrike" dirty="0">
                <a:solidFill>
                  <a:schemeClr val="accent6"/>
                </a:solidFill>
                <a:effectLst/>
              </a:rPr>
              <a:t>large-scale public investment in infrastructure, skills and innovation</a:t>
            </a:r>
            <a:r>
              <a:rPr lang="en-IN" sz="1900" i="0" strike="noStrike" dirty="0">
                <a:solidFill>
                  <a:schemeClr val="accent6"/>
                </a:solidFill>
                <a:effectLst/>
              </a:rPr>
              <a:t>.</a:t>
            </a:r>
          </a:p>
        </p:txBody>
      </p:sp>
      <p:sp>
        <p:nvSpPr>
          <p:cNvPr id="2" name="TextBox 1">
            <a:extLst>
              <a:ext uri="{FF2B5EF4-FFF2-40B4-BE49-F238E27FC236}">
                <a16:creationId xmlns:a16="http://schemas.microsoft.com/office/drawing/2014/main" id="{68194F88-C483-77B4-CC8F-54B3954B8576}"/>
              </a:ext>
            </a:extLst>
          </p:cNvPr>
          <p:cNvSpPr txBox="1"/>
          <p:nvPr/>
        </p:nvSpPr>
        <p:spPr>
          <a:xfrm>
            <a:off x="8610600" y="6365030"/>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i="0">
                <a:solidFill>
                  <a:srgbClr val="D12680"/>
                </a:solidFill>
                <a:effectLst/>
                <a:latin typeface="Helvetica" pitchFamily="2" charset="0"/>
                <a:hlinkClick r:id="rId2">
                  <a:extLst>
                    <a:ext uri="{A12FA001-AC4F-418D-AE19-62706E023703}">
                      <ahyp:hlinkClr xmlns:ahyp="http://schemas.microsoft.com/office/drawing/2018/hyperlinkcolor" val="tx"/>
                    </a:ext>
                  </a:extLst>
                </a:hlinkClick>
              </a:rPr>
              <a:t>OECD, November 2022</a:t>
            </a:r>
            <a:endParaRPr lang="en-GB" sz="1400">
              <a:solidFill>
                <a:srgbClr val="D12680"/>
              </a:solidFill>
              <a:latin typeface="Helvetica" pitchFamily="2" charset="0"/>
            </a:endParaRPr>
          </a:p>
        </p:txBody>
      </p:sp>
    </p:spTree>
    <p:extLst>
      <p:ext uri="{BB962C8B-B14F-4D97-AF65-F5344CB8AC3E}">
        <p14:creationId xmlns:p14="http://schemas.microsoft.com/office/powerpoint/2010/main" val="169675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420756" y="70913"/>
            <a:ext cx="10204174" cy="991238"/>
          </a:xfrm>
        </p:spPr>
        <p:txBody>
          <a:bodyPr>
            <a:noAutofit/>
          </a:bodyPr>
          <a:lstStyle/>
          <a:p>
            <a:r>
              <a:rPr kumimoji="0" lang="en-GB" sz="1400" b="0" i="0" u="none" strike="noStrike" kern="1200" cap="none" spc="0" normalizeH="0" baseline="0" noProof="0">
                <a:ln>
                  <a:noFill/>
                </a:ln>
                <a:solidFill>
                  <a:srgbClr val="003E70"/>
                </a:solidFill>
                <a:effectLst/>
                <a:uLnTx/>
                <a:uFillTx/>
                <a:latin typeface="Helvetica" pitchFamily="2" charset="0"/>
                <a:ea typeface="+mj-ea"/>
                <a:cs typeface="+mj-cs"/>
              </a:rPr>
              <a:t>November 2022</a:t>
            </a:r>
            <a:br>
              <a:rPr kumimoji="0" lang="en-GB" sz="3600" b="1" i="0" u="none" strike="noStrike" kern="1200" cap="none" spc="0" normalizeH="0" baseline="0" noProof="0">
                <a:ln>
                  <a:noFill/>
                </a:ln>
                <a:solidFill>
                  <a:srgbClr val="003E70"/>
                </a:solidFill>
                <a:effectLst/>
                <a:uLnTx/>
                <a:uFillTx/>
                <a:latin typeface="Helvetica" pitchFamily="2" charset="0"/>
                <a:ea typeface="+mj-ea"/>
                <a:cs typeface="+mj-cs"/>
              </a:rPr>
            </a:br>
            <a:r>
              <a:rPr kumimoji="0" lang="en-GB" sz="2800" b="1" i="0" u="none" strike="noStrike" kern="1200" cap="none" spc="0" normalizeH="0" baseline="0" noProof="0">
                <a:ln>
                  <a:noFill/>
                </a:ln>
                <a:solidFill>
                  <a:srgbClr val="003E70"/>
                </a:solidFill>
                <a:effectLst/>
                <a:uLnTx/>
                <a:uFillTx/>
                <a:latin typeface="Helvetica" pitchFamily="2" charset="0"/>
                <a:ea typeface="+mj-ea"/>
                <a:cs typeface="+mj-cs"/>
              </a:rPr>
              <a:t>Bank of England Monetary Policy Committee meeting</a:t>
            </a:r>
            <a:endParaRPr lang="en-GB">
              <a:solidFill>
                <a:schemeClr val="accent6"/>
              </a:solidFill>
              <a:latin typeface="Helvetica" pitchFamily="2" charset="0"/>
            </a:endParaRP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420756" y="1197019"/>
            <a:ext cx="11347174" cy="5039896"/>
          </a:xfrm>
        </p:spPr>
        <p:txBody>
          <a:bodyPr>
            <a:noAutofit/>
          </a:bodyPr>
          <a:lstStyle/>
          <a:p>
            <a:pPr marL="342900" indent="-342900" algn="l">
              <a:buClr>
                <a:schemeClr val="accent6"/>
              </a:buClr>
              <a:buFont typeface="Arial" panose="020B0604020202020204" pitchFamily="34" charset="0"/>
              <a:buChar char="•"/>
            </a:pPr>
            <a:r>
              <a:rPr lang="en-GB" b="0" i="0" dirty="0">
                <a:solidFill>
                  <a:schemeClr val="accent6"/>
                </a:solidFill>
                <a:effectLst/>
                <a:latin typeface="Helvetica" pitchFamily="2" charset="0"/>
              </a:rPr>
              <a:t>Since the MPC’s previous forecast, there have been significant developments in fiscal policy. </a:t>
            </a:r>
          </a:p>
          <a:p>
            <a:pPr marL="342900" indent="-342900" algn="l">
              <a:buClr>
                <a:schemeClr val="accent6"/>
              </a:buClr>
              <a:buFont typeface="Arial" panose="020B0604020202020204" pitchFamily="34" charset="0"/>
              <a:buChar char="•"/>
            </a:pPr>
            <a:r>
              <a:rPr lang="en-GB" b="0" i="0" dirty="0">
                <a:solidFill>
                  <a:schemeClr val="accent6"/>
                </a:solidFill>
                <a:effectLst/>
                <a:latin typeface="Helvetica" pitchFamily="2" charset="0"/>
              </a:rPr>
              <a:t>Due to government interventions, uncertainty around the forecast for UK retail energy prices has fallen to some extent</a:t>
            </a:r>
            <a:r>
              <a:rPr lang="en-GB" dirty="0">
                <a:solidFill>
                  <a:schemeClr val="accent6"/>
                </a:solidFill>
              </a:rPr>
              <a:t> but t</a:t>
            </a:r>
            <a:r>
              <a:rPr lang="en-GB" b="0" i="0" dirty="0">
                <a:solidFill>
                  <a:schemeClr val="accent6"/>
                </a:solidFill>
                <a:effectLst/>
                <a:latin typeface="Helvetica" pitchFamily="2" charset="0"/>
              </a:rPr>
              <a:t>here have been large moves in UK asset prices since August. </a:t>
            </a:r>
          </a:p>
          <a:p>
            <a:pPr marL="342900" indent="-342900" algn="l">
              <a:buClr>
                <a:schemeClr val="accent6"/>
              </a:buClr>
              <a:buFont typeface="Arial" panose="020B0604020202020204" pitchFamily="34" charset="0"/>
              <a:buChar char="•"/>
            </a:pPr>
            <a:r>
              <a:rPr lang="en-GB" b="0" i="0" dirty="0">
                <a:solidFill>
                  <a:schemeClr val="accent6"/>
                </a:solidFill>
                <a:effectLst/>
                <a:latin typeface="Helvetica" pitchFamily="2" charset="0"/>
              </a:rPr>
              <a:t>Overall, the BoE </a:t>
            </a:r>
            <a:r>
              <a:rPr lang="en-GB" dirty="0">
                <a:solidFill>
                  <a:schemeClr val="accent6"/>
                </a:solidFill>
              </a:rPr>
              <a:t>interest rate is </a:t>
            </a:r>
            <a:r>
              <a:rPr lang="en-GB" b="0" i="0" dirty="0">
                <a:solidFill>
                  <a:schemeClr val="accent6"/>
                </a:solidFill>
                <a:effectLst/>
                <a:latin typeface="Helvetica" pitchFamily="2" charset="0"/>
              </a:rPr>
              <a:t>projected to be around </a:t>
            </a:r>
            <a:r>
              <a:rPr lang="en-GB" dirty="0">
                <a:solidFill>
                  <a:schemeClr val="accent6"/>
                </a:solidFill>
              </a:rPr>
              <a:t>2.25</a:t>
            </a:r>
            <a:r>
              <a:rPr lang="en-GB" b="0" i="0" dirty="0">
                <a:solidFill>
                  <a:schemeClr val="accent6"/>
                </a:solidFill>
                <a:effectLst/>
                <a:latin typeface="Helvetica" pitchFamily="2" charset="0"/>
              </a:rPr>
              <a:t> percentage points higher over the next three years than was predicted in August. These partly reflect global developments, although UK-specific factors have played a very significant role during this period. </a:t>
            </a:r>
          </a:p>
          <a:p>
            <a:pPr marL="342900" indent="-342900" algn="l">
              <a:buClr>
                <a:schemeClr val="accent6"/>
              </a:buClr>
              <a:buFont typeface="Arial" panose="020B0604020202020204" pitchFamily="34" charset="0"/>
              <a:buChar char="•"/>
            </a:pPr>
            <a:r>
              <a:rPr lang="en-GB" b="0" i="0" dirty="0">
                <a:solidFill>
                  <a:schemeClr val="accent6"/>
                </a:solidFill>
                <a:effectLst/>
                <a:latin typeface="Helvetica" pitchFamily="2" charset="0"/>
              </a:rPr>
              <a:t>GDP is expected to decline by around </a:t>
            </a:r>
            <a:r>
              <a:rPr lang="en-GB" dirty="0">
                <a:solidFill>
                  <a:schemeClr val="accent6"/>
                </a:solidFill>
              </a:rPr>
              <a:t>0.75</a:t>
            </a:r>
            <a:r>
              <a:rPr lang="en-GB" b="0" i="0" dirty="0">
                <a:solidFill>
                  <a:schemeClr val="accent6"/>
                </a:solidFill>
                <a:effectLst/>
                <a:latin typeface="Helvetica" pitchFamily="2" charset="0"/>
              </a:rPr>
              <a:t>% during the second half of 2022, in part reflecting the squeeze on real incomes from higher global energy and tradable goods prices. The fall in activity around the end of this year is expected to be less marked than was predicted in August, reflecting support from the Energy Price Guarantee (EPG). </a:t>
            </a:r>
          </a:p>
          <a:p>
            <a:pPr marL="342900" indent="-342900" algn="l">
              <a:buClr>
                <a:schemeClr val="accent6"/>
              </a:buClr>
              <a:buFont typeface="Arial" panose="020B0604020202020204" pitchFamily="34" charset="0"/>
              <a:buChar char="•"/>
            </a:pPr>
            <a:r>
              <a:rPr lang="en-GB" b="0" i="0" dirty="0">
                <a:solidFill>
                  <a:schemeClr val="accent6"/>
                </a:solidFill>
                <a:effectLst/>
                <a:latin typeface="Helvetica" pitchFamily="2" charset="0"/>
              </a:rPr>
              <a:t>The labour market remains tight, although there are signs that labour demand has begun to ease.</a:t>
            </a:r>
          </a:p>
          <a:p>
            <a:pPr marL="342900" indent="-342900">
              <a:buClr>
                <a:schemeClr val="accent6"/>
              </a:buClr>
              <a:buFont typeface="Arial" panose="020B0604020202020204" pitchFamily="34" charset="0"/>
              <a:buChar char="•"/>
            </a:pPr>
            <a:r>
              <a:rPr lang="en-GB" b="0" i="0" dirty="0">
                <a:solidFill>
                  <a:schemeClr val="accent6"/>
                </a:solidFill>
                <a:effectLst/>
                <a:latin typeface="Helvetica" pitchFamily="2" charset="0"/>
              </a:rPr>
              <a:t>In view of these considerations, </a:t>
            </a:r>
            <a:r>
              <a:rPr lang="en-GB" b="1" i="0" dirty="0">
                <a:solidFill>
                  <a:schemeClr val="accent6"/>
                </a:solidFill>
                <a:effectLst/>
                <a:latin typeface="Helvetica" pitchFamily="2" charset="0"/>
              </a:rPr>
              <a:t>the Committee has voted to increase the Bank Rate by 0.75 percentage points, to 3%</a:t>
            </a:r>
            <a:r>
              <a:rPr lang="en-GB" b="0" i="0" dirty="0">
                <a:solidFill>
                  <a:schemeClr val="accent6"/>
                </a:solidFill>
                <a:effectLst/>
                <a:latin typeface="Helvetica" pitchFamily="2" charset="0"/>
              </a:rPr>
              <a:t>, at this meeting. The Committee will take account the Government’s Autumn Statement at its December meeting and in its next forecast in February.</a:t>
            </a:r>
          </a:p>
        </p:txBody>
      </p:sp>
      <p:sp>
        <p:nvSpPr>
          <p:cNvPr id="7" name="TextBox 6">
            <a:extLst>
              <a:ext uri="{FF2B5EF4-FFF2-40B4-BE49-F238E27FC236}">
                <a16:creationId xmlns:a16="http://schemas.microsoft.com/office/drawing/2014/main" id="{2CF09552-6547-53F4-DA32-885225DB8E4B}"/>
              </a:ext>
            </a:extLst>
          </p:cNvPr>
          <p:cNvSpPr txBox="1"/>
          <p:nvPr/>
        </p:nvSpPr>
        <p:spPr>
          <a:xfrm>
            <a:off x="7282543" y="6333220"/>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a:t>
            </a:r>
            <a:r>
              <a:rPr lang="en-US" sz="1400" b="1">
                <a:latin typeface="Helvetica" pitchFamily="2" charset="0"/>
              </a:rPr>
              <a:t> </a:t>
            </a:r>
            <a:r>
              <a:rPr lang="en-US"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Bank of England, November 2022</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927759937"/>
      </p:ext>
    </p:extLst>
  </p:cSld>
  <p:clrMapOvr>
    <a:masterClrMapping/>
  </p:clrMapOvr>
</p:sld>
</file>

<file path=ppt/theme/theme1.xml><?xml version="1.0" encoding="utf-8"?>
<a:theme xmlns:a="http://schemas.openxmlformats.org/drawingml/2006/main" name="Office Theme">
  <a:themeElements>
    <a:clrScheme name="Berkshire LEP Colour Theme">
      <a:dk1>
        <a:srgbClr val="003C68"/>
      </a:dk1>
      <a:lt1>
        <a:srgbClr val="FFFFFF"/>
      </a:lt1>
      <a:dk2>
        <a:srgbClr val="007EA6"/>
      </a:dk2>
      <a:lt2>
        <a:srgbClr val="E7E6E6"/>
      </a:lt2>
      <a:accent1>
        <a:srgbClr val="C6D500"/>
      </a:accent1>
      <a:accent2>
        <a:srgbClr val="003C68"/>
      </a:accent2>
      <a:accent3>
        <a:srgbClr val="B32471"/>
      </a:accent3>
      <a:accent4>
        <a:srgbClr val="3F2B56"/>
      </a:accent4>
      <a:accent5>
        <a:srgbClr val="00B3E8"/>
      </a:accent5>
      <a:accent6>
        <a:srgbClr val="003E70"/>
      </a:accent6>
      <a:hlink>
        <a:srgbClr val="003E70"/>
      </a:hlink>
      <a:folHlink>
        <a:srgbClr val="00B3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Dexter Levick</DisplayName>
        <AccountId>404</AccountId>
        <AccountType/>
      </UserInfo>
      <UserInfo>
        <DisplayName>Aishwarya Chakravarty</DisplayName>
        <AccountId>1100</AccountId>
        <AccountType/>
      </UserInfo>
      <UserInfo>
        <DisplayName>Tim Page</DisplayName>
        <AccountId>14</AccountId>
        <AccountType/>
      </UserInfo>
      <UserInfo>
        <DisplayName>Alison Webster</DisplayName>
        <AccountId>91</AccountId>
        <AccountType/>
      </UserInfo>
      <UserInfo>
        <DisplayName>Colleen Rawlins</DisplayName>
        <AccountId>788</AccountId>
        <AccountType/>
      </UserInfo>
      <UserInfo>
        <DisplayName>Derek Morgan</DisplayName>
        <AccountId>740</AccountId>
        <AccountType/>
      </UserInfo>
    </SharedWithUsers>
    <MediaLengthInSeconds xmlns="887f3627-3362-4f0e-99fd-589162ca1cd8" xsi:nil="true"/>
    <lcf76f155ced4ddcb4097134ff3c332f xmlns="887f3627-3362-4f0e-99fd-589162ca1cd8">
      <Terms xmlns="http://schemas.microsoft.com/office/infopath/2007/PartnerControls"/>
    </lcf76f155ced4ddcb4097134ff3c332f>
    <TaxCatchAll xmlns="df15de35-5208-4006-b31e-64c99b3e604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6" ma:contentTypeDescription="Create a new document." ma:contentTypeScope="" ma:versionID="99362d77585828d2df0013c6e3acfd31">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17ff8db1ad8538c550dcd2cc07669361"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aa703d-3e32-4200-a049-2f4cab6bfc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733332-19a9-4aa4-8fe5-38fcee845625}" ma:internalName="TaxCatchAll" ma:showField="CatchAllData" ma:web="df15de35-5208-4006-b31e-64c99b3e6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1265D3-4BC4-4615-923F-558CD580537F}">
  <ds:schemaRefs>
    <ds:schemaRef ds:uri="887f3627-3362-4f0e-99fd-589162ca1cd8"/>
    <ds:schemaRef ds:uri="df15de35-5208-4006-b31e-64c99b3e604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4276F97-2DFF-4750-A3EF-39C5E6471121}">
  <ds:schemaRefs>
    <ds:schemaRef ds:uri="887f3627-3362-4f0e-99fd-589162ca1cd8"/>
    <ds:schemaRef ds:uri="df15de35-5208-4006-b31e-64c99b3e60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3C1E6B-D528-4B7B-99D9-59A07A15E2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4460</Words>
  <Application>Microsoft Office PowerPoint</Application>
  <PresentationFormat>Widescreen</PresentationFormat>
  <Paragraphs>245</Paragraphs>
  <Slides>45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Helvetica</vt:lpstr>
      <vt:lpstr>Office Theme</vt:lpstr>
      <vt:lpstr>Berkshire Monthly Economic Briefing</vt:lpstr>
      <vt:lpstr>2022 Refresh</vt:lpstr>
      <vt:lpstr>Key contents of this month’s briefing</vt:lpstr>
      <vt:lpstr>PowerPoint Presentation</vt:lpstr>
      <vt:lpstr>November 2022 OECD Economic Outlook</vt:lpstr>
      <vt:lpstr>Global Economy OECD GDP Tracker</vt:lpstr>
      <vt:lpstr>November 2022 OECD Economic Outlook</vt:lpstr>
      <vt:lpstr>November 2022 OECD Economic Outlook</vt:lpstr>
      <vt:lpstr>November 2022 Bank of England Monetary Policy Committee meeting</vt:lpstr>
      <vt:lpstr>November 2022 Business insights and impact on the UK economy</vt:lpstr>
      <vt:lpstr>Employment in the UK Labour Force Survey – November 2022</vt:lpstr>
      <vt:lpstr>November 2022 Monthly Spotlight: Autumn Statement 2022</vt:lpstr>
      <vt:lpstr>November 2022 Monthly Spotlight: Autumn Statement 2022</vt:lpstr>
      <vt:lpstr>November 2022 Help today, squeeze tomorrow Putting the 2022 Autumn Statement in context</vt:lpstr>
      <vt:lpstr>November 2022 Help today, squeeze tomorrow Putting the 2022 Autumn Statement in context</vt:lpstr>
      <vt:lpstr>PowerPoint Presentation</vt:lpstr>
      <vt:lpstr>Claimant Count  (Latest data - October 2022)</vt:lpstr>
      <vt:lpstr>Strategic Issues Heathrow sees minimal impact from planned Border Force strikes</vt:lpstr>
      <vt:lpstr>An important note on the EMSI figures contained on the following slides: 24, 25, 28, 29, 32, 33, 36, 37, 40, 41, 44 and 45</vt:lpstr>
      <vt:lpstr>Remote working</vt:lpstr>
      <vt:lpstr>PowerPoint Presentation</vt:lpstr>
      <vt:lpstr>PowerPoint Presentation</vt:lpstr>
      <vt:lpstr>Unemployment figures and notable business news - November 2022</vt:lpstr>
      <vt:lpstr>Job posting analytics (Active postings)</vt:lpstr>
      <vt:lpstr>Job posting analytics (Newly posted)</vt:lpstr>
      <vt:lpstr>PowerPoint Presentation</vt:lpstr>
      <vt:lpstr>Unemployment figures and notable business news - November 2022</vt:lpstr>
      <vt:lpstr>Job posting analytics (Active postings)</vt:lpstr>
      <vt:lpstr>Job posting analytics (Newly posted)</vt:lpstr>
      <vt:lpstr>PowerPoint Presentation</vt:lpstr>
      <vt:lpstr>Unemployment figures and notable business news - November 2022</vt:lpstr>
      <vt:lpstr>Job posting analytics (Active postings)</vt:lpstr>
      <vt:lpstr>Job posting analytics (Newly posted)</vt:lpstr>
      <vt:lpstr>PowerPoint Presentation</vt:lpstr>
      <vt:lpstr>Unemployment figures and notable business news - November 2022</vt:lpstr>
      <vt:lpstr>Job posting analytics (Active postings)</vt:lpstr>
      <vt:lpstr>Job posting analytics (Newly posted)</vt:lpstr>
      <vt:lpstr>PowerPoint Presentation</vt:lpstr>
      <vt:lpstr>Unemployment figures and notable business news - November 2022</vt:lpstr>
      <vt:lpstr>Job posting analytics (Active postings)</vt:lpstr>
      <vt:lpstr>Job posting analytics (Newly posted)</vt:lpstr>
      <vt:lpstr>PowerPoint Presentation</vt:lpstr>
      <vt:lpstr>Unemployment figures and notable business news - November 2022</vt:lpstr>
      <vt:lpstr>Job posting analytics (Active postings)</vt:lpstr>
      <vt:lpstr>Job posting analytics (Newly posted)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Liane Milchem</dc:creator>
  <cp:lastModifiedBy>Tim Page</cp:lastModifiedBy>
  <cp:revision>1</cp:revision>
  <dcterms:created xsi:type="dcterms:W3CDTF">2022-11-09T19:26:45Z</dcterms:created>
  <dcterms:modified xsi:type="dcterms:W3CDTF">2022-12-19T16:59:00Z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0x010100D985182F72A007408CD12C9A591952E8</vt:lpwstr>
  </property>
</Properties>
</file>