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4" r:id="rId2"/>
    <p:sldId id="293" r:id="rId3"/>
    <p:sldId id="294" r:id="rId4"/>
    <p:sldId id="295" r:id="rId5"/>
    <p:sldId id="296" r:id="rId6"/>
    <p:sldId id="319" r:id="rId7"/>
    <p:sldId id="302" r:id="rId8"/>
    <p:sldId id="303" r:id="rId9"/>
    <p:sldId id="310" r:id="rId10"/>
    <p:sldId id="301" r:id="rId11"/>
    <p:sldId id="304" r:id="rId12"/>
    <p:sldId id="282" r:id="rId13"/>
    <p:sldId id="316" r:id="rId14"/>
    <p:sldId id="309" r:id="rId15"/>
    <p:sldId id="312" r:id="rId16"/>
    <p:sldId id="313" r:id="rId17"/>
    <p:sldId id="324" r:id="rId18"/>
    <p:sldId id="325" r:id="rId19"/>
    <p:sldId id="326" r:id="rId20"/>
    <p:sldId id="317" r:id="rId21"/>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FE"/>
    <a:srgbClr val="B8E3F6"/>
    <a:srgbClr val="EC6599"/>
    <a:srgbClr val="32B0E6"/>
    <a:srgbClr val="CDD9EF"/>
    <a:srgbClr val="355792"/>
    <a:srgbClr val="A4C841"/>
    <a:srgbClr val="8E1456"/>
    <a:srgbClr val="126D5C"/>
    <a:srgbClr val="00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7814" autoAdjust="0"/>
  </p:normalViewPr>
  <p:slideViewPr>
    <p:cSldViewPr snapToGrid="0">
      <p:cViewPr varScale="1">
        <p:scale>
          <a:sx n="72" d="100"/>
          <a:sy n="72" d="100"/>
        </p:scale>
        <p:origin x="16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ationalcareersservice.direct.gov.uk/job-profiles/hom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a:t>
            </a:r>
            <a:r>
              <a:rPr lang="en-GB" b="0" dirty="0"/>
              <a:t>: https://www.youtube.com/watch?v=d_ssJV_XfjQ&amp;feature=emb_logo</a:t>
            </a:r>
          </a:p>
          <a:p>
            <a:r>
              <a:rPr lang="en-GB" b="1" dirty="0" err="1"/>
              <a:t>SafeShare</a:t>
            </a:r>
            <a:r>
              <a:rPr lang="en-GB" b="1" dirty="0"/>
              <a:t> Video Link</a:t>
            </a:r>
            <a:r>
              <a:rPr lang="en-GB" b="0" dirty="0"/>
              <a:t>: https://safeshare.tv/x/d_ssJV_XfjQ</a:t>
            </a:r>
          </a:p>
          <a:p>
            <a:endParaRPr lang="en-GB" b="0" dirty="0"/>
          </a:p>
          <a:p>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https://www.prospects.ac.uk/careers-advice/getting-a-job/skills-shortages-and-covid-19</a:t>
            </a:r>
          </a:p>
          <a:p>
            <a:pPr algn="l"/>
            <a:r>
              <a:rPr lang="en-GB" sz="1200" b="0" i="0" u="none" strike="noStrike" baseline="0" dirty="0">
                <a:solidFill>
                  <a:srgbClr val="000000"/>
                </a:solidFill>
                <a:latin typeface="Open Sans" panose="020B0606030504020204" pitchFamily="34" charset="0"/>
              </a:rPr>
              <a:t>2) https://dictionary.cambridge.org/dictionary/english/transition</a:t>
            </a:r>
          </a:p>
          <a:p>
            <a:pPr algn="l"/>
            <a:r>
              <a:rPr lang="en-GB" sz="1200" b="0" i="0" u="none" strike="noStrike" baseline="0" dirty="0">
                <a:solidFill>
                  <a:srgbClr val="000000"/>
                </a:solidFill>
                <a:latin typeface="Open Sans" panose="020B0606030504020204" pitchFamily="34" charset="0"/>
              </a:rPr>
              <a:t>3) https://www.youtube.com/watch?v=d_ssJV_XfjQ&amp;feature=emb_logo</a:t>
            </a:r>
          </a:p>
          <a:p>
            <a:pPr algn="l"/>
            <a:endParaRPr lang="en-GB" sz="1200" b="0" i="0" u="none" strike="noStrike" baseline="0" dirty="0">
              <a:solidFill>
                <a:srgbClr val="000000"/>
              </a:solidFill>
              <a:latin typeface="Open Sans" panose="020B0606030504020204" pitchFamily="34" charset="0"/>
            </a:endParaRPr>
          </a:p>
          <a:p>
            <a:pPr algn="l"/>
            <a:r>
              <a:rPr lang="en-GB" sz="1200" b="1" i="0" u="none" strike="noStrike" baseline="0" dirty="0">
                <a:solidFill>
                  <a:srgbClr val="000000"/>
                </a:solidFill>
                <a:latin typeface="Open Sans" panose="020B0606030504020204" pitchFamily="34" charset="0"/>
              </a:rPr>
              <a:t>Images</a:t>
            </a:r>
          </a:p>
          <a:p>
            <a:pPr marL="228600" indent="-228600" algn="l">
              <a:buAutoNum type="arabicParenR"/>
            </a:pPr>
            <a:r>
              <a:rPr lang="en-GB" sz="1200" b="0" i="0" u="none" strike="noStrike" baseline="0" dirty="0">
                <a:solidFill>
                  <a:srgbClr val="000000"/>
                </a:solidFill>
                <a:latin typeface="Open Sans" panose="020B0606030504020204" pitchFamily="34" charset="0"/>
              </a:rPr>
              <a:t>From video </a:t>
            </a:r>
          </a:p>
          <a:p>
            <a:pPr marL="228600" indent="-228600" algn="l">
              <a:buAutoNum type="arabicParenR"/>
            </a:pPr>
            <a:r>
              <a:rPr lang="en-GB" sz="1200" b="0" i="0" u="none" strike="noStrike" baseline="0" dirty="0">
                <a:solidFill>
                  <a:srgbClr val="000000"/>
                </a:solidFill>
                <a:latin typeface="Open Sans" panose="020B0606030504020204" pitchFamily="34" charset="0"/>
              </a:rPr>
              <a:t>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64194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https://www.youtube.com/watch?v=_BisOOPk7xw</a:t>
            </a:r>
          </a:p>
          <a:p>
            <a:r>
              <a:rPr lang="en-GB" b="1" dirty="0" err="1"/>
              <a:t>SafeShare</a:t>
            </a:r>
            <a:r>
              <a:rPr lang="en-GB" b="1" dirty="0"/>
              <a:t> Video Link: </a:t>
            </a:r>
            <a:r>
              <a:rPr lang="en-GB" b="0" dirty="0"/>
              <a:t>https://safeshare.tv/x/_BisOOPk7xw</a:t>
            </a:r>
          </a:p>
          <a:p>
            <a:endParaRPr lang="en-GB" b="1" dirty="0"/>
          </a:p>
          <a:p>
            <a:r>
              <a:rPr lang="en-GB" b="1" dirty="0"/>
              <a:t>References:</a:t>
            </a:r>
          </a:p>
          <a:p>
            <a:pPr marL="228600" indent="-228600">
              <a:buAutoNum type="arabicParenR"/>
            </a:pPr>
            <a:r>
              <a:rPr lang="en-GB" b="0" dirty="0"/>
              <a:t>https://www.berkshireopportunities.com</a:t>
            </a:r>
          </a:p>
          <a:p>
            <a:pPr marL="228600" indent="-228600">
              <a:buAutoNum type="arabicParenR"/>
            </a:pPr>
            <a:r>
              <a:rPr lang="en-GB" dirty="0"/>
              <a:t>https://www.youtube.com/channel/UCPwftEor7g8nOg6cu-R0KXw (University of Exeter)</a:t>
            </a:r>
          </a:p>
          <a:p>
            <a:pPr marL="228600" indent="-228600">
              <a:buAutoNum type="arabicParenR"/>
            </a:pPr>
            <a:r>
              <a:rPr lang="en-GB" dirty="0">
                <a:hlinkClick r:id="rId3"/>
              </a:rPr>
              <a:t>https://nationalcareersservice.direct.gov.uk/job-profiles/home</a:t>
            </a:r>
            <a:endParaRPr lang="en-GB" dirty="0"/>
          </a:p>
          <a:p>
            <a:pPr marL="228600" indent="-228600">
              <a:buAutoNum type="arabicParenR"/>
            </a:pPr>
            <a:endParaRPr lang="en-GB" dirty="0"/>
          </a:p>
          <a:p>
            <a:pPr marL="228600" indent="-228600">
              <a:buAutoNum type="arabicParenR"/>
            </a:pPr>
            <a:endParaRPr lang="en-GB" dirty="0"/>
          </a:p>
          <a:p>
            <a:pPr algn="l"/>
            <a:endParaRPr lang="en-GB" sz="1200" b="0" i="0" u="none" strike="noStrike" baseline="0" dirty="0">
              <a:solidFill>
                <a:srgbClr val="000000"/>
              </a:solidFill>
              <a:latin typeface="Open Sans" panose="020B0606030504020204" pitchFamily="34" charset="0"/>
            </a:endParaRPr>
          </a:p>
          <a:p>
            <a:pPr algn="l"/>
            <a:r>
              <a:rPr lang="en-GB" sz="1200" b="1" i="0" u="none" strike="noStrike" baseline="0" dirty="0">
                <a:solidFill>
                  <a:srgbClr val="000000"/>
                </a:solidFill>
                <a:latin typeface="Open Sans" panose="020B0606030504020204" pitchFamily="34" charset="0"/>
              </a:rPr>
              <a:t>Images</a:t>
            </a:r>
            <a:endParaRPr lang="en-GB" sz="1200" b="0" i="0" u="none" strike="noStrike" baseline="0" dirty="0">
              <a:solidFill>
                <a:srgbClr val="000000"/>
              </a:solidFill>
              <a:latin typeface="Open Sans" panose="020B0606030504020204" pitchFamily="34" charset="0"/>
            </a:endParaRPr>
          </a:p>
          <a:p>
            <a:pPr marL="228600" indent="-228600" algn="l">
              <a:buAutoNum type="arabicParenR"/>
            </a:pPr>
            <a:r>
              <a:rPr lang="en-GB" sz="1200" b="0" i="0" u="none" strike="noStrike" baseline="0" dirty="0">
                <a:solidFill>
                  <a:srgbClr val="000000"/>
                </a:solidFill>
                <a:latin typeface="Open Sans" panose="020B0606030504020204" pitchFamily="34" charset="0"/>
              </a:rPr>
              <a:t>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105271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15</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16</a:t>
            </a:fld>
            <a:endParaRPr lang="en-GB"/>
          </a:p>
        </p:txBody>
      </p:sp>
    </p:spTree>
    <p:extLst>
      <p:ext uri="{BB962C8B-B14F-4D97-AF65-F5344CB8AC3E}">
        <p14:creationId xmlns:p14="http://schemas.microsoft.com/office/powerpoint/2010/main" val="111879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17</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18</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19</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20</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55210" indent="-255210">
              <a:buAutoNum type="arabicParenR"/>
            </a:pPr>
            <a:r>
              <a:rPr lang="en-GB" dirty="0"/>
              <a:t>https://dictionary.cambridge.org/dictionary/english/labour-market</a:t>
            </a:r>
          </a:p>
          <a:p>
            <a:pPr marL="255210" indent="-255210">
              <a:buAutoNum type="arabicParenR"/>
            </a:pPr>
            <a:r>
              <a:rPr lang="en-GB" dirty="0"/>
              <a:t>https://dictionary.cambridge.org/dictionary/english/transition</a:t>
            </a:r>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https://www.tvbintelligence.co.uk/people </a:t>
            </a:r>
            <a:r>
              <a:rPr lang="en-GB" b="1" dirty="0"/>
              <a:t> </a:t>
            </a:r>
          </a:p>
          <a:p>
            <a:pPr marL="255210" indent="-255210">
              <a:buAutoNum type="arabicParenR"/>
            </a:pPr>
            <a:r>
              <a:rPr lang="en-GB" b="0" dirty="0"/>
              <a:t>http://www.thamesvalleyberkshire.co.uk/schools</a:t>
            </a:r>
          </a:p>
          <a:p>
            <a:pPr marL="255210" indent="-255210">
              <a:buAutoNum type="arabicParenR"/>
            </a:pPr>
            <a:endParaRPr lang="en-GB" b="1" dirty="0"/>
          </a:p>
          <a:p>
            <a:pPr marL="255210" indent="-255210">
              <a:buAutoNum type="arabicParenR"/>
            </a:pPr>
            <a:endParaRPr lang="en-GB" b="1" dirty="0"/>
          </a:p>
          <a:p>
            <a:pPr marL="255210" indent="-255210">
              <a:buAutoNum type="arabicParen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4586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dirty="0"/>
              <a:t>Click on the pink images to link to explore the sectors on a recruitment drive. </a:t>
            </a:r>
          </a:p>
          <a:p>
            <a:endParaRPr lang="en-GB" b="1" dirty="0"/>
          </a:p>
          <a:p>
            <a:r>
              <a:rPr lang="en-GB" b="1" dirty="0"/>
              <a:t>References:</a:t>
            </a:r>
          </a:p>
          <a:p>
            <a:pPr marL="255210" indent="-255210">
              <a:buAutoNum type="arabicParenR"/>
            </a:pPr>
            <a:r>
              <a:rPr lang="en-GB" dirty="0"/>
              <a:t>https://www.berkshireopportunities.co.uk/advice/explore-job-sectors/job-sectors/sectors-recruiting-now/priority-sectors/digital-technology/</a:t>
            </a:r>
          </a:p>
          <a:p>
            <a:pPr marL="255210" indent="-255210">
              <a:buAutoNum type="arabicParenR"/>
            </a:pPr>
            <a:r>
              <a:rPr lang="en-GB" dirty="0"/>
              <a:t>https://www.berkshireopportunities.co.uk/advice/explore-job-sectors/job-sectors/sectors-recruiting-now/priority-sectors/health-and-care/</a:t>
            </a:r>
          </a:p>
          <a:p>
            <a:pPr marL="255210" indent="-255210">
              <a:buAutoNum type="arabicParenR"/>
            </a:pPr>
            <a:r>
              <a:rPr lang="en-GB" dirty="0"/>
              <a:t>https://www.berkshireopportunities.co.uk/advice/explore-job-sectors/job-sectors/sectors-recruiting-now/priority-sectors/life-sciences/</a:t>
            </a:r>
          </a:p>
          <a:p>
            <a:pPr marL="255210" indent="-255210">
              <a:buAutoNum type="arabicParenR"/>
            </a:pPr>
            <a:r>
              <a:rPr lang="en-GB" dirty="0"/>
              <a:t>https://www.berkshireopportunities.co.uk/advice/explore-job-sectors/job-sectors/sectors-recruiting-now/priority-sectors/business-and-finance/</a:t>
            </a:r>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24891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pPr marL="228600" indent="-228600">
              <a:buAutoNum type="arabicParenR"/>
            </a:pPr>
            <a:endParaRPr lang="en-GB" dirty="0"/>
          </a:p>
          <a:p>
            <a:pPr marL="0" indent="0">
              <a:buNone/>
            </a:pPr>
            <a:r>
              <a:rPr lang="en-GB" b="1" dirty="0"/>
              <a:t>Images:</a:t>
            </a:r>
          </a:p>
          <a:p>
            <a:pPr marL="228600" indent="-228600">
              <a:buAutoNum type="arabicParenR"/>
            </a:pPr>
            <a:r>
              <a:rPr lang="en-GB" dirty="0"/>
              <a:t>Starting out – The Berkshire Careers Guide </a:t>
            </a:r>
          </a:p>
          <a:p>
            <a:pPr marL="228600" indent="-228600">
              <a:buAutoNum type="arabicParenR"/>
            </a:pPr>
            <a:r>
              <a:rPr lang="en-GB"/>
              <a:t>Icons8</a:t>
            </a:r>
          </a:p>
          <a:p>
            <a:endParaRPr lang="en-GB"/>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110960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https://www.prospects.ac.uk/careers-advice/getting-a-job/skills-shortages-and-covid-19</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https://dictionary.cambridge.org/dictionary/english/soft-skills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93105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https://www.prospects.ac.uk/careers-advice/getting-a-job/skills-shortages-and-covid-19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8</a:t>
            </a:fld>
            <a:endParaRPr lang="en-GB"/>
          </a:p>
        </p:txBody>
      </p:sp>
    </p:spTree>
    <p:extLst>
      <p:ext uri="{BB962C8B-B14F-4D97-AF65-F5344CB8AC3E}">
        <p14:creationId xmlns:p14="http://schemas.microsoft.com/office/powerpoint/2010/main" val="242434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endParaRPr lang="en-GB" dirty="0"/>
          </a:p>
          <a:p>
            <a:r>
              <a:rPr lang="en-GB" b="1" dirty="0"/>
              <a:t>Images:</a:t>
            </a:r>
          </a:p>
          <a:p>
            <a:pPr marL="228600" indent="-228600">
              <a:buAutoNum type="arabicParenR"/>
            </a:pPr>
            <a:r>
              <a:rPr lang="en-GB" dirty="0"/>
              <a:t>Icons8</a:t>
            </a:r>
          </a:p>
          <a:p>
            <a:pPr marL="228600" indent="-228600">
              <a:buAutoNum type="arabicParenR"/>
            </a:pPr>
            <a:r>
              <a:rPr lang="en-GB" dirty="0"/>
              <a:t>Power Point Icons</a:t>
            </a:r>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49956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hyperlink" Target="https://safeshare.tv/x/d_ssJV_XfjQ"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2.png"/><Relationship Id="rId4" Type="http://schemas.openxmlformats.org/officeDocument/2006/relationships/image" Target="../media/image64.svg"/><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hyperlink" Target="http://www.berkshireopportunities.com/" TargetMode="External"/><Relationship Id="rId3" Type="http://schemas.openxmlformats.org/officeDocument/2006/relationships/image" Target="../media/image63.png"/><Relationship Id="rId7" Type="http://schemas.openxmlformats.org/officeDocument/2006/relationships/hyperlink" Target="https://safeshare.tv/x/_BisOOPk7xw" TargetMode="External"/><Relationship Id="rId12" Type="http://schemas.openxmlformats.org/officeDocument/2006/relationships/hyperlink" Target="https://nationalcareersservice.direct.gov.uk/job-profiles/hom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6.svg"/><Relationship Id="rId11" Type="http://schemas.openxmlformats.org/officeDocument/2006/relationships/image" Target="../media/image72.png"/><Relationship Id="rId5" Type="http://schemas.openxmlformats.org/officeDocument/2006/relationships/image" Target="../media/image65.png"/><Relationship Id="rId10" Type="http://schemas.openxmlformats.org/officeDocument/2006/relationships/image" Target="../media/image71.png"/><Relationship Id="rId4" Type="http://schemas.openxmlformats.org/officeDocument/2006/relationships/image" Target="../media/image64.svg"/><Relationship Id="rId9" Type="http://schemas.openxmlformats.org/officeDocument/2006/relationships/image" Target="../media/image70.png"/><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3.png"/><Relationship Id="rId7" Type="http://schemas.openxmlformats.org/officeDocument/2006/relationships/hyperlink" Target="https://www.berkshireopportunities.co.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image" Target="../media/image78.png"/><Relationship Id="rId5" Type="http://schemas.openxmlformats.org/officeDocument/2006/relationships/image" Target="../media/image75.png"/><Relationship Id="rId10" Type="http://schemas.openxmlformats.org/officeDocument/2006/relationships/image" Target="../media/image2.png"/><Relationship Id="rId4" Type="http://schemas.openxmlformats.org/officeDocument/2006/relationships/image" Target="../media/image74.svg"/><Relationship Id="rId9"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3.png"/><Relationship Id="rId7" Type="http://schemas.openxmlformats.org/officeDocument/2006/relationships/hyperlink" Target="https://www.berkshireopportunities.co.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6.svg"/><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svg"/><Relationship Id="rId9" Type="http://schemas.openxmlformats.org/officeDocument/2006/relationships/hyperlink" Target="http://www.thamesvalleyberkshire.co.uk/getfile/Starting%20Out%20-%20The%20Berkshire%20Careers%20Guid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6.sv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hyperlink" Target="https://www.jacobs.com/" TargetMode="External"/><Relationship Id="rId18" Type="http://schemas.openxmlformats.org/officeDocument/2006/relationships/image" Target="../media/image85.png"/><Relationship Id="rId26" Type="http://schemas.openxmlformats.org/officeDocument/2006/relationships/image" Target="../media/image89.png"/><Relationship Id="rId3" Type="http://schemas.openxmlformats.org/officeDocument/2006/relationships/image" Target="../media/image73.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82.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14.xml"/><Relationship Id="rId16" Type="http://schemas.openxmlformats.org/officeDocument/2006/relationships/image" Target="../media/image84.png"/><Relationship Id="rId20"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hyperlink" Target="https://www.balfourbeatty.com/" TargetMode="External"/><Relationship Id="rId24" Type="http://schemas.openxmlformats.org/officeDocument/2006/relationships/image" Target="../media/image88.png"/><Relationship Id="rId5" Type="http://schemas.openxmlformats.org/officeDocument/2006/relationships/image" Target="../media/image75.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81.png"/><Relationship Id="rId19" Type="http://schemas.openxmlformats.org/officeDocument/2006/relationships/hyperlink" Target="https://www.persimmonhomes.com/" TargetMode="External"/><Relationship Id="rId4" Type="http://schemas.openxmlformats.org/officeDocument/2006/relationships/image" Target="../media/image74.svg"/><Relationship Id="rId9" Type="http://schemas.openxmlformats.org/officeDocument/2006/relationships/hyperlink" Target="https://www.costain.com/" TargetMode="External"/><Relationship Id="rId14" Type="http://schemas.openxmlformats.org/officeDocument/2006/relationships/image" Target="../media/image83.png"/><Relationship Id="rId22" Type="http://schemas.openxmlformats.org/officeDocument/2006/relationships/image" Target="../media/image87.png"/><Relationship Id="rId27"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hyperlink" Target="https://careers.microsoft.com/professionals/us/en/l-reading" TargetMode="External"/><Relationship Id="rId18" Type="http://schemas.openxmlformats.org/officeDocument/2006/relationships/image" Target="../media/image95.png"/><Relationship Id="rId26" Type="http://schemas.openxmlformats.org/officeDocument/2006/relationships/image" Target="../media/image99.png"/><Relationship Id="rId3" Type="http://schemas.openxmlformats.org/officeDocument/2006/relationships/image" Target="../media/image73.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92.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15.xml"/><Relationship Id="rId16" Type="http://schemas.openxmlformats.org/officeDocument/2006/relationships/image" Target="../media/image94.png"/><Relationship Id="rId20" Type="http://schemas.openxmlformats.org/officeDocument/2006/relationships/image" Target="../media/image96.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hyperlink" Target="https://userreplay.com/" TargetMode="External"/><Relationship Id="rId24" Type="http://schemas.openxmlformats.org/officeDocument/2006/relationships/image" Target="../media/image98.png"/><Relationship Id="rId5" Type="http://schemas.openxmlformats.org/officeDocument/2006/relationships/image" Target="../media/image75.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100.png"/><Relationship Id="rId10" Type="http://schemas.openxmlformats.org/officeDocument/2006/relationships/image" Target="../media/image91.png"/><Relationship Id="rId19" Type="http://schemas.openxmlformats.org/officeDocument/2006/relationships/hyperlink" Target="https://www.oneadvanced.com/" TargetMode="External"/><Relationship Id="rId4" Type="http://schemas.openxmlformats.org/officeDocument/2006/relationships/image" Target="../media/image74.svg"/><Relationship Id="rId9" Type="http://schemas.openxmlformats.org/officeDocument/2006/relationships/hyperlink" Target="https://www.vodafone.co.uk/" TargetMode="External"/><Relationship Id="rId14" Type="http://schemas.openxmlformats.org/officeDocument/2006/relationships/image" Target="../media/image93.png"/><Relationship Id="rId22" Type="http://schemas.openxmlformats.org/officeDocument/2006/relationships/image" Target="../media/image97.png"/><Relationship Id="rId27" Type="http://schemas.openxmlformats.org/officeDocument/2006/relationships/hyperlink" Target="https://www.o2.co.u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73.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103.png"/><Relationship Id="rId17" Type="http://schemas.openxmlformats.org/officeDocument/2006/relationships/image" Target="../media/image106.png"/><Relationship Id="rId25" Type="http://schemas.openxmlformats.org/officeDocument/2006/relationships/image" Target="../media/image2.png"/><Relationship Id="rId2" Type="http://schemas.openxmlformats.org/officeDocument/2006/relationships/notesSlide" Target="../notesSlides/notesSlide16.xml"/><Relationship Id="rId16" Type="http://schemas.openxmlformats.org/officeDocument/2006/relationships/hyperlink" Target="https://www.windsor-forest.ac.uk/" TargetMode="External"/><Relationship Id="rId20"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hyperlink" Target="https://newbury-college.ac.uk/" TargetMode="External"/><Relationship Id="rId24" Type="http://schemas.openxmlformats.org/officeDocument/2006/relationships/image" Target="../media/image110.png"/><Relationship Id="rId5" Type="http://schemas.openxmlformats.org/officeDocument/2006/relationships/image" Target="../media/image75.png"/><Relationship Id="rId15" Type="http://schemas.openxmlformats.org/officeDocument/2006/relationships/image" Target="../media/image105.png"/><Relationship Id="rId23" Type="http://schemas.openxmlformats.org/officeDocument/2006/relationships/hyperlink" Target="https://ranelagh.bonitas.org.uk/" TargetMode="External"/><Relationship Id="rId10" Type="http://schemas.openxmlformats.org/officeDocument/2006/relationships/image" Target="../media/image102.png"/><Relationship Id="rId19" Type="http://schemas.openxmlformats.org/officeDocument/2006/relationships/image" Target="../media/image107.png"/><Relationship Id="rId4" Type="http://schemas.openxmlformats.org/officeDocument/2006/relationships/image" Target="../media/image74.svg"/><Relationship Id="rId9" Type="http://schemas.openxmlformats.org/officeDocument/2006/relationships/hyperlink" Target="https://bracknell.activatelearning.ac.uk/" TargetMode="External"/><Relationship Id="rId14" Type="http://schemas.openxmlformats.org/officeDocument/2006/relationships/image" Target="../media/image104.png"/><Relationship Id="rId22" Type="http://schemas.openxmlformats.org/officeDocument/2006/relationships/image" Target="../media/image109.png"/></Relationships>
</file>

<file path=ppt/slides/_rels/slide18.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hyperlink" Target="https://www.gsk.com/en-gb/home/" TargetMode="External"/><Relationship Id="rId18" Type="http://schemas.openxmlformats.org/officeDocument/2006/relationships/image" Target="../media/image116.png"/><Relationship Id="rId26" Type="http://schemas.openxmlformats.org/officeDocument/2006/relationships/image" Target="../media/image120.png"/><Relationship Id="rId3" Type="http://schemas.openxmlformats.org/officeDocument/2006/relationships/image" Target="../media/image73.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113.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7.xml"/><Relationship Id="rId16" Type="http://schemas.openxmlformats.org/officeDocument/2006/relationships/image" Target="../media/image115.png"/><Relationship Id="rId20" Type="http://schemas.openxmlformats.org/officeDocument/2006/relationships/image" Target="../media/image117.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hyperlink" Target="https://www.morganadvancedmaterials.com/" TargetMode="External"/><Relationship Id="rId24" Type="http://schemas.openxmlformats.org/officeDocument/2006/relationships/image" Target="../media/image119.png"/><Relationship Id="rId5" Type="http://schemas.openxmlformats.org/officeDocument/2006/relationships/image" Target="../media/image75.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121.png"/><Relationship Id="rId10" Type="http://schemas.openxmlformats.org/officeDocument/2006/relationships/image" Target="../media/image112.png"/><Relationship Id="rId19" Type="http://schemas.openxmlformats.org/officeDocument/2006/relationships/hyperlink" Target="https://www.ucb.com/" TargetMode="External"/><Relationship Id="rId4" Type="http://schemas.openxmlformats.org/officeDocument/2006/relationships/image" Target="../media/image74.svg"/><Relationship Id="rId9" Type="http://schemas.openxmlformats.org/officeDocument/2006/relationships/hyperlink" Target="https://www.stryker.com/" TargetMode="External"/><Relationship Id="rId14" Type="http://schemas.openxmlformats.org/officeDocument/2006/relationships/image" Target="../media/image114.png"/><Relationship Id="rId22" Type="http://schemas.openxmlformats.org/officeDocument/2006/relationships/image" Target="../media/image118.png"/><Relationship Id="rId27" Type="http://schemas.openxmlformats.org/officeDocument/2006/relationships/hyperlink" Target="https://www.stantec.com/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hyperlink" Target="https://www.newcrosshealthcare.com/" TargetMode="External"/><Relationship Id="rId18" Type="http://schemas.openxmlformats.org/officeDocument/2006/relationships/image" Target="../media/image127.png"/><Relationship Id="rId3" Type="http://schemas.openxmlformats.org/officeDocument/2006/relationships/image" Target="../media/image73.png"/><Relationship Id="rId7" Type="http://schemas.openxmlformats.org/officeDocument/2006/relationships/hyperlink" Target="https://www.heathcareers.nhs.uk/" TargetMode="External"/><Relationship Id="rId12" Type="http://schemas.openxmlformats.org/officeDocument/2006/relationships/image" Target="../media/image124.png"/><Relationship Id="rId17" Type="http://schemas.openxmlformats.org/officeDocument/2006/relationships/hyperlink" Target="https://www.slough.gov.uk/" TargetMode="External"/><Relationship Id="rId2" Type="http://schemas.openxmlformats.org/officeDocument/2006/relationships/notesSlide" Target="../notesSlides/notesSlide18.xml"/><Relationship Id="rId16" Type="http://schemas.openxmlformats.org/officeDocument/2006/relationships/image" Target="../media/image126.png"/><Relationship Id="rId20" Type="http://schemas.openxmlformats.org/officeDocument/2006/relationships/image" Target="../media/image128.png"/><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hyperlink" Target="https://www.bmihealthcare.co.uk/" TargetMode="External"/><Relationship Id="rId5" Type="http://schemas.openxmlformats.org/officeDocument/2006/relationships/image" Target="../media/image75.png"/><Relationship Id="rId15" Type="http://schemas.openxmlformats.org/officeDocument/2006/relationships/hyperlink" Target="https://www.sunrise-care.co.uk/" TargetMode="External"/><Relationship Id="rId10" Type="http://schemas.openxmlformats.org/officeDocument/2006/relationships/image" Target="../media/image123.png"/><Relationship Id="rId19" Type="http://schemas.openxmlformats.org/officeDocument/2006/relationships/image" Target="../media/image2.png"/><Relationship Id="rId4" Type="http://schemas.openxmlformats.org/officeDocument/2006/relationships/image" Target="../media/image74.svg"/><Relationship Id="rId9" Type="http://schemas.openxmlformats.org/officeDocument/2006/relationships/hyperlink" Target="https://www.voyagecare.com/" TargetMode="External"/><Relationship Id="rId14" Type="http://schemas.openxmlformats.org/officeDocument/2006/relationships/image" Target="../media/image12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73.png"/><Relationship Id="rId21" Type="http://schemas.openxmlformats.org/officeDocument/2006/relationships/image" Target="../media/image136.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131.png"/><Relationship Id="rId17" Type="http://schemas.openxmlformats.org/officeDocument/2006/relationships/image" Target="../media/image134.png"/><Relationship Id="rId25" Type="http://schemas.openxmlformats.org/officeDocument/2006/relationships/image" Target="../media/image138.png"/><Relationship Id="rId33" Type="http://schemas.openxmlformats.org/officeDocument/2006/relationships/image" Target="../media/image142.png"/><Relationship Id="rId2" Type="http://schemas.openxmlformats.org/officeDocument/2006/relationships/notesSlide" Target="../notesSlides/notesSlide19.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75.png"/><Relationship Id="rId15" Type="http://schemas.openxmlformats.org/officeDocument/2006/relationships/image" Target="../media/image133.png"/><Relationship Id="rId23" Type="http://schemas.openxmlformats.org/officeDocument/2006/relationships/image" Target="../media/image137.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130.png"/><Relationship Id="rId19" Type="http://schemas.openxmlformats.org/officeDocument/2006/relationships/image" Target="../media/image135.png"/><Relationship Id="rId31" Type="http://schemas.openxmlformats.org/officeDocument/2006/relationships/image" Target="../media/image141.png"/><Relationship Id="rId4" Type="http://schemas.openxmlformats.org/officeDocument/2006/relationships/image" Target="../media/image74.svg"/><Relationship Id="rId9" Type="http://schemas.openxmlformats.org/officeDocument/2006/relationships/hyperlink" Target="https://www.dhl.com/en/express.html" TargetMode="External"/><Relationship Id="rId14" Type="http://schemas.openxmlformats.org/officeDocument/2006/relationships/image" Target="../media/image132.png"/><Relationship Id="rId22" Type="http://schemas.openxmlformats.org/officeDocument/2006/relationships/hyperlink" Target="https://home.kuehne-nagel.com/" TargetMode="External"/><Relationship Id="rId27" Type="http://schemas.openxmlformats.org/officeDocument/2006/relationships/image" Target="../media/image139.png"/><Relationship Id="rId30" Type="http://schemas.openxmlformats.org/officeDocument/2006/relationships/hyperlink" Target="https://www.brake.co.uk/" TargetMode="External"/><Relationship Id="rId35" Type="http://schemas.openxmlformats.org/officeDocument/2006/relationships/image" Target="../media/image1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2.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berkshireopportunities.co.uk/advice/explore-job-sectors/job-sectors/sectors-recruiting-now/priority-sectors/life-sciences/" TargetMode="External"/><Relationship Id="rId3" Type="http://schemas.openxmlformats.org/officeDocument/2006/relationships/image" Target="../media/image19.png"/><Relationship Id="rId7" Type="http://schemas.openxmlformats.org/officeDocument/2006/relationships/hyperlink" Target="https://www.berkshireopportunities.co.uk/advice/explore-job-sectors/job-sectors/sectors-recruiting-now/priority-sectors/health-and-care/" TargetMode="External"/><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hyperlink" Target="https://www.berkshireopportunities.co.uk/advice/explore-job-sectors/job-sectors/sectors-recruiting-now/priority-sectors/business-and-finance/" TargetMode="External"/><Relationship Id="rId5" Type="http://schemas.openxmlformats.org/officeDocument/2006/relationships/image" Target="../media/image21.png"/><Relationship Id="rId15" Type="http://schemas.openxmlformats.org/officeDocument/2006/relationships/image" Target="../media/image2.png"/><Relationship Id="rId10" Type="http://schemas.openxmlformats.org/officeDocument/2006/relationships/image" Target="../media/image24.png"/><Relationship Id="rId4" Type="http://schemas.openxmlformats.org/officeDocument/2006/relationships/image" Target="../media/image20.svg"/><Relationship Id="rId9" Type="http://schemas.openxmlformats.org/officeDocument/2006/relationships/hyperlink" Target="https://www.berkshireopportunities.co.uk/advice/explore-job-sectors/job-sectors/sectors-recruiting-now/priority-sectors/digital-technology/" TargetMode="External"/><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svg"/><Relationship Id="rId11" Type="http://schemas.openxmlformats.org/officeDocument/2006/relationships/image" Target="../media/image2.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sv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Century Gothic" panose="020B0502020202020204" pitchFamily="34" charset="0"/>
              </a:rPr>
              <a:t>Success starts here – Berkshire Careers  </a:t>
            </a:r>
          </a:p>
          <a:p>
            <a:r>
              <a:rPr lang="en-GB" sz="3600" dirty="0">
                <a:latin typeface="Century Gothic" panose="020B0502020202020204" pitchFamily="34" charset="0"/>
              </a:rPr>
              <a:t>Y9 Lesson: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Books on shelf outline">
            <a:extLst>
              <a:ext uri="{FF2B5EF4-FFF2-40B4-BE49-F238E27FC236}">
                <a16:creationId xmlns:a16="http://schemas.microsoft.com/office/drawing/2014/main" id="{C7BDE0A7-907E-4893-95F5-D0A1D87A87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1427" y="2522467"/>
            <a:ext cx="4876797" cy="4876797"/>
          </a:xfrm>
          <a:prstGeom prst="rect">
            <a:avLst/>
          </a:prstGeom>
        </p:spPr>
      </p:pic>
      <p:pic>
        <p:nvPicPr>
          <p:cNvPr id="38" name="Graphic 37" descr="Right And Left Brain outline">
            <a:extLst>
              <a:ext uri="{FF2B5EF4-FFF2-40B4-BE49-F238E27FC236}">
                <a16:creationId xmlns:a16="http://schemas.microsoft.com/office/drawing/2014/main" id="{BD5B2C59-9AF7-4A1E-9662-E0DC882C67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629" y="514874"/>
            <a:ext cx="4876797" cy="4876797"/>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70441" y="2080311"/>
            <a:ext cx="8603118" cy="88431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discussion (3-5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Click the image to watch a video about choosing your GCSEs. Discuss with your partner: what can you do to make sure you feel confident about your choices?</a:t>
            </a:r>
          </a:p>
        </p:txBody>
      </p:sp>
      <p:pic>
        <p:nvPicPr>
          <p:cNvPr id="19" name="Picture 18">
            <a:hlinkClick r:id="rId7"/>
            <a:extLst>
              <a:ext uri="{FF2B5EF4-FFF2-40B4-BE49-F238E27FC236}">
                <a16:creationId xmlns:a16="http://schemas.microsoft.com/office/drawing/2014/main" id="{2BA12689-42C2-4E4F-99D1-5F1C40A4D546}"/>
              </a:ext>
            </a:extLst>
          </p:cNvPr>
          <p:cNvPicPr>
            <a:picLocks noChangeAspect="1"/>
          </p:cNvPicPr>
          <p:nvPr/>
        </p:nvPicPr>
        <p:blipFill rotWithShape="1">
          <a:blip r:embed="rId8"/>
          <a:srcRect l="3826" t="6875" r="2011" b="5539"/>
          <a:stretch/>
        </p:blipFill>
        <p:spPr>
          <a:xfrm>
            <a:off x="270441" y="3280626"/>
            <a:ext cx="2741702" cy="1713681"/>
          </a:xfrm>
          <a:prstGeom prst="rect">
            <a:avLst/>
          </a:prstGeom>
        </p:spPr>
      </p:pic>
      <p:sp>
        <p:nvSpPr>
          <p:cNvPr id="21" name="Rectangle: Rounded Corners 20">
            <a:hlinkClick r:id="rId7"/>
            <a:extLst>
              <a:ext uri="{FF2B5EF4-FFF2-40B4-BE49-F238E27FC236}">
                <a16:creationId xmlns:a16="http://schemas.microsoft.com/office/drawing/2014/main" id="{4CD29300-7210-482E-ABAF-3D4C5EBB6129}"/>
              </a:ext>
            </a:extLst>
          </p:cNvPr>
          <p:cNvSpPr/>
          <p:nvPr/>
        </p:nvSpPr>
        <p:spPr>
          <a:xfrm>
            <a:off x="2690164" y="3163516"/>
            <a:ext cx="784076" cy="538608"/>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0:00-2:22</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23" name="Picture 4" descr="Double Tick icon">
            <a:extLst>
              <a:ext uri="{FF2B5EF4-FFF2-40B4-BE49-F238E27FC236}">
                <a16:creationId xmlns:a16="http://schemas.microsoft.com/office/drawing/2014/main" id="{22884862-704C-4C70-883C-8AFC06DBDE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3400" y="313358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35FD7FD8-918B-426C-9285-EAF4AAAC30D5}"/>
              </a:ext>
            </a:extLst>
          </p:cNvPr>
          <p:cNvSpPr/>
          <p:nvPr/>
        </p:nvSpPr>
        <p:spPr>
          <a:xfrm>
            <a:off x="3309730" y="4262041"/>
            <a:ext cx="5563829" cy="722973"/>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It is important to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choose the right GCSEs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to make sure you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qualified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do your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dream job</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endParaRPr lang="en-GB" sz="1600" dirty="0">
              <a:latin typeface="Century Gothic" panose="020B0502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F7B2C0B-095B-42E9-B27D-B905696A0132}"/>
              </a:ext>
            </a:extLst>
          </p:cNvPr>
          <p:cNvSpPr/>
          <p:nvPr/>
        </p:nvSpPr>
        <p:spPr>
          <a:xfrm>
            <a:off x="3690702" y="3177772"/>
            <a:ext cx="4141333" cy="87112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During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move from KS3 to KS4</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you may feel more ready to think about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your future when you leave school</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29" name="Rectangle: Rounded Corners 28">
            <a:extLst>
              <a:ext uri="{FF2B5EF4-FFF2-40B4-BE49-F238E27FC236}">
                <a16:creationId xmlns:a16="http://schemas.microsoft.com/office/drawing/2014/main" id="{CA34DA64-D4F8-431C-A326-9F1D291C4A23}"/>
              </a:ext>
            </a:extLst>
          </p:cNvPr>
          <p:cNvSpPr/>
          <p:nvPr/>
        </p:nvSpPr>
        <p:spPr>
          <a:xfrm>
            <a:off x="266965" y="5198164"/>
            <a:ext cx="3539721" cy="1328291"/>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But, if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 are not sure what you want to do</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try to choose a good balance to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keep your options open</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30" name="Rectangle: Rounded Corners 29">
            <a:extLst>
              <a:ext uri="{FF2B5EF4-FFF2-40B4-BE49-F238E27FC236}">
                <a16:creationId xmlns:a16="http://schemas.microsoft.com/office/drawing/2014/main" id="{8B2CD11E-1503-44FF-A2E6-4DCBEF432BC3}"/>
              </a:ext>
            </a:extLst>
          </p:cNvPr>
          <p:cNvSpPr/>
          <p:nvPr/>
        </p:nvSpPr>
        <p:spPr>
          <a:xfrm>
            <a:off x="4049240" y="5198164"/>
            <a:ext cx="4824319" cy="1328291"/>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Don’t forget, </a:t>
            </a:r>
            <a:r>
              <a:rPr lang="en-GB" sz="1600" b="1" dirty="0">
                <a:solidFill>
                  <a:schemeClr val="tx1"/>
                </a:solidFill>
                <a:latin typeface="Century Gothic" panose="020B0502020202020204" pitchFamily="34" charset="0"/>
                <a:cs typeface="Arial" panose="020B0604020202020204" pitchFamily="34" charset="0"/>
              </a:rPr>
              <a:t>most of us work for about 40 years </a:t>
            </a:r>
            <a:r>
              <a:rPr lang="en-GB" sz="1600" dirty="0">
                <a:solidFill>
                  <a:schemeClr val="tx1"/>
                </a:solidFill>
                <a:latin typeface="Century Gothic" panose="020B0502020202020204" pitchFamily="34" charset="0"/>
                <a:cs typeface="Arial" panose="020B0604020202020204" pitchFamily="34" charset="0"/>
              </a:rPr>
              <a:t>so it’s important you choose things that you </a:t>
            </a:r>
            <a:r>
              <a:rPr lang="en-GB" sz="1600" b="1" dirty="0">
                <a:solidFill>
                  <a:schemeClr val="tx1"/>
                </a:solidFill>
                <a:latin typeface="Century Gothic" panose="020B0502020202020204" pitchFamily="34" charset="0"/>
                <a:cs typeface="Arial" panose="020B0604020202020204" pitchFamily="34" charset="0"/>
              </a:rPr>
              <a:t>enjoy</a:t>
            </a:r>
            <a:r>
              <a:rPr lang="en-GB" sz="1600" dirty="0">
                <a:solidFill>
                  <a:schemeClr val="tx1"/>
                </a:solidFill>
                <a:latin typeface="Century Gothic" panose="020B0502020202020204" pitchFamily="34" charset="0"/>
                <a:cs typeface="Arial" panose="020B0604020202020204" pitchFamily="34" charset="0"/>
              </a:rPr>
              <a:t>! Match that to the </a:t>
            </a:r>
            <a:r>
              <a:rPr lang="en-GB" sz="1600" b="1" dirty="0">
                <a:solidFill>
                  <a:schemeClr val="tx1"/>
                </a:solidFill>
                <a:latin typeface="Century Gothic" panose="020B0502020202020204" pitchFamily="34" charset="0"/>
                <a:cs typeface="Arial" panose="020B0604020202020204" pitchFamily="34" charset="0"/>
              </a:rPr>
              <a:t>huge variety of opportunities</a:t>
            </a:r>
            <a:r>
              <a:rPr lang="en-GB" sz="1600" dirty="0">
                <a:solidFill>
                  <a:schemeClr val="tx1"/>
                </a:solidFill>
                <a:latin typeface="Century Gothic" panose="020B0502020202020204" pitchFamily="34" charset="0"/>
                <a:cs typeface="Arial" panose="020B0604020202020204" pitchFamily="34" charset="0"/>
              </a:rPr>
              <a:t> you have seen in Berkshire.</a:t>
            </a:r>
          </a:p>
        </p:txBody>
      </p:sp>
      <p:sp>
        <p:nvSpPr>
          <p:cNvPr id="31" name="Rectangle: Rounded Corners 30">
            <a:extLst>
              <a:ext uri="{FF2B5EF4-FFF2-40B4-BE49-F238E27FC236}">
                <a16:creationId xmlns:a16="http://schemas.microsoft.com/office/drawing/2014/main" id="{EF5CB972-55A1-432D-9BDE-4C35C5004C15}"/>
              </a:ext>
            </a:extLst>
          </p:cNvPr>
          <p:cNvSpPr/>
          <p:nvPr/>
        </p:nvSpPr>
        <p:spPr>
          <a:xfrm>
            <a:off x="270441" y="982850"/>
            <a:ext cx="5404802" cy="884312"/>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Before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kickstarting your career</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some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transitions need to take place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This starts with your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GCSEs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32" name="Rectangle: Rounded Corners 31">
            <a:extLst>
              <a:ext uri="{FF2B5EF4-FFF2-40B4-BE49-F238E27FC236}">
                <a16:creationId xmlns:a16="http://schemas.microsoft.com/office/drawing/2014/main" id="{19FE6DAD-BC19-4789-B848-E6CBBFA9FB90}"/>
              </a:ext>
            </a:extLst>
          </p:cNvPr>
          <p:cNvSpPr/>
          <p:nvPr/>
        </p:nvSpPr>
        <p:spPr>
          <a:xfrm>
            <a:off x="5857229" y="982850"/>
            <a:ext cx="3016330" cy="884312"/>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Transition</a:t>
            </a:r>
          </a:p>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change from one part of your life to a new phase.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endPar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24" name="TextBox 23">
            <a:extLst>
              <a:ext uri="{FF2B5EF4-FFF2-40B4-BE49-F238E27FC236}">
                <a16:creationId xmlns:a16="http://schemas.microsoft.com/office/drawing/2014/main" id="{DABD4FEB-D112-432E-9447-3B1EFFD746BF}"/>
              </a:ext>
            </a:extLst>
          </p:cNvPr>
          <p:cNvSpPr txBox="1"/>
          <p:nvPr/>
        </p:nvSpPr>
        <p:spPr>
          <a:xfrm>
            <a:off x="7142594" y="6645773"/>
            <a:ext cx="6012710" cy="215444"/>
          </a:xfrm>
          <a:prstGeom prst="rect">
            <a:avLst/>
          </a:prstGeom>
          <a:noFill/>
        </p:spPr>
        <p:txBody>
          <a:bodyPr wrap="square">
            <a:spAutoFit/>
          </a:bodyPr>
          <a:lstStyle/>
          <a:p>
            <a:r>
              <a:rPr lang="en-GB" sz="800" dirty="0">
                <a:latin typeface="Century Gothic" panose="020B0502020202020204" pitchFamily="34" charset="0"/>
                <a:hlinkClick r:id="rId7">
                  <a:extLst>
                    <a:ext uri="{A12FA001-AC4F-418D-AE19-62706E023703}">
                      <ahyp:hlinkClr xmlns:ahyp="http://schemas.microsoft.com/office/drawing/2018/hyperlinkcolor" val="tx"/>
                    </a:ext>
                  </a:extLst>
                </a:hlinkClick>
              </a:rPr>
              <a:t>https://safeshare.tv/x/d_ssJV_XfjQ</a:t>
            </a:r>
            <a:r>
              <a:rPr lang="en-GB" sz="800" dirty="0">
                <a:latin typeface="Century Gothic" panose="020B0502020202020204" pitchFamily="34" charset="0"/>
              </a:rPr>
              <a:t> </a:t>
            </a:r>
          </a:p>
        </p:txBody>
      </p:sp>
      <p:sp>
        <p:nvSpPr>
          <p:cNvPr id="26" name="Pentagon 20">
            <a:extLst>
              <a:ext uri="{FF2B5EF4-FFF2-40B4-BE49-F238E27FC236}">
                <a16:creationId xmlns:a16="http://schemas.microsoft.com/office/drawing/2014/main" id="{A70FDE73-00D1-434E-B1E1-3BB7018B3A8F}"/>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7</a:t>
            </a:r>
          </a:p>
        </p:txBody>
      </p:sp>
      <p:pic>
        <p:nvPicPr>
          <p:cNvPr id="33" name="Picture 32" descr="Berkshire Opportunities logo">
            <a:extLst>
              <a:ext uri="{FF2B5EF4-FFF2-40B4-BE49-F238E27FC236}">
                <a16:creationId xmlns:a16="http://schemas.microsoft.com/office/drawing/2014/main" id="{3094FB38-6D09-4A37-9AEE-ADE32133BB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4" name="Shape 114">
            <a:extLst>
              <a:ext uri="{FF2B5EF4-FFF2-40B4-BE49-F238E27FC236}">
                <a16:creationId xmlns:a16="http://schemas.microsoft.com/office/drawing/2014/main" id="{3635A72F-FC73-4945-9877-0C55580B0D87}"/>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 GSCEs</a:t>
            </a:r>
          </a:p>
        </p:txBody>
      </p:sp>
    </p:spTree>
    <p:extLst>
      <p:ext uri="{BB962C8B-B14F-4D97-AF65-F5344CB8AC3E}">
        <p14:creationId xmlns:p14="http://schemas.microsoft.com/office/powerpoint/2010/main" val="141615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7" grpId="0" animBg="1"/>
      <p:bldP spid="28" grpId="0" animBg="1"/>
      <p:bldP spid="29" grpId="0" animBg="1"/>
      <p:bldP spid="30"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Books on shelf outline">
            <a:extLst>
              <a:ext uri="{FF2B5EF4-FFF2-40B4-BE49-F238E27FC236}">
                <a16:creationId xmlns:a16="http://schemas.microsoft.com/office/drawing/2014/main" id="{30D06E40-7F6A-4A8C-9D48-A827245295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1427" y="2522467"/>
            <a:ext cx="4876797" cy="4876797"/>
          </a:xfrm>
          <a:prstGeom prst="rect">
            <a:avLst/>
          </a:prstGeom>
        </p:spPr>
      </p:pic>
      <p:pic>
        <p:nvPicPr>
          <p:cNvPr id="28" name="Graphic 27" descr="Right And Left Brain outline">
            <a:extLst>
              <a:ext uri="{FF2B5EF4-FFF2-40B4-BE49-F238E27FC236}">
                <a16:creationId xmlns:a16="http://schemas.microsoft.com/office/drawing/2014/main" id="{E0B641D2-62E7-440D-8F34-B4617C91BE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629" y="514874"/>
            <a:ext cx="4876797" cy="4876797"/>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73787" y="2638660"/>
            <a:ext cx="8638941" cy="82552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discussion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Have you thought about which GCSEs you would like to do? How will they help you achieve your future goals in Berkshire?</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1" name="Rectangle: Rounded Corners 30">
            <a:extLst>
              <a:ext uri="{FF2B5EF4-FFF2-40B4-BE49-F238E27FC236}">
                <a16:creationId xmlns:a16="http://schemas.microsoft.com/office/drawing/2014/main" id="{EF5CB972-55A1-432D-9BDE-4C35C5004C15}"/>
              </a:ext>
            </a:extLst>
          </p:cNvPr>
          <p:cNvSpPr/>
          <p:nvPr/>
        </p:nvSpPr>
        <p:spPr>
          <a:xfrm>
            <a:off x="270441" y="978238"/>
            <a:ext cx="8644958" cy="615922"/>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 you saw on the last slide, it’s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important to think about these things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it comes to choosing your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GCSEs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35" name="Picture 34">
            <a:hlinkClick r:id="rId7"/>
            <a:extLst>
              <a:ext uri="{FF2B5EF4-FFF2-40B4-BE49-F238E27FC236}">
                <a16:creationId xmlns:a16="http://schemas.microsoft.com/office/drawing/2014/main" id="{7E9D1749-EADD-4A14-97C7-8DC39139A86D}"/>
              </a:ext>
            </a:extLst>
          </p:cNvPr>
          <p:cNvPicPr>
            <a:picLocks noChangeAspect="1"/>
          </p:cNvPicPr>
          <p:nvPr/>
        </p:nvPicPr>
        <p:blipFill>
          <a:blip r:embed="rId8"/>
          <a:stretch>
            <a:fillRect/>
          </a:stretch>
        </p:blipFill>
        <p:spPr>
          <a:xfrm>
            <a:off x="270441" y="3736272"/>
            <a:ext cx="2111708" cy="1064757"/>
          </a:xfrm>
          <a:prstGeom prst="rect">
            <a:avLst/>
          </a:prstGeom>
        </p:spPr>
      </p:pic>
      <p:sp>
        <p:nvSpPr>
          <p:cNvPr id="36" name="TextBox 35">
            <a:extLst>
              <a:ext uri="{FF2B5EF4-FFF2-40B4-BE49-F238E27FC236}">
                <a16:creationId xmlns:a16="http://schemas.microsoft.com/office/drawing/2014/main" id="{B2518153-B56C-472C-94D6-69CA8AF41FBA}"/>
              </a:ext>
            </a:extLst>
          </p:cNvPr>
          <p:cNvSpPr txBox="1"/>
          <p:nvPr/>
        </p:nvSpPr>
        <p:spPr>
          <a:xfrm>
            <a:off x="6904311" y="6640248"/>
            <a:ext cx="2100393" cy="215444"/>
          </a:xfrm>
          <a:prstGeom prst="rect">
            <a:avLst/>
          </a:prstGeom>
          <a:noFill/>
        </p:spPr>
        <p:txBody>
          <a:bodyPr wrap="square">
            <a:spAutoFit/>
          </a:bodyPr>
          <a:lstStyle/>
          <a:p>
            <a:r>
              <a:rPr lang="en-GB" sz="800" dirty="0">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https://safeshare.tv/x/_BisOOPk7xw</a:t>
            </a:r>
            <a:r>
              <a:rPr lang="en-GB" sz="800" dirty="0">
                <a:latin typeface="Century Gothic" panose="020B0502020202020204" pitchFamily="34" charset="0"/>
                <a:cs typeface="Arial" panose="020B0604020202020204" pitchFamily="34" charset="0"/>
              </a:rPr>
              <a:t> </a:t>
            </a:r>
          </a:p>
        </p:txBody>
      </p:sp>
      <p:sp>
        <p:nvSpPr>
          <p:cNvPr id="38" name="Rectangle: Rounded Corners 37">
            <a:hlinkClick r:id="rId7"/>
            <a:extLst>
              <a:ext uri="{FF2B5EF4-FFF2-40B4-BE49-F238E27FC236}">
                <a16:creationId xmlns:a16="http://schemas.microsoft.com/office/drawing/2014/main" id="{767269A9-A11D-4355-BBA4-F96834D630FD}"/>
              </a:ext>
            </a:extLst>
          </p:cNvPr>
          <p:cNvSpPr/>
          <p:nvPr/>
        </p:nvSpPr>
        <p:spPr>
          <a:xfrm>
            <a:off x="1890600" y="3632812"/>
            <a:ext cx="784076" cy="538608"/>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0:00-1:48</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9" name="Rectangle: Rounded Corners 38">
            <a:extLst>
              <a:ext uri="{FF2B5EF4-FFF2-40B4-BE49-F238E27FC236}">
                <a16:creationId xmlns:a16="http://schemas.microsoft.com/office/drawing/2014/main" id="{FED4772B-96AB-4BF1-864D-A4BDC27BDBDC}"/>
              </a:ext>
            </a:extLst>
          </p:cNvPr>
          <p:cNvSpPr/>
          <p:nvPr/>
        </p:nvSpPr>
        <p:spPr>
          <a:xfrm>
            <a:off x="3969681" y="1733919"/>
            <a:ext cx="2034953" cy="729198"/>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subjects you are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at</a:t>
            </a:r>
            <a:endPar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40" name="Rectangle: Rounded Corners 39">
            <a:extLst>
              <a:ext uri="{FF2B5EF4-FFF2-40B4-BE49-F238E27FC236}">
                <a16:creationId xmlns:a16="http://schemas.microsoft.com/office/drawing/2014/main" id="{C07C35EE-2B18-489B-8416-D8BBF59ECBD6}"/>
              </a:ext>
            </a:extLst>
          </p:cNvPr>
          <p:cNvSpPr/>
          <p:nvPr/>
        </p:nvSpPr>
        <p:spPr>
          <a:xfrm>
            <a:off x="6880446" y="1733919"/>
            <a:ext cx="2034953" cy="729198"/>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Which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subjects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enjoy</a:t>
            </a:r>
            <a:endPar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4CA816B7-B470-46B6-AAB6-67B49E15EED1}"/>
              </a:ext>
            </a:extLst>
          </p:cNvPr>
          <p:cNvSpPr/>
          <p:nvPr/>
        </p:nvSpPr>
        <p:spPr>
          <a:xfrm>
            <a:off x="1058917" y="1733919"/>
            <a:ext cx="2034952" cy="729198"/>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you want to do in the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future</a:t>
            </a:r>
            <a:endPar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pic>
        <p:nvPicPr>
          <p:cNvPr id="42" name="Picture 2" descr="Crystal Ball icon">
            <a:extLst>
              <a:ext uri="{FF2B5EF4-FFF2-40B4-BE49-F238E27FC236}">
                <a16:creationId xmlns:a16="http://schemas.microsoft.com/office/drawing/2014/main" id="{58291282-552A-4AA7-9DD3-AA968EAB64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412" y="1768519"/>
            <a:ext cx="729198" cy="72919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Report Card icon">
            <a:extLst>
              <a:ext uri="{FF2B5EF4-FFF2-40B4-BE49-F238E27FC236}">
                <a16:creationId xmlns:a16="http://schemas.microsoft.com/office/drawing/2014/main" id="{643D6001-6A22-4F80-B4ED-283782B966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7176" y="1768519"/>
            <a:ext cx="729198" cy="72919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Favorite Folder icon">
            <a:extLst>
              <a:ext uri="{FF2B5EF4-FFF2-40B4-BE49-F238E27FC236}">
                <a16:creationId xmlns:a16="http://schemas.microsoft.com/office/drawing/2014/main" id="{D11B5620-8F96-46C6-9AB6-6339253D5C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7941" y="1768519"/>
            <a:ext cx="729198" cy="72919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B4BC83D4-56D8-41E2-8632-0C14240ADD51}"/>
              </a:ext>
            </a:extLst>
          </p:cNvPr>
          <p:cNvSpPr/>
          <p:nvPr/>
        </p:nvSpPr>
        <p:spPr>
          <a:xfrm>
            <a:off x="2822713" y="3632812"/>
            <a:ext cx="6090015" cy="118776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Watch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Click to find out more about exactly what GCSEs are and why they are important. Was there anything in the video you didn’t know about?</a:t>
            </a:r>
          </a:p>
        </p:txBody>
      </p:sp>
      <p:sp>
        <p:nvSpPr>
          <p:cNvPr id="46" name="Rectangle: Rounded Corners 45">
            <a:extLst>
              <a:ext uri="{FF2B5EF4-FFF2-40B4-BE49-F238E27FC236}">
                <a16:creationId xmlns:a16="http://schemas.microsoft.com/office/drawing/2014/main" id="{488DD085-459A-402E-9B24-9CA7EF4823C0}"/>
              </a:ext>
            </a:extLst>
          </p:cNvPr>
          <p:cNvSpPr/>
          <p:nvPr/>
        </p:nvSpPr>
        <p:spPr>
          <a:xfrm>
            <a:off x="256411" y="4988243"/>
            <a:ext cx="2928242" cy="159925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1600" b="0" i="0" dirty="0">
                <a:solidFill>
                  <a:schemeClr val="tx1"/>
                </a:solidFill>
                <a:effectLst/>
                <a:latin typeface="Century Gothic" panose="020B0502020202020204" pitchFamily="34" charset="0"/>
                <a:cs typeface="Arial" panose="020B0604020202020204" pitchFamily="34" charset="0"/>
              </a:rPr>
              <a:t>Although </a:t>
            </a:r>
            <a:r>
              <a:rPr lang="en-GB" sz="1600" b="1" i="0" dirty="0">
                <a:solidFill>
                  <a:schemeClr val="tx1"/>
                </a:solidFill>
                <a:effectLst/>
                <a:latin typeface="Century Gothic" panose="020B0502020202020204" pitchFamily="34" charset="0"/>
                <a:cs typeface="Arial" panose="020B0604020202020204" pitchFamily="34" charset="0"/>
              </a:rPr>
              <a:t>age 13 or 14 </a:t>
            </a:r>
            <a:r>
              <a:rPr lang="en-GB" sz="1600" b="0" i="0" dirty="0">
                <a:solidFill>
                  <a:schemeClr val="tx1"/>
                </a:solidFill>
                <a:effectLst/>
                <a:latin typeface="Century Gothic" panose="020B0502020202020204" pitchFamily="34" charset="0"/>
                <a:cs typeface="Arial" panose="020B0604020202020204" pitchFamily="34" charset="0"/>
              </a:rPr>
              <a:t>might feel quite early to be thinking about a career, </a:t>
            </a:r>
            <a:r>
              <a:rPr lang="en-GB" sz="1600" b="1" i="0" dirty="0">
                <a:solidFill>
                  <a:schemeClr val="tx1"/>
                </a:solidFill>
                <a:effectLst/>
                <a:latin typeface="Century Gothic" panose="020B0502020202020204" pitchFamily="34" charset="0"/>
                <a:cs typeface="Arial" panose="020B0604020202020204" pitchFamily="34" charset="0"/>
              </a:rPr>
              <a:t>choices you make now can really help in the future</a:t>
            </a:r>
            <a:r>
              <a:rPr lang="en-GB" sz="1600" b="0" i="0" dirty="0">
                <a:solidFill>
                  <a:schemeClr val="tx1"/>
                </a:solidFill>
                <a:effectLst/>
                <a:latin typeface="Century Gothic" panose="020B0502020202020204" pitchFamily="34" charset="0"/>
                <a:cs typeface="Arial" panose="020B0604020202020204" pitchFamily="34" charset="0"/>
              </a:rPr>
              <a:t>! </a:t>
            </a:r>
          </a:p>
        </p:txBody>
      </p:sp>
      <p:sp>
        <p:nvSpPr>
          <p:cNvPr id="47" name="Rectangle: Rounded Corners 46">
            <a:extLst>
              <a:ext uri="{FF2B5EF4-FFF2-40B4-BE49-F238E27FC236}">
                <a16:creationId xmlns:a16="http://schemas.microsoft.com/office/drawing/2014/main" id="{9A685B0A-EEC8-4AA2-8BA8-B8F706D9CEE0}"/>
              </a:ext>
            </a:extLst>
          </p:cNvPr>
          <p:cNvSpPr/>
          <p:nvPr/>
        </p:nvSpPr>
        <p:spPr>
          <a:xfrm>
            <a:off x="5987696" y="4982552"/>
            <a:ext cx="2926800" cy="1598295"/>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1600" b="1" i="0" dirty="0">
                <a:solidFill>
                  <a:schemeClr val="bg1"/>
                </a:solidFill>
                <a:effectLst/>
                <a:latin typeface="Century Gothic" panose="020B0502020202020204" pitchFamily="34" charset="0"/>
                <a:cs typeface="Arial" panose="020B0604020202020204" pitchFamily="34" charset="0"/>
              </a:rPr>
              <a:t>Challenge: </a:t>
            </a:r>
          </a:p>
          <a:p>
            <a:pPr algn="ctr" latinLnBrk="0"/>
            <a:r>
              <a:rPr lang="en-GB" sz="1600" b="0" i="0" dirty="0">
                <a:solidFill>
                  <a:schemeClr val="bg1"/>
                </a:solidFill>
                <a:effectLst/>
                <a:latin typeface="Century Gothic" panose="020B0502020202020204" pitchFamily="34" charset="0"/>
                <a:cs typeface="Arial" panose="020B0604020202020204" pitchFamily="34" charset="0"/>
              </a:rPr>
              <a:t>Talk to a teacher, </a:t>
            </a:r>
            <a:r>
              <a:rPr lang="en-GB" sz="1600" b="0" i="0" u="none" strike="noStrike" dirty="0">
                <a:solidFill>
                  <a:schemeClr val="bg1"/>
                </a:solidFill>
                <a:effectLst/>
                <a:latin typeface="Century Gothic" panose="020B0502020202020204" pitchFamily="34" charset="0"/>
                <a:cs typeface="Arial" panose="020B0604020202020204" pitchFamily="34" charset="0"/>
              </a:rPr>
              <a:t>school careers adviser</a:t>
            </a:r>
            <a:r>
              <a:rPr lang="en-GB" sz="1600" b="0" i="0" dirty="0">
                <a:solidFill>
                  <a:schemeClr val="bg1"/>
                </a:solidFill>
                <a:effectLst/>
                <a:latin typeface="Century Gothic" panose="020B0502020202020204" pitchFamily="34" charset="0"/>
                <a:cs typeface="Arial" panose="020B0604020202020204" pitchFamily="34" charset="0"/>
              </a:rPr>
              <a:t> or visit the </a:t>
            </a:r>
            <a:r>
              <a:rPr lang="en-GB" sz="1600" b="0" i="0" u="none" strike="noStrike" dirty="0">
                <a:solidFill>
                  <a:schemeClr val="bg1"/>
                </a:solidFill>
                <a:effectLst/>
                <a:latin typeface="Century Gothic" panose="020B0502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National Careers Service website</a:t>
            </a:r>
            <a:r>
              <a:rPr lang="en-GB" sz="1600" b="0" i="0" dirty="0">
                <a:solidFill>
                  <a:schemeClr val="bg1"/>
                </a:solidFill>
                <a:effectLst/>
                <a:latin typeface="Century Gothic" panose="020B0502020202020204" pitchFamily="34" charset="0"/>
                <a:cs typeface="Arial" panose="020B0604020202020204" pitchFamily="34" charset="0"/>
              </a:rPr>
              <a:t>. </a:t>
            </a:r>
          </a:p>
        </p:txBody>
      </p:sp>
      <p:sp>
        <p:nvSpPr>
          <p:cNvPr id="25" name="Rectangle: Rounded Corners 24">
            <a:extLst>
              <a:ext uri="{FF2B5EF4-FFF2-40B4-BE49-F238E27FC236}">
                <a16:creationId xmlns:a16="http://schemas.microsoft.com/office/drawing/2014/main" id="{296AC43A-4924-4248-86C2-BD87173CB7E9}"/>
              </a:ext>
            </a:extLst>
          </p:cNvPr>
          <p:cNvSpPr/>
          <p:nvPr/>
        </p:nvSpPr>
        <p:spPr>
          <a:xfrm>
            <a:off x="3289074" y="4989204"/>
            <a:ext cx="2594201" cy="159829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hlinkClick r:id="rId13">
                  <a:extLst>
                    <a:ext uri="{A12FA001-AC4F-418D-AE19-62706E023703}">
                      <ahyp:hlinkClr xmlns:ahyp="http://schemas.microsoft.com/office/drawing/2018/hyperlinkcolor" val="tx"/>
                    </a:ext>
                  </a:extLst>
                </a:hlinkClick>
              </a:rPr>
              <a:t>Berkshire Opportunities</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has lots of help and info to help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make decisions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about your future.</a:t>
            </a:r>
          </a:p>
        </p:txBody>
      </p:sp>
      <p:sp>
        <p:nvSpPr>
          <p:cNvPr id="29" name="Pentagon 20">
            <a:extLst>
              <a:ext uri="{FF2B5EF4-FFF2-40B4-BE49-F238E27FC236}">
                <a16:creationId xmlns:a16="http://schemas.microsoft.com/office/drawing/2014/main" id="{8F889914-9A49-4D03-82C1-8B5132489BD5}"/>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7</a:t>
            </a:r>
          </a:p>
        </p:txBody>
      </p:sp>
      <p:pic>
        <p:nvPicPr>
          <p:cNvPr id="30" name="Picture 29" descr="Berkshire Opportunities logo">
            <a:extLst>
              <a:ext uri="{FF2B5EF4-FFF2-40B4-BE49-F238E27FC236}">
                <a16:creationId xmlns:a16="http://schemas.microsoft.com/office/drawing/2014/main" id="{97D7B255-CC67-47F7-B0AA-9DA80401D36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2" name="Shape 114">
            <a:extLst>
              <a:ext uri="{FF2B5EF4-FFF2-40B4-BE49-F238E27FC236}">
                <a16:creationId xmlns:a16="http://schemas.microsoft.com/office/drawing/2014/main" id="{EEADD8E7-1985-4281-B82D-51FE577E5EEA}"/>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 GSCEs</a:t>
            </a:r>
          </a:p>
        </p:txBody>
      </p:sp>
    </p:spTree>
    <p:extLst>
      <p:ext uri="{BB962C8B-B14F-4D97-AF65-F5344CB8AC3E}">
        <p14:creationId xmlns:p14="http://schemas.microsoft.com/office/powerpoint/2010/main" val="344795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p:bldP spid="38" grpId="0" animBg="1"/>
      <p:bldP spid="39" grpId="0" animBg="1"/>
      <p:bldP spid="40" grpId="0" animBg="1"/>
      <p:bldP spid="41" grpId="0" animBg="1"/>
      <p:bldP spid="45" grpId="0" animBg="1"/>
      <p:bldP spid="46" grpId="0" animBg="1"/>
      <p:bldP spid="47"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pic>
        <p:nvPicPr>
          <p:cNvPr id="7" name="Picture 6" descr="Berkshire Opportunities logo">
            <a:extLst>
              <a:ext uri="{FF2B5EF4-FFF2-40B4-BE49-F238E27FC236}">
                <a16:creationId xmlns:a16="http://schemas.microsoft.com/office/drawing/2014/main" id="{3B089FA4-265B-42D3-8B5F-0A5017E463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51442"/>
            <a:ext cx="6966283" cy="646331"/>
          </a:xfrm>
          <a:prstGeom prst="rect">
            <a:avLst/>
          </a:prstGeom>
          <a:noFill/>
        </p:spPr>
        <p:txBody>
          <a:bodyPr wrap="square" rtlCol="0">
            <a:spAutoFit/>
          </a:bodyPr>
          <a:lstStyle/>
          <a:p>
            <a:r>
              <a:rPr lang="en-GB" dirty="0">
                <a:latin typeface="Century Gothic" panose="020B0502020202020204" pitchFamily="34" charset="0"/>
              </a:rPr>
              <a:t>Being aware that learning, skills and qualifications are important for career.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5" y="2072150"/>
            <a:ext cx="6804915" cy="646331"/>
          </a:xfrm>
          <a:prstGeom prst="rect">
            <a:avLst/>
          </a:prstGeom>
          <a:noFill/>
        </p:spPr>
        <p:txBody>
          <a:bodyPr wrap="square" rtlCol="0">
            <a:spAutoFit/>
          </a:bodyPr>
          <a:lstStyle/>
          <a:p>
            <a:r>
              <a:rPr lang="en-GB" dirty="0">
                <a:latin typeface="Century Gothic" panose="020B0502020202020204" pitchFamily="34" charset="0"/>
              </a:rPr>
              <a:t>Being aware of the range of different sectors and organisations where they can work.  </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7" y="2992858"/>
            <a:ext cx="6804915" cy="646331"/>
          </a:xfrm>
          <a:prstGeom prst="rect">
            <a:avLst/>
          </a:prstGeom>
          <a:noFill/>
        </p:spPr>
        <p:txBody>
          <a:bodyPr wrap="square" rtlCol="0">
            <a:spAutoFit/>
          </a:bodyPr>
          <a:lstStyle/>
          <a:p>
            <a:r>
              <a:rPr lang="en-GB" dirty="0">
                <a:latin typeface="Century Gothic" panose="020B0502020202020204" pitchFamily="34" charset="0"/>
              </a:rPr>
              <a:t>Managing the transition into secondary school and preparing for choosing their GCSEs.  </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6" y="3913566"/>
            <a:ext cx="6804915" cy="646331"/>
          </a:xfrm>
          <a:prstGeom prst="rect">
            <a:avLst/>
          </a:prstGeom>
          <a:noFill/>
        </p:spPr>
        <p:txBody>
          <a:bodyPr wrap="square" rtlCol="0">
            <a:spAutoFit/>
          </a:bodyPr>
          <a:lstStyle/>
          <a:p>
            <a:r>
              <a:rPr lang="en-GB" dirty="0">
                <a:latin typeface="Century Gothic" panose="020B0502020202020204" pitchFamily="34" charset="0"/>
              </a:rPr>
              <a:t>Being aware that building a career will require them to be imaginative and flexible.  </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6" y="4834274"/>
            <a:ext cx="6804915" cy="646331"/>
          </a:xfrm>
          <a:prstGeom prst="rect">
            <a:avLst/>
          </a:prstGeom>
          <a:noFill/>
        </p:spPr>
        <p:txBody>
          <a:bodyPr wrap="square" rtlCol="0">
            <a:spAutoFit/>
          </a:bodyPr>
          <a:lstStyle/>
          <a:p>
            <a:r>
              <a:rPr lang="en-GB" dirty="0">
                <a:latin typeface="Century Gothic" panose="020B0502020202020204" pitchFamily="34" charset="0"/>
              </a:rPr>
              <a:t>Being aware of rights and responsibilities in the workplace and in society.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754982"/>
            <a:ext cx="6804914" cy="646331"/>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
        <p:nvSpPr>
          <p:cNvPr id="19" name="Shape 114">
            <a:extLst>
              <a:ext uri="{FF2B5EF4-FFF2-40B4-BE49-F238E27FC236}">
                <a16:creationId xmlns:a16="http://schemas.microsoft.com/office/drawing/2014/main" id="{33E664D8-9458-4B57-93C3-7541CCF8CBB6}"/>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pic>
        <p:nvPicPr>
          <p:cNvPr id="20" name="Picture 19">
            <a:extLst>
              <a:ext uri="{FF2B5EF4-FFF2-40B4-BE49-F238E27FC236}">
                <a16:creationId xmlns:a16="http://schemas.microsoft.com/office/drawing/2014/main" id="{05712E5D-ED71-48E8-9254-F8C80C767472}"/>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1" name="Picture 20">
            <a:extLst>
              <a:ext uri="{FF2B5EF4-FFF2-40B4-BE49-F238E27FC236}">
                <a16:creationId xmlns:a16="http://schemas.microsoft.com/office/drawing/2014/main" id="{125EC3F8-51E4-4778-AA0A-D2FD032B3F37}"/>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2" name="Picture 21">
            <a:extLst>
              <a:ext uri="{FF2B5EF4-FFF2-40B4-BE49-F238E27FC236}">
                <a16:creationId xmlns:a16="http://schemas.microsoft.com/office/drawing/2014/main" id="{9ABD3257-7053-4E88-B8F1-F238CF1AA545}"/>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3" name="Picture 22">
            <a:extLst>
              <a:ext uri="{FF2B5EF4-FFF2-40B4-BE49-F238E27FC236}">
                <a16:creationId xmlns:a16="http://schemas.microsoft.com/office/drawing/2014/main" id="{DE656CBC-C079-41BF-A76F-C4BE1006DC1E}"/>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4" name="Picture 23">
            <a:extLst>
              <a:ext uri="{FF2B5EF4-FFF2-40B4-BE49-F238E27FC236}">
                <a16:creationId xmlns:a16="http://schemas.microsoft.com/office/drawing/2014/main" id="{EBC41E74-7156-4409-958E-3A7341B13DBA}"/>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5" name="Picture 24">
            <a:extLst>
              <a:ext uri="{FF2B5EF4-FFF2-40B4-BE49-F238E27FC236}">
                <a16:creationId xmlns:a16="http://schemas.microsoft.com/office/drawing/2014/main" id="{8B9C0473-4BB8-40F0-8424-064842DC90AB}"/>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7" name="Picture 16" descr="Berkshire Opportunities logo">
            <a:extLst>
              <a:ext uri="{FF2B5EF4-FFF2-40B4-BE49-F238E27FC236}">
                <a16:creationId xmlns:a16="http://schemas.microsoft.com/office/drawing/2014/main" id="{984DC54F-E384-4FA8-8FD1-C22F15D3FA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Shape 114">
            <a:extLst>
              <a:ext uri="{FF2B5EF4-FFF2-40B4-BE49-F238E27FC236}">
                <a16:creationId xmlns:a16="http://schemas.microsoft.com/office/drawing/2014/main" id="{E8387888-098C-4C5D-94ED-E59594E0A33E}"/>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7" name="Shape 113">
            <a:extLst>
              <a:ext uri="{FF2B5EF4-FFF2-40B4-BE49-F238E27FC236}">
                <a16:creationId xmlns:a16="http://schemas.microsoft.com/office/drawing/2014/main" id="{0E60B2BC-6787-4D2C-8442-B06BA3923EAA}"/>
              </a:ext>
            </a:extLst>
          </p:cNvPr>
          <p:cNvSpPr/>
          <p:nvPr/>
        </p:nvSpPr>
        <p:spPr>
          <a:xfrm>
            <a:off x="472484" y="1295471"/>
            <a:ext cx="8199031" cy="3957342"/>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Transition: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Changing to a different Key Stage.  </a:t>
            </a: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pic>
        <p:nvPicPr>
          <p:cNvPr id="8" name="Picture 7" descr="Berkshire Opportunities logo">
            <a:extLst>
              <a:ext uri="{FF2B5EF4-FFF2-40B4-BE49-F238E27FC236}">
                <a16:creationId xmlns:a16="http://schemas.microsoft.com/office/drawing/2014/main" id="{4262A0F8-931E-4907-8789-92D01029F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35" name="Graphic 34" descr="Marker outline">
            <a:extLst>
              <a:ext uri="{FF2B5EF4-FFF2-40B4-BE49-F238E27FC236}">
                <a16:creationId xmlns:a16="http://schemas.microsoft.com/office/drawing/2014/main" id="{E6882722-7896-4718-A913-F613A2F8DA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1310" y="2288847"/>
            <a:ext cx="4876800" cy="4876800"/>
          </a:xfrm>
          <a:prstGeom prst="rect">
            <a:avLst/>
          </a:prstGeom>
        </p:spPr>
      </p:pic>
      <p:pic>
        <p:nvPicPr>
          <p:cNvPr id="36" name="Graphic 35" descr="Remote work outline">
            <a:extLst>
              <a:ext uri="{FF2B5EF4-FFF2-40B4-BE49-F238E27FC236}">
                <a16:creationId xmlns:a16="http://schemas.microsoft.com/office/drawing/2014/main" id="{6DC66608-C704-4DF9-A0CD-1A88BD7660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0863" y="699783"/>
            <a:ext cx="4876800" cy="4876800"/>
          </a:xfrm>
          <a:prstGeom prst="rect">
            <a:avLst/>
          </a:prstGeom>
        </p:spPr>
      </p:pic>
      <p:sp>
        <p:nvSpPr>
          <p:cNvPr id="37" name="Rectangle: Rounded Corners 36">
            <a:extLst>
              <a:ext uri="{FF2B5EF4-FFF2-40B4-BE49-F238E27FC236}">
                <a16:creationId xmlns:a16="http://schemas.microsoft.com/office/drawing/2014/main" id="{8EC74F95-2DAD-497F-BA25-DDAB05DF1EC2}"/>
              </a:ext>
            </a:extLst>
          </p:cNvPr>
          <p:cNvSpPr/>
          <p:nvPr/>
        </p:nvSpPr>
        <p:spPr>
          <a:xfrm>
            <a:off x="5303350" y="978191"/>
            <a:ext cx="3537366" cy="235945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social mobility</a:t>
            </a:r>
            <a:r>
              <a:rPr lang="en-GB" sz="1600" dirty="0">
                <a:solidFill>
                  <a:schemeClr val="tx1"/>
                </a:solidFill>
                <a:latin typeface="Century Gothic" panose="020B0502020202020204" pitchFamily="34" charset="0"/>
              </a:rPr>
              <a:t>, allowing young people to be </a:t>
            </a:r>
            <a:r>
              <a:rPr lang="en-GB" sz="1600" b="1" dirty="0">
                <a:solidFill>
                  <a:schemeClr val="tx1"/>
                </a:solidFill>
                <a:latin typeface="Century Gothic" panose="020B0502020202020204" pitchFamily="34" charset="0"/>
              </a:rPr>
              <a:t>more equipped </a:t>
            </a:r>
            <a:r>
              <a:rPr lang="en-GB" sz="1600" dirty="0">
                <a:solidFill>
                  <a:schemeClr val="tx1"/>
                </a:solidFill>
                <a:latin typeface="Century Gothic" panose="020B0502020202020204" pitchFamily="34" charset="0"/>
              </a:rPr>
              <a:t>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region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informed decisions 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38" name="Rectangle: Rounded Corners 37">
            <a:extLst>
              <a:ext uri="{FF2B5EF4-FFF2-40B4-BE49-F238E27FC236}">
                <a16:creationId xmlns:a16="http://schemas.microsoft.com/office/drawing/2014/main" id="{DC720C69-5D25-4598-AD9C-2C580EE45987}"/>
              </a:ext>
            </a:extLst>
          </p:cNvPr>
          <p:cNvSpPr/>
          <p:nvPr/>
        </p:nvSpPr>
        <p:spPr>
          <a:xfrm>
            <a:off x="303283" y="2245490"/>
            <a:ext cx="4725917" cy="109215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How do you think the Labour Market Information could help you find a job?</a:t>
            </a:r>
          </a:p>
        </p:txBody>
      </p:sp>
      <p:pic>
        <p:nvPicPr>
          <p:cNvPr id="39" name="Picture 2" descr="City Guide icon">
            <a:extLst>
              <a:ext uri="{FF2B5EF4-FFF2-40B4-BE49-F238E27FC236}">
                <a16:creationId xmlns:a16="http://schemas.microsoft.com/office/drawing/2014/main" id="{2622E8A1-6B49-45C5-AB80-3BF6F20E9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7572"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Learning icon">
            <a:extLst>
              <a:ext uri="{FF2B5EF4-FFF2-40B4-BE49-F238E27FC236}">
                <a16:creationId xmlns:a16="http://schemas.microsoft.com/office/drawing/2014/main" id="{EF23BE1F-D310-47EC-AB79-242B5F3D85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283"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ard Working icon">
            <a:extLst>
              <a:ext uri="{FF2B5EF4-FFF2-40B4-BE49-F238E27FC236}">
                <a16:creationId xmlns:a16="http://schemas.microsoft.com/office/drawing/2014/main" id="{2A955805-9B35-4742-880A-042B9FE302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427" y="385996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958A2ED7-248A-4AB4-8294-0D42A3936CE7}"/>
              </a:ext>
            </a:extLst>
          </p:cNvPr>
          <p:cNvSpPr/>
          <p:nvPr/>
        </p:nvSpPr>
        <p:spPr>
          <a:xfrm>
            <a:off x="3963916" y="3580889"/>
            <a:ext cx="4876801" cy="80384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across the county. </a:t>
            </a:r>
          </a:p>
        </p:txBody>
      </p:sp>
      <p:sp>
        <p:nvSpPr>
          <p:cNvPr id="43" name="Rectangle: Rounded Corners 42">
            <a:extLst>
              <a:ext uri="{FF2B5EF4-FFF2-40B4-BE49-F238E27FC236}">
                <a16:creationId xmlns:a16="http://schemas.microsoft.com/office/drawing/2014/main" id="{71153F0B-0A9C-4BB9-98AA-47569F9FB843}"/>
              </a:ext>
            </a:extLst>
          </p:cNvPr>
          <p:cNvSpPr/>
          <p:nvPr/>
        </p:nvSpPr>
        <p:spPr>
          <a:xfrm>
            <a:off x="303283" y="5133751"/>
            <a:ext cx="3398689" cy="1043907"/>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a:t>
            </a:r>
            <a:r>
              <a:rPr lang="en-GB" sz="1600" b="1" dirty="0">
                <a:solidFill>
                  <a:schemeClr val="tx1"/>
                </a:solidFill>
                <a:latin typeface="Century Gothic" panose="020B0502020202020204" pitchFamily="34" charset="0"/>
              </a:rPr>
              <a:t>decode 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digestible chunks</a:t>
            </a:r>
            <a:r>
              <a:rPr lang="en-GB" sz="1600" dirty="0">
                <a:solidFill>
                  <a:schemeClr val="tx1"/>
                </a:solidFill>
                <a:latin typeface="Century Gothic" panose="020B0502020202020204" pitchFamily="34" charset="0"/>
              </a:rPr>
              <a:t>.</a:t>
            </a:r>
          </a:p>
        </p:txBody>
      </p:sp>
      <p:pic>
        <p:nvPicPr>
          <p:cNvPr id="44" name="Picture 43" descr="Schools">
            <a:extLst>
              <a:ext uri="{FF2B5EF4-FFF2-40B4-BE49-F238E27FC236}">
                <a16:creationId xmlns:a16="http://schemas.microsoft.com/office/drawing/2014/main" id="{78DBAFA0-4A01-4564-A3B5-F257E89C29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3916" y="4576458"/>
            <a:ext cx="48768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Berkshire Opportunities logo">
            <a:extLst>
              <a:ext uri="{FF2B5EF4-FFF2-40B4-BE49-F238E27FC236}">
                <a16:creationId xmlns:a16="http://schemas.microsoft.com/office/drawing/2014/main" id="{249BC305-60D6-4F8F-9E84-4514303AA9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46" name="Pentagon 20">
            <a:extLst>
              <a:ext uri="{FF2B5EF4-FFF2-40B4-BE49-F238E27FC236}">
                <a16:creationId xmlns:a16="http://schemas.microsoft.com/office/drawing/2014/main" id="{B64C6C80-FD13-424B-80CA-BCC98028B2F7}"/>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47" name="Shape 114">
            <a:extLst>
              <a:ext uri="{FF2B5EF4-FFF2-40B4-BE49-F238E27FC236}">
                <a16:creationId xmlns:a16="http://schemas.microsoft.com/office/drawing/2014/main" id="{A8E50E0C-B258-4945-9A1E-934D466A7029}"/>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48" name="Rectangle: Rounded Corners 47">
            <a:extLst>
              <a:ext uri="{FF2B5EF4-FFF2-40B4-BE49-F238E27FC236}">
                <a16:creationId xmlns:a16="http://schemas.microsoft.com/office/drawing/2014/main" id="{C460DAF2-FEB0-454D-8603-41DC8672AA61}"/>
              </a:ext>
            </a:extLst>
          </p:cNvPr>
          <p:cNvSpPr/>
          <p:nvPr/>
        </p:nvSpPr>
        <p:spPr>
          <a:xfrm>
            <a:off x="303284" y="978191"/>
            <a:ext cx="4725916" cy="102723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 (LMI)</a:t>
            </a:r>
          </a:p>
          <a:p>
            <a:pPr algn="ctr"/>
            <a:r>
              <a:rPr lang="en-GB" sz="1600" dirty="0">
                <a:solidFill>
                  <a:schemeClr val="tx1"/>
                </a:solidFill>
                <a:latin typeface="Century Gothic" panose="020B0502020202020204" pitchFamily="34" charset="0"/>
              </a:rPr>
              <a:t>is region specific and it tells you about the current work and job environments. </a:t>
            </a:r>
          </a:p>
        </p:txBody>
      </p:sp>
    </p:spTree>
    <p:extLst>
      <p:ext uri="{BB962C8B-B14F-4D97-AF65-F5344CB8AC3E}">
        <p14:creationId xmlns:p14="http://schemas.microsoft.com/office/powerpoint/2010/main" val="25228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raphic 47" descr="Left Brain outline">
            <a:extLst>
              <a:ext uri="{FF2B5EF4-FFF2-40B4-BE49-F238E27FC236}">
                <a16:creationId xmlns:a16="http://schemas.microsoft.com/office/drawing/2014/main" id="{B4085EDC-561E-4365-96BF-3F8D23BB11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717" y="2034760"/>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23" name="Graphic 22" descr="Map with pin outline">
            <a:extLst>
              <a:ext uri="{FF2B5EF4-FFF2-40B4-BE49-F238E27FC236}">
                <a16:creationId xmlns:a16="http://schemas.microsoft.com/office/drawing/2014/main" id="{54951E6E-4B55-49B8-BD44-ACE1742287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5518" y="6717"/>
            <a:ext cx="4876800" cy="4876800"/>
          </a:xfrm>
          <a:prstGeom prst="rect">
            <a:avLst/>
          </a:prstGeom>
        </p:spPr>
      </p:pic>
      <p:sp>
        <p:nvSpPr>
          <p:cNvPr id="24" name="Rectangle: Rounded Corners 23">
            <a:extLst>
              <a:ext uri="{FF2B5EF4-FFF2-40B4-BE49-F238E27FC236}">
                <a16:creationId xmlns:a16="http://schemas.microsoft.com/office/drawing/2014/main" id="{B800C6A3-A156-4858-9AA8-557F2FE465AC}"/>
              </a:ext>
            </a:extLst>
          </p:cNvPr>
          <p:cNvSpPr/>
          <p:nvPr/>
        </p:nvSpPr>
        <p:spPr>
          <a:xfrm>
            <a:off x="255515" y="899378"/>
            <a:ext cx="5492141" cy="1264335"/>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of in your local area. Then, click to find out more about which sectors have roles on offer in Berkshire.</a:t>
            </a:r>
          </a:p>
        </p:txBody>
      </p:sp>
      <p:sp>
        <p:nvSpPr>
          <p:cNvPr id="25" name="Rectangle: Rounded Corners 24">
            <a:extLst>
              <a:ext uri="{FF2B5EF4-FFF2-40B4-BE49-F238E27FC236}">
                <a16:creationId xmlns:a16="http://schemas.microsoft.com/office/drawing/2014/main" id="{F6E5811F-02DD-4972-9205-837BF79E720F}"/>
              </a:ext>
            </a:extLst>
          </p:cNvPr>
          <p:cNvSpPr/>
          <p:nvPr/>
        </p:nvSpPr>
        <p:spPr>
          <a:xfrm>
            <a:off x="3791389" y="3563517"/>
            <a:ext cx="1565472" cy="961805"/>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p>
        </p:txBody>
      </p:sp>
      <p:sp>
        <p:nvSpPr>
          <p:cNvPr id="27" name="Rectangle: Rounded Corners 26">
            <a:extLst>
              <a:ext uri="{FF2B5EF4-FFF2-40B4-BE49-F238E27FC236}">
                <a16:creationId xmlns:a16="http://schemas.microsoft.com/office/drawing/2014/main" id="{E9E89CB0-A779-4C3C-A0FA-7298B7336A14}"/>
              </a:ext>
            </a:extLst>
          </p:cNvPr>
          <p:cNvSpPr/>
          <p:nvPr/>
        </p:nvSpPr>
        <p:spPr>
          <a:xfrm>
            <a:off x="2131199" y="4823215"/>
            <a:ext cx="230336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and Distribution</a:t>
            </a:r>
          </a:p>
        </p:txBody>
      </p:sp>
      <p:sp>
        <p:nvSpPr>
          <p:cNvPr id="29" name="Rectangle: Rounded Corners 28">
            <a:extLst>
              <a:ext uri="{FF2B5EF4-FFF2-40B4-BE49-F238E27FC236}">
                <a16:creationId xmlns:a16="http://schemas.microsoft.com/office/drawing/2014/main" id="{BF5BB276-4AD1-4220-873A-9C699F4A3E50}"/>
              </a:ext>
            </a:extLst>
          </p:cNvPr>
          <p:cNvSpPr/>
          <p:nvPr/>
        </p:nvSpPr>
        <p:spPr>
          <a:xfrm>
            <a:off x="3783632" y="2483512"/>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p:txBody>
      </p:sp>
      <p:sp>
        <p:nvSpPr>
          <p:cNvPr id="30" name="Rectangle: Rounded Corners 29">
            <a:extLst>
              <a:ext uri="{FF2B5EF4-FFF2-40B4-BE49-F238E27FC236}">
                <a16:creationId xmlns:a16="http://schemas.microsoft.com/office/drawing/2014/main" id="{D12431A9-4FF7-402C-B388-5A79E92FFF2A}"/>
              </a:ext>
            </a:extLst>
          </p:cNvPr>
          <p:cNvSpPr/>
          <p:nvPr/>
        </p:nvSpPr>
        <p:spPr>
          <a:xfrm>
            <a:off x="5660574" y="3564171"/>
            <a:ext cx="2146151"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Business and Finance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B8AF6507-220C-4A25-A33E-C35D0FD69E62}"/>
              </a:ext>
            </a:extLst>
          </p:cNvPr>
          <p:cNvSpPr/>
          <p:nvPr/>
        </p:nvSpPr>
        <p:spPr>
          <a:xfrm>
            <a:off x="273933" y="4823215"/>
            <a:ext cx="156547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a:t>
            </a:r>
          </a:p>
        </p:txBody>
      </p:sp>
      <p:sp>
        <p:nvSpPr>
          <p:cNvPr id="33" name="Rectangle: Rounded Corners 32">
            <a:extLst>
              <a:ext uri="{FF2B5EF4-FFF2-40B4-BE49-F238E27FC236}">
                <a16:creationId xmlns:a16="http://schemas.microsoft.com/office/drawing/2014/main" id="{C0F37A00-0EF0-4F2D-90A6-FCC22895920E}"/>
              </a:ext>
            </a:extLst>
          </p:cNvPr>
          <p:cNvSpPr/>
          <p:nvPr/>
        </p:nvSpPr>
        <p:spPr>
          <a:xfrm>
            <a:off x="1409382" y="3563517"/>
            <a:ext cx="2078294"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Care and Welfare </a:t>
            </a:r>
          </a:p>
        </p:txBody>
      </p:sp>
      <p:sp>
        <p:nvSpPr>
          <p:cNvPr id="35" name="Rectangle: Rounded Corners 34">
            <a:extLst>
              <a:ext uri="{FF2B5EF4-FFF2-40B4-BE49-F238E27FC236}">
                <a16:creationId xmlns:a16="http://schemas.microsoft.com/office/drawing/2014/main" id="{512A1D08-85A8-44A9-B62A-248B87725921}"/>
              </a:ext>
            </a:extLst>
          </p:cNvPr>
          <p:cNvSpPr/>
          <p:nvPr/>
        </p:nvSpPr>
        <p:spPr>
          <a:xfrm>
            <a:off x="1397746" y="2483512"/>
            <a:ext cx="2078294"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8481BA8F-BFCF-4495-9912-DDCA1FBFE36F}"/>
              </a:ext>
            </a:extLst>
          </p:cNvPr>
          <p:cNvSpPr/>
          <p:nvPr/>
        </p:nvSpPr>
        <p:spPr>
          <a:xfrm>
            <a:off x="5656696" y="2483512"/>
            <a:ext cx="2146151"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Engineering and Science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01A41D15-C7A7-427C-AB45-0809F95A5BDA}"/>
              </a:ext>
            </a:extLst>
          </p:cNvPr>
          <p:cNvSpPr/>
          <p:nvPr/>
        </p:nvSpPr>
        <p:spPr>
          <a:xfrm>
            <a:off x="4726355" y="4823215"/>
            <a:ext cx="230336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Sales and Customer Service</a:t>
            </a:r>
          </a:p>
        </p:txBody>
      </p:sp>
      <p:sp>
        <p:nvSpPr>
          <p:cNvPr id="38" name="Rectangle: Rounded Corners 37">
            <a:extLst>
              <a:ext uri="{FF2B5EF4-FFF2-40B4-BE49-F238E27FC236}">
                <a16:creationId xmlns:a16="http://schemas.microsoft.com/office/drawing/2014/main" id="{D764AD2C-5238-47F6-B706-9D4BFCF678B2}"/>
              </a:ext>
            </a:extLst>
          </p:cNvPr>
          <p:cNvSpPr/>
          <p:nvPr/>
        </p:nvSpPr>
        <p:spPr>
          <a:xfrm>
            <a:off x="272530" y="5901431"/>
            <a:ext cx="8614454" cy="681568"/>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Find out which GCSEs you would need for your chosen sector.</a:t>
            </a:r>
          </a:p>
        </p:txBody>
      </p:sp>
      <p:sp>
        <p:nvSpPr>
          <p:cNvPr id="39" name="Rectangle: Rounded Corners 38">
            <a:extLst>
              <a:ext uri="{FF2B5EF4-FFF2-40B4-BE49-F238E27FC236}">
                <a16:creationId xmlns:a16="http://schemas.microsoft.com/office/drawing/2014/main" id="{F30EF03E-9FD5-409D-A282-956AC389ECAB}"/>
              </a:ext>
            </a:extLst>
          </p:cNvPr>
          <p:cNvSpPr/>
          <p:nvPr/>
        </p:nvSpPr>
        <p:spPr>
          <a:xfrm>
            <a:off x="5901586" y="901263"/>
            <a:ext cx="2986898" cy="126107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40" name="Rectangle: Rounded Corners 39">
            <a:extLst>
              <a:ext uri="{FF2B5EF4-FFF2-40B4-BE49-F238E27FC236}">
                <a16:creationId xmlns:a16="http://schemas.microsoft.com/office/drawing/2014/main" id="{045E5B0F-5D34-4494-80FE-64062CF6B492}"/>
              </a:ext>
            </a:extLst>
          </p:cNvPr>
          <p:cNvSpPr/>
          <p:nvPr/>
        </p:nvSpPr>
        <p:spPr>
          <a:xfrm>
            <a:off x="7321512" y="4823215"/>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Creative</a:t>
            </a:r>
          </a:p>
        </p:txBody>
      </p:sp>
      <p:pic>
        <p:nvPicPr>
          <p:cNvPr id="41" name="Picture 40">
            <a:hlinkClick r:id="rId7"/>
            <a:extLst>
              <a:ext uri="{FF2B5EF4-FFF2-40B4-BE49-F238E27FC236}">
                <a16:creationId xmlns:a16="http://schemas.microsoft.com/office/drawing/2014/main" id="{49ACDE9F-3632-4D45-9309-7D305C628B9E}"/>
              </a:ext>
            </a:extLst>
          </p:cNvPr>
          <p:cNvPicPr>
            <a:picLocks noChangeAspect="1"/>
          </p:cNvPicPr>
          <p:nvPr/>
        </p:nvPicPr>
        <p:blipFill>
          <a:blip r:embed="rId8"/>
          <a:stretch>
            <a:fillRect/>
          </a:stretch>
        </p:blipFill>
        <p:spPr>
          <a:xfrm>
            <a:off x="272530" y="3563517"/>
            <a:ext cx="833139" cy="972000"/>
          </a:xfrm>
          <a:prstGeom prst="rect">
            <a:avLst/>
          </a:prstGeom>
        </p:spPr>
      </p:pic>
      <p:pic>
        <p:nvPicPr>
          <p:cNvPr id="42" name="Picture 41">
            <a:hlinkClick r:id="rId9"/>
            <a:extLst>
              <a:ext uri="{FF2B5EF4-FFF2-40B4-BE49-F238E27FC236}">
                <a16:creationId xmlns:a16="http://schemas.microsoft.com/office/drawing/2014/main" id="{C7E6A50A-1654-4ADC-9A01-F7F6ED49DDB1}"/>
              </a:ext>
            </a:extLst>
          </p:cNvPr>
          <p:cNvPicPr>
            <a:picLocks noChangeAspect="1"/>
          </p:cNvPicPr>
          <p:nvPr/>
        </p:nvPicPr>
        <p:blipFill>
          <a:blip r:embed="rId10"/>
          <a:stretch>
            <a:fillRect/>
          </a:stretch>
        </p:blipFill>
        <p:spPr>
          <a:xfrm>
            <a:off x="257015" y="2408312"/>
            <a:ext cx="833139" cy="972000"/>
          </a:xfrm>
          <a:prstGeom prst="rect">
            <a:avLst/>
          </a:prstGeom>
        </p:spPr>
      </p:pic>
      <p:pic>
        <p:nvPicPr>
          <p:cNvPr id="43" name="Picture 42">
            <a:hlinkClick r:id="rId11"/>
            <a:extLst>
              <a:ext uri="{FF2B5EF4-FFF2-40B4-BE49-F238E27FC236}">
                <a16:creationId xmlns:a16="http://schemas.microsoft.com/office/drawing/2014/main" id="{9C2080E9-3361-4BD6-9ED3-C047E1465C0A}"/>
              </a:ext>
            </a:extLst>
          </p:cNvPr>
          <p:cNvPicPr>
            <a:picLocks noChangeAspect="1"/>
          </p:cNvPicPr>
          <p:nvPr/>
        </p:nvPicPr>
        <p:blipFill>
          <a:blip r:embed="rId12"/>
          <a:stretch>
            <a:fillRect/>
          </a:stretch>
        </p:blipFill>
        <p:spPr>
          <a:xfrm>
            <a:off x="8110437" y="3557498"/>
            <a:ext cx="776547" cy="972000"/>
          </a:xfrm>
          <a:prstGeom prst="rect">
            <a:avLst/>
          </a:prstGeom>
        </p:spPr>
      </p:pic>
      <p:pic>
        <p:nvPicPr>
          <p:cNvPr id="44" name="Picture 43">
            <a:hlinkClick r:id="rId13"/>
            <a:extLst>
              <a:ext uri="{FF2B5EF4-FFF2-40B4-BE49-F238E27FC236}">
                <a16:creationId xmlns:a16="http://schemas.microsoft.com/office/drawing/2014/main" id="{EF758392-43EC-4058-A726-29D1DA9ECD4E}"/>
              </a:ext>
            </a:extLst>
          </p:cNvPr>
          <p:cNvPicPr>
            <a:picLocks noChangeAspect="1"/>
          </p:cNvPicPr>
          <p:nvPr/>
        </p:nvPicPr>
        <p:blipFill>
          <a:blip r:embed="rId14"/>
          <a:stretch>
            <a:fillRect/>
          </a:stretch>
        </p:blipFill>
        <p:spPr>
          <a:xfrm>
            <a:off x="8110438" y="2408312"/>
            <a:ext cx="776547" cy="972000"/>
          </a:xfrm>
          <a:prstGeom prst="rect">
            <a:avLst/>
          </a:prstGeom>
        </p:spPr>
      </p:pic>
      <p:pic>
        <p:nvPicPr>
          <p:cNvPr id="45" name="Picture 44" descr="Berkshire Opportunities logo">
            <a:extLst>
              <a:ext uri="{FF2B5EF4-FFF2-40B4-BE49-F238E27FC236}">
                <a16:creationId xmlns:a16="http://schemas.microsoft.com/office/drawing/2014/main" id="{20E6B16F-E5A9-46BE-B9CA-7A97710C2F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46" name="Pentagon 20">
            <a:extLst>
              <a:ext uri="{FF2B5EF4-FFF2-40B4-BE49-F238E27FC236}">
                <a16:creationId xmlns:a16="http://schemas.microsoft.com/office/drawing/2014/main" id="{6517C0BC-BA0C-4B12-A916-9A74C9CDD38E}"/>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47" name="Shape 114">
            <a:extLst>
              <a:ext uri="{FF2B5EF4-FFF2-40B4-BE49-F238E27FC236}">
                <a16:creationId xmlns:a16="http://schemas.microsoft.com/office/drawing/2014/main" id="{6F2A3207-4BE6-46ED-B3D7-22EA8CE79849}"/>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the LMI in Berkshire?</a:t>
            </a:r>
          </a:p>
        </p:txBody>
      </p:sp>
    </p:spTree>
    <p:extLst>
      <p:ext uri="{BB962C8B-B14F-4D97-AF65-F5344CB8AC3E}">
        <p14:creationId xmlns:p14="http://schemas.microsoft.com/office/powerpoint/2010/main" val="26204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2" grpId="0" animBg="1"/>
      <p:bldP spid="33" grpId="0" animBg="1"/>
      <p:bldP spid="35" grpId="0" animBg="1"/>
      <p:bldP spid="36" grpId="0" animBg="1"/>
      <p:bldP spid="37" grpId="0" animBg="1"/>
      <p:bldP spid="38"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Germ outline">
            <a:extLst>
              <a:ext uri="{FF2B5EF4-FFF2-40B4-BE49-F238E27FC236}">
                <a16:creationId xmlns:a16="http://schemas.microsoft.com/office/drawing/2014/main" id="{09867839-4E55-4A32-8FEA-4CDEBDC366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418" y="1547100"/>
            <a:ext cx="4876800" cy="4876800"/>
          </a:xfrm>
          <a:prstGeom prst="rect">
            <a:avLst/>
          </a:prstGeom>
        </p:spPr>
      </p:pic>
      <p:pic>
        <p:nvPicPr>
          <p:cNvPr id="10" name="Graphic 9" descr="Building Brick Wall outline">
            <a:extLst>
              <a:ext uri="{FF2B5EF4-FFF2-40B4-BE49-F238E27FC236}">
                <a16:creationId xmlns:a16="http://schemas.microsoft.com/office/drawing/2014/main" id="{BA71622F-F182-405B-95E7-0BD68B655AE6}"/>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25347"/>
          <a:stretch/>
        </p:blipFill>
        <p:spPr>
          <a:xfrm>
            <a:off x="5400169" y="3312803"/>
            <a:ext cx="3550895" cy="2650824"/>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3" name="Rectangle: Rounded Corners 22">
            <a:extLst>
              <a:ext uri="{FF2B5EF4-FFF2-40B4-BE49-F238E27FC236}">
                <a16:creationId xmlns:a16="http://schemas.microsoft.com/office/drawing/2014/main" id="{1F53AC1B-81F8-4BE2-A6CB-79C5DC265176}"/>
              </a:ext>
            </a:extLst>
          </p:cNvPr>
          <p:cNvSpPr/>
          <p:nvPr/>
        </p:nvSpPr>
        <p:spPr>
          <a:xfrm>
            <a:off x="249338" y="983385"/>
            <a:ext cx="8645326" cy="633553"/>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Berkshire has fantastic opportunities in many sectors, including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Engineering and Science.</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19" name="Picture 18">
            <a:extLst>
              <a:ext uri="{FF2B5EF4-FFF2-40B4-BE49-F238E27FC236}">
                <a16:creationId xmlns:a16="http://schemas.microsoft.com/office/drawing/2014/main" id="{AEEB54E1-8703-46D6-B558-8CF18EAD7CA4}"/>
              </a:ext>
            </a:extLst>
          </p:cNvPr>
          <p:cNvPicPr>
            <a:picLocks noChangeAspect="1"/>
          </p:cNvPicPr>
          <p:nvPr/>
        </p:nvPicPr>
        <p:blipFill rotWithShape="1">
          <a:blip r:embed="rId7"/>
          <a:srcRect b="3490"/>
          <a:stretch/>
        </p:blipFill>
        <p:spPr>
          <a:xfrm>
            <a:off x="4826047" y="1771305"/>
            <a:ext cx="4068617" cy="4818123"/>
          </a:xfrm>
          <a:prstGeom prst="rect">
            <a:avLst/>
          </a:prstGeom>
        </p:spPr>
      </p:pic>
      <p:sp>
        <p:nvSpPr>
          <p:cNvPr id="25" name="Rectangle: Rounded Corners 24">
            <a:extLst>
              <a:ext uri="{FF2B5EF4-FFF2-40B4-BE49-F238E27FC236}">
                <a16:creationId xmlns:a16="http://schemas.microsoft.com/office/drawing/2014/main" id="{679818B2-DBD2-42A3-9CD4-6F0BAEF980DF}"/>
              </a:ext>
            </a:extLst>
          </p:cNvPr>
          <p:cNvSpPr/>
          <p:nvPr/>
        </p:nvSpPr>
        <p:spPr>
          <a:xfrm>
            <a:off x="234651" y="3071211"/>
            <a:ext cx="4322664" cy="991897"/>
          </a:xfrm>
          <a:prstGeom prst="roundRect">
            <a:avLst/>
          </a:prstGeom>
          <a:solidFill>
            <a:schemeClr val="bg1"/>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rgbClr val="2E2E2E"/>
                </a:solidFill>
                <a:latin typeface="Century Gothic" panose="020B0502020202020204" pitchFamily="34" charset="0"/>
              </a:rPr>
              <a:t>In Berkshire, there is</a:t>
            </a:r>
            <a:r>
              <a:rPr lang="en-GB" sz="1600" b="1" i="0" u="none" strike="noStrike" baseline="0" dirty="0">
                <a:solidFill>
                  <a:srgbClr val="2E2E2E"/>
                </a:solidFill>
                <a:latin typeface="Century Gothic" panose="020B0502020202020204" pitchFamily="34" charset="0"/>
              </a:rPr>
              <a:t> high demand for these skills </a:t>
            </a:r>
            <a:r>
              <a:rPr lang="en-GB" sz="1600" b="0" i="0" u="none" strike="noStrike" baseline="0" dirty="0">
                <a:solidFill>
                  <a:srgbClr val="2E2E2E"/>
                </a:solidFill>
                <a:latin typeface="Century Gothic" panose="020B0502020202020204" pitchFamily="34" charset="0"/>
              </a:rPr>
              <a:t>thanks to the types of companies that are found in the county.</a:t>
            </a:r>
            <a:endParaRPr lang="en-GB" sz="12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6" name="Rectangle: Rounded Corners 25">
            <a:extLst>
              <a:ext uri="{FF2B5EF4-FFF2-40B4-BE49-F238E27FC236}">
                <a16:creationId xmlns:a16="http://schemas.microsoft.com/office/drawing/2014/main" id="{CF1EC515-5A2E-4E56-9E0C-C0118967C720}"/>
              </a:ext>
            </a:extLst>
          </p:cNvPr>
          <p:cNvSpPr/>
          <p:nvPr/>
        </p:nvSpPr>
        <p:spPr>
          <a:xfrm>
            <a:off x="249336" y="5200198"/>
            <a:ext cx="4322664" cy="1386963"/>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tx1"/>
                </a:solidFill>
                <a:latin typeface="Century Gothic" panose="020B0502020202020204" pitchFamily="34" charset="0"/>
              </a:rPr>
              <a:t>People who </a:t>
            </a:r>
            <a:r>
              <a:rPr lang="en-GB" sz="1600" b="1" i="0" u="none" strike="noStrike" baseline="0" dirty="0">
                <a:solidFill>
                  <a:schemeClr val="tx1"/>
                </a:solidFill>
                <a:latin typeface="Century Gothic" panose="020B0502020202020204" pitchFamily="34" charset="0"/>
              </a:rPr>
              <a:t>graduate</a:t>
            </a:r>
            <a:r>
              <a:rPr lang="en-GB" sz="1600" b="0" i="0" u="none" strike="noStrike" baseline="0" dirty="0">
                <a:solidFill>
                  <a:schemeClr val="tx1"/>
                </a:solidFill>
                <a:latin typeface="Century Gothic" panose="020B0502020202020204" pitchFamily="34" charset="0"/>
              </a:rPr>
              <a:t> from university with Engineering and Technology degrees start out </a:t>
            </a:r>
            <a:r>
              <a:rPr lang="en-GB" sz="1600" b="1" i="0" u="none" strike="noStrike" baseline="0" dirty="0">
                <a:solidFill>
                  <a:schemeClr val="tx1"/>
                </a:solidFill>
                <a:latin typeface="Century Gothic" panose="020B0502020202020204" pitchFamily="34" charset="0"/>
              </a:rPr>
              <a:t>earning almost 20% more per year </a:t>
            </a:r>
            <a:r>
              <a:rPr lang="en-GB" sz="1600" b="0" i="0" u="none" strike="noStrike" baseline="0" dirty="0">
                <a:solidFill>
                  <a:schemeClr val="tx1"/>
                </a:solidFill>
                <a:latin typeface="Century Gothic" panose="020B0502020202020204" pitchFamily="34" charset="0"/>
              </a:rPr>
              <a:t>than the average salary for all graduates*.</a:t>
            </a:r>
            <a:endParaRPr lang="en-GB" sz="12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7" name="Rectangle: Rounded Corners 26">
            <a:extLst>
              <a:ext uri="{FF2B5EF4-FFF2-40B4-BE49-F238E27FC236}">
                <a16:creationId xmlns:a16="http://schemas.microsoft.com/office/drawing/2014/main" id="{18BFE7C4-5FE7-4E72-B7F7-D64F12511151}"/>
              </a:ext>
            </a:extLst>
          </p:cNvPr>
          <p:cNvSpPr/>
          <p:nvPr/>
        </p:nvSpPr>
        <p:spPr>
          <a:xfrm>
            <a:off x="234650" y="1814328"/>
            <a:ext cx="4322665" cy="1059493"/>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rgbClr val="2E2E2E"/>
                </a:solidFill>
                <a:latin typeface="Century Gothic" panose="020B0502020202020204" pitchFamily="34" charset="0"/>
              </a:rPr>
              <a:t>People in </a:t>
            </a:r>
            <a:r>
              <a:rPr lang="en-GB" sz="1600" b="1" i="0" u="none" strike="noStrike" baseline="0" dirty="0">
                <a:solidFill>
                  <a:srgbClr val="2E2E2E"/>
                </a:solidFill>
                <a:latin typeface="Century Gothic" panose="020B0502020202020204" pitchFamily="34" charset="0"/>
              </a:rPr>
              <a:t>engineering and science-related jobs </a:t>
            </a:r>
            <a:r>
              <a:rPr lang="en-GB" sz="1600" b="0" i="0" u="none" strike="noStrike" baseline="0" dirty="0">
                <a:solidFill>
                  <a:srgbClr val="2E2E2E"/>
                </a:solidFill>
                <a:latin typeface="Century Gothic" panose="020B0502020202020204" pitchFamily="34" charset="0"/>
              </a:rPr>
              <a:t>solve problems in the world and aim to </a:t>
            </a:r>
            <a:r>
              <a:rPr lang="en-GB" sz="1600" b="1" i="0" u="none" strike="noStrike" baseline="0" dirty="0">
                <a:solidFill>
                  <a:srgbClr val="2E2E2E"/>
                </a:solidFill>
                <a:latin typeface="Century Gothic" panose="020B0502020202020204" pitchFamily="34" charset="0"/>
              </a:rPr>
              <a:t>improve our future</a:t>
            </a:r>
            <a:r>
              <a:rPr lang="en-GB" sz="1600" b="0" i="0" u="none" strike="noStrike" baseline="0" dirty="0">
                <a:solidFill>
                  <a:srgbClr val="2E2E2E"/>
                </a:solidFill>
                <a:latin typeface="Century Gothic" panose="020B0502020202020204" pitchFamily="34" charset="0"/>
              </a:rPr>
              <a:t>.</a:t>
            </a:r>
            <a:endParaRPr lang="en-GB" sz="12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28" name="Picture 2" descr="Test Tube Rack icon">
            <a:extLst>
              <a:ext uri="{FF2B5EF4-FFF2-40B4-BE49-F238E27FC236}">
                <a16:creationId xmlns:a16="http://schemas.microsoft.com/office/drawing/2014/main" id="{F6B2E1B5-2FB1-4E5F-B878-E1F27C6DD02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15006" y="4257231"/>
            <a:ext cx="742308" cy="74230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Informatics icon">
            <a:extLst>
              <a:ext uri="{FF2B5EF4-FFF2-40B4-BE49-F238E27FC236}">
                <a16:creationId xmlns:a16="http://schemas.microsoft.com/office/drawing/2014/main" id="{AAD3F94B-A853-46B0-8704-D7C645556CC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40157" y="4257231"/>
            <a:ext cx="742308" cy="74230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Artificial Intelligence icon">
            <a:extLst>
              <a:ext uri="{FF2B5EF4-FFF2-40B4-BE49-F238E27FC236}">
                <a16:creationId xmlns:a16="http://schemas.microsoft.com/office/drawing/2014/main" id="{EC52B7E5-2C8B-4A0F-A5B5-E1EAB176FFE0}"/>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941535" y="417118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44F93ED9-344A-4171-AD22-E8EF371D1D07}"/>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pic>
        <p:nvPicPr>
          <p:cNvPr id="21" name="Picture 20" descr="Berkshire Opportunities logo">
            <a:extLst>
              <a:ext uri="{FF2B5EF4-FFF2-40B4-BE49-F238E27FC236}">
                <a16:creationId xmlns:a16="http://schemas.microsoft.com/office/drawing/2014/main" id="{3DE076EA-7C4F-4EBE-BA1C-F1813B7022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114">
            <a:extLst>
              <a:ext uri="{FF2B5EF4-FFF2-40B4-BE49-F238E27FC236}">
                <a16:creationId xmlns:a16="http://schemas.microsoft.com/office/drawing/2014/main" id="{00D34710-9960-4761-B343-1F905D231B92}"/>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Your Berkshire opportunities</a:t>
            </a:r>
          </a:p>
        </p:txBody>
      </p:sp>
    </p:spTree>
    <p:extLst>
      <p:ext uri="{BB962C8B-B14F-4D97-AF65-F5344CB8AC3E}">
        <p14:creationId xmlns:p14="http://schemas.microsoft.com/office/powerpoint/2010/main" val="5941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lipboard Partially Checked outline">
            <a:extLst>
              <a:ext uri="{FF2B5EF4-FFF2-40B4-BE49-F238E27FC236}">
                <a16:creationId xmlns:a16="http://schemas.microsoft.com/office/drawing/2014/main" id="{830221AD-78D1-4EFC-9D46-EAC7D14FBA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469" y="956903"/>
            <a:ext cx="4876800" cy="4876800"/>
          </a:xfrm>
          <a:prstGeom prst="rect">
            <a:avLst/>
          </a:prstGeom>
        </p:spPr>
      </p:pic>
      <p:pic>
        <p:nvPicPr>
          <p:cNvPr id="7" name="Graphic 6" descr="Aspiration outline">
            <a:extLst>
              <a:ext uri="{FF2B5EF4-FFF2-40B4-BE49-F238E27FC236}">
                <a16:creationId xmlns:a16="http://schemas.microsoft.com/office/drawing/2014/main" id="{56773270-A6C9-4C2F-892A-F601C66A96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1784" y="1981200"/>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Rectangle: Rounded Corners 15">
            <a:extLst>
              <a:ext uri="{FF2B5EF4-FFF2-40B4-BE49-F238E27FC236}">
                <a16:creationId xmlns:a16="http://schemas.microsoft.com/office/drawing/2014/main" id="{8BD1F33C-3714-457F-BA90-3F692CFD09C0}"/>
              </a:ext>
            </a:extLst>
          </p:cNvPr>
          <p:cNvSpPr/>
          <p:nvPr/>
        </p:nvSpPr>
        <p:spPr>
          <a:xfrm>
            <a:off x="3171032" y="4284075"/>
            <a:ext cx="5721284" cy="913378"/>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Being able to </a:t>
            </a:r>
            <a:r>
              <a:rPr lang="en-GB" sz="1600" b="1" dirty="0">
                <a:solidFill>
                  <a:schemeClr val="tx1"/>
                </a:solidFill>
                <a:latin typeface="Century Gothic" panose="020B0502020202020204" pitchFamily="34" charset="0"/>
                <a:cs typeface="Arial" panose="020B0604020202020204" pitchFamily="34" charset="0"/>
              </a:rPr>
              <a:t>show that you have these types of skills </a:t>
            </a:r>
            <a:r>
              <a:rPr lang="en-GB" sz="1600" dirty="0">
                <a:solidFill>
                  <a:schemeClr val="tx1"/>
                </a:solidFill>
                <a:latin typeface="Century Gothic" panose="020B0502020202020204" pitchFamily="34" charset="0"/>
                <a:cs typeface="Arial" panose="020B0604020202020204" pitchFamily="34" charset="0"/>
              </a:rPr>
              <a:t>is </a:t>
            </a:r>
            <a:r>
              <a:rPr lang="en-GB" sz="1600" b="1" dirty="0">
                <a:solidFill>
                  <a:schemeClr val="tx1"/>
                </a:solidFill>
                <a:latin typeface="Century Gothic" panose="020B0502020202020204" pitchFamily="34" charset="0"/>
                <a:cs typeface="Arial" panose="020B0604020202020204" pitchFamily="34" charset="0"/>
              </a:rPr>
              <a:t>important</a:t>
            </a:r>
            <a:r>
              <a:rPr lang="en-GB" sz="1600" dirty="0">
                <a:solidFill>
                  <a:schemeClr val="tx1"/>
                </a:solidFill>
                <a:latin typeface="Century Gothic" panose="020B0502020202020204" pitchFamily="34" charset="0"/>
                <a:cs typeface="Arial" panose="020B0604020202020204" pitchFamily="34" charset="0"/>
              </a:rPr>
              <a:t> for helping you get the </a:t>
            </a:r>
            <a:r>
              <a:rPr lang="en-GB" sz="1600" b="1" dirty="0">
                <a:solidFill>
                  <a:schemeClr val="tx1"/>
                </a:solidFill>
                <a:latin typeface="Century Gothic" panose="020B0502020202020204" pitchFamily="34" charset="0"/>
                <a:cs typeface="Arial" panose="020B0604020202020204" pitchFamily="34" charset="0"/>
              </a:rPr>
              <a:t>job you want</a:t>
            </a:r>
            <a:r>
              <a:rPr lang="en-GB" sz="1600" dirty="0">
                <a:solidFill>
                  <a:schemeClr val="tx1"/>
                </a:solidFill>
                <a:latin typeface="Century Gothic" panose="020B0502020202020204" pitchFamily="34" charset="0"/>
                <a:cs typeface="Arial" panose="020B0604020202020204" pitchFamily="34" charset="0"/>
              </a:rPr>
              <a:t>.  </a:t>
            </a:r>
          </a:p>
        </p:txBody>
      </p:sp>
      <p:sp>
        <p:nvSpPr>
          <p:cNvPr id="21" name="Rectangle: Rounded Corners 20">
            <a:extLst>
              <a:ext uri="{FF2B5EF4-FFF2-40B4-BE49-F238E27FC236}">
                <a16:creationId xmlns:a16="http://schemas.microsoft.com/office/drawing/2014/main" id="{3FE4B31A-7735-4481-B2AD-09B02AE4A345}"/>
              </a:ext>
            </a:extLst>
          </p:cNvPr>
          <p:cNvSpPr/>
          <p:nvPr/>
        </p:nvSpPr>
        <p:spPr>
          <a:xfrm>
            <a:off x="261236" y="5404682"/>
            <a:ext cx="4202368" cy="113008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Essential skills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People's abilities to communicate with each other and work well together.</a:t>
            </a:r>
          </a:p>
        </p:txBody>
      </p:sp>
      <p:sp>
        <p:nvSpPr>
          <p:cNvPr id="24" name="Rectangle: Rounded Corners 23">
            <a:extLst>
              <a:ext uri="{FF2B5EF4-FFF2-40B4-BE49-F238E27FC236}">
                <a16:creationId xmlns:a16="http://schemas.microsoft.com/office/drawing/2014/main" id="{92960CC1-2B87-484D-B441-0585B4428A8C}"/>
              </a:ext>
            </a:extLst>
          </p:cNvPr>
          <p:cNvSpPr/>
          <p:nvPr/>
        </p:nvSpPr>
        <p:spPr>
          <a:xfrm>
            <a:off x="256848" y="990698"/>
            <a:ext cx="8637814" cy="1227191"/>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(4-5 mins)</a:t>
            </a:r>
          </a:p>
          <a:p>
            <a:pPr algn="ctr"/>
            <a:r>
              <a:rPr lang="en-GB" sz="1600" dirty="0">
                <a:solidFill>
                  <a:schemeClr val="tx1"/>
                </a:solidFill>
                <a:latin typeface="Century Gothic" panose="020B0502020202020204" pitchFamily="34" charset="0"/>
                <a:cs typeface="Arial" panose="020B0604020202020204" pitchFamily="34" charset="0"/>
              </a:rPr>
              <a:t>Aside from qualifications and specialist skills, the other types of skills employers look for are known as “soft skills”. Can you </a:t>
            </a:r>
            <a:r>
              <a:rPr lang="en-GB" sz="1600" dirty="0">
                <a:solidFill>
                  <a:schemeClr val="tx1">
                    <a:lumMod val="95000"/>
                    <a:lumOff val="5000"/>
                  </a:schemeClr>
                </a:solidFill>
                <a:latin typeface="Century Gothic" panose="020B0502020202020204" pitchFamily="34" charset="0"/>
                <a:cs typeface="Arial" panose="020B0604020202020204" pitchFamily="34" charset="0"/>
              </a:rPr>
              <a:t>come up with a list of the skills you think are needed to be employable? Click if you need a little help!</a:t>
            </a:r>
          </a:p>
        </p:txBody>
      </p:sp>
      <p:sp>
        <p:nvSpPr>
          <p:cNvPr id="26" name="Rectangle: Rounded Corners 25">
            <a:extLst>
              <a:ext uri="{FF2B5EF4-FFF2-40B4-BE49-F238E27FC236}">
                <a16:creationId xmlns:a16="http://schemas.microsoft.com/office/drawing/2014/main" id="{88F573DF-42D6-4A51-978B-EBFD1911755A}"/>
              </a:ext>
            </a:extLst>
          </p:cNvPr>
          <p:cNvSpPr/>
          <p:nvPr/>
        </p:nvSpPr>
        <p:spPr>
          <a:xfrm>
            <a:off x="7441511" y="2506258"/>
            <a:ext cx="1453151" cy="60284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Teamworking</a:t>
            </a:r>
          </a:p>
        </p:txBody>
      </p:sp>
      <p:sp>
        <p:nvSpPr>
          <p:cNvPr id="28" name="Rectangle: Rounded Corners 27">
            <a:extLst>
              <a:ext uri="{FF2B5EF4-FFF2-40B4-BE49-F238E27FC236}">
                <a16:creationId xmlns:a16="http://schemas.microsoft.com/office/drawing/2014/main" id="{880779E1-ED6A-4685-8212-FFC0C43343F6}"/>
              </a:ext>
            </a:extLst>
          </p:cNvPr>
          <p:cNvSpPr/>
          <p:nvPr/>
        </p:nvSpPr>
        <p:spPr>
          <a:xfrm>
            <a:off x="5265751" y="2506258"/>
            <a:ext cx="1453151" cy="60284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Flexibility</a:t>
            </a:r>
          </a:p>
        </p:txBody>
      </p:sp>
      <p:sp>
        <p:nvSpPr>
          <p:cNvPr id="31" name="Rectangle: Rounded Corners 30">
            <a:extLst>
              <a:ext uri="{FF2B5EF4-FFF2-40B4-BE49-F238E27FC236}">
                <a16:creationId xmlns:a16="http://schemas.microsoft.com/office/drawing/2014/main" id="{5302187B-58EE-4DA3-AF98-3EEA3ACBD95A}"/>
              </a:ext>
            </a:extLst>
          </p:cNvPr>
          <p:cNvSpPr/>
          <p:nvPr/>
        </p:nvSpPr>
        <p:spPr>
          <a:xfrm>
            <a:off x="3089989" y="2506258"/>
            <a:ext cx="1453151" cy="60284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Timekeeping</a:t>
            </a:r>
          </a:p>
        </p:txBody>
      </p:sp>
      <p:sp>
        <p:nvSpPr>
          <p:cNvPr id="33" name="Rectangle: Rounded Corners 32">
            <a:extLst>
              <a:ext uri="{FF2B5EF4-FFF2-40B4-BE49-F238E27FC236}">
                <a16:creationId xmlns:a16="http://schemas.microsoft.com/office/drawing/2014/main" id="{18C9486F-2C9A-421F-99E3-3D16474BD6FF}"/>
              </a:ext>
            </a:extLst>
          </p:cNvPr>
          <p:cNvSpPr/>
          <p:nvPr/>
        </p:nvSpPr>
        <p:spPr>
          <a:xfrm>
            <a:off x="914227" y="2506258"/>
            <a:ext cx="1453151" cy="60284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Organisation</a:t>
            </a:r>
          </a:p>
        </p:txBody>
      </p:sp>
      <p:pic>
        <p:nvPicPr>
          <p:cNvPr id="36" name="Picture 4" descr="Leadership icon">
            <a:extLst>
              <a:ext uri="{FF2B5EF4-FFF2-40B4-BE49-F238E27FC236}">
                <a16:creationId xmlns:a16="http://schemas.microsoft.com/office/drawing/2014/main" id="{04115381-7349-4256-9E05-9AEFEC1541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373" y="249713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onnected People icon">
            <a:extLst>
              <a:ext uri="{FF2B5EF4-FFF2-40B4-BE49-F238E27FC236}">
                <a16:creationId xmlns:a16="http://schemas.microsoft.com/office/drawing/2014/main" id="{3D5BA748-D185-44AB-8EDD-8B6F376ED6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3897" y="249713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Teamwork icon">
            <a:extLst>
              <a:ext uri="{FF2B5EF4-FFF2-40B4-BE49-F238E27FC236}">
                <a16:creationId xmlns:a16="http://schemas.microsoft.com/office/drawing/2014/main" id="{0968F24C-F3B6-4AB6-9719-D9D272F854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9659" y="249713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Present icon">
            <a:extLst>
              <a:ext uri="{FF2B5EF4-FFF2-40B4-BE49-F238E27FC236}">
                <a16:creationId xmlns:a16="http://schemas.microsoft.com/office/drawing/2014/main" id="{BF054709-D8C4-4CB6-B38A-5BF84BE942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8135" y="2497133"/>
            <a:ext cx="621097" cy="62109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5D7CCDA7-A447-44CF-BE0A-B6F3AB624D4B}"/>
              </a:ext>
            </a:extLst>
          </p:cNvPr>
          <p:cNvSpPr/>
          <p:nvPr/>
        </p:nvSpPr>
        <p:spPr>
          <a:xfrm>
            <a:off x="4499532" y="3404428"/>
            <a:ext cx="1453151" cy="60284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Confidence</a:t>
            </a:r>
          </a:p>
        </p:txBody>
      </p:sp>
      <p:sp>
        <p:nvSpPr>
          <p:cNvPr id="29" name="Rectangle: Rounded Corners 28">
            <a:extLst>
              <a:ext uri="{FF2B5EF4-FFF2-40B4-BE49-F238E27FC236}">
                <a16:creationId xmlns:a16="http://schemas.microsoft.com/office/drawing/2014/main" id="{12561953-88F0-414B-90F4-A3DAA5C55C01}"/>
              </a:ext>
            </a:extLst>
          </p:cNvPr>
          <p:cNvSpPr/>
          <p:nvPr/>
        </p:nvSpPr>
        <p:spPr>
          <a:xfrm>
            <a:off x="2378190" y="3404428"/>
            <a:ext cx="1453151" cy="60284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Reliability</a:t>
            </a:r>
          </a:p>
        </p:txBody>
      </p:sp>
      <p:sp>
        <p:nvSpPr>
          <p:cNvPr id="30" name="Rectangle: Rounded Corners 29">
            <a:extLst>
              <a:ext uri="{FF2B5EF4-FFF2-40B4-BE49-F238E27FC236}">
                <a16:creationId xmlns:a16="http://schemas.microsoft.com/office/drawing/2014/main" id="{80B04586-67CB-4F9C-A1E6-6D196274658F}"/>
              </a:ext>
            </a:extLst>
          </p:cNvPr>
          <p:cNvSpPr/>
          <p:nvPr/>
        </p:nvSpPr>
        <p:spPr>
          <a:xfrm>
            <a:off x="6620874" y="3404428"/>
            <a:ext cx="1629147" cy="60284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Resilience</a:t>
            </a:r>
          </a:p>
        </p:txBody>
      </p:sp>
      <p:sp>
        <p:nvSpPr>
          <p:cNvPr id="32" name="Rectangle: Rounded Corners 31">
            <a:extLst>
              <a:ext uri="{FF2B5EF4-FFF2-40B4-BE49-F238E27FC236}">
                <a16:creationId xmlns:a16="http://schemas.microsoft.com/office/drawing/2014/main" id="{82AB96C3-C958-4945-873A-B17F855B695A}"/>
              </a:ext>
            </a:extLst>
          </p:cNvPr>
          <p:cNvSpPr/>
          <p:nvPr/>
        </p:nvSpPr>
        <p:spPr>
          <a:xfrm>
            <a:off x="256848" y="3404428"/>
            <a:ext cx="1453151" cy="60284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Positive Attitude</a:t>
            </a:r>
          </a:p>
        </p:txBody>
      </p:sp>
      <p:pic>
        <p:nvPicPr>
          <p:cNvPr id="34" name="Picture 2" descr="Solve Problem icon">
            <a:extLst>
              <a:ext uri="{FF2B5EF4-FFF2-40B4-BE49-F238E27FC236}">
                <a16:creationId xmlns:a16="http://schemas.microsoft.com/office/drawing/2014/main" id="{82335104-13C2-4187-AE3D-98BC10B9EC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3565" y="339530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ommunication icon">
            <a:extLst>
              <a:ext uri="{FF2B5EF4-FFF2-40B4-BE49-F238E27FC236}">
                <a16:creationId xmlns:a16="http://schemas.microsoft.com/office/drawing/2014/main" id="{347EAB00-B4EE-494D-9EA9-2EBF853D1F87}"/>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854888" y="339530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Checked icon">
            <a:extLst>
              <a:ext uri="{FF2B5EF4-FFF2-40B4-BE49-F238E27FC236}">
                <a16:creationId xmlns:a16="http://schemas.microsoft.com/office/drawing/2014/main" id="{417205BD-C281-494D-B808-80F9A8CBB6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76230" y="339530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Goal icon">
            <a:extLst>
              <a:ext uri="{FF2B5EF4-FFF2-40B4-BE49-F238E27FC236}">
                <a16:creationId xmlns:a16="http://schemas.microsoft.com/office/drawing/2014/main" id="{FFF8B50C-F624-4084-9466-916E5238DF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33546" y="3395303"/>
            <a:ext cx="621097" cy="62109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2645D889-4515-4F66-A2D9-5F590D60CBA1}"/>
              </a:ext>
            </a:extLst>
          </p:cNvPr>
          <p:cNvSpPr/>
          <p:nvPr/>
        </p:nvSpPr>
        <p:spPr>
          <a:xfrm>
            <a:off x="251685" y="4284075"/>
            <a:ext cx="2698597" cy="913378"/>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reflection (1-2 mins)</a:t>
            </a:r>
          </a:p>
          <a:p>
            <a:pPr algn="ctr"/>
            <a:r>
              <a:rPr lang="en-GB" sz="1600" dirty="0">
                <a:solidFill>
                  <a:schemeClr val="tx1"/>
                </a:solidFill>
                <a:latin typeface="Century Gothic" panose="020B0502020202020204" pitchFamily="34" charset="0"/>
                <a:cs typeface="Arial" panose="020B0604020202020204" pitchFamily="34" charset="0"/>
              </a:rPr>
              <a:t>How many did you come up with? </a:t>
            </a:r>
            <a:endParaRPr lang="en-GB" sz="1600"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519C8DCF-0A47-4D10-A717-071247FF70CD}"/>
              </a:ext>
            </a:extLst>
          </p:cNvPr>
          <p:cNvSpPr/>
          <p:nvPr/>
        </p:nvSpPr>
        <p:spPr>
          <a:xfrm>
            <a:off x="4692294" y="5404682"/>
            <a:ext cx="4202368" cy="113008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Skills shortage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there are not enough people available with the skills needed to do the jobs, which need to be done.</a:t>
            </a:r>
            <a:endPar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44" name="Pentagon 20">
            <a:extLst>
              <a:ext uri="{FF2B5EF4-FFF2-40B4-BE49-F238E27FC236}">
                <a16:creationId xmlns:a16="http://schemas.microsoft.com/office/drawing/2014/main" id="{2EC98D71-1338-4900-B217-4D36262BC0DD}"/>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45" name="Shape 114">
            <a:extLst>
              <a:ext uri="{FF2B5EF4-FFF2-40B4-BE49-F238E27FC236}">
                <a16:creationId xmlns:a16="http://schemas.microsoft.com/office/drawing/2014/main" id="{014F6736-5CBA-44FF-8BE2-75FAAC581F0A}"/>
              </a:ext>
            </a:extLst>
          </p:cNvPr>
          <p:cNvSpPr/>
          <p:nvPr/>
        </p:nvSpPr>
        <p:spPr>
          <a:xfrm>
            <a:off x="780384" y="245570"/>
            <a:ext cx="8250116"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Soft Skills – What are they and why do you need them?</a:t>
            </a:r>
          </a:p>
        </p:txBody>
      </p:sp>
    </p:spTree>
    <p:extLst>
      <p:ext uri="{BB962C8B-B14F-4D97-AF65-F5344CB8AC3E}">
        <p14:creationId xmlns:p14="http://schemas.microsoft.com/office/powerpoint/2010/main" val="4850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28" grpId="0" animBg="1"/>
      <p:bldP spid="31" grpId="0" animBg="1"/>
      <p:bldP spid="33" grpId="0" animBg="1"/>
      <p:bldP spid="27" grpId="0" animBg="1"/>
      <p:bldP spid="29" grpId="0" animBg="1"/>
      <p:bldP spid="30" grpId="0" animBg="1"/>
      <p:bldP spid="32"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Ear outline">
            <a:extLst>
              <a:ext uri="{FF2B5EF4-FFF2-40B4-BE49-F238E27FC236}">
                <a16:creationId xmlns:a16="http://schemas.microsoft.com/office/drawing/2014/main" id="{76212C1B-EE6D-4DD2-86E8-9E7E23F41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2363" y="2319388"/>
            <a:ext cx="4876800" cy="4876800"/>
          </a:xfrm>
          <a:prstGeom prst="rect">
            <a:avLst/>
          </a:prstGeom>
        </p:spPr>
      </p:pic>
      <p:pic>
        <p:nvPicPr>
          <p:cNvPr id="5" name="Graphic 4" descr="Chat outline">
            <a:extLst>
              <a:ext uri="{FF2B5EF4-FFF2-40B4-BE49-F238E27FC236}">
                <a16:creationId xmlns:a16="http://schemas.microsoft.com/office/drawing/2014/main" id="{CA72C646-6BA6-4722-BBE6-794D7A311F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196" y="418429"/>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9" name="Rectangle: Rounded Corners 28">
            <a:extLst>
              <a:ext uri="{FF2B5EF4-FFF2-40B4-BE49-F238E27FC236}">
                <a16:creationId xmlns:a16="http://schemas.microsoft.com/office/drawing/2014/main" id="{12561953-88F0-414B-90F4-A3DAA5C55C01}"/>
              </a:ext>
            </a:extLst>
          </p:cNvPr>
          <p:cNvSpPr/>
          <p:nvPr/>
        </p:nvSpPr>
        <p:spPr>
          <a:xfrm>
            <a:off x="267258" y="3232539"/>
            <a:ext cx="4059131" cy="1078901"/>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Next time you’re about to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text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friend or relative,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pick up the phone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and have a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conversation</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instead.  </a:t>
            </a:r>
          </a:p>
        </p:txBody>
      </p:sp>
      <p:sp>
        <p:nvSpPr>
          <p:cNvPr id="31" name="Rectangle: Rounded Corners 30">
            <a:extLst>
              <a:ext uri="{FF2B5EF4-FFF2-40B4-BE49-F238E27FC236}">
                <a16:creationId xmlns:a16="http://schemas.microsoft.com/office/drawing/2014/main" id="{5302187B-58EE-4DA3-AF98-3EEA3ACBD95A}"/>
              </a:ext>
            </a:extLst>
          </p:cNvPr>
          <p:cNvSpPr/>
          <p:nvPr/>
        </p:nvSpPr>
        <p:spPr>
          <a:xfrm>
            <a:off x="267258" y="1955237"/>
            <a:ext cx="4059131" cy="107890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Get a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part-time job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 do some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volunteering</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These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ways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talk to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different people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33" name="Rectangle: Rounded Corners 32">
            <a:extLst>
              <a:ext uri="{FF2B5EF4-FFF2-40B4-BE49-F238E27FC236}">
                <a16:creationId xmlns:a16="http://schemas.microsoft.com/office/drawing/2014/main" id="{18C9486F-2C9A-421F-99E3-3D16474BD6FF}"/>
              </a:ext>
            </a:extLst>
          </p:cNvPr>
          <p:cNvSpPr/>
          <p:nvPr/>
        </p:nvSpPr>
        <p:spPr>
          <a:xfrm>
            <a:off x="267258" y="998343"/>
            <a:ext cx="8627404" cy="749344"/>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communication skills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are the number one skill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employers in Berkshire look for</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Here are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some ideas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for improving your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communication</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skills.  </a:t>
            </a:r>
          </a:p>
        </p:txBody>
      </p:sp>
      <p:sp>
        <p:nvSpPr>
          <p:cNvPr id="48" name="Rectangle: Rounded Corners 47">
            <a:extLst>
              <a:ext uri="{FF2B5EF4-FFF2-40B4-BE49-F238E27FC236}">
                <a16:creationId xmlns:a16="http://schemas.microsoft.com/office/drawing/2014/main" id="{57754A94-7BF3-4F74-BB03-499FD7A2105E}"/>
              </a:ext>
            </a:extLst>
          </p:cNvPr>
          <p:cNvSpPr/>
          <p:nvPr/>
        </p:nvSpPr>
        <p:spPr>
          <a:xfrm>
            <a:off x="4831293" y="4535329"/>
            <a:ext cx="4059131" cy="1078901"/>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Think about your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body language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do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smile and look people in the eye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meet</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or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speak to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them?</a:t>
            </a:r>
          </a:p>
        </p:txBody>
      </p:sp>
      <p:sp>
        <p:nvSpPr>
          <p:cNvPr id="49" name="Rectangle: Rounded Corners 48">
            <a:extLst>
              <a:ext uri="{FF2B5EF4-FFF2-40B4-BE49-F238E27FC236}">
                <a16:creationId xmlns:a16="http://schemas.microsoft.com/office/drawing/2014/main" id="{0B631A6E-C156-4504-816E-4E2F27E82044}"/>
              </a:ext>
            </a:extLst>
          </p:cNvPr>
          <p:cNvSpPr/>
          <p:nvPr/>
        </p:nvSpPr>
        <p:spPr>
          <a:xfrm>
            <a:off x="4831293" y="3233396"/>
            <a:ext cx="4059131" cy="107890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Get into the habit of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checking emails or texts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before sending to make sure you have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corrected any errors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50" name="Rectangle: Rounded Corners 49">
            <a:extLst>
              <a:ext uri="{FF2B5EF4-FFF2-40B4-BE49-F238E27FC236}">
                <a16:creationId xmlns:a16="http://schemas.microsoft.com/office/drawing/2014/main" id="{B60E028F-785C-4E8A-A21E-D21E0BB38780}"/>
              </a:ext>
            </a:extLst>
          </p:cNvPr>
          <p:cNvSpPr/>
          <p:nvPr/>
        </p:nvSpPr>
        <p:spPr>
          <a:xfrm>
            <a:off x="267258" y="5763176"/>
            <a:ext cx="8623166" cy="842457"/>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Class discussion (2-3 mins)</a:t>
            </a:r>
          </a:p>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What opportunities are there in your area to develop your communication skills?</a:t>
            </a:r>
          </a:p>
        </p:txBody>
      </p:sp>
      <p:pic>
        <p:nvPicPr>
          <p:cNvPr id="1026" name="Picture 2" descr="Customer Support icon">
            <a:extLst>
              <a:ext uri="{FF2B5EF4-FFF2-40B4-BE49-F238E27FC236}">
                <a16:creationId xmlns:a16="http://schemas.microsoft.com/office/drawing/2014/main" id="{749F4754-37E3-4D20-B19F-C537D973D2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7177" y="206668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laborating In Circle icon">
            <a:extLst>
              <a:ext uri="{FF2B5EF4-FFF2-40B4-BE49-F238E27FC236}">
                <a16:creationId xmlns:a16="http://schemas.microsoft.com/office/drawing/2014/main" id="{77D8D355-4FF8-4810-B6F7-2F035BFC3B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2365" y="203463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working icon">
            <a:extLst>
              <a:ext uri="{FF2B5EF4-FFF2-40B4-BE49-F238E27FC236}">
                <a16:creationId xmlns:a16="http://schemas.microsoft.com/office/drawing/2014/main" id="{578EE324-EFE8-4BF8-8EFE-3B747C2F8D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7553" y="206668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miling Mouth icon">
            <a:extLst>
              <a:ext uri="{FF2B5EF4-FFF2-40B4-BE49-F238E27FC236}">
                <a16:creationId xmlns:a16="http://schemas.microsoft.com/office/drawing/2014/main" id="{26157D57-8369-4981-A676-50FC5DC8AB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464" y="461480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yes Cartoon icon">
            <a:extLst>
              <a:ext uri="{FF2B5EF4-FFF2-40B4-BE49-F238E27FC236}">
                <a16:creationId xmlns:a16="http://schemas.microsoft.com/office/drawing/2014/main" id="{2B311704-70A0-4872-B412-D82D1CF053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9623" y="463365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at icon">
            <a:extLst>
              <a:ext uri="{FF2B5EF4-FFF2-40B4-BE49-F238E27FC236}">
                <a16:creationId xmlns:a16="http://schemas.microsoft.com/office/drawing/2014/main" id="{9E879269-B526-46D8-97C1-E226FE2F8C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1989" y="466605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69CA2E7-7BEC-4851-BE62-B624CC27B754}"/>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pic>
        <p:nvPicPr>
          <p:cNvPr id="20" name="Picture 19" descr="Berkshire Opportunities logo">
            <a:extLst>
              <a:ext uri="{FF2B5EF4-FFF2-40B4-BE49-F238E27FC236}">
                <a16:creationId xmlns:a16="http://schemas.microsoft.com/office/drawing/2014/main" id="{DB74A89E-FE69-46C1-BFB5-B487ACDF98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5F746AA5-308B-428D-93DD-68598ED5D0D4}"/>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Look who’s talking</a:t>
            </a:r>
          </a:p>
        </p:txBody>
      </p:sp>
    </p:spTree>
    <p:extLst>
      <p:ext uri="{BB962C8B-B14F-4D97-AF65-F5344CB8AC3E}">
        <p14:creationId xmlns:p14="http://schemas.microsoft.com/office/powerpoint/2010/main" val="104196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descr="Group of people outline">
            <a:extLst>
              <a:ext uri="{FF2B5EF4-FFF2-40B4-BE49-F238E27FC236}">
                <a16:creationId xmlns:a16="http://schemas.microsoft.com/office/drawing/2014/main" id="{85AE0F07-6ED8-444D-9A12-5F4266127A2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1661" y="2013815"/>
            <a:ext cx="4876798" cy="4876798"/>
          </a:xfrm>
          <a:prstGeom prst="rect">
            <a:avLst/>
          </a:prstGeom>
        </p:spPr>
      </p:pic>
      <p:pic>
        <p:nvPicPr>
          <p:cNvPr id="35" name="Graphic 34" descr="Scales of justice outline">
            <a:extLst>
              <a:ext uri="{FF2B5EF4-FFF2-40B4-BE49-F238E27FC236}">
                <a16:creationId xmlns:a16="http://schemas.microsoft.com/office/drawing/2014/main" id="{265B306F-F029-49DD-BCC8-F1481169352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9829" y="757797"/>
            <a:ext cx="4876798" cy="4876798"/>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4" name="Rectangle: Rounded Corners 23">
            <a:extLst>
              <a:ext uri="{FF2B5EF4-FFF2-40B4-BE49-F238E27FC236}">
                <a16:creationId xmlns:a16="http://schemas.microsoft.com/office/drawing/2014/main" id="{92960CC1-2B87-484D-B441-0585B4428A8C}"/>
              </a:ext>
            </a:extLst>
          </p:cNvPr>
          <p:cNvSpPr/>
          <p:nvPr/>
        </p:nvSpPr>
        <p:spPr>
          <a:xfrm>
            <a:off x="267257" y="1854314"/>
            <a:ext cx="4197249" cy="1738081"/>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Individual activity (1-2 mins)</a:t>
            </a:r>
          </a:p>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Write down the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top three responsibilities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you think you, as an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employee</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would have at work. Then, share your ideas as a class. Click for some examples!</a:t>
            </a:r>
          </a:p>
        </p:txBody>
      </p:sp>
      <p:sp>
        <p:nvSpPr>
          <p:cNvPr id="15" name="Rectangle: Rounded Corners 14">
            <a:extLst>
              <a:ext uri="{FF2B5EF4-FFF2-40B4-BE49-F238E27FC236}">
                <a16:creationId xmlns:a16="http://schemas.microsoft.com/office/drawing/2014/main" id="{286B7F37-4942-4867-9F43-EF40DC15DA14}"/>
              </a:ext>
            </a:extLst>
          </p:cNvPr>
          <p:cNvSpPr/>
          <p:nvPr/>
        </p:nvSpPr>
        <p:spPr>
          <a:xfrm>
            <a:off x="267257" y="997198"/>
            <a:ext cx="8609486" cy="684609"/>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Both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employers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and their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employees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have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rights and responsibilities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the workplace.  It is important that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know about both</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CEE563B3-7EC9-4B84-9965-06E5388C4B84}"/>
              </a:ext>
            </a:extLst>
          </p:cNvPr>
          <p:cNvSpPr/>
          <p:nvPr/>
        </p:nvSpPr>
        <p:spPr>
          <a:xfrm>
            <a:off x="4679495" y="1854314"/>
            <a:ext cx="4197248" cy="1738081"/>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Individual activity (1-2 mins)</a:t>
            </a:r>
          </a:p>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Now write down the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top three responsibilities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you think an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employer</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would have at work. Compare your answers as a class. Click for some ideas.</a:t>
            </a:r>
          </a:p>
        </p:txBody>
      </p:sp>
      <p:pic>
        <p:nvPicPr>
          <p:cNvPr id="1026" name="Picture 2" descr="Note icon">
            <a:extLst>
              <a:ext uri="{FF2B5EF4-FFF2-40B4-BE49-F238E27FC236}">
                <a16:creationId xmlns:a16="http://schemas.microsoft.com/office/drawing/2014/main" id="{2D0B465A-B6F9-486D-B4A9-5D1E990AC1D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3354" y="583587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ll Point Pen icon">
            <a:extLst>
              <a:ext uri="{FF2B5EF4-FFF2-40B4-BE49-F238E27FC236}">
                <a16:creationId xmlns:a16="http://schemas.microsoft.com/office/drawing/2014/main" id="{A1D07DAD-16C6-43E9-A05A-BF4DA0CD41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058409" y="583587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0553D604-9144-4D09-B99B-400CC5F41248}"/>
              </a:ext>
            </a:extLst>
          </p:cNvPr>
          <p:cNvSpPr/>
          <p:nvPr/>
        </p:nvSpPr>
        <p:spPr>
          <a:xfrm>
            <a:off x="274106" y="3771328"/>
            <a:ext cx="4190400" cy="56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Being dressed appropriately</a:t>
            </a:r>
          </a:p>
        </p:txBody>
      </p:sp>
      <p:sp>
        <p:nvSpPr>
          <p:cNvPr id="26" name="Rectangle: Rounded Corners 25">
            <a:extLst>
              <a:ext uri="{FF2B5EF4-FFF2-40B4-BE49-F238E27FC236}">
                <a16:creationId xmlns:a16="http://schemas.microsoft.com/office/drawing/2014/main" id="{F3AF5469-E346-4B56-8FFC-60371D80966C}"/>
              </a:ext>
            </a:extLst>
          </p:cNvPr>
          <p:cNvSpPr/>
          <p:nvPr/>
        </p:nvSpPr>
        <p:spPr>
          <a:xfrm>
            <a:off x="4686361" y="5233059"/>
            <a:ext cx="4190400" cy="56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Keeping everyone safe</a:t>
            </a:r>
          </a:p>
        </p:txBody>
      </p:sp>
      <p:sp>
        <p:nvSpPr>
          <p:cNvPr id="27" name="Rectangle: Rounded Corners 26">
            <a:extLst>
              <a:ext uri="{FF2B5EF4-FFF2-40B4-BE49-F238E27FC236}">
                <a16:creationId xmlns:a16="http://schemas.microsoft.com/office/drawing/2014/main" id="{91980489-E2F5-46C8-88F4-860C6243F4A7}"/>
              </a:ext>
            </a:extLst>
          </p:cNvPr>
          <p:cNvSpPr/>
          <p:nvPr/>
        </p:nvSpPr>
        <p:spPr>
          <a:xfrm>
            <a:off x="4686361" y="3776618"/>
            <a:ext cx="4190400" cy="56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Ensuring equality</a:t>
            </a:r>
          </a:p>
        </p:txBody>
      </p:sp>
      <p:sp>
        <p:nvSpPr>
          <p:cNvPr id="28" name="Rectangle: Rounded Corners 27">
            <a:extLst>
              <a:ext uri="{FF2B5EF4-FFF2-40B4-BE49-F238E27FC236}">
                <a16:creationId xmlns:a16="http://schemas.microsoft.com/office/drawing/2014/main" id="{8CB67E65-8B2C-425A-97DF-3E8E6B5BB8B9}"/>
              </a:ext>
            </a:extLst>
          </p:cNvPr>
          <p:cNvSpPr/>
          <p:nvPr/>
        </p:nvSpPr>
        <p:spPr>
          <a:xfrm>
            <a:off x="4686361" y="4504839"/>
            <a:ext cx="4190400" cy="561600"/>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Sickness and holidays</a:t>
            </a:r>
          </a:p>
        </p:txBody>
      </p:sp>
      <p:sp>
        <p:nvSpPr>
          <p:cNvPr id="30" name="Rectangle: Rounded Corners 29">
            <a:extLst>
              <a:ext uri="{FF2B5EF4-FFF2-40B4-BE49-F238E27FC236}">
                <a16:creationId xmlns:a16="http://schemas.microsoft.com/office/drawing/2014/main" id="{23887365-2664-411F-A62B-60F09A8F3B1D}"/>
              </a:ext>
            </a:extLst>
          </p:cNvPr>
          <p:cNvSpPr/>
          <p:nvPr/>
        </p:nvSpPr>
        <p:spPr>
          <a:xfrm>
            <a:off x="274106" y="5233059"/>
            <a:ext cx="4190400" cy="561600"/>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Completing the task/job</a:t>
            </a:r>
          </a:p>
        </p:txBody>
      </p:sp>
      <p:sp>
        <p:nvSpPr>
          <p:cNvPr id="31" name="Rectangle: Rounded Corners 30">
            <a:extLst>
              <a:ext uri="{FF2B5EF4-FFF2-40B4-BE49-F238E27FC236}">
                <a16:creationId xmlns:a16="http://schemas.microsoft.com/office/drawing/2014/main" id="{FDA489F0-105C-4B0C-86E8-98D62080CE5A}"/>
              </a:ext>
            </a:extLst>
          </p:cNvPr>
          <p:cNvSpPr/>
          <p:nvPr/>
        </p:nvSpPr>
        <p:spPr>
          <a:xfrm>
            <a:off x="267240" y="4502193"/>
            <a:ext cx="4190400" cy="56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Turning up on time</a:t>
            </a:r>
          </a:p>
        </p:txBody>
      </p:sp>
      <p:sp>
        <p:nvSpPr>
          <p:cNvPr id="21" name="Pentagon 20">
            <a:extLst>
              <a:ext uri="{FF2B5EF4-FFF2-40B4-BE49-F238E27FC236}">
                <a16:creationId xmlns:a16="http://schemas.microsoft.com/office/drawing/2014/main" id="{51201F9C-56BB-41C8-B38C-EE651269BE53}"/>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pic>
        <p:nvPicPr>
          <p:cNvPr id="22" name="Picture 21" descr="Berkshire Opportunities logo">
            <a:extLst>
              <a:ext uri="{FF2B5EF4-FFF2-40B4-BE49-F238E27FC236}">
                <a16:creationId xmlns:a16="http://schemas.microsoft.com/office/drawing/2014/main" id="{54EE8D22-E765-44D3-A340-1B5EAE0EDD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114">
            <a:extLst>
              <a:ext uri="{FF2B5EF4-FFF2-40B4-BE49-F238E27FC236}">
                <a16:creationId xmlns:a16="http://schemas.microsoft.com/office/drawing/2014/main" id="{B816EC8F-584E-40D1-8EE4-A77586244378}"/>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your future</a:t>
            </a:r>
          </a:p>
        </p:txBody>
      </p:sp>
      <p:sp>
        <p:nvSpPr>
          <p:cNvPr id="33" name="Rectangle: Rounded Corners 32">
            <a:extLst>
              <a:ext uri="{FF2B5EF4-FFF2-40B4-BE49-F238E27FC236}">
                <a16:creationId xmlns:a16="http://schemas.microsoft.com/office/drawing/2014/main" id="{4AFE8A46-96F5-4FD0-A7F9-E9DB9A907B94}"/>
              </a:ext>
            </a:extLst>
          </p:cNvPr>
          <p:cNvSpPr/>
          <p:nvPr/>
        </p:nvSpPr>
        <p:spPr>
          <a:xfrm>
            <a:off x="1208721" y="5982746"/>
            <a:ext cx="6726558" cy="609437"/>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How many of these apply to both employees and employers?</a:t>
            </a:r>
          </a:p>
        </p:txBody>
      </p:sp>
    </p:spTree>
    <p:extLst>
      <p:ext uri="{BB962C8B-B14F-4D97-AF65-F5344CB8AC3E}">
        <p14:creationId xmlns:p14="http://schemas.microsoft.com/office/powerpoint/2010/main" val="141005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500"/>
                                        <p:tgtEl>
                                          <p:spTgt spid="1026"/>
                                        </p:tgtEl>
                                      </p:cBhvr>
                                    </p:animEffect>
                                  </p:childTnLst>
                                </p:cTn>
                              </p:par>
                              <p:par>
                                <p:cTn id="46" presetID="10" presetClass="entr" presetSubtype="0" fill="hold" nodeType="with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animBg="1"/>
      <p:bldP spid="25" grpId="0" animBg="1"/>
      <p:bldP spid="26" grpId="0" animBg="1"/>
      <p:bldP spid="27" grpId="0" animBg="1"/>
      <p:bldP spid="28" grpId="0" animBg="1"/>
      <p:bldP spid="30" grpId="0" animBg="1"/>
      <p:bldP spid="31" grpId="0" animBg="1"/>
      <p:bldP spid="3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2517</TotalTime>
  <Words>3539</Words>
  <Application>Microsoft Office PowerPoint</Application>
  <PresentationFormat>On-screen Show (4:3)</PresentationFormat>
  <Paragraphs>405</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Lato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191</cp:revision>
  <cp:lastPrinted>2021-06-09T09:02:24Z</cp:lastPrinted>
  <dcterms:created xsi:type="dcterms:W3CDTF">2021-02-15T13:09:11Z</dcterms:created>
  <dcterms:modified xsi:type="dcterms:W3CDTF">2021-06-28T15:23:07Z</dcterms:modified>
</cp:coreProperties>
</file>