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notesMasterIdLst>
    <p:notesMasterId r:id="rId45"/>
  </p:notesMasterIdLst>
  <p:handoutMasterIdLst>
    <p:handoutMasterId r:id="rId46"/>
  </p:handoutMasterIdLst>
  <p:sldIdLst>
    <p:sldId id="256" r:id="rId6"/>
    <p:sldId id="332" r:id="rId7"/>
    <p:sldId id="322" r:id="rId8"/>
    <p:sldId id="259" r:id="rId9"/>
    <p:sldId id="258" r:id="rId10"/>
    <p:sldId id="308" r:id="rId11"/>
    <p:sldId id="325" r:id="rId12"/>
    <p:sldId id="326" r:id="rId13"/>
    <p:sldId id="327" r:id="rId14"/>
    <p:sldId id="338" r:id="rId15"/>
    <p:sldId id="339" r:id="rId16"/>
    <p:sldId id="340" r:id="rId17"/>
    <p:sldId id="341" r:id="rId18"/>
    <p:sldId id="337" r:id="rId19"/>
    <p:sldId id="329" r:id="rId20"/>
    <p:sldId id="305" r:id="rId21"/>
    <p:sldId id="263" r:id="rId22"/>
    <p:sldId id="279" r:id="rId23"/>
    <p:sldId id="334" r:id="rId24"/>
    <p:sldId id="283" r:id="rId25"/>
    <p:sldId id="266" r:id="rId26"/>
    <p:sldId id="267" r:id="rId27"/>
    <p:sldId id="273" r:id="rId28"/>
    <p:sldId id="311" r:id="rId29"/>
    <p:sldId id="268" r:id="rId30"/>
    <p:sldId id="274" r:id="rId31"/>
    <p:sldId id="312" r:id="rId32"/>
    <p:sldId id="269" r:id="rId33"/>
    <p:sldId id="275" r:id="rId34"/>
    <p:sldId id="313" r:id="rId35"/>
    <p:sldId id="270" r:id="rId36"/>
    <p:sldId id="276" r:id="rId37"/>
    <p:sldId id="314" r:id="rId38"/>
    <p:sldId id="271" r:id="rId39"/>
    <p:sldId id="277" r:id="rId40"/>
    <p:sldId id="315" r:id="rId41"/>
    <p:sldId id="272" r:id="rId42"/>
    <p:sldId id="278" r:id="rId43"/>
    <p:sldId id="31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529" userDrawn="1">
          <p15:clr>
            <a:srgbClr val="A4A3A4"/>
          </p15:clr>
        </p15:guide>
        <p15:guide id="3" pos="801" userDrawn="1">
          <p15:clr>
            <a:srgbClr val="A4A3A4"/>
          </p15:clr>
        </p15:guide>
        <p15:guide id="4" pos="7151" userDrawn="1">
          <p15:clr>
            <a:srgbClr val="A4A3A4"/>
          </p15:clr>
        </p15:guide>
        <p15:guide id="5" orient="horz" pos="4088" userDrawn="1">
          <p15:clr>
            <a:srgbClr val="A4A3A4"/>
          </p15:clr>
        </p15:guide>
        <p15:guide id="6" orient="horz" pos="709" userDrawn="1">
          <p15:clr>
            <a:srgbClr val="A4A3A4"/>
          </p15:clr>
        </p15:guide>
        <p15:guide id="8" orient="horz" pos="3838" userDrawn="1">
          <p15:clr>
            <a:srgbClr val="A4A3A4"/>
          </p15:clr>
        </p15:guide>
        <p15:guide id="10" orient="horz" pos="2160" userDrawn="1">
          <p15:clr>
            <a:srgbClr val="A4A3A4"/>
          </p15:clr>
        </p15:guide>
        <p15:guide id="11" pos="4951" userDrawn="1">
          <p15:clr>
            <a:srgbClr val="A4A3A4"/>
          </p15:clr>
        </p15:guide>
        <p15:guide id="1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F0CAE-465C-4EF1-BF0A-A29F5204D5A2}" v="7" dt="2022-06-17T10:40:19.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2308" autoAdjust="0"/>
  </p:normalViewPr>
  <p:slideViewPr>
    <p:cSldViewPr snapToGrid="0" showGuides="1">
      <p:cViewPr varScale="1">
        <p:scale>
          <a:sx n="58" d="100"/>
          <a:sy n="58" d="100"/>
        </p:scale>
        <p:origin x="1172" y="52"/>
      </p:cViewPr>
      <p:guideLst>
        <p:guide orient="horz" pos="232"/>
        <p:guide pos="529"/>
        <p:guide pos="801"/>
        <p:guide pos="7151"/>
        <p:guide orient="horz" pos="4088"/>
        <p:guide orient="horz" pos="709"/>
        <p:guide orient="horz" pos="3838"/>
        <p:guide orient="horz" pos="2160"/>
        <p:guide pos="4951"/>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xter Levick" userId="cfead303-d38c-40a9-9e05-c9b454a5ec9d" providerId="ADAL" clId="{275F0CAE-465C-4EF1-BF0A-A29F5204D5A2}"/>
    <pc:docChg chg="undo custSel modSld">
      <pc:chgData name="Dexter Levick" userId="cfead303-d38c-40a9-9e05-c9b454a5ec9d" providerId="ADAL" clId="{275F0CAE-465C-4EF1-BF0A-A29F5204D5A2}" dt="2022-06-17T10:40:00.044" v="1692" actId="3626"/>
      <pc:docMkLst>
        <pc:docMk/>
      </pc:docMkLst>
      <pc:sldChg chg="modSp mod">
        <pc:chgData name="Dexter Levick" userId="cfead303-d38c-40a9-9e05-c9b454a5ec9d" providerId="ADAL" clId="{275F0CAE-465C-4EF1-BF0A-A29F5204D5A2}" dt="2022-06-17T09:43:33.622" v="565" actId="20577"/>
        <pc:sldMkLst>
          <pc:docMk/>
          <pc:sldMk cId="4122218767" sldId="258"/>
        </pc:sldMkLst>
        <pc:spChg chg="mod">
          <ac:chgData name="Dexter Levick" userId="cfead303-d38c-40a9-9e05-c9b454a5ec9d" providerId="ADAL" clId="{275F0CAE-465C-4EF1-BF0A-A29F5204D5A2}" dt="2022-06-14T08:36:30.853" v="59" actId="20577"/>
          <ac:spMkLst>
            <pc:docMk/>
            <pc:sldMk cId="4122218767" sldId="258"/>
            <ac:spMk id="5" creationId="{4155AF48-89AA-4413-87CD-4865A9A592CB}"/>
          </ac:spMkLst>
        </pc:spChg>
        <pc:spChg chg="mod">
          <ac:chgData name="Dexter Levick" userId="cfead303-d38c-40a9-9e05-c9b454a5ec9d" providerId="ADAL" clId="{275F0CAE-465C-4EF1-BF0A-A29F5204D5A2}" dt="2022-06-17T09:43:33.622" v="565" actId="20577"/>
          <ac:spMkLst>
            <pc:docMk/>
            <pc:sldMk cId="4122218767" sldId="258"/>
            <ac:spMk id="11" creationId="{80ACA460-1E29-8B20-6E1F-0683C0AA5133}"/>
          </ac:spMkLst>
        </pc:spChg>
        <pc:spChg chg="mod">
          <ac:chgData name="Dexter Levick" userId="cfead303-d38c-40a9-9e05-c9b454a5ec9d" providerId="ADAL" clId="{275F0CAE-465C-4EF1-BF0A-A29F5204D5A2}" dt="2022-06-14T08:39:00.963" v="128" actId="20577"/>
          <ac:spMkLst>
            <pc:docMk/>
            <pc:sldMk cId="4122218767" sldId="258"/>
            <ac:spMk id="12" creationId="{B7357A17-3E65-BB9B-245A-23D10CDADFCE}"/>
          </ac:spMkLst>
        </pc:spChg>
        <pc:spChg chg="mod">
          <ac:chgData name="Dexter Levick" userId="cfead303-d38c-40a9-9e05-c9b454a5ec9d" providerId="ADAL" clId="{275F0CAE-465C-4EF1-BF0A-A29F5204D5A2}" dt="2022-06-14T08:38:29.107" v="120" actId="404"/>
          <ac:spMkLst>
            <pc:docMk/>
            <pc:sldMk cId="4122218767" sldId="258"/>
            <ac:spMk id="13" creationId="{052F35CF-041A-45BC-BD84-538FE88CA84D}"/>
          </ac:spMkLst>
        </pc:spChg>
        <pc:spChg chg="mod">
          <ac:chgData name="Dexter Levick" userId="cfead303-d38c-40a9-9e05-c9b454a5ec9d" providerId="ADAL" clId="{275F0CAE-465C-4EF1-BF0A-A29F5204D5A2}" dt="2022-06-14T08:38:42.857" v="127" actId="20577"/>
          <ac:spMkLst>
            <pc:docMk/>
            <pc:sldMk cId="4122218767" sldId="258"/>
            <ac:spMk id="19" creationId="{BEC62377-94A2-8A3E-1A30-86826088EC5E}"/>
          </ac:spMkLst>
        </pc:spChg>
      </pc:sldChg>
      <pc:sldChg chg="modSp mod">
        <pc:chgData name="Dexter Levick" userId="cfead303-d38c-40a9-9e05-c9b454a5ec9d" providerId="ADAL" clId="{275F0CAE-465C-4EF1-BF0A-A29F5204D5A2}" dt="2022-06-17T09:10:23.717" v="328" actId="20577"/>
        <pc:sldMkLst>
          <pc:docMk/>
          <pc:sldMk cId="2963334391" sldId="273"/>
        </pc:sldMkLst>
        <pc:spChg chg="mod">
          <ac:chgData name="Dexter Levick" userId="cfead303-d38c-40a9-9e05-c9b454a5ec9d" providerId="ADAL" clId="{275F0CAE-465C-4EF1-BF0A-A29F5204D5A2}" dt="2022-06-17T09:10:01.289" v="319" actId="20577"/>
          <ac:spMkLst>
            <pc:docMk/>
            <pc:sldMk cId="2963334391" sldId="273"/>
            <ac:spMk id="2" creationId="{C4ACEAB2-3BE6-4ECE-882E-D28872F00D27}"/>
          </ac:spMkLst>
        </pc:spChg>
        <pc:spChg chg="mod">
          <ac:chgData name="Dexter Levick" userId="cfead303-d38c-40a9-9e05-c9b454a5ec9d" providerId="ADAL" clId="{275F0CAE-465C-4EF1-BF0A-A29F5204D5A2}" dt="2022-06-17T09:10:23.717" v="328" actId="20577"/>
          <ac:spMkLst>
            <pc:docMk/>
            <pc:sldMk cId="2963334391" sldId="273"/>
            <ac:spMk id="3" creationId="{94864C9D-1187-4A4B-AB54-EC117231882E}"/>
          </ac:spMkLst>
        </pc:spChg>
      </pc:sldChg>
      <pc:sldChg chg="modSp mod">
        <pc:chgData name="Dexter Levick" userId="cfead303-d38c-40a9-9e05-c9b454a5ec9d" providerId="ADAL" clId="{275F0CAE-465C-4EF1-BF0A-A29F5204D5A2}" dt="2022-06-17T10:09:25.763" v="1604" actId="27107"/>
        <pc:sldMkLst>
          <pc:docMk/>
          <pc:sldMk cId="4140400971" sldId="274"/>
        </pc:sldMkLst>
        <pc:spChg chg="mod">
          <ac:chgData name="Dexter Levick" userId="cfead303-d38c-40a9-9e05-c9b454a5ec9d" providerId="ADAL" clId="{275F0CAE-465C-4EF1-BF0A-A29F5204D5A2}" dt="2022-06-17T09:10:31.397" v="336" actId="20577"/>
          <ac:spMkLst>
            <pc:docMk/>
            <pc:sldMk cId="4140400971" sldId="274"/>
            <ac:spMk id="2" creationId="{C4ACEAB2-3BE6-4ECE-882E-D28872F00D27}"/>
          </ac:spMkLst>
        </pc:spChg>
        <pc:spChg chg="mod">
          <ac:chgData name="Dexter Levick" userId="cfead303-d38c-40a9-9e05-c9b454a5ec9d" providerId="ADAL" clId="{275F0CAE-465C-4EF1-BF0A-A29F5204D5A2}" dt="2022-06-17T10:09:25.763" v="1604" actId="27107"/>
          <ac:spMkLst>
            <pc:docMk/>
            <pc:sldMk cId="4140400971" sldId="274"/>
            <ac:spMk id="3" creationId="{94864C9D-1187-4A4B-AB54-EC117231882E}"/>
          </ac:spMkLst>
        </pc:spChg>
      </pc:sldChg>
      <pc:sldChg chg="modSp mod">
        <pc:chgData name="Dexter Levick" userId="cfead303-d38c-40a9-9e05-c9b454a5ec9d" providerId="ADAL" clId="{275F0CAE-465C-4EF1-BF0A-A29F5204D5A2}" dt="2022-06-17T09:38:58.303" v="462" actId="2"/>
        <pc:sldMkLst>
          <pc:docMk/>
          <pc:sldMk cId="2369565718" sldId="275"/>
        </pc:sldMkLst>
        <pc:spChg chg="mod">
          <ac:chgData name="Dexter Levick" userId="cfead303-d38c-40a9-9e05-c9b454a5ec9d" providerId="ADAL" clId="{275F0CAE-465C-4EF1-BF0A-A29F5204D5A2}" dt="2022-06-17T09:12:12.217" v="355" actId="20577"/>
          <ac:spMkLst>
            <pc:docMk/>
            <pc:sldMk cId="2369565718" sldId="275"/>
            <ac:spMk id="2" creationId="{C4ACEAB2-3BE6-4ECE-882E-D28872F00D27}"/>
          </ac:spMkLst>
        </pc:spChg>
        <pc:spChg chg="mod">
          <ac:chgData name="Dexter Levick" userId="cfead303-d38c-40a9-9e05-c9b454a5ec9d" providerId="ADAL" clId="{275F0CAE-465C-4EF1-BF0A-A29F5204D5A2}" dt="2022-06-17T09:38:58.303" v="462" actId="2"/>
          <ac:spMkLst>
            <pc:docMk/>
            <pc:sldMk cId="2369565718" sldId="275"/>
            <ac:spMk id="3" creationId="{94864C9D-1187-4A4B-AB54-EC117231882E}"/>
          </ac:spMkLst>
        </pc:spChg>
      </pc:sldChg>
      <pc:sldChg chg="modSp mod">
        <pc:chgData name="Dexter Levick" userId="cfead303-d38c-40a9-9e05-c9b454a5ec9d" providerId="ADAL" clId="{275F0CAE-465C-4EF1-BF0A-A29F5204D5A2}" dt="2022-06-17T09:13:26.324" v="387" actId="20577"/>
        <pc:sldMkLst>
          <pc:docMk/>
          <pc:sldMk cId="2021082296" sldId="276"/>
        </pc:sldMkLst>
        <pc:spChg chg="mod">
          <ac:chgData name="Dexter Levick" userId="cfead303-d38c-40a9-9e05-c9b454a5ec9d" providerId="ADAL" clId="{275F0CAE-465C-4EF1-BF0A-A29F5204D5A2}" dt="2022-06-17T09:13:18.960" v="374" actId="20577"/>
          <ac:spMkLst>
            <pc:docMk/>
            <pc:sldMk cId="2021082296" sldId="276"/>
            <ac:spMk id="2" creationId="{C4ACEAB2-3BE6-4ECE-882E-D28872F00D27}"/>
          </ac:spMkLst>
        </pc:spChg>
        <pc:spChg chg="mod">
          <ac:chgData name="Dexter Levick" userId="cfead303-d38c-40a9-9e05-c9b454a5ec9d" providerId="ADAL" clId="{275F0CAE-465C-4EF1-BF0A-A29F5204D5A2}" dt="2022-06-17T09:13:26.324" v="387" actId="20577"/>
          <ac:spMkLst>
            <pc:docMk/>
            <pc:sldMk cId="2021082296" sldId="276"/>
            <ac:spMk id="3" creationId="{94864C9D-1187-4A4B-AB54-EC117231882E}"/>
          </ac:spMkLst>
        </pc:spChg>
      </pc:sldChg>
      <pc:sldChg chg="modSp mod">
        <pc:chgData name="Dexter Levick" userId="cfead303-d38c-40a9-9e05-c9b454a5ec9d" providerId="ADAL" clId="{275F0CAE-465C-4EF1-BF0A-A29F5204D5A2}" dt="2022-06-17T10:10:48.372" v="1616" actId="5793"/>
        <pc:sldMkLst>
          <pc:docMk/>
          <pc:sldMk cId="384645124" sldId="277"/>
        </pc:sldMkLst>
        <pc:spChg chg="mod">
          <ac:chgData name="Dexter Levick" userId="cfead303-d38c-40a9-9e05-c9b454a5ec9d" providerId="ADAL" clId="{275F0CAE-465C-4EF1-BF0A-A29F5204D5A2}" dt="2022-06-17T09:13:34.078" v="395" actId="20577"/>
          <ac:spMkLst>
            <pc:docMk/>
            <pc:sldMk cId="384645124" sldId="277"/>
            <ac:spMk id="2" creationId="{C4ACEAB2-3BE6-4ECE-882E-D28872F00D27}"/>
          </ac:spMkLst>
        </pc:spChg>
        <pc:spChg chg="mod">
          <ac:chgData name="Dexter Levick" userId="cfead303-d38c-40a9-9e05-c9b454a5ec9d" providerId="ADAL" clId="{275F0CAE-465C-4EF1-BF0A-A29F5204D5A2}" dt="2022-06-17T10:10:48.372" v="1616" actId="5793"/>
          <ac:spMkLst>
            <pc:docMk/>
            <pc:sldMk cId="384645124" sldId="277"/>
            <ac:spMk id="3" creationId="{94864C9D-1187-4A4B-AB54-EC117231882E}"/>
          </ac:spMkLst>
        </pc:spChg>
      </pc:sldChg>
      <pc:sldChg chg="modSp mod">
        <pc:chgData name="Dexter Levick" userId="cfead303-d38c-40a9-9e05-c9b454a5ec9d" providerId="ADAL" clId="{275F0CAE-465C-4EF1-BF0A-A29F5204D5A2}" dt="2022-06-17T09:39:26.212" v="465" actId="2"/>
        <pc:sldMkLst>
          <pc:docMk/>
          <pc:sldMk cId="1115866447" sldId="278"/>
        </pc:sldMkLst>
        <pc:spChg chg="mod">
          <ac:chgData name="Dexter Levick" userId="cfead303-d38c-40a9-9e05-c9b454a5ec9d" providerId="ADAL" clId="{275F0CAE-465C-4EF1-BF0A-A29F5204D5A2}" dt="2022-06-17T09:13:48.219" v="417" actId="20577"/>
          <ac:spMkLst>
            <pc:docMk/>
            <pc:sldMk cId="1115866447" sldId="278"/>
            <ac:spMk id="2" creationId="{C4ACEAB2-3BE6-4ECE-882E-D28872F00D27}"/>
          </ac:spMkLst>
        </pc:spChg>
        <pc:spChg chg="mod">
          <ac:chgData name="Dexter Levick" userId="cfead303-d38c-40a9-9e05-c9b454a5ec9d" providerId="ADAL" clId="{275F0CAE-465C-4EF1-BF0A-A29F5204D5A2}" dt="2022-06-17T09:39:26.212" v="465" actId="2"/>
          <ac:spMkLst>
            <pc:docMk/>
            <pc:sldMk cId="1115866447" sldId="278"/>
            <ac:spMk id="3" creationId="{94864C9D-1187-4A4B-AB54-EC117231882E}"/>
          </ac:spMkLst>
        </pc:spChg>
      </pc:sldChg>
      <pc:sldChg chg="modSp mod">
        <pc:chgData name="Dexter Levick" userId="cfead303-d38c-40a9-9e05-c9b454a5ec9d" providerId="ADAL" clId="{275F0CAE-465C-4EF1-BF0A-A29F5204D5A2}" dt="2022-06-17T10:08:56.642" v="1603" actId="1076"/>
        <pc:sldMkLst>
          <pc:docMk/>
          <pc:sldMk cId="679703342" sldId="279"/>
        </pc:sldMkLst>
        <pc:spChg chg="mod">
          <ac:chgData name="Dexter Levick" userId="cfead303-d38c-40a9-9e05-c9b454a5ec9d" providerId="ADAL" clId="{275F0CAE-465C-4EF1-BF0A-A29F5204D5A2}" dt="2022-06-17T10:08:56.642" v="1603" actId="1076"/>
          <ac:spMkLst>
            <pc:docMk/>
            <pc:sldMk cId="679703342" sldId="279"/>
            <ac:spMk id="3" creationId="{5E3BC8CB-7298-4378-9C7B-259CD97B2A6D}"/>
          </ac:spMkLst>
        </pc:spChg>
      </pc:sldChg>
      <pc:sldChg chg="delSp modSp mod">
        <pc:chgData name="Dexter Levick" userId="cfead303-d38c-40a9-9e05-c9b454a5ec9d" providerId="ADAL" clId="{275F0CAE-465C-4EF1-BF0A-A29F5204D5A2}" dt="2022-06-17T09:46:34.831" v="583" actId="1076"/>
        <pc:sldMkLst>
          <pc:docMk/>
          <pc:sldMk cId="77861231" sldId="308"/>
        </pc:sldMkLst>
        <pc:spChg chg="mod">
          <ac:chgData name="Dexter Levick" userId="cfead303-d38c-40a9-9e05-c9b454a5ec9d" providerId="ADAL" clId="{275F0CAE-465C-4EF1-BF0A-A29F5204D5A2}" dt="2022-06-17T09:46:34.831" v="583" actId="1076"/>
          <ac:spMkLst>
            <pc:docMk/>
            <pc:sldMk cId="77861231" sldId="308"/>
            <ac:spMk id="13" creationId="{70FB5A10-E6E9-09BD-1D9E-B6CC5A65676F}"/>
          </ac:spMkLst>
        </pc:spChg>
        <pc:spChg chg="del mod">
          <ac:chgData name="Dexter Levick" userId="cfead303-d38c-40a9-9e05-c9b454a5ec9d" providerId="ADAL" clId="{275F0CAE-465C-4EF1-BF0A-A29F5204D5A2}" dt="2022-06-17T09:44:40.136" v="568" actId="478"/>
          <ac:spMkLst>
            <pc:docMk/>
            <pc:sldMk cId="77861231" sldId="308"/>
            <ac:spMk id="20" creationId="{FB2141EB-907A-F3CB-5AC9-33B328E9124C}"/>
          </ac:spMkLst>
        </pc:spChg>
        <pc:picChg chg="mod">
          <ac:chgData name="Dexter Levick" userId="cfead303-d38c-40a9-9e05-c9b454a5ec9d" providerId="ADAL" clId="{275F0CAE-465C-4EF1-BF0A-A29F5204D5A2}" dt="2022-06-17T09:46:03.987" v="581" actId="1076"/>
          <ac:picMkLst>
            <pc:docMk/>
            <pc:sldMk cId="77861231" sldId="308"/>
            <ac:picMk id="5" creationId="{A0988458-1DB7-4F38-9C4D-0420E332EB39}"/>
          </ac:picMkLst>
        </pc:picChg>
        <pc:picChg chg="mod">
          <ac:chgData name="Dexter Levick" userId="cfead303-d38c-40a9-9e05-c9b454a5ec9d" providerId="ADAL" clId="{275F0CAE-465C-4EF1-BF0A-A29F5204D5A2}" dt="2022-06-17T09:45:50.115" v="580" actId="1076"/>
          <ac:picMkLst>
            <pc:docMk/>
            <pc:sldMk cId="77861231" sldId="308"/>
            <ac:picMk id="10" creationId="{5CCA9E10-5C6B-1535-6487-3303C3BD5E20}"/>
          </ac:picMkLst>
        </pc:picChg>
      </pc:sldChg>
      <pc:sldChg chg="modSp mod">
        <pc:chgData name="Dexter Levick" userId="cfead303-d38c-40a9-9e05-c9b454a5ec9d" providerId="ADAL" clId="{275F0CAE-465C-4EF1-BF0A-A29F5204D5A2}" dt="2022-06-17T10:36:25.721" v="1664" actId="3626"/>
        <pc:sldMkLst>
          <pc:docMk/>
          <pc:sldMk cId="2807999838" sldId="325"/>
        </pc:sldMkLst>
        <pc:spChg chg="mod">
          <ac:chgData name="Dexter Levick" userId="cfead303-d38c-40a9-9e05-c9b454a5ec9d" providerId="ADAL" clId="{275F0CAE-465C-4EF1-BF0A-A29F5204D5A2}" dt="2022-06-17T10:36:25.721" v="1664" actId="3626"/>
          <ac:spMkLst>
            <pc:docMk/>
            <pc:sldMk cId="2807999838" sldId="325"/>
            <ac:spMk id="7" creationId="{2CF09552-6547-53F4-DA32-885225DB8E4B}"/>
          </ac:spMkLst>
        </pc:spChg>
      </pc:sldChg>
      <pc:sldChg chg="modSp mod">
        <pc:chgData name="Dexter Levick" userId="cfead303-d38c-40a9-9e05-c9b454a5ec9d" providerId="ADAL" clId="{275F0CAE-465C-4EF1-BF0A-A29F5204D5A2}" dt="2022-06-17T10:40:00.044" v="1692" actId="3626"/>
        <pc:sldMkLst>
          <pc:docMk/>
          <pc:sldMk cId="3018838771" sldId="326"/>
        </pc:sldMkLst>
        <pc:spChg chg="mod">
          <ac:chgData name="Dexter Levick" userId="cfead303-d38c-40a9-9e05-c9b454a5ec9d" providerId="ADAL" clId="{275F0CAE-465C-4EF1-BF0A-A29F5204D5A2}" dt="2022-06-17T10:40:00.044" v="1692" actId="3626"/>
          <ac:spMkLst>
            <pc:docMk/>
            <pc:sldMk cId="3018838771" sldId="326"/>
            <ac:spMk id="14" creationId="{71FA8333-DFFE-B5D5-7918-CACBDE197835}"/>
          </ac:spMkLst>
        </pc:spChg>
      </pc:sldChg>
      <pc:sldChg chg="delSp modSp mod">
        <pc:chgData name="Dexter Levick" userId="cfead303-d38c-40a9-9e05-c9b454a5ec9d" providerId="ADAL" clId="{275F0CAE-465C-4EF1-BF0A-A29F5204D5A2}" dt="2022-06-17T09:48:58.029" v="585" actId="1076"/>
        <pc:sldMkLst>
          <pc:docMk/>
          <pc:sldMk cId="3738131294" sldId="327"/>
        </pc:sldMkLst>
        <pc:spChg chg="mod">
          <ac:chgData name="Dexter Levick" userId="cfead303-d38c-40a9-9e05-c9b454a5ec9d" providerId="ADAL" clId="{275F0CAE-465C-4EF1-BF0A-A29F5204D5A2}" dt="2022-06-15T11:00:05.261" v="172" actId="404"/>
          <ac:spMkLst>
            <pc:docMk/>
            <pc:sldMk cId="3738131294" sldId="327"/>
            <ac:spMk id="2" creationId="{2AA50264-9B8D-49F7-9F26-B3CBBF038F9F}"/>
          </ac:spMkLst>
        </pc:spChg>
        <pc:spChg chg="mod">
          <ac:chgData name="Dexter Levick" userId="cfead303-d38c-40a9-9e05-c9b454a5ec9d" providerId="ADAL" clId="{275F0CAE-465C-4EF1-BF0A-A29F5204D5A2}" dt="2022-06-17T09:48:58.029" v="585" actId="1076"/>
          <ac:spMkLst>
            <pc:docMk/>
            <pc:sldMk cId="3738131294" sldId="327"/>
            <ac:spMk id="12" creationId="{8F5042D5-1A2B-081B-3740-2A834447A24E}"/>
          </ac:spMkLst>
        </pc:spChg>
        <pc:spChg chg="del">
          <ac:chgData name="Dexter Levick" userId="cfead303-d38c-40a9-9e05-c9b454a5ec9d" providerId="ADAL" clId="{275F0CAE-465C-4EF1-BF0A-A29F5204D5A2}" dt="2022-06-17T09:48:51.171" v="584" actId="478"/>
          <ac:spMkLst>
            <pc:docMk/>
            <pc:sldMk cId="3738131294" sldId="327"/>
            <ac:spMk id="18" creationId="{2C365E4A-5350-1BDB-D32F-E9D46A61D2F1}"/>
          </ac:spMkLst>
        </pc:spChg>
        <pc:picChg chg="mod">
          <ac:chgData name="Dexter Levick" userId="cfead303-d38c-40a9-9e05-c9b454a5ec9d" providerId="ADAL" clId="{275F0CAE-465C-4EF1-BF0A-A29F5204D5A2}" dt="2022-06-17T09:48:58.029" v="585" actId="1076"/>
          <ac:picMkLst>
            <pc:docMk/>
            <pc:sldMk cId="3738131294" sldId="327"/>
            <ac:picMk id="15" creationId="{F8C1CB51-6D28-8B74-F449-4E7BDEFC8195}"/>
          </ac:picMkLst>
        </pc:picChg>
      </pc:sldChg>
      <pc:sldChg chg="modSp mod">
        <pc:chgData name="Dexter Levick" userId="cfead303-d38c-40a9-9e05-c9b454a5ec9d" providerId="ADAL" clId="{275F0CAE-465C-4EF1-BF0A-A29F5204D5A2}" dt="2022-06-13T15:57:46.731" v="36" actId="20577"/>
        <pc:sldMkLst>
          <pc:docMk/>
          <pc:sldMk cId="563067344" sldId="332"/>
        </pc:sldMkLst>
        <pc:spChg chg="mod">
          <ac:chgData name="Dexter Levick" userId="cfead303-d38c-40a9-9e05-c9b454a5ec9d" providerId="ADAL" clId="{275F0CAE-465C-4EF1-BF0A-A29F5204D5A2}" dt="2022-06-13T15:57:46.731" v="36" actId="20577"/>
          <ac:spMkLst>
            <pc:docMk/>
            <pc:sldMk cId="563067344" sldId="332"/>
            <ac:spMk id="3" creationId="{BEECC9EC-FCF2-4D82-BEAF-843D5AE62477}"/>
          </ac:spMkLst>
        </pc:spChg>
      </pc:sldChg>
      <pc:sldChg chg="modSp mod">
        <pc:chgData name="Dexter Levick" userId="cfead303-d38c-40a9-9e05-c9b454a5ec9d" providerId="ADAL" clId="{275F0CAE-465C-4EF1-BF0A-A29F5204D5A2}" dt="2022-06-17T10:12:57.123" v="1634" actId="20577"/>
        <pc:sldMkLst>
          <pc:docMk/>
          <pc:sldMk cId="135437750" sldId="334"/>
        </pc:sldMkLst>
        <pc:spChg chg="mod">
          <ac:chgData name="Dexter Levick" userId="cfead303-d38c-40a9-9e05-c9b454a5ec9d" providerId="ADAL" clId="{275F0CAE-465C-4EF1-BF0A-A29F5204D5A2}" dt="2022-06-17T10:12:57.123" v="1634" actId="20577"/>
          <ac:spMkLst>
            <pc:docMk/>
            <pc:sldMk cId="135437750" sldId="334"/>
            <ac:spMk id="2" creationId="{FE43EB98-63D0-4376-AA2E-D44C68CE2583}"/>
          </ac:spMkLst>
        </pc:spChg>
      </pc:sldChg>
      <pc:sldChg chg="modSp mod">
        <pc:chgData name="Dexter Levick" userId="cfead303-d38c-40a9-9e05-c9b454a5ec9d" providerId="ADAL" clId="{275F0CAE-465C-4EF1-BF0A-A29F5204D5A2}" dt="2022-06-17T10:11:41.806" v="1618" actId="313"/>
        <pc:sldMkLst>
          <pc:docMk/>
          <pc:sldMk cId="3136739494" sldId="337"/>
        </pc:sldMkLst>
        <pc:spChg chg="mod">
          <ac:chgData name="Dexter Levick" userId="cfead303-d38c-40a9-9e05-c9b454a5ec9d" providerId="ADAL" clId="{275F0CAE-465C-4EF1-BF0A-A29F5204D5A2}" dt="2022-06-17T10:11:41.806" v="1618" actId="313"/>
          <ac:spMkLst>
            <pc:docMk/>
            <pc:sldMk cId="3136739494" sldId="337"/>
            <ac:spMk id="3" creationId="{327D31C8-8172-3A1A-3105-71388C50AF18}"/>
          </ac:spMkLst>
        </pc:spChg>
      </pc:sldChg>
      <pc:sldChg chg="modSp mod">
        <pc:chgData name="Dexter Levick" userId="cfead303-d38c-40a9-9e05-c9b454a5ec9d" providerId="ADAL" clId="{275F0CAE-465C-4EF1-BF0A-A29F5204D5A2}" dt="2022-06-17T09:49:30.993" v="613" actId="20577"/>
        <pc:sldMkLst>
          <pc:docMk/>
          <pc:sldMk cId="200345888" sldId="338"/>
        </pc:sldMkLst>
        <pc:spChg chg="mod">
          <ac:chgData name="Dexter Levick" userId="cfead303-d38c-40a9-9e05-c9b454a5ec9d" providerId="ADAL" clId="{275F0CAE-465C-4EF1-BF0A-A29F5204D5A2}" dt="2022-06-17T09:49:30.993" v="613" actId="20577"/>
          <ac:spMkLst>
            <pc:docMk/>
            <pc:sldMk cId="200345888" sldId="338"/>
            <ac:spMk id="3" creationId="{7E18F019-925C-00DB-0839-B4F1BE5EF4E0}"/>
          </ac:spMkLst>
        </pc:spChg>
      </pc:sldChg>
      <pc:sldChg chg="modSp mod">
        <pc:chgData name="Dexter Levick" userId="cfead303-d38c-40a9-9e05-c9b454a5ec9d" providerId="ADAL" clId="{275F0CAE-465C-4EF1-BF0A-A29F5204D5A2}" dt="2022-06-17T09:52:23.113" v="727" actId="20577"/>
        <pc:sldMkLst>
          <pc:docMk/>
          <pc:sldMk cId="3106227088" sldId="339"/>
        </pc:sldMkLst>
        <pc:spChg chg="mod">
          <ac:chgData name="Dexter Levick" userId="cfead303-d38c-40a9-9e05-c9b454a5ec9d" providerId="ADAL" clId="{275F0CAE-465C-4EF1-BF0A-A29F5204D5A2}" dt="2022-06-17T09:52:23.113" v="727" actId="20577"/>
          <ac:spMkLst>
            <pc:docMk/>
            <pc:sldMk cId="3106227088" sldId="339"/>
            <ac:spMk id="5" creationId="{4155AF48-89AA-4413-87CD-4865A9A592CB}"/>
          </ac:spMkLst>
        </pc:spChg>
      </pc:sldChg>
      <pc:sldChg chg="modSp mod">
        <pc:chgData name="Dexter Levick" userId="cfead303-d38c-40a9-9e05-c9b454a5ec9d" providerId="ADAL" clId="{275F0CAE-465C-4EF1-BF0A-A29F5204D5A2}" dt="2022-06-17T10:01:31.636" v="924" actId="20577"/>
        <pc:sldMkLst>
          <pc:docMk/>
          <pc:sldMk cId="416410924" sldId="340"/>
        </pc:sldMkLst>
        <pc:spChg chg="mod">
          <ac:chgData name="Dexter Levick" userId="cfead303-d38c-40a9-9e05-c9b454a5ec9d" providerId="ADAL" clId="{275F0CAE-465C-4EF1-BF0A-A29F5204D5A2}" dt="2022-06-17T10:01:31.636" v="924" actId="20577"/>
          <ac:spMkLst>
            <pc:docMk/>
            <pc:sldMk cId="416410924" sldId="340"/>
            <ac:spMk id="3" creationId="{5AD585D4-B9AA-07D0-1382-4EEE5E4713B7}"/>
          </ac:spMkLst>
        </pc:spChg>
      </pc:sldChg>
      <pc:sldChg chg="modSp mod">
        <pc:chgData name="Dexter Levick" userId="cfead303-d38c-40a9-9e05-c9b454a5ec9d" providerId="ADAL" clId="{275F0CAE-465C-4EF1-BF0A-A29F5204D5A2}" dt="2022-06-17T10:07:01.400" v="1535" actId="20577"/>
        <pc:sldMkLst>
          <pc:docMk/>
          <pc:sldMk cId="1947676238" sldId="341"/>
        </pc:sldMkLst>
        <pc:spChg chg="mod">
          <ac:chgData name="Dexter Levick" userId="cfead303-d38c-40a9-9e05-c9b454a5ec9d" providerId="ADAL" clId="{275F0CAE-465C-4EF1-BF0A-A29F5204D5A2}" dt="2022-06-17T10:07:01.400" v="1535" actId="20577"/>
          <ac:spMkLst>
            <pc:docMk/>
            <pc:sldMk cId="1947676238" sldId="341"/>
            <ac:spMk id="3" creationId="{12C9B686-2568-2D82-EAF6-A9B28FE11C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17/06/2022</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EAD80-622A-4F92-9B6C-842AB117DF18}" type="datetimeFigureOut">
              <a:rPr lang="en-GB" smtClean="0"/>
              <a:t>17/06/2022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8678B-E265-4C8E-8A4B-E3DE21941802}" type="slidenum">
              <a:rPr lang="en-GB" smtClean="0"/>
              <a:t>‹#›</a:t>
            </a:fld>
            <a:endParaRPr lang="en-GB" dirty="0"/>
          </a:p>
        </p:txBody>
      </p:sp>
    </p:spTree>
    <p:extLst>
      <p:ext uri="{BB962C8B-B14F-4D97-AF65-F5344CB8AC3E}">
        <p14:creationId xmlns:p14="http://schemas.microsoft.com/office/powerpoint/2010/main" val="2848715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8678B-E265-4C8E-8A4B-E3DE21941802}" type="slidenum">
              <a:rPr lang="en-GB" smtClean="0"/>
              <a:t>5</a:t>
            </a:fld>
            <a:endParaRPr lang="en-GB" dirty="0"/>
          </a:p>
        </p:txBody>
      </p:sp>
    </p:spTree>
    <p:extLst>
      <p:ext uri="{BB962C8B-B14F-4D97-AF65-F5344CB8AC3E}">
        <p14:creationId xmlns:p14="http://schemas.microsoft.com/office/powerpoint/2010/main" val="148931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9E08678B-E265-4C8E-8A4B-E3DE21941802}" type="slidenum">
              <a:rPr lang="en-GB" smtClean="0"/>
              <a:t>6</a:t>
            </a:fld>
            <a:endParaRPr lang="en-GB" dirty="0"/>
          </a:p>
        </p:txBody>
      </p:sp>
    </p:spTree>
    <p:extLst>
      <p:ext uri="{BB962C8B-B14F-4D97-AF65-F5344CB8AC3E}">
        <p14:creationId xmlns:p14="http://schemas.microsoft.com/office/powerpoint/2010/main" val="36818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7</a:t>
            </a:fld>
            <a:endParaRPr lang="en-GB" dirty="0"/>
          </a:p>
        </p:txBody>
      </p:sp>
    </p:spTree>
    <p:extLst>
      <p:ext uri="{BB962C8B-B14F-4D97-AF65-F5344CB8AC3E}">
        <p14:creationId xmlns:p14="http://schemas.microsoft.com/office/powerpoint/2010/main" val="241847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source</a:t>
            </a:r>
          </a:p>
        </p:txBody>
      </p:sp>
      <p:sp>
        <p:nvSpPr>
          <p:cNvPr id="4" name="Slide Number Placeholder 3"/>
          <p:cNvSpPr>
            <a:spLocks noGrp="1"/>
          </p:cNvSpPr>
          <p:nvPr>
            <p:ph type="sldNum" sz="quarter" idx="5"/>
          </p:nvPr>
        </p:nvSpPr>
        <p:spPr/>
        <p:txBody>
          <a:bodyPr/>
          <a:lstStyle/>
          <a:p>
            <a:fld id="{9E08678B-E265-4C8E-8A4B-E3DE21941802}" type="slidenum">
              <a:rPr lang="en-GB" smtClean="0"/>
              <a:t>8</a:t>
            </a:fld>
            <a:endParaRPr lang="en-GB" dirty="0"/>
          </a:p>
        </p:txBody>
      </p:sp>
    </p:spTree>
    <p:extLst>
      <p:ext uri="{BB962C8B-B14F-4D97-AF65-F5344CB8AC3E}">
        <p14:creationId xmlns:p14="http://schemas.microsoft.com/office/powerpoint/2010/main" val="286960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employmentintheuk/may2022"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nomisweb.co.uk/reports/lmp/lep/1925185564/report.aspx#tabwab" TargetMode="External"/><Relationship Id="rId2" Type="http://schemas.openxmlformats.org/officeDocument/2006/relationships/image" Target="../media/image15.bin"/><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internationalairportreview.com/news/177274/heathrow-prepares-terminal-4-for-upcoming-summer-season/"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businessmag.co.uk/property/key-slough-economic-figures-outline-towns-economic-strengths/"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businessmag.co.uk/technology-innovation/occuity-awarded-grant-from-berkshire-business-capital-grant-fund/"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mywokingham.co.uk/"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maidenhead-advertiser.co.uk/gallery/maidenhead/177504/wine-tapas-and-e-sports-bar-to-open-in-maidenhead.html"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ww.newburytoday.co.uk/news/morrisons-clinches-rescue-deal-to-save-mccoll-s-9253506/"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nvestec.com/en_gb/focus/economy/weaker-growth-complicates-central-banks-balancing-act.html"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oecd.org/economy/weekly-tracker-of-gdp-growth/#:~:text=%E2%80%8C%20The%20OECD%20Weekly%20Tracker%20of%20GDP%20growth,the%20turbulent%20period%20of%20the%20current%20global%20pandemi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data.oecd.org/gdp/real-gdp-forecast.htm" TargetMode="External"/><Relationship Id="rId4" Type="http://schemas.openxmlformats.org/officeDocument/2006/relationships/hyperlink" Target="https://www.investec.com/content/dam/united-kingdom/downloads-and-documents/wealth-investment/private-client/global-economic-overview/global-economic-overviw-may-2022.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nvestec.com/content/dam/united-kingdom/downloads-and-documents/wealth-investment/private-client/global-economic-overview/global-economic-overviw-may-2022.PDF"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hyperlink" Target="https://www.bankofengland.co.uk/monetary-policy-report/2022/may-202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investec.com/en_gb/focus/economy/weaker-growth-complicates-central-banks-balancing-act.html#united-kingdom"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3"/>
            <a:ext cx="9144000" cy="2387600"/>
          </a:xfrm>
        </p:spPr>
        <p:txBody>
          <a:bodyPr anchor="ctr" anchorCtr="0"/>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May 2022</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187C-A10D-5C5B-D070-8A234789CAC7}"/>
              </a:ext>
            </a:extLst>
          </p:cNvPr>
          <p:cNvSpPr>
            <a:spLocks noGrp="1"/>
          </p:cNvSpPr>
          <p:nvPr>
            <p:ph type="title"/>
          </p:nvPr>
        </p:nvSpPr>
        <p:spPr>
          <a:xfrm>
            <a:off x="838200" y="365125"/>
            <a:ext cx="10515600" cy="760413"/>
          </a:xfrm>
        </p:spPr>
        <p:txBody>
          <a:bodyPr/>
          <a:lstStyle/>
          <a:p>
            <a:r>
              <a:rPr lang="en-GB" dirty="0"/>
              <a:t>Monthly Spotlight: Green Growth</a:t>
            </a:r>
          </a:p>
        </p:txBody>
      </p:sp>
      <p:sp>
        <p:nvSpPr>
          <p:cNvPr id="3" name="Content Placeholder 2">
            <a:extLst>
              <a:ext uri="{FF2B5EF4-FFF2-40B4-BE49-F238E27FC236}">
                <a16:creationId xmlns:a16="http://schemas.microsoft.com/office/drawing/2014/main" id="{7E18F019-925C-00DB-0839-B4F1BE5EF4E0}"/>
              </a:ext>
            </a:extLst>
          </p:cNvPr>
          <p:cNvSpPr>
            <a:spLocks noGrp="1"/>
          </p:cNvSpPr>
          <p:nvPr>
            <p:ph idx="1"/>
          </p:nvPr>
        </p:nvSpPr>
        <p:spPr>
          <a:xfrm>
            <a:off x="838200" y="1125537"/>
            <a:ext cx="10515600" cy="4967287"/>
          </a:xfrm>
        </p:spPr>
        <p:txBody>
          <a:bodyPr>
            <a:normAutofit/>
          </a:bodyPr>
          <a:lstStyle/>
          <a:p>
            <a:pPr marL="360000">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Each month, Berkshire’s economic update focuses on a discussion of importance to our economy. </a:t>
            </a:r>
          </a:p>
          <a:p>
            <a:pPr marL="360000">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This month, we feature ‘Green Growth’, a discussion at the Resolution Foundation which took place on the 23rd of May and considers the UK’s existing strengths and how can they built over the coming decade, the possibility of the UK will be at the forefront of emerging clean technologies? </a:t>
            </a:r>
          </a:p>
          <a:p>
            <a:pPr marL="360000" algn="l">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Chaired by David Willetts, President of the Resolution Foundation</a:t>
            </a:r>
          </a:p>
          <a:p>
            <a:pPr marL="360000" algn="l">
              <a:lnSpc>
                <a:spcPct val="100000"/>
              </a:lnSpc>
              <a:spcBef>
                <a:spcPts val="1200"/>
              </a:spcBef>
              <a:spcAft>
                <a:spcPts val="600"/>
              </a:spcAft>
            </a:pPr>
            <a:r>
              <a:rPr lang="en-GB" altLang="zh-CN" sz="1800" dirty="0">
                <a:latin typeface="Calibri" panose="020F0502020204030204" pitchFamily="34" charset="0"/>
                <a:cs typeface="Calibri" panose="020F0502020204030204" pitchFamily="34" charset="0"/>
              </a:rPr>
              <a:t>T</a:t>
            </a:r>
            <a:r>
              <a:rPr lang="en-GB" sz="1800" dirty="0">
                <a:latin typeface="Calibri" panose="020F0502020204030204" pitchFamily="34" charset="0"/>
                <a:cs typeface="Calibri" panose="020F0502020204030204" pitchFamily="34" charset="0"/>
              </a:rPr>
              <a:t>he panellists were:</a:t>
            </a:r>
          </a:p>
          <a:p>
            <a:pPr marL="817200" lvl="1">
              <a:lnSpc>
                <a:spcPct val="100000"/>
              </a:lnSpc>
              <a:spcBef>
                <a:spcPts val="1200"/>
              </a:spcBef>
              <a:spcAft>
                <a:spcPts val="600"/>
              </a:spcAft>
            </a:pPr>
            <a:r>
              <a:rPr lang="en-GB" altLang="zh-CN" sz="1800" dirty="0">
                <a:latin typeface="Calibri" panose="020F0502020204030204" pitchFamily="34" charset="0"/>
                <a:cs typeface="Calibri" panose="020F0502020204030204" pitchFamily="34" charset="0"/>
              </a:rPr>
              <a:t>Anna Valero, Senior Policy Fellow at the Centre for Economic Performance, LSE</a:t>
            </a:r>
            <a:endParaRPr lang="en-GB" sz="1800" dirty="0">
              <a:latin typeface="Calibri" panose="020F0502020204030204" pitchFamily="34" charset="0"/>
              <a:cs typeface="Calibri" panose="020F0502020204030204" pitchFamily="34" charset="0"/>
            </a:endParaRPr>
          </a:p>
          <a:p>
            <a:pPr marL="817200" lvl="1">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Dame Julia King, Chair of the Carbon Trust and Henry Royce Institute</a:t>
            </a:r>
          </a:p>
          <a:p>
            <a:pPr marL="817200" lvl="1">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Mike Biddle, Programme Director for the Industrial Strategy Challenge Fund, Innovate UK</a:t>
            </a:r>
          </a:p>
          <a:p>
            <a:pPr marL="360000" algn="l">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The key observations from the discussion are contained in the following slides. </a:t>
            </a:r>
          </a:p>
          <a:p>
            <a:pPr>
              <a:spcAft>
                <a:spcPts val="600"/>
              </a:spcAft>
            </a:pPr>
            <a:endParaRPr lang="en-GB" dirty="0"/>
          </a:p>
        </p:txBody>
      </p:sp>
    </p:spTree>
    <p:extLst>
      <p:ext uri="{BB962C8B-B14F-4D97-AF65-F5344CB8AC3E}">
        <p14:creationId xmlns:p14="http://schemas.microsoft.com/office/powerpoint/2010/main" val="20034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a:xfrm>
            <a:off x="839788" y="1125538"/>
            <a:ext cx="10773229" cy="5100676"/>
          </a:xfrm>
        </p:spPr>
        <p:txBody>
          <a:bodyPr>
            <a:normAutofit/>
          </a:bodyPr>
          <a:lstStyle/>
          <a:p>
            <a:pPr marL="0" indent="0">
              <a:lnSpc>
                <a:spcPct val="100000"/>
              </a:lnSpc>
              <a:spcAft>
                <a:spcPts val="800"/>
              </a:spcAft>
              <a:buNone/>
            </a:pPr>
            <a:r>
              <a:rPr lang="en-GB" sz="1800" b="1" dirty="0">
                <a:effectLst/>
                <a:latin typeface="Calibri" panose="020F0502020204030204" pitchFamily="34" charset="0"/>
                <a:ea typeface="DengXian" panose="02010600030101010101" pitchFamily="2" charset="-122"/>
                <a:cs typeface="Times New Roman" panose="02020603050405020304" pitchFamily="18" charset="0"/>
              </a:rPr>
              <a:t>Anna Valero</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0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Net-zero by 2050 requires accelerated emissions reductions from 2022. This requires substantially increased investment and involves change across the economy and its systems. Investments for net-zero help to drive strong, sustainable and more inclusive growth.</a:t>
            </a:r>
          </a:p>
          <a:p>
            <a:pPr marL="342900" lvl="0" indent="-342900">
              <a:lnSpc>
                <a:spcPct val="100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According to the Climate Change Committee (CCC), around 85% of decarbonisation by 2035 will involve low carbon technologies or fuels. This will generate opportunities for those who develop clean-energy related products and services to serve growing domestic and global markets. Meanwhile, a new economic strategy to embed net zero, involving appropriate incentives, regulation, government spending and participation from civil society, is required to achieve sustainable growth.</a:t>
            </a:r>
          </a:p>
          <a:p>
            <a:pPr marL="0" lvl="0" indent="0">
              <a:lnSpc>
                <a:spcPct val="100000"/>
              </a:lnSpc>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UK’s clean energy strengths</a:t>
            </a:r>
          </a:p>
          <a:p>
            <a:pPr>
              <a:lnSpc>
                <a:spcPct val="100000"/>
              </a:lnSpc>
              <a:buFont typeface="Wingdings" panose="05000000000000000000" pitchFamily="2" charset="2"/>
              <a:buChar char="q"/>
            </a:pPr>
            <a:r>
              <a:rPr lang="en-GB" sz="1800" dirty="0">
                <a:effectLst/>
                <a:latin typeface="Calibri" panose="020F0502020204030204" pitchFamily="34" charset="0"/>
                <a:ea typeface="Calibri" panose="020F0502020204030204" pitchFamily="34" charset="0"/>
                <a:cs typeface="Times New Roman" panose="02020603050405020304" pitchFamily="18" charset="0"/>
              </a:rPr>
              <a:t>UK returns on public investments in clean tech appear to be particularly large in the UK.</a:t>
            </a:r>
          </a:p>
          <a:p>
            <a:pPr>
              <a:lnSpc>
                <a:spcPct val="100000"/>
              </a:lnSpc>
              <a:buFont typeface="Wingdings" panose="05000000000000000000" pitchFamily="2" charset="2"/>
              <a:buChar char="q"/>
            </a:pPr>
            <a:r>
              <a:rPr lang="en-GB" sz="1800" dirty="0">
                <a:effectLst/>
                <a:latin typeface="Calibri" panose="020F0502020204030204" pitchFamily="34" charset="0"/>
                <a:ea typeface="Calibri" panose="020F0502020204030204" pitchFamily="34" charset="0"/>
                <a:cs typeface="Times New Roman" panose="02020603050405020304" pitchFamily="18" charset="0"/>
              </a:rPr>
              <a:t>Investments in clean tech, directly and indirectly, benefit less innovation-intense areas.</a:t>
            </a:r>
          </a:p>
          <a:p>
            <a:pPr>
              <a:lnSpc>
                <a:spcPct val="100000"/>
              </a:lnSpc>
              <a:buFont typeface="Wingdings" panose="05000000000000000000" pitchFamily="2" charset="2"/>
              <a:buChar char="q"/>
            </a:pPr>
            <a:r>
              <a:rPr lang="en-GB" sz="1800" dirty="0">
                <a:effectLst/>
                <a:latin typeface="Calibri" panose="020F0502020204030204" pitchFamily="34" charset="0"/>
                <a:ea typeface="Calibri" panose="020F0502020204030204" pitchFamily="34" charset="0"/>
                <a:cs typeface="Times New Roman" panose="02020603050405020304" pitchFamily="18" charset="0"/>
              </a:rPr>
              <a:t>Less productive regions tend to see a higher intensity of clean technologies, products and services.</a:t>
            </a:r>
          </a:p>
          <a:p>
            <a:pPr>
              <a:lnSpc>
                <a:spcPct val="100000"/>
              </a:lnSpc>
            </a:pPr>
            <a:endParaRPr lang="en-GB" dirty="0"/>
          </a:p>
        </p:txBody>
      </p:sp>
      <p:sp>
        <p:nvSpPr>
          <p:cNvPr id="8" name="Title 1">
            <a:extLst>
              <a:ext uri="{FF2B5EF4-FFF2-40B4-BE49-F238E27FC236}">
                <a16:creationId xmlns:a16="http://schemas.microsoft.com/office/drawing/2014/main" id="{9E5D499C-89DC-CB65-CBEC-68B51BDC5771}"/>
              </a:ext>
            </a:extLst>
          </p:cNvPr>
          <p:cNvSpPr>
            <a:spLocks noGrp="1"/>
          </p:cNvSpPr>
          <p:nvPr>
            <p:ph type="title"/>
          </p:nvPr>
        </p:nvSpPr>
        <p:spPr>
          <a:xfrm>
            <a:off x="838200" y="365125"/>
            <a:ext cx="10515600" cy="760413"/>
          </a:xfrm>
        </p:spPr>
        <p:txBody>
          <a:bodyPr/>
          <a:lstStyle/>
          <a:p>
            <a:r>
              <a:rPr lang="en-GB" dirty="0"/>
              <a:t>Monthly Spotlight: Green Growth</a:t>
            </a:r>
          </a:p>
        </p:txBody>
      </p:sp>
    </p:spTree>
    <p:extLst>
      <p:ext uri="{BB962C8B-B14F-4D97-AF65-F5344CB8AC3E}">
        <p14:creationId xmlns:p14="http://schemas.microsoft.com/office/powerpoint/2010/main" val="310622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D585D4-B9AA-07D0-1382-4EEE5E4713B7}"/>
              </a:ext>
            </a:extLst>
          </p:cNvPr>
          <p:cNvSpPr>
            <a:spLocks noGrp="1"/>
          </p:cNvSpPr>
          <p:nvPr>
            <p:ph idx="1"/>
          </p:nvPr>
        </p:nvSpPr>
        <p:spPr>
          <a:xfrm>
            <a:off x="839788" y="1125538"/>
            <a:ext cx="10515600" cy="4615582"/>
          </a:xfrm>
        </p:spPr>
        <p:txBody>
          <a:bodyPr>
            <a:normAutofit fontScale="25000" lnSpcReduction="20000"/>
          </a:bodyPr>
          <a:lstStyle/>
          <a:p>
            <a:pPr marL="0" indent="0">
              <a:lnSpc>
                <a:spcPct val="120000"/>
              </a:lnSpc>
              <a:spcAft>
                <a:spcPts val="800"/>
              </a:spcAft>
              <a:buNone/>
            </a:pPr>
            <a:r>
              <a:rPr lang="en-GB" sz="7200" b="1" dirty="0">
                <a:effectLst/>
                <a:latin typeface="Calibri" panose="020F0502020204030204" pitchFamily="34" charset="0"/>
                <a:ea typeface="Calibri" panose="020F0502020204030204" pitchFamily="34" charset="0"/>
                <a:cs typeface="Times New Roman" panose="02020603050405020304" pitchFamily="18" charset="0"/>
              </a:rPr>
              <a:t>Dame Julia King</a:t>
            </a:r>
          </a:p>
          <a:p>
            <a:pPr marL="342900" lvl="0" indent="-342900">
              <a:lnSpc>
                <a:spcPct val="120000"/>
              </a:lnSpc>
              <a:buFont typeface="Symbol" panose="05050102010706020507" pitchFamily="18" charset="2"/>
              <a:buChar char=""/>
            </a:pPr>
            <a:r>
              <a:rPr lang="en-GB" sz="7200" dirty="0">
                <a:effectLst/>
                <a:latin typeface="Calibri" panose="020F0502020204030204" pitchFamily="34" charset="0"/>
                <a:ea typeface="Calibri" panose="020F0502020204030204" pitchFamily="34" charset="0"/>
                <a:cs typeface="Times New Roman" panose="02020603050405020304" pitchFamily="18" charset="0"/>
              </a:rPr>
              <a:t>UK need OEMs and original equipment manufacturers companies that have the experience and the ability to develop and sell really capital intensive technology</a:t>
            </a:r>
          </a:p>
          <a:p>
            <a:pPr marL="342900" lvl="0" indent="-342900">
              <a:lnSpc>
                <a:spcPct val="120000"/>
              </a:lnSpc>
              <a:buFont typeface="Symbol" panose="05050102010706020507" pitchFamily="18" charset="2"/>
              <a:buChar char=""/>
            </a:pPr>
            <a:r>
              <a:rPr lang="en-GB" sz="7200" dirty="0">
                <a:latin typeface="Calibri" panose="020F0502020204030204" pitchFamily="34" charset="0"/>
                <a:ea typeface="Calibri" panose="020F0502020204030204" pitchFamily="34" charset="0"/>
                <a:cs typeface="Times New Roman" panose="02020603050405020304" pitchFamily="18" charset="0"/>
              </a:rPr>
              <a:t>I</a:t>
            </a:r>
            <a:r>
              <a:rPr lang="en-GB" sz="7200" dirty="0">
                <a:effectLst/>
                <a:latin typeface="Calibri" panose="020F0502020204030204" pitchFamily="34" charset="0"/>
                <a:ea typeface="Calibri" panose="020F0502020204030204" pitchFamily="34" charset="0"/>
                <a:cs typeface="Times New Roman" panose="02020603050405020304" pitchFamily="18" charset="0"/>
              </a:rPr>
              <a:t>nnovation in the car industry is needed. UK has few own OEMs, who do their R&amp;D. </a:t>
            </a:r>
            <a:r>
              <a:rPr lang="en-GB" sz="7200" dirty="0">
                <a:latin typeface="Calibri" panose="020F0502020204030204" pitchFamily="34" charset="0"/>
                <a:ea typeface="Calibri" panose="020F0502020204030204" pitchFamily="34" charset="0"/>
                <a:cs typeface="Times New Roman" panose="02020603050405020304" pitchFamily="18" charset="0"/>
              </a:rPr>
              <a:t>There is a r</a:t>
            </a:r>
            <a:r>
              <a:rPr lang="en-GB" sz="7200" dirty="0">
                <a:effectLst/>
                <a:latin typeface="Calibri" panose="020F0502020204030204" pitchFamily="34" charset="0"/>
                <a:ea typeface="Calibri" panose="020F0502020204030204" pitchFamily="34" charset="0"/>
                <a:cs typeface="Times New Roman" panose="02020603050405020304" pitchFamily="18" charset="0"/>
              </a:rPr>
              <a:t>equirement to expand battery manufacturing capacity to continue to make and assemble cars for export at the same rate we do with non-EV’s.</a:t>
            </a:r>
          </a:p>
          <a:p>
            <a:pPr marL="342900" lvl="0" indent="-342900">
              <a:lnSpc>
                <a:spcPct val="120000"/>
              </a:lnSpc>
              <a:buFont typeface="Symbol" panose="05050102010706020507" pitchFamily="18" charset="2"/>
              <a:buChar char=""/>
            </a:pPr>
            <a:r>
              <a:rPr lang="en-GB" sz="7200" dirty="0">
                <a:effectLst/>
                <a:latin typeface="Calibri" panose="020F0502020204030204" pitchFamily="34" charset="0"/>
                <a:ea typeface="Calibri" panose="020F0502020204030204" pitchFamily="34" charset="0"/>
                <a:cs typeface="Times New Roman" panose="02020603050405020304" pitchFamily="18" charset="0"/>
              </a:rPr>
              <a:t>Hydrogen is a huge global market because the UK climate change committee thinks it could be 20% of the UK energy supply by 2050. The UK is well placed geographically and geologically for working in the hydrogen space and has a good skills capital within this sphere</a:t>
            </a:r>
          </a:p>
          <a:p>
            <a:pPr lvl="1">
              <a:lnSpc>
                <a:spcPct val="120000"/>
              </a:lnSpc>
              <a:buFont typeface="Wingdings" panose="05000000000000000000" pitchFamily="2" charset="2"/>
              <a:buChar char="q"/>
            </a:pPr>
            <a:r>
              <a:rPr lang="en-GB" sz="7200" dirty="0">
                <a:effectLst/>
                <a:latin typeface="Calibri" panose="020F0502020204030204" pitchFamily="34" charset="0"/>
                <a:ea typeface="Calibri" panose="020F0502020204030204" pitchFamily="34" charset="0"/>
                <a:cs typeface="Times New Roman" panose="02020603050405020304" pitchFamily="18" charset="0"/>
              </a:rPr>
              <a:t>innovative UK companies </a:t>
            </a:r>
            <a:r>
              <a:rPr lang="en-GB" sz="7200" dirty="0">
                <a:latin typeface="Calibri" panose="020F0502020204030204" pitchFamily="34" charset="0"/>
                <a:ea typeface="Calibri" panose="020F0502020204030204" pitchFamily="34" charset="0"/>
                <a:cs typeface="Times New Roman" panose="02020603050405020304" pitchFamily="18" charset="0"/>
              </a:rPr>
              <a:t>such as J</a:t>
            </a:r>
            <a:r>
              <a:rPr lang="en-GB" sz="7200" dirty="0">
                <a:effectLst/>
                <a:latin typeface="Calibri" panose="020F0502020204030204" pitchFamily="34" charset="0"/>
                <a:ea typeface="Calibri" panose="020F0502020204030204" pitchFamily="34" charset="0"/>
                <a:cs typeface="Times New Roman" panose="02020603050405020304" pitchFamily="18" charset="0"/>
              </a:rPr>
              <a:t>ohnson </a:t>
            </a:r>
            <a:r>
              <a:rPr lang="en-GB" sz="7200" dirty="0">
                <a:latin typeface="Calibri" panose="020F0502020204030204" pitchFamily="34" charset="0"/>
                <a:ea typeface="Calibri" panose="020F0502020204030204" pitchFamily="34" charset="0"/>
                <a:cs typeface="Times New Roman" panose="02020603050405020304" pitchFamily="18" charset="0"/>
              </a:rPr>
              <a:t>Matthey</a:t>
            </a:r>
            <a:r>
              <a:rPr lang="en-GB" sz="72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20000"/>
              </a:lnSpc>
              <a:buFont typeface="Wingdings" panose="05000000000000000000" pitchFamily="2" charset="2"/>
              <a:buChar char="q"/>
            </a:pPr>
            <a:r>
              <a:rPr lang="en-GB" sz="7200" dirty="0">
                <a:effectLst/>
                <a:latin typeface="Calibri" panose="020F0502020204030204" pitchFamily="34" charset="0"/>
                <a:ea typeface="Calibri" panose="020F0502020204030204" pitchFamily="34" charset="0"/>
                <a:cs typeface="Times New Roman" panose="02020603050405020304" pitchFamily="18" charset="0"/>
              </a:rPr>
              <a:t>big oil companies who need to transition from oil and gas to green fuels</a:t>
            </a:r>
          </a:p>
          <a:p>
            <a:pPr lvl="1">
              <a:lnSpc>
                <a:spcPct val="120000"/>
              </a:lnSpc>
              <a:buFont typeface="Wingdings" panose="05000000000000000000" pitchFamily="2" charset="2"/>
              <a:buChar char="q"/>
            </a:pPr>
            <a:r>
              <a:rPr lang="en-GB" sz="7200" dirty="0">
                <a:effectLst/>
                <a:latin typeface="Calibri" panose="020F0502020204030204" pitchFamily="34" charset="0"/>
                <a:ea typeface="Calibri" panose="020F0502020204030204" pitchFamily="34" charset="0"/>
                <a:cs typeface="Times New Roman" panose="02020603050405020304" pitchFamily="18" charset="0"/>
              </a:rPr>
              <a:t>brilliant UK academic expertise in electric chemistry and in materials</a:t>
            </a:r>
          </a:p>
          <a:p>
            <a:pPr lvl="1">
              <a:lnSpc>
                <a:spcPct val="120000"/>
              </a:lnSpc>
              <a:buFont typeface="Wingdings" panose="05000000000000000000" pitchFamily="2" charset="2"/>
              <a:buChar char="q"/>
            </a:pPr>
            <a:r>
              <a:rPr lang="en-GB" sz="7200" dirty="0">
                <a:effectLst/>
                <a:latin typeface="Calibri" panose="020F0502020204030204" pitchFamily="34" charset="0"/>
                <a:ea typeface="Calibri" panose="020F0502020204030204" pitchFamily="34" charset="0"/>
                <a:cs typeface="Times New Roman" panose="02020603050405020304" pitchFamily="18" charset="0"/>
              </a:rPr>
              <a:t>abundant offshore wind resources</a:t>
            </a:r>
          </a:p>
        </p:txBody>
      </p:sp>
      <p:sp>
        <p:nvSpPr>
          <p:cNvPr id="6" name="Title 1">
            <a:extLst>
              <a:ext uri="{FF2B5EF4-FFF2-40B4-BE49-F238E27FC236}">
                <a16:creationId xmlns:a16="http://schemas.microsoft.com/office/drawing/2014/main" id="{9C340EB5-B35E-E176-2597-CD561020B07C}"/>
              </a:ext>
            </a:extLst>
          </p:cNvPr>
          <p:cNvSpPr>
            <a:spLocks noGrp="1"/>
          </p:cNvSpPr>
          <p:nvPr>
            <p:ph type="title"/>
          </p:nvPr>
        </p:nvSpPr>
        <p:spPr>
          <a:xfrm>
            <a:off x="838200" y="365125"/>
            <a:ext cx="10515600" cy="751755"/>
          </a:xfrm>
        </p:spPr>
        <p:txBody>
          <a:bodyPr/>
          <a:lstStyle/>
          <a:p>
            <a:r>
              <a:rPr lang="en-GB" dirty="0"/>
              <a:t>Monthly Spotlight: Green Growth</a:t>
            </a:r>
          </a:p>
        </p:txBody>
      </p:sp>
    </p:spTree>
    <p:extLst>
      <p:ext uri="{BB962C8B-B14F-4D97-AF65-F5344CB8AC3E}">
        <p14:creationId xmlns:p14="http://schemas.microsoft.com/office/powerpoint/2010/main" val="41641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9B686-2568-2D82-EAF6-A9B28FE11C23}"/>
              </a:ext>
            </a:extLst>
          </p:cNvPr>
          <p:cNvSpPr>
            <a:spLocks noGrp="1"/>
          </p:cNvSpPr>
          <p:nvPr>
            <p:ph idx="1"/>
          </p:nvPr>
        </p:nvSpPr>
        <p:spPr>
          <a:xfrm>
            <a:off x="839788" y="1125538"/>
            <a:ext cx="10515600" cy="4615582"/>
          </a:xfrm>
        </p:spPr>
        <p:txBody>
          <a:bodyPr>
            <a:noAutofit/>
          </a:bodyPr>
          <a:lstStyle/>
          <a:p>
            <a:pPr marL="0" indent="0">
              <a:lnSpc>
                <a:spcPct val="100000"/>
              </a:lnSpc>
              <a:spcBef>
                <a:spcPts val="0"/>
              </a:spcBef>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Mike Biddle</a:t>
            </a:r>
          </a:p>
          <a:p>
            <a:pPr marL="0" lvl="0" indent="0">
              <a:lnSpc>
                <a:spcPct val="100000"/>
              </a:lnSpc>
              <a:spcBef>
                <a:spcPts val="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Heat</a:t>
            </a:r>
          </a:p>
          <a:p>
            <a:pPr marL="800100" lvl="1"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over 30 million buildings in this country that need to decarbonize, 28 and a half million of those are homes and then approaching two million non-residential buildings</a:t>
            </a:r>
          </a:p>
          <a:p>
            <a:pPr marL="800100" lvl="1" indent="-342900">
              <a:lnSpc>
                <a:spcPct val="100000"/>
              </a:lnSpc>
              <a:spcBef>
                <a:spcPts val="0"/>
              </a:spcBef>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Residents need to be educated as to the possibilities of how to decarbonise their properties and what options are available to them</a:t>
            </a:r>
          </a:p>
          <a:p>
            <a:pPr marL="800100" lvl="1"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needs to be a focus on making net-zero things in net-zero ways</a:t>
            </a:r>
          </a:p>
          <a:p>
            <a:pPr marL="0" lvl="0" indent="0">
              <a:lnSpc>
                <a:spcPct val="100000"/>
              </a:lnSpc>
              <a:spcBef>
                <a:spcPts val="0"/>
              </a:spcBef>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0000"/>
              </a:lnSpc>
              <a:spcBef>
                <a:spcPts val="0"/>
              </a:spcBef>
              <a:buNone/>
            </a:pPr>
            <a:r>
              <a:rPr lang="en-GB" sz="1800" dirty="0">
                <a:latin typeface="Calibri" panose="020F0502020204030204" pitchFamily="34" charset="0"/>
                <a:ea typeface="Calibri" panose="020F0502020204030204" pitchFamily="34" charset="0"/>
                <a:cs typeface="Times New Roman" panose="02020603050405020304" pitchFamily="18" charset="0"/>
              </a:rPr>
              <a:t>M</a:t>
            </a:r>
            <a:r>
              <a:rPr lang="en-GB" sz="1800" dirty="0">
                <a:effectLst/>
                <a:latin typeface="Calibri" panose="020F0502020204030204" pitchFamily="34" charset="0"/>
                <a:ea typeface="Calibri" panose="020F0502020204030204" pitchFamily="34" charset="0"/>
                <a:cs typeface="Times New Roman" panose="02020603050405020304" pitchFamily="18" charset="0"/>
              </a:rPr>
              <a:t>obility and </a:t>
            </a:r>
            <a:r>
              <a:rPr lang="en-GB" altLang="zh-CN" sz="1800" dirty="0">
                <a:latin typeface="Calibri" panose="020F0502020204030204" pitchFamily="34" charset="0"/>
                <a:ea typeface="Calibri" panose="020F0502020204030204" pitchFamily="34" charset="0"/>
                <a:cs typeface="Times New Roman" panose="02020603050405020304" pitchFamily="18" charset="0"/>
              </a:rPr>
              <a:t>E</a:t>
            </a:r>
            <a:r>
              <a:rPr lang="en-GB" altLang="zh-CN" sz="1800" dirty="0">
                <a:effectLst/>
                <a:latin typeface="Calibri" panose="020F0502020204030204" pitchFamily="34" charset="0"/>
                <a:ea typeface="Calibri" panose="020F0502020204030204" pitchFamily="34" charset="0"/>
                <a:cs typeface="Times New Roman" panose="02020603050405020304" pitchFamily="18" charset="0"/>
              </a:rPr>
              <a:t>lectrification (digital transport side)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Symbol" panose="05050102010706020507" pitchFamily="18" charset="2"/>
              <a:buChar char=""/>
            </a:pPr>
            <a:r>
              <a:rPr lang="en-GB" altLang="zh-CN" sz="1800" dirty="0">
                <a:latin typeface="Calibri" panose="020F0502020204030204" pitchFamily="34" charset="0"/>
                <a:ea typeface="Calibri" panose="020F0502020204030204" pitchFamily="34" charset="0"/>
                <a:cs typeface="Times New Roman" panose="02020603050405020304" pitchFamily="18" charset="0"/>
              </a:rPr>
              <a:t>Green transport is a key aspect of achieving green growth as mobility of people and goods is of huge importance to the economy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The r</a:t>
            </a:r>
            <a:r>
              <a:rPr lang="en-GB" sz="1800" dirty="0">
                <a:effectLst/>
                <a:latin typeface="Calibri" panose="020F0502020204030204" pitchFamily="34" charset="0"/>
                <a:ea typeface="Calibri" panose="020F0502020204030204" pitchFamily="34" charset="0"/>
                <a:cs typeface="Times New Roman" panose="02020603050405020304" pitchFamily="18" charset="0"/>
              </a:rPr>
              <a:t>ight finance models are needed to enable the green growth</a:t>
            </a:r>
          </a:p>
          <a:p>
            <a:pPr>
              <a:lnSpc>
                <a:spcPct val="100000"/>
              </a:lnSpc>
            </a:pPr>
            <a:endParaRPr lang="en-GB" sz="1800" dirty="0"/>
          </a:p>
        </p:txBody>
      </p:sp>
      <p:sp>
        <p:nvSpPr>
          <p:cNvPr id="7" name="Title 1">
            <a:extLst>
              <a:ext uri="{FF2B5EF4-FFF2-40B4-BE49-F238E27FC236}">
                <a16:creationId xmlns:a16="http://schemas.microsoft.com/office/drawing/2014/main" id="{6A2BBAD2-1B47-1AC0-FD65-7A9D4A4B10DB}"/>
              </a:ext>
            </a:extLst>
          </p:cNvPr>
          <p:cNvSpPr>
            <a:spLocks noGrp="1"/>
          </p:cNvSpPr>
          <p:nvPr>
            <p:ph type="title"/>
          </p:nvPr>
        </p:nvSpPr>
        <p:spPr>
          <a:xfrm>
            <a:off x="838200" y="365125"/>
            <a:ext cx="10515600" cy="760413"/>
          </a:xfrm>
        </p:spPr>
        <p:txBody>
          <a:bodyPr/>
          <a:lstStyle/>
          <a:p>
            <a:r>
              <a:rPr lang="en-GB" dirty="0"/>
              <a:t>Monthly Spotlight: Green Growth</a:t>
            </a:r>
          </a:p>
        </p:txBody>
      </p:sp>
    </p:spTree>
    <p:extLst>
      <p:ext uri="{BB962C8B-B14F-4D97-AF65-F5344CB8AC3E}">
        <p14:creationId xmlns:p14="http://schemas.microsoft.com/office/powerpoint/2010/main" val="194767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4BB5-5982-D525-1324-09D164846FA0}"/>
              </a:ext>
            </a:extLst>
          </p:cNvPr>
          <p:cNvSpPr>
            <a:spLocks noGrp="1"/>
          </p:cNvSpPr>
          <p:nvPr>
            <p:ph type="title"/>
          </p:nvPr>
        </p:nvSpPr>
        <p:spPr>
          <a:xfrm>
            <a:off x="838200" y="365126"/>
            <a:ext cx="10515600" cy="760412"/>
          </a:xfrm>
        </p:spPr>
        <p:txBody>
          <a:bodyPr/>
          <a:lstStyle/>
          <a:p>
            <a:r>
              <a:rPr lang="en-GB" dirty="0"/>
              <a:t>Monthly Spotlight: Green Growth</a:t>
            </a:r>
          </a:p>
        </p:txBody>
      </p:sp>
      <p:sp>
        <p:nvSpPr>
          <p:cNvPr id="3" name="Content Placeholder 2">
            <a:extLst>
              <a:ext uri="{FF2B5EF4-FFF2-40B4-BE49-F238E27FC236}">
                <a16:creationId xmlns:a16="http://schemas.microsoft.com/office/drawing/2014/main" id="{327D31C8-8172-3A1A-3105-71388C50AF18}"/>
              </a:ext>
            </a:extLst>
          </p:cNvPr>
          <p:cNvSpPr>
            <a:spLocks noGrp="1"/>
          </p:cNvSpPr>
          <p:nvPr>
            <p:ph idx="1"/>
          </p:nvPr>
        </p:nvSpPr>
        <p:spPr>
          <a:xfrm>
            <a:off x="839788" y="1125537"/>
            <a:ext cx="10515600" cy="4967287"/>
          </a:xfrm>
        </p:spPr>
        <p:txBody>
          <a:bodyPr>
            <a:normAutofit/>
          </a:bodyPr>
          <a:lstStyle/>
          <a:p>
            <a:pPr marL="0" indent="0">
              <a:buNone/>
            </a:pPr>
            <a:r>
              <a:rPr lang="en-GB" sz="1800" b="1" dirty="0">
                <a:latin typeface="Calibri" panose="020F0502020204030204" pitchFamily="34" charset="0"/>
                <a:cs typeface="Calibri" panose="020F0502020204030204" pitchFamily="34" charset="0"/>
              </a:rPr>
              <a:t>Key takeaways</a:t>
            </a:r>
          </a:p>
          <a:p>
            <a:pPr>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The UK is not yet a clean tech superpower, but has the potential to build on its pre-existing strengths and access new opportunities. </a:t>
            </a:r>
          </a:p>
          <a:p>
            <a:pPr>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These opportunities are also challenges to the UK</a:t>
            </a:r>
          </a:p>
          <a:p>
            <a:pPr lvl="1">
              <a:lnSpc>
                <a:spcPct val="100000"/>
              </a:lnSpc>
              <a:spcBef>
                <a:spcPts val="1200"/>
              </a:spcBef>
              <a:spcAft>
                <a:spcPts val="600"/>
              </a:spcAft>
              <a:buFont typeface="Wingdings" panose="05000000000000000000" pitchFamily="2" charset="2"/>
              <a:buChar char="Ø"/>
            </a:pPr>
            <a:r>
              <a:rPr lang="en-GB" sz="1800" dirty="0">
                <a:latin typeface="Calibri" panose="020F0502020204030204" pitchFamily="34" charset="0"/>
                <a:cs typeface="Calibri" panose="020F0502020204030204" pitchFamily="34" charset="0"/>
              </a:rPr>
              <a:t>Lack of </a:t>
            </a:r>
            <a:r>
              <a:rPr lang="en-GB" altLang="zh-CN" sz="1800" dirty="0">
                <a:effectLst/>
                <a:latin typeface="Calibri" panose="020F0502020204030204" pitchFamily="34" charset="0"/>
                <a:ea typeface="Calibri" panose="020F0502020204030204" pitchFamily="34" charset="0"/>
                <a:cs typeface="Times New Roman" panose="02020603050405020304" pitchFamily="18" charset="0"/>
              </a:rPr>
              <a:t>original equipment manufacturing companies</a:t>
            </a:r>
            <a:endParaRPr lang="en-GB" altLang="zh-CN" sz="1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Bef>
                <a:spcPts val="1200"/>
              </a:spcBef>
              <a:spcAft>
                <a:spcPts val="600"/>
              </a:spcAft>
              <a:buFont typeface="Wingdings" panose="05000000000000000000" pitchFamily="2" charset="2"/>
              <a:buChar char="Ø"/>
            </a:pPr>
            <a:r>
              <a:rPr lang="en-GB" altLang="zh-CN" sz="1800" dirty="0">
                <a:latin typeface="Calibri" panose="020F0502020204030204" pitchFamily="34" charset="0"/>
                <a:ea typeface="Calibri" panose="020F0502020204030204" pitchFamily="34" charset="0"/>
                <a:cs typeface="Times New Roman" panose="02020603050405020304" pitchFamily="18" charset="0"/>
              </a:rPr>
              <a:t>Limited</a:t>
            </a:r>
            <a:r>
              <a:rPr lang="en-GB" altLang="zh-CN" sz="1800" dirty="0">
                <a:effectLst/>
                <a:latin typeface="Calibri" panose="020F0502020204030204" pitchFamily="34" charset="0"/>
                <a:ea typeface="Calibri" panose="020F0502020204030204" pitchFamily="34" charset="0"/>
                <a:cs typeface="Times New Roman" panose="02020603050405020304" pitchFamily="18" charset="0"/>
              </a:rPr>
              <a:t> innovation in car industry</a:t>
            </a:r>
          </a:p>
          <a:p>
            <a:pPr lvl="1">
              <a:lnSpc>
                <a:spcPct val="100000"/>
              </a:lnSpc>
              <a:spcBef>
                <a:spcPts val="1200"/>
              </a:spcBef>
              <a:spcAft>
                <a:spcPts val="600"/>
              </a:spcAft>
              <a:buFont typeface="Wingdings" panose="05000000000000000000" pitchFamily="2" charset="2"/>
              <a:buChar char="Ø"/>
            </a:pPr>
            <a:r>
              <a:rPr lang="en-GB" altLang="zh-CN" sz="1800" dirty="0">
                <a:latin typeface="Calibri" panose="020F0502020204030204" pitchFamily="34" charset="0"/>
                <a:ea typeface="Calibri" panose="020F0502020204030204" pitchFamily="34" charset="0"/>
                <a:cs typeface="Times New Roman" panose="02020603050405020304" pitchFamily="18" charset="0"/>
              </a:rPr>
              <a:t>H</a:t>
            </a:r>
            <a:r>
              <a:rPr lang="en-GB" altLang="zh-CN" sz="1800" dirty="0">
                <a:effectLst/>
                <a:latin typeface="Calibri" panose="020F0502020204030204" pitchFamily="34" charset="0"/>
                <a:ea typeface="Calibri" panose="020F0502020204030204" pitchFamily="34" charset="0"/>
                <a:cs typeface="Times New Roman" panose="02020603050405020304" pitchFamily="18" charset="0"/>
              </a:rPr>
              <a:t>ow to transfer the UK current energy supply into a cleaner energy source (e.g. Hydrogen) in order to solve the energy crisis and develop a more environmentally-friendly way of growth?</a:t>
            </a:r>
          </a:p>
          <a:p>
            <a:pPr>
              <a:lnSpc>
                <a:spcPct val="100000"/>
              </a:lnSpc>
              <a:spcBef>
                <a:spcPts val="1200"/>
              </a:spcBef>
              <a:spcAft>
                <a:spcPts val="600"/>
              </a:spcAft>
            </a:pPr>
            <a:r>
              <a:rPr lang="en-GB" altLang="zh-CN" sz="1800" dirty="0">
                <a:effectLst/>
                <a:latin typeface="Calibri" panose="020F0502020204030204" pitchFamily="34" charset="0"/>
                <a:ea typeface="Calibri" panose="020F0502020204030204" pitchFamily="34" charset="0"/>
                <a:cs typeface="Times New Roman" panose="02020603050405020304" pitchFamily="18" charset="0"/>
              </a:rPr>
              <a:t>In terms of Implementing policies</a:t>
            </a:r>
            <a:r>
              <a:rPr lang="en-GB" altLang="zh-CN" sz="1800" dirty="0">
                <a:latin typeface="Calibri" panose="020F0502020204030204" pitchFamily="34" charset="0"/>
                <a:ea typeface="Calibri" panose="020F0502020204030204" pitchFamily="34" charset="0"/>
                <a:cs typeface="Times New Roman" panose="02020603050405020304" pitchFamily="18" charset="0"/>
              </a:rPr>
              <a:t>, how to encourage residents to achieve the net-zero goal in a net-zero way is something which should also should be considered. </a:t>
            </a:r>
          </a:p>
          <a:p>
            <a:pPr lvl="1">
              <a:lnSpc>
                <a:spcPct val="100000"/>
              </a:lnSpc>
              <a:spcBef>
                <a:spcPts val="1200"/>
              </a:spcBef>
              <a:spcAft>
                <a:spcPts val="600"/>
              </a:spcAft>
              <a:buFont typeface="Wingdings" panose="05000000000000000000" pitchFamily="2" charset="2"/>
              <a:buChar char="Ø"/>
            </a:pPr>
            <a:r>
              <a:rPr lang="en-GB" altLang="zh-CN" sz="1800" dirty="0">
                <a:latin typeface="Calibri" panose="020F0502020204030204" pitchFamily="34" charset="0"/>
                <a:ea typeface="Calibri" panose="020F0502020204030204" pitchFamily="34" charset="0"/>
                <a:cs typeface="Times New Roman" panose="02020603050405020304" pitchFamily="18" charset="0"/>
              </a:rPr>
              <a:t>For example, how to use the right green financial model to help the mobility of people and goods in a green way?</a:t>
            </a:r>
            <a:endParaRPr lang="en-GB" altLang="zh-C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Calibri" panose="020F0502020204030204" pitchFamily="34" charset="0"/>
              <a:cs typeface="Calibri" panose="020F0502020204030204" pitchFamily="34" charset="0"/>
            </a:endParaRPr>
          </a:p>
          <a:p>
            <a:endParaRPr lang="en-GB" sz="1800" dirty="0"/>
          </a:p>
        </p:txBody>
      </p:sp>
    </p:spTree>
    <p:extLst>
      <p:ext uri="{BB962C8B-B14F-4D97-AF65-F5344CB8AC3E}">
        <p14:creationId xmlns:p14="http://schemas.microsoft.com/office/powerpoint/2010/main" val="3136739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838200" y="371475"/>
            <a:ext cx="10515600" cy="754063"/>
          </a:xfrm>
        </p:spPr>
        <p:txBody>
          <a:bodyPr>
            <a:normAutofit fontScale="90000"/>
          </a:bodyPr>
          <a:lstStyle/>
          <a:p>
            <a:r>
              <a:rPr lang="en-GB" sz="2000" dirty="0"/>
              <a:t>Employment in the UK</a:t>
            </a:r>
            <a:br>
              <a:rPr lang="en-GB" dirty="0"/>
            </a:br>
            <a:r>
              <a:rPr lang="en-GB" dirty="0"/>
              <a:t>Labour Force Survey – May 2022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849313" y="1125537"/>
            <a:ext cx="10502900" cy="4967287"/>
          </a:xfrm>
        </p:spPr>
        <p:txBody>
          <a:bodyPr>
            <a:normAutofit/>
          </a:bodyPr>
          <a:lstStyle/>
          <a:p>
            <a:pPr marL="0" indent="0">
              <a:buNone/>
            </a:pPr>
            <a:r>
              <a:rPr lang="en-GB" sz="2000" b="1" dirty="0"/>
              <a:t>Key points:</a:t>
            </a:r>
          </a:p>
          <a:p>
            <a:r>
              <a:rPr lang="en-GB" sz="2000" dirty="0">
                <a:solidFill>
                  <a:srgbClr val="323132"/>
                </a:solidFill>
              </a:rPr>
              <a:t>January to March 2022 estimates show a decrease in the unemployment rate, while the employment and inactivity rates increased, compared with the previous three-month period (October to December 2021).</a:t>
            </a:r>
          </a:p>
          <a:p>
            <a:r>
              <a:rPr lang="en-GB" sz="2000" dirty="0">
                <a:solidFill>
                  <a:srgbClr val="323132"/>
                </a:solidFill>
              </a:rPr>
              <a:t>Total hours worked increased compared with the previous three-month period but are still below pre-coronavirus (COVID-19) pandemic levels.</a:t>
            </a:r>
          </a:p>
          <a:p>
            <a:r>
              <a:rPr lang="en-GB" sz="2000" dirty="0">
                <a:solidFill>
                  <a:srgbClr val="323132"/>
                </a:solidFill>
              </a:rPr>
              <a:t>The UK employment rate was estimated at 75.7%, 0.1 percentage points higher than the previous three-month period and 0.9 percentage points lower than before the coronavirus pandemic (December 2019 to February 2020).</a:t>
            </a:r>
          </a:p>
          <a:p>
            <a:r>
              <a:rPr lang="en-GB" sz="2000" dirty="0">
                <a:solidFill>
                  <a:srgbClr val="323132"/>
                </a:solidFill>
              </a:rPr>
              <a:t>The UK unemployment rate was estimated at 3.7%, 0.3 percentage points lower than the previous three-month period, and 0.2 percentage points below pre-coronavirus pandemic levels.</a:t>
            </a:r>
          </a:p>
          <a:p>
            <a:r>
              <a:rPr lang="en-GB" sz="2000" dirty="0">
                <a:solidFill>
                  <a:srgbClr val="323132"/>
                </a:solidFill>
              </a:rPr>
              <a:t>The UK economic inactivity rate was estimated at 21.4%, 0.1 percentage points higher than the previous three-month period, and 1.1 percentage points higher than before the coronavirus pandemic.</a:t>
            </a:r>
            <a:r>
              <a:rPr lang="en-GB" sz="1900" b="1" dirty="0"/>
              <a:t>				         			</a:t>
            </a:r>
          </a:p>
          <a:p>
            <a:pPr marL="0" indent="0">
              <a:buNone/>
            </a:pPr>
            <a:endParaRPr lang="en-GB" dirty="0"/>
          </a:p>
        </p:txBody>
      </p:sp>
      <p:sp>
        <p:nvSpPr>
          <p:cNvPr id="6" name="TextBox 5">
            <a:extLst>
              <a:ext uri="{FF2B5EF4-FFF2-40B4-BE49-F238E27FC236}">
                <a16:creationId xmlns:a16="http://schemas.microsoft.com/office/drawing/2014/main" id="{E484F891-5DAC-560A-E819-295D5B751FB0}"/>
              </a:ext>
            </a:extLst>
          </p:cNvPr>
          <p:cNvSpPr txBox="1"/>
          <p:nvPr/>
        </p:nvSpPr>
        <p:spPr>
          <a:xfrm>
            <a:off x="8458199" y="6110843"/>
            <a:ext cx="2894013" cy="369332"/>
          </a:xfrm>
          <a:prstGeom prst="rect">
            <a:avLst/>
          </a:prstGeom>
          <a:noFill/>
        </p:spPr>
        <p:txBody>
          <a:bodyPr wrap="square">
            <a:spAutoFit/>
          </a:bodyPr>
          <a:lstStyle/>
          <a:p>
            <a:pPr marL="0" indent="0" algn="r">
              <a:buNone/>
            </a:pPr>
            <a:r>
              <a:rPr lang="en-GB" altLang="zh-CN" sz="1800" b="1" dirty="0">
                <a:hlinkClick r:id="rId2"/>
              </a:rPr>
              <a:t>Source: </a:t>
            </a:r>
            <a:r>
              <a:rPr lang="en-US" altLang="zh-CN" sz="1800" b="1" dirty="0">
                <a:hlinkClick r:id="rId2"/>
              </a:rPr>
              <a:t>ONS, May 2022</a:t>
            </a:r>
            <a:endParaRPr lang="en-GB" altLang="zh-CN" sz="1800" b="1" dirty="0"/>
          </a:p>
        </p:txBody>
      </p:sp>
    </p:spTree>
    <p:extLst>
      <p:ext uri="{BB962C8B-B14F-4D97-AF65-F5344CB8AC3E}">
        <p14:creationId xmlns:p14="http://schemas.microsoft.com/office/powerpoint/2010/main" val="339552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689464"/>
            <a:ext cx="9144000" cy="2387600"/>
          </a:xfrm>
        </p:spPr>
        <p:txBody>
          <a:bodyPr>
            <a:normAutofit fontScale="90000"/>
          </a:bodyPr>
          <a:lstStyle/>
          <a:p>
            <a:r>
              <a:rPr lang="en-GB" dirty="0"/>
              <a:t>Economic and Labour Market Insight: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838200" y="365125"/>
            <a:ext cx="10515600" cy="760413"/>
          </a:xfrm>
        </p:spPr>
        <p:txBody>
          <a:bodyPr>
            <a:normAutofit/>
          </a:bodyPr>
          <a:lstStyle/>
          <a:p>
            <a:r>
              <a:rPr lang="en-GB" dirty="0"/>
              <a:t>Claimant Count (Latest data - April 2022)</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17,920 </a:t>
            </a:r>
            <a:r>
              <a:rPr lang="en-GB" sz="1600" dirty="0"/>
              <a:t>claimants (3.1% of the working age population) in Thames Valley Berkshire</a:t>
            </a:r>
          </a:p>
          <a:p>
            <a:r>
              <a:rPr lang="en-GB" sz="1600" dirty="0"/>
              <a:t>1,750 claimants (2.2% of the working age population) in Bracknell Forest UA</a:t>
            </a:r>
          </a:p>
          <a:p>
            <a:r>
              <a:rPr lang="en-GB" sz="1600" dirty="0"/>
              <a:t>5,345 claimants (5.7% of the working age population) in Slough UA</a:t>
            </a:r>
          </a:p>
          <a:p>
            <a:r>
              <a:rPr lang="en-GB" sz="1600" dirty="0"/>
              <a:t>4,470 claimants (4.2% of the working age population) in Reading UA</a:t>
            </a:r>
          </a:p>
          <a:p>
            <a:r>
              <a:rPr lang="en-GB" sz="1600" dirty="0"/>
              <a:t>1,750 claimants (1.6% of the working age population) in Wokingham UA</a:t>
            </a:r>
          </a:p>
          <a:p>
            <a:r>
              <a:rPr lang="en-GB" sz="1600" dirty="0"/>
              <a:t>2,310 claimants (2.5% of the working age population) in Windsor and Maidenhead UA</a:t>
            </a:r>
          </a:p>
          <a:p>
            <a:r>
              <a:rPr lang="en-GB" sz="1600" dirty="0"/>
              <a:t>2,295 claimants (2.4%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fallen </a:t>
            </a:r>
            <a:r>
              <a:rPr lang="en-GB" sz="1600" dirty="0">
                <a:ea typeface="Calibri" panose="020F0502020204030204" pitchFamily="34" charset="0"/>
              </a:rPr>
              <a:t>significantly </a:t>
            </a:r>
            <a:r>
              <a:rPr lang="en-GB" sz="1600" dirty="0">
                <a:effectLst/>
                <a:ea typeface="Calibri" panose="020F0502020204030204" pitchFamily="34" charset="0"/>
              </a:rPr>
              <a:t>from </a:t>
            </a:r>
            <a:r>
              <a:rPr lang="en-GB" sz="1600" dirty="0">
                <a:ea typeface="Calibri" panose="020F0502020204030204" pitchFamily="34" charset="0"/>
              </a:rPr>
              <a:t>30,395 in April </a:t>
            </a:r>
            <a:r>
              <a:rPr lang="en-GB" sz="1600" dirty="0">
                <a:effectLst/>
                <a:ea typeface="Calibri" panose="020F0502020204030204" pitchFamily="34" charset="0"/>
              </a:rPr>
              <a:t>2021 to </a:t>
            </a:r>
            <a:r>
              <a:rPr lang="en-GB" sz="1600" dirty="0">
                <a:ea typeface="Calibri" panose="020F0502020204030204" pitchFamily="34" charset="0"/>
              </a:rPr>
              <a:t>17,920 in April 2022</a:t>
            </a:r>
            <a:r>
              <a:rPr lang="en-GB" sz="1600" dirty="0">
                <a:effectLst/>
                <a:ea typeface="Calibri" panose="020F0502020204030204" pitchFamily="34" charset="0"/>
              </a:rPr>
              <a:t>. Slough had </a:t>
            </a:r>
            <a:r>
              <a:rPr lang="en-GB" sz="1600" dirty="0">
                <a:ea typeface="Calibri" panose="020F0502020204030204" pitchFamily="34" charset="0"/>
              </a:rPr>
              <a:t>5.7</a:t>
            </a:r>
            <a:r>
              <a:rPr lang="en-GB" sz="1600" dirty="0">
                <a:effectLst/>
                <a:ea typeface="Calibri" panose="020F0502020204030204" pitchFamily="34" charset="0"/>
              </a:rPr>
              <a:t>% of its working age population claim unemployment in </a:t>
            </a:r>
            <a:r>
              <a:rPr lang="en-GB" sz="1600" dirty="0">
                <a:ea typeface="Calibri" panose="020F0502020204030204" pitchFamily="34" charset="0"/>
              </a:rPr>
              <a:t>April</a:t>
            </a:r>
            <a:r>
              <a:rPr lang="en-GB" sz="1600" dirty="0">
                <a:effectLst/>
                <a:ea typeface="Calibri" panose="020F0502020204030204" pitchFamily="34" charset="0"/>
              </a:rPr>
              <a:t> 2022, </a:t>
            </a:r>
            <a:r>
              <a:rPr lang="en-GB" sz="1600" dirty="0">
                <a:ea typeface="Calibri" panose="020F0502020204030204" pitchFamily="34" charset="0"/>
              </a:rPr>
              <a:t>down significantly</a:t>
            </a:r>
            <a:r>
              <a:rPr lang="en-GB" sz="1600" dirty="0">
                <a:effectLst/>
                <a:ea typeface="Calibri" panose="020F0502020204030204" pitchFamily="34" charset="0"/>
              </a:rPr>
              <a:t> from 8.9% in April </a:t>
            </a:r>
            <a:r>
              <a:rPr lang="en-GB" sz="1600" dirty="0">
                <a:ea typeface="Calibri" panose="020F0502020204030204" pitchFamily="34" charset="0"/>
              </a:rPr>
              <a:t>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979" y="4336339"/>
            <a:ext cx="4551871" cy="2765155"/>
          </a:xfrm>
          <a:prstGeom prst="rect">
            <a:avLst/>
          </a:prstGeom>
        </p:spPr>
      </p:pic>
      <p:sp>
        <p:nvSpPr>
          <p:cNvPr id="6" name="TextBox 5">
            <a:extLst>
              <a:ext uri="{FF2B5EF4-FFF2-40B4-BE49-F238E27FC236}">
                <a16:creationId xmlns:a16="http://schemas.microsoft.com/office/drawing/2014/main" id="{56E86190-4A45-26D7-E6BA-8F8C77AA621C}"/>
              </a:ext>
            </a:extLst>
          </p:cNvPr>
          <p:cNvSpPr txBox="1"/>
          <p:nvPr/>
        </p:nvSpPr>
        <p:spPr>
          <a:xfrm>
            <a:off x="8770538" y="6111679"/>
            <a:ext cx="2580587" cy="369332"/>
          </a:xfrm>
          <a:prstGeom prst="rect">
            <a:avLst/>
          </a:prstGeom>
          <a:noFill/>
        </p:spPr>
        <p:txBody>
          <a:bodyPr wrap="square">
            <a:spAutoFit/>
          </a:bodyPr>
          <a:lstStyle/>
          <a:p>
            <a:pPr algn="r"/>
            <a:r>
              <a:rPr lang="en-GB" altLang="zh-CN" sz="1800" b="1" dirty="0">
                <a:hlinkClick r:id="rId3"/>
              </a:rPr>
              <a:t>Source: ONS, April 2022</a:t>
            </a:r>
            <a:endParaRPr lang="zh-CN" altLang="en-US" dirty="0"/>
          </a:p>
        </p:txBody>
      </p:sp>
    </p:spTree>
    <p:extLst>
      <p:ext uri="{BB962C8B-B14F-4D97-AF65-F5344CB8AC3E}">
        <p14:creationId xmlns:p14="http://schemas.microsoft.com/office/powerpoint/2010/main" val="350040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a:xfrm>
            <a:off x="838200" y="371475"/>
            <a:ext cx="10515600" cy="754063"/>
          </a:xfrm>
        </p:spPr>
        <p:txBody>
          <a:bodyPr>
            <a:normAutofit fontScale="90000"/>
          </a:bodyPr>
          <a:lstStyle/>
          <a:p>
            <a:r>
              <a:rPr lang="en-GB" sz="2000" dirty="0"/>
              <a:t>Strategic Issues</a:t>
            </a:r>
            <a:br>
              <a:rPr lang="en-GB" altLang="zh-CN" dirty="0"/>
            </a:br>
            <a:r>
              <a:rPr lang="en-GB" altLang="zh-CN" sz="4400" dirty="0"/>
              <a:t>Heathrow Airport </a:t>
            </a:r>
            <a:r>
              <a:rPr lang="en-GB" altLang="zh-CN" dirty="0"/>
              <a:t>will re-open its Terminal 4</a:t>
            </a:r>
            <a:endParaRPr lang="en-GB" dirty="0"/>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a:xfrm>
            <a:off x="834526" y="1457889"/>
            <a:ext cx="10515600" cy="3942222"/>
          </a:xfrm>
        </p:spPr>
        <p:txBody>
          <a:bodyPr>
            <a:noAutofit/>
          </a:bodyPr>
          <a:lstStyle/>
          <a:p>
            <a:pPr fontAlgn="base">
              <a:lnSpc>
                <a:spcPct val="100000"/>
              </a:lnSpc>
              <a:spcBef>
                <a:spcPts val="2400"/>
              </a:spcBef>
              <a:spcAft>
                <a:spcPts val="1200"/>
              </a:spcAft>
            </a:pPr>
            <a:r>
              <a:rPr lang="en-GB" sz="1800" dirty="0"/>
              <a:t>This is the first time open Terminal 4 in over two years, as part of its long-standing plan to boost airport capacity ahead of the upcoming summer season.</a:t>
            </a:r>
            <a:r>
              <a:rPr lang="en-US" sz="1400" b="1" dirty="0"/>
              <a:t>	</a:t>
            </a:r>
          </a:p>
          <a:p>
            <a:pPr fontAlgn="base">
              <a:lnSpc>
                <a:spcPct val="100000"/>
              </a:lnSpc>
              <a:spcBef>
                <a:spcPts val="2400"/>
              </a:spcBef>
              <a:spcAft>
                <a:spcPts val="1200"/>
              </a:spcAft>
            </a:pPr>
            <a:r>
              <a:rPr lang="en-GB" sz="1800" i="0" dirty="0">
                <a:effectLst/>
              </a:rPr>
              <a:t>The move will allow Terminal 4 airlines more check in space and stand capacity as well as access to their premium facilities, and will also free up space in Terminals 2, 3, and 5 ahead of the summer peak. </a:t>
            </a:r>
          </a:p>
          <a:p>
            <a:pPr fontAlgn="base">
              <a:lnSpc>
                <a:spcPct val="100000"/>
              </a:lnSpc>
              <a:spcBef>
                <a:spcPts val="2400"/>
              </a:spcBef>
              <a:spcAft>
                <a:spcPts val="1200"/>
              </a:spcAft>
            </a:pPr>
            <a:r>
              <a:rPr lang="en-GB" sz="1800" i="0" dirty="0">
                <a:effectLst/>
              </a:rPr>
              <a:t>Over the last two years, Heathrow have taken the opportunity to refurbish many parts of Terminal 4, including upgrading toilets, air conditioning, and hold baggage screening machines. </a:t>
            </a:r>
            <a:endParaRPr lang="en-US" sz="1800" dirty="0"/>
          </a:p>
          <a:p>
            <a:pPr fontAlgn="base">
              <a:lnSpc>
                <a:spcPct val="100000"/>
              </a:lnSpc>
              <a:spcBef>
                <a:spcPts val="2400"/>
              </a:spcBef>
              <a:spcAft>
                <a:spcPts val="1200"/>
              </a:spcAft>
            </a:pPr>
            <a:r>
              <a:rPr lang="en-GB" sz="1800" dirty="0"/>
              <a:t>Though it is not always easy to balance supply and demand during this intense recovery phase. LHR are recruiting up to 1,000 new security officers and other colleagues, and supporting airlines and handlers in their recruitment programmes. </a:t>
            </a:r>
          </a:p>
        </p:txBody>
      </p:sp>
      <p:sp>
        <p:nvSpPr>
          <p:cNvPr id="5" name="TextBox 4">
            <a:extLst>
              <a:ext uri="{FF2B5EF4-FFF2-40B4-BE49-F238E27FC236}">
                <a16:creationId xmlns:a16="http://schemas.microsoft.com/office/drawing/2014/main" id="{ABF92BB4-924A-9675-7F5C-A246705B4446}"/>
              </a:ext>
            </a:extLst>
          </p:cNvPr>
          <p:cNvSpPr txBox="1"/>
          <p:nvPr/>
        </p:nvSpPr>
        <p:spPr>
          <a:xfrm>
            <a:off x="5252290" y="6123543"/>
            <a:ext cx="6097836" cy="369332"/>
          </a:xfrm>
          <a:prstGeom prst="rect">
            <a:avLst/>
          </a:prstGeom>
          <a:noFill/>
        </p:spPr>
        <p:txBody>
          <a:bodyPr wrap="square">
            <a:spAutoFit/>
          </a:bodyPr>
          <a:lstStyle/>
          <a:p>
            <a:pPr algn="r"/>
            <a:r>
              <a:rPr lang="en-US" sz="1800" b="1" dirty="0"/>
              <a:t> </a:t>
            </a:r>
            <a:r>
              <a:rPr lang="en-US" sz="1800" b="1" dirty="0">
                <a:hlinkClick r:id="rId2"/>
              </a:rPr>
              <a:t>Source: International Airport Review, May 2022</a:t>
            </a:r>
            <a:endParaRPr lang="en-GB" dirty="0"/>
          </a:p>
        </p:txBody>
      </p:sp>
    </p:spTree>
    <p:extLst>
      <p:ext uri="{BB962C8B-B14F-4D97-AF65-F5344CB8AC3E}">
        <p14:creationId xmlns:p14="http://schemas.microsoft.com/office/powerpoint/2010/main" val="679703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noAutofit/>
          </a:bodyPr>
          <a:lstStyle/>
          <a:p>
            <a:r>
              <a:rPr lang="en-GB" sz="3600" dirty="0"/>
              <a:t>An important note on the EMSI figures contained on the following slides: 20, 24, 27, 30, 33, 36 and 39</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838200" y="1877293"/>
            <a:ext cx="10515600" cy="4615582"/>
          </a:xfrm>
        </p:spPr>
        <p:txBody>
          <a:bodyPr>
            <a:noAutofit/>
          </a:bodyPr>
          <a:lstStyle/>
          <a:p>
            <a:r>
              <a:rPr lang="en-US" sz="2000" dirty="0">
                <a:solidFill>
                  <a:schemeClr val="accent6"/>
                </a:solidFill>
              </a:rPr>
              <a:t>From February 2022, there has been a methodological change in how EMSI calculates job posting figures compared to those from prior months following a merger between EMSI and Burning Glass Technologies. </a:t>
            </a:r>
          </a:p>
          <a:p>
            <a:r>
              <a:rPr lang="en-US" sz="2000" dirty="0">
                <a:solidFill>
                  <a:schemeClr val="accent6"/>
                </a:solidFill>
              </a:rPr>
              <a:t>Those of you who have read previous economic briefings from Thames Valley Berkshire LEP may notice that the job posting figures contained in post-January 2022 briefings are lower across the board – in some cases quite significantly.</a:t>
            </a:r>
          </a:p>
          <a:p>
            <a:r>
              <a:rPr lang="en-US" sz="2000" dirty="0">
                <a:solidFill>
                  <a:schemeClr val="accent6"/>
                </a:solidFill>
              </a:rPr>
              <a:t>This change in methodology does not invalidate previous figures, but it is important to consider when reporting on job posting data longitudinally. </a:t>
            </a:r>
          </a:p>
        </p:txBody>
      </p:sp>
    </p:spTree>
    <p:extLst>
      <p:ext uri="{BB962C8B-B14F-4D97-AF65-F5344CB8AC3E}">
        <p14:creationId xmlns:p14="http://schemas.microsoft.com/office/powerpoint/2010/main" val="13543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2022 </a:t>
            </a:r>
            <a:r>
              <a:rPr lang="en-GB" dirty="0">
                <a:solidFill>
                  <a:srgbClr val="00B0F0"/>
                </a:solidFill>
              </a:rPr>
              <a:t>Refresh</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sz="2000" dirty="0"/>
              <a:t>Following on from stakeholder feedback as well as discussions within the LEP over the course of the last year, we have decided to make some additions to the content of our economic briefings, whilst still continuing to report on the bulk of the areas we were last year.</a:t>
            </a:r>
          </a:p>
          <a:p>
            <a:r>
              <a:rPr lang="en-GB" sz="2000" dirty="0"/>
              <a:t>Each month, we aim to have a themed feature. This month we will be looking at the Resolution Foundations’ ‘Green Growth’ event.</a:t>
            </a:r>
            <a:endParaRPr lang="en-US" sz="2000" dirty="0"/>
          </a:p>
          <a:p>
            <a:r>
              <a:rPr lang="en-GB" sz="2000" dirty="0"/>
              <a:t>These monthly economic briefings are constantly evolving documents and their content is dictated in part by data/information requests from our readers. </a:t>
            </a:r>
          </a:p>
          <a:p>
            <a:r>
              <a:rPr lang="en-GB" sz="2000" dirty="0"/>
              <a:t>If there is an economic aspect not currently covered within these reports which you think would be beneficial to include/expand upon (or you have any queries), we will do our best to help. Please contact Dex in the LEP’s research team at </a:t>
            </a:r>
            <a:r>
              <a:rPr lang="en-GB" sz="2000" dirty="0">
                <a:solidFill>
                  <a:srgbClr val="00B0F0"/>
                </a:solidFill>
              </a:rPr>
              <a:t>dexterlevick@thamesvalleyberkshire.co.uk</a:t>
            </a:r>
            <a:r>
              <a:rPr lang="en-GB" sz="2000" dirty="0"/>
              <a:t>.</a:t>
            </a:r>
          </a:p>
          <a:p>
            <a:endParaRPr lang="en-GB" dirty="0"/>
          </a:p>
          <a:p>
            <a:endParaRPr lang="en-GB" dirty="0"/>
          </a:p>
        </p:txBody>
      </p:sp>
    </p:spTree>
    <p:extLst>
      <p:ext uri="{BB962C8B-B14F-4D97-AF65-F5344CB8AC3E}">
        <p14:creationId xmlns:p14="http://schemas.microsoft.com/office/powerpoint/2010/main" val="563067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a:xfrm>
            <a:off x="838200" y="365125"/>
            <a:ext cx="10515600" cy="760413"/>
          </a:xfrm>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a:xfrm>
            <a:off x="834271" y="1125537"/>
            <a:ext cx="10515600" cy="4967287"/>
          </a:xfrm>
        </p:spPr>
        <p:txBody>
          <a:bodyPr>
            <a:normAutofit/>
          </a:bodyPr>
          <a:lstStyle/>
          <a:p>
            <a:pPr>
              <a:lnSpc>
                <a:spcPct val="100000"/>
              </a:lnSpc>
              <a:spcBef>
                <a:spcPts val="1800"/>
              </a:spcBef>
              <a:spcAft>
                <a:spcPts val="600"/>
              </a:spcAft>
            </a:pPr>
            <a:r>
              <a:rPr lang="en-US" sz="1900" dirty="0"/>
              <a:t>In May of 2022, there were 4,525 unique job postings for remote positions at companies based in Berkshire, around 43% more than the figure of 3,175 for the same period one year before.</a:t>
            </a:r>
          </a:p>
          <a:p>
            <a:pPr>
              <a:lnSpc>
                <a:spcPct val="100000"/>
              </a:lnSpc>
              <a:spcBef>
                <a:spcPts val="1800"/>
              </a:spcBef>
              <a:spcAft>
                <a:spcPts val="600"/>
              </a:spcAft>
            </a:pPr>
            <a:r>
              <a:rPr lang="en-US" sz="1900" dirty="0"/>
              <a:t>Compare this with the South-East, in May 2022 there were 20,986 unique remote job postings for remote positions; rising from 16,534 in May of the previous year – an increase of over 27%.</a:t>
            </a:r>
          </a:p>
          <a:p>
            <a:pPr>
              <a:lnSpc>
                <a:spcPct val="100000"/>
              </a:lnSpc>
              <a:spcBef>
                <a:spcPts val="1800"/>
              </a:spcBef>
              <a:spcAft>
                <a:spcPts val="600"/>
              </a:spcAft>
            </a:pPr>
            <a:r>
              <a:rPr lang="en-US" sz="1900" dirty="0"/>
              <a:t>A rise can also be seen at national level, with a recorded 177,397 unique remote job postings in England in May of 2022, rising from 112,074 in April 2021 – an increase of over 58%.</a:t>
            </a:r>
          </a:p>
          <a:p>
            <a:pPr>
              <a:lnSpc>
                <a:spcPct val="100000"/>
              </a:lnSpc>
              <a:spcBef>
                <a:spcPts val="1800"/>
              </a:spcBef>
              <a:spcAft>
                <a:spcPts val="600"/>
              </a:spcAft>
            </a:pPr>
            <a:r>
              <a:rPr lang="en-US" sz="1900" dirty="0"/>
              <a:t>From these figures it’s apparent that the COVID-19 pandemic has, somewhat unsurprisingly, prompted a massive boost in job postings for explicitly remote roles. Berkshire has seen a larger boost in vacancies which are remote-based than the South-East, but a smaller one than in England as whole.</a:t>
            </a:r>
            <a:endParaRPr lang="en-US" sz="1900" b="1" dirty="0"/>
          </a:p>
          <a:p>
            <a:pPr>
              <a:lnSpc>
                <a:spcPct val="100000"/>
              </a:lnSpc>
              <a:spcBef>
                <a:spcPts val="1800"/>
              </a:spcBef>
              <a:spcAft>
                <a:spcPts val="600"/>
              </a:spcAft>
            </a:pPr>
            <a:endParaRPr lang="en-GB" dirty="0"/>
          </a:p>
        </p:txBody>
      </p:sp>
      <p:sp>
        <p:nvSpPr>
          <p:cNvPr id="5" name="TextBox 4">
            <a:extLst>
              <a:ext uri="{FF2B5EF4-FFF2-40B4-BE49-F238E27FC236}">
                <a16:creationId xmlns:a16="http://schemas.microsoft.com/office/drawing/2014/main" id="{B555BB86-6028-977F-AEF9-B2EFBB5DB748}"/>
              </a:ext>
            </a:extLst>
          </p:cNvPr>
          <p:cNvSpPr txBox="1"/>
          <p:nvPr/>
        </p:nvSpPr>
        <p:spPr>
          <a:xfrm>
            <a:off x="8778711" y="6120368"/>
            <a:ext cx="2571160" cy="369332"/>
          </a:xfrm>
          <a:prstGeom prst="rect">
            <a:avLst/>
          </a:prstGeom>
          <a:noFill/>
        </p:spPr>
        <p:txBody>
          <a:bodyPr wrap="square">
            <a:spAutoFit/>
          </a:bodyPr>
          <a:lstStyle/>
          <a:p>
            <a:pPr algn="r"/>
            <a:r>
              <a:rPr lang="en-US" altLang="zh-CN" sz="1800" b="1" dirty="0">
                <a:hlinkClick r:id="rId2"/>
              </a:rPr>
              <a:t>Source: EMSI, May 2022</a:t>
            </a:r>
            <a:endParaRPr lang="zh-CN" altLang="en-US" dirty="0"/>
          </a:p>
        </p:txBody>
      </p:sp>
    </p:spTree>
    <p:extLst>
      <p:ext uri="{BB962C8B-B14F-4D97-AF65-F5344CB8AC3E}">
        <p14:creationId xmlns:p14="http://schemas.microsoft.com/office/powerpoint/2010/main" val="280327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2"/>
            <a:ext cx="9144000" cy="2414587"/>
          </a:xfrm>
        </p:spPr>
        <p:txBody>
          <a:bodyPr anchor="ctr" anchorCtr="0"/>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May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April 2022 (latest)</a:t>
            </a:r>
          </a:p>
          <a:p>
            <a:r>
              <a:rPr lang="en-GB" sz="1800" dirty="0"/>
              <a:t>1,750 claimants (2.2% of the working age population) in Bracknell Forest UA</a:t>
            </a:r>
          </a:p>
          <a:p>
            <a:pPr marL="0" indent="0">
              <a:buNone/>
            </a:pPr>
            <a:endParaRPr lang="en-US" sz="1800" b="1" dirty="0"/>
          </a:p>
          <a:p>
            <a:pPr marL="0" indent="0">
              <a:buNone/>
            </a:pPr>
            <a:r>
              <a:rPr lang="en-US" sz="1800" b="1" dirty="0"/>
              <a:t>Notable business news:</a:t>
            </a:r>
          </a:p>
          <a:p>
            <a:r>
              <a:rPr lang="en-US" sz="1800" dirty="0"/>
              <a:t>A salt therapy room in Bracknell recently opened its doors to customers and is the first of its kind in Berkshire. The Salt Kingdom, based at Forest Park Business Units, welcomed its first lot of visitors on March 25. The new room offers individuals the chance to relax, unwind and experience the health benefits of salt. The type of salt therapy the venue offers is halotherapy.</a:t>
            </a:r>
            <a:endParaRPr lang="en-GB" sz="1800" dirty="0"/>
          </a:p>
          <a:p>
            <a:pPr marL="0" indent="0">
              <a:buNone/>
            </a:pPr>
            <a:endParaRPr lang="en-GB" sz="1800" dirty="0"/>
          </a:p>
          <a:p>
            <a:pPr marL="0" indent="0">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1" dirty="0"/>
          </a:p>
          <a:p>
            <a:endParaRPr lang="en-US" sz="1600" b="1" dirty="0"/>
          </a:p>
          <a:p>
            <a:endParaRPr lang="en-US" sz="1600" dirty="0"/>
          </a:p>
        </p:txBody>
      </p:sp>
    </p:spTree>
    <p:extLst>
      <p:ext uri="{BB962C8B-B14F-4D97-AF65-F5344CB8AC3E}">
        <p14:creationId xmlns:p14="http://schemas.microsoft.com/office/powerpoint/2010/main" val="2963334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8ADF67C-FBBE-1AEB-0F6A-FD605C9A0748}"/>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837624" y="3429000"/>
            <a:ext cx="5256000" cy="2664000"/>
          </a:xfrm>
          <a:prstGeom prst="rect">
            <a:avLst/>
          </a:prstGeom>
        </p:spPr>
      </p:pic>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838200" y="365125"/>
            <a:ext cx="10515600" cy="760413"/>
          </a:xfrm>
        </p:spPr>
        <p:txBody>
          <a:bodyPr/>
          <a:lstStyle/>
          <a:p>
            <a:r>
              <a:rPr lang="en-GB" dirty="0"/>
              <a:t>Job posting analytics (EMSI, May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828773" y="1125539"/>
            <a:ext cx="4497371" cy="1693076"/>
          </a:xfrm>
        </p:spPr>
        <p:txBody>
          <a:bodyPr/>
          <a:lstStyle/>
          <a:p>
            <a:r>
              <a:rPr lang="en-GB" sz="2000" dirty="0"/>
              <a:t>Unique job postings: 4,498</a:t>
            </a:r>
          </a:p>
          <a:p>
            <a:r>
              <a:rPr lang="en-GB" sz="2000" dirty="0"/>
              <a:t>Total job postings: 10,558</a:t>
            </a:r>
          </a:p>
          <a:p>
            <a:r>
              <a:rPr lang="en-GB" sz="2000" dirty="0"/>
              <a:t>Job posting intensity: 2:1</a:t>
            </a:r>
          </a:p>
          <a:p>
            <a:r>
              <a:rPr lang="en-GB" sz="2000" dirty="0"/>
              <a:t>Unique job postings (May 2021): 4,167</a:t>
            </a:r>
            <a:endParaRPr lang="en-GB" dirty="0"/>
          </a:p>
        </p:txBody>
      </p:sp>
      <p:pic>
        <p:nvPicPr>
          <p:cNvPr id="12" name="Picture 11">
            <a:extLst>
              <a:ext uri="{FF2B5EF4-FFF2-40B4-BE49-F238E27FC236}">
                <a16:creationId xmlns:a16="http://schemas.microsoft.com/office/drawing/2014/main" id="{DD96AD9F-B87D-2D57-9E97-61C30B2685A2}"/>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5326143" y="1134965"/>
            <a:ext cx="6012000" cy="2304000"/>
          </a:xfrm>
          <a:prstGeom prst="rect">
            <a:avLst/>
          </a:prstGeom>
        </p:spPr>
      </p:pic>
      <p:pic>
        <p:nvPicPr>
          <p:cNvPr id="16" name="Picture 15">
            <a:extLst>
              <a:ext uri="{FF2B5EF4-FFF2-40B4-BE49-F238E27FC236}">
                <a16:creationId xmlns:a16="http://schemas.microsoft.com/office/drawing/2014/main" id="{EA0D216F-EE29-7237-857E-EE934ECE30F0}"/>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095999" y="3429000"/>
            <a:ext cx="5256000" cy="2664000"/>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May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April 2022 (latest)</a:t>
            </a:r>
          </a:p>
          <a:p>
            <a:r>
              <a:rPr lang="en-GB" sz="1800" dirty="0"/>
              <a:t>5,345 claimants (5.7% of the working age population) in Slough UA</a:t>
            </a:r>
          </a:p>
          <a:p>
            <a:pPr marL="0" indent="0">
              <a:buNone/>
            </a:pPr>
            <a:endParaRPr lang="en-GB" sz="1800" dirty="0"/>
          </a:p>
          <a:p>
            <a:pPr marL="0" indent="0">
              <a:buNone/>
            </a:pPr>
            <a:r>
              <a:rPr lang="en-US" sz="1800" b="1" dirty="0"/>
              <a:t>Notable business news:</a:t>
            </a:r>
          </a:p>
          <a:p>
            <a:pPr fontAlgn="base"/>
            <a:r>
              <a:rPr lang="en-US" sz="1800" dirty="0">
                <a:solidFill>
                  <a:schemeClr val="accent6"/>
                </a:solidFill>
              </a:rPr>
              <a:t>Slough's civic and business leaders have laid out the town's economic strengths in a bid to bolster its reputation. A number of Slough’s major stakeholders, responsible for re-developing key areas across the borough - driving and sustaining its strong economic growth, have outlined Slough's current assets and future potential. Slough's unemployment levels are below 1% - third of the national average - and it is home to the largest concentration of global corporate headquarters outside London with tech giants Amazon, Mars UK, and O2 are all located on the Slough Trading Estate – </a:t>
            </a:r>
            <a:r>
              <a:rPr lang="en-US" sz="1800" dirty="0">
                <a:solidFill>
                  <a:schemeClr val="accent6"/>
                </a:solidFill>
                <a:hlinkClick r:id="rId2"/>
              </a:rPr>
              <a:t>LINK</a:t>
            </a:r>
            <a:r>
              <a:rPr lang="en-US" sz="1800" dirty="0">
                <a:solidFill>
                  <a:schemeClr val="accent6"/>
                </a:solidFill>
              </a:rPr>
              <a:t>.</a:t>
            </a:r>
          </a:p>
          <a:p>
            <a:pPr marL="0" indent="0" algn="l" fontAlgn="base">
              <a:buNone/>
            </a:pPr>
            <a:endParaRPr lang="en-US" sz="1800" dirty="0">
              <a:solidFill>
                <a:schemeClr val="accent6"/>
              </a:solidFill>
            </a:endParaRPr>
          </a:p>
          <a:p>
            <a:pPr marL="0" indent="0" fontAlgn="base">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0" i="0" u="none" strike="noStrike" dirty="0">
              <a:solidFill>
                <a:schemeClr val="accent6"/>
              </a:solidFill>
              <a:effectLst/>
            </a:endParaRPr>
          </a:p>
          <a:p>
            <a:endParaRPr lang="en-US" sz="2000" dirty="0"/>
          </a:p>
        </p:txBody>
      </p:sp>
    </p:spTree>
    <p:extLst>
      <p:ext uri="{BB962C8B-B14F-4D97-AF65-F5344CB8AC3E}">
        <p14:creationId xmlns:p14="http://schemas.microsoft.com/office/powerpoint/2010/main" val="414040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838200" y="365125"/>
            <a:ext cx="10515600" cy="760413"/>
          </a:xfrm>
        </p:spPr>
        <p:txBody>
          <a:bodyPr/>
          <a:lstStyle/>
          <a:p>
            <a:r>
              <a:rPr lang="en-GB" dirty="0"/>
              <a:t>Job posting analytics (EMSI, May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839788" y="1125538"/>
            <a:ext cx="10515600" cy="4615582"/>
          </a:xfrm>
        </p:spPr>
        <p:txBody>
          <a:bodyPr/>
          <a:lstStyle/>
          <a:p>
            <a:r>
              <a:rPr lang="en-GB" sz="2000" dirty="0"/>
              <a:t>Unique job postings: 7,572</a:t>
            </a:r>
          </a:p>
          <a:p>
            <a:r>
              <a:rPr lang="en-GB" sz="2000" dirty="0"/>
              <a:t>Total job postings: 17,473</a:t>
            </a:r>
          </a:p>
          <a:p>
            <a:r>
              <a:rPr lang="en-GB" sz="2000" dirty="0"/>
              <a:t>Job posting intensity: 2:1</a:t>
            </a:r>
          </a:p>
          <a:p>
            <a:r>
              <a:rPr lang="en-GB" sz="2000" dirty="0"/>
              <a:t>Unique job postings (May 2021): 5,964</a:t>
            </a:r>
            <a:endParaRPr lang="en-GB" dirty="0"/>
          </a:p>
        </p:txBody>
      </p:sp>
      <p:pic>
        <p:nvPicPr>
          <p:cNvPr id="6" name="Picture 5">
            <a:extLst>
              <a:ext uri="{FF2B5EF4-FFF2-40B4-BE49-F238E27FC236}">
                <a16:creationId xmlns:a16="http://schemas.microsoft.com/office/drawing/2014/main" id="{F88B5E5C-9A59-4B12-ACF3-9F236CE1F429}"/>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5333167" y="1130661"/>
            <a:ext cx="6012000" cy="2304000"/>
          </a:xfrm>
          <a:prstGeom prst="rect">
            <a:avLst/>
          </a:prstGeom>
        </p:spPr>
      </p:pic>
      <p:pic>
        <p:nvPicPr>
          <p:cNvPr id="9" name="Picture 8">
            <a:extLst>
              <a:ext uri="{FF2B5EF4-FFF2-40B4-BE49-F238E27FC236}">
                <a16:creationId xmlns:a16="http://schemas.microsoft.com/office/drawing/2014/main" id="{3924727B-2030-4879-95CB-78BD5AD2FA75}"/>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46039" y="3412681"/>
            <a:ext cx="5256000" cy="2664000"/>
          </a:xfrm>
          <a:prstGeom prst="rect">
            <a:avLst/>
          </a:prstGeom>
        </p:spPr>
      </p:pic>
      <p:pic>
        <p:nvPicPr>
          <p:cNvPr id="12" name="Picture 11">
            <a:extLst>
              <a:ext uri="{FF2B5EF4-FFF2-40B4-BE49-F238E27FC236}">
                <a16:creationId xmlns:a16="http://schemas.microsoft.com/office/drawing/2014/main" id="{8E9394AD-C6DC-421C-8F44-F11D7AAD197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105639" y="3422108"/>
            <a:ext cx="5256000" cy="2664000"/>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May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April 2022 (latest)</a:t>
            </a:r>
          </a:p>
          <a:p>
            <a:r>
              <a:rPr lang="en-GB" sz="1800" dirty="0"/>
              <a:t>4,470 claimants (4.2% of the working age population) in Reading UA</a:t>
            </a:r>
          </a:p>
          <a:p>
            <a:pPr marL="0" indent="0">
              <a:buNone/>
            </a:pPr>
            <a:endParaRPr lang="en-US" sz="1800" b="1" dirty="0"/>
          </a:p>
          <a:p>
            <a:pPr marL="0" indent="0">
              <a:buNone/>
            </a:pPr>
            <a:r>
              <a:rPr lang="en-US" sz="1800" b="1" dirty="0"/>
              <a:t>Notable business news:</a:t>
            </a:r>
          </a:p>
          <a:p>
            <a:r>
              <a:rPr lang="en-US" sz="1800" dirty="0">
                <a:ea typeface="Calibri" panose="020F0502020204030204" pitchFamily="34" charset="0"/>
              </a:rPr>
              <a:t>Reading-based healthcare start up firm, Occuity, has been awarded £33,910 from the Berkshire Business Capital Grant Fund. The funds will support the firm's work to manufacture the first product in their line of non-invasive optical screening and monitoring devices, the PM1 Pachymeter. A pachymeter is a device which measures the thickness of the cornea. The grant is funded by Thames Valley Berkshire LEP’s Getting Building Fund and will be used to support Occuity’s purchase of equipment required to assemble test stations increase capacity and more efficient quality control in the manufacturing of the world’s first non-contacting optical pachymeter, the PM1 – </a:t>
            </a:r>
            <a:r>
              <a:rPr lang="en-US" sz="1800" dirty="0">
                <a:ea typeface="Calibri" panose="020F0502020204030204" pitchFamily="34" charset="0"/>
                <a:hlinkClick r:id="rId2"/>
              </a:rPr>
              <a:t>LINK</a:t>
            </a:r>
            <a:r>
              <a:rPr lang="en-US" sz="1800" dirty="0">
                <a:ea typeface="Calibri" panose="020F0502020204030204" pitchFamily="34" charset="0"/>
              </a:rPr>
              <a:t>.</a:t>
            </a:r>
            <a:endParaRPr lang="en-GB" sz="1800" dirty="0">
              <a:ea typeface="Calibri" panose="020F0502020204030204" pitchFamily="34" charset="0"/>
            </a:endParaRPr>
          </a:p>
          <a:p>
            <a:pPr marL="0" indent="0">
              <a:buNone/>
            </a:pPr>
            <a:endParaRPr lang="en-GB" sz="1800" dirty="0">
              <a:ea typeface="Calibri" panose="020F0502020204030204" pitchFamily="34" charset="0"/>
            </a:endParaRPr>
          </a:p>
          <a:p>
            <a:pPr marL="0" indent="0">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1" dirty="0"/>
          </a:p>
        </p:txBody>
      </p:sp>
    </p:spTree>
    <p:extLst>
      <p:ext uri="{BB962C8B-B14F-4D97-AF65-F5344CB8AC3E}">
        <p14:creationId xmlns:p14="http://schemas.microsoft.com/office/powerpoint/2010/main" val="236956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sz="2000" dirty="0"/>
              <a:t>Updated global and UK economic forecasts</a:t>
            </a:r>
          </a:p>
          <a:p>
            <a:r>
              <a:rPr lang="en-GB" sz="2000" dirty="0"/>
              <a:t>Monthly Event Spotlight – Resolution Foundations’ ‘</a:t>
            </a:r>
            <a:r>
              <a:rPr lang="en-US" altLang="zh-CN" sz="2000" dirty="0"/>
              <a:t>Green </a:t>
            </a:r>
            <a:r>
              <a:rPr lang="en-GB" altLang="zh-CN" sz="2000" dirty="0"/>
              <a:t>Growth</a:t>
            </a:r>
            <a:r>
              <a:rPr lang="en-GB" sz="2000" dirty="0"/>
              <a:t>’ event.</a:t>
            </a:r>
          </a:p>
          <a:p>
            <a:r>
              <a:rPr lang="en-GB" sz="2000" dirty="0"/>
              <a:t>Key points from the latest Labour Force Survey data</a:t>
            </a:r>
          </a:p>
          <a:p>
            <a:r>
              <a:rPr lang="en-GB" sz="2000" dirty="0"/>
              <a:t>Latest claimant count figures by Local Authority</a:t>
            </a:r>
          </a:p>
          <a:p>
            <a:r>
              <a:rPr lang="en-GB" sz="2000" dirty="0"/>
              <a:t>Latest remote working figures for Thames Valley Berkshire</a:t>
            </a:r>
          </a:p>
          <a:p>
            <a:r>
              <a:rPr lang="en-GB" sz="2000" dirty="0"/>
              <a:t>Latest ‘notable business news’ by Local Authority</a:t>
            </a:r>
          </a:p>
          <a:p>
            <a:r>
              <a:rPr lang="en-GB" sz="2000"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838200" y="365125"/>
            <a:ext cx="10515600" cy="760413"/>
          </a:xfrm>
        </p:spPr>
        <p:txBody>
          <a:bodyPr/>
          <a:lstStyle/>
          <a:p>
            <a:r>
              <a:rPr lang="en-GB" dirty="0"/>
              <a:t>Job posting analytics (EMSI, May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839788" y="1125538"/>
            <a:ext cx="10515600" cy="4615582"/>
          </a:xfrm>
        </p:spPr>
        <p:txBody>
          <a:bodyPr/>
          <a:lstStyle/>
          <a:p>
            <a:r>
              <a:rPr lang="en-GB" sz="2000" dirty="0"/>
              <a:t>Unique job postings: 19,829</a:t>
            </a:r>
          </a:p>
          <a:p>
            <a:r>
              <a:rPr lang="en-GB" sz="2000" dirty="0"/>
              <a:t>Total job postings: 47,308</a:t>
            </a:r>
          </a:p>
          <a:p>
            <a:r>
              <a:rPr lang="en-GB" sz="2000" dirty="0"/>
              <a:t>Job posting intensity: 2:1</a:t>
            </a:r>
          </a:p>
          <a:p>
            <a:r>
              <a:rPr lang="en-GB" sz="2000" dirty="0"/>
              <a:t>Unique job postings (May 2021): 13,221</a:t>
            </a:r>
            <a:endParaRPr lang="en-GB" dirty="0"/>
          </a:p>
        </p:txBody>
      </p:sp>
      <p:pic>
        <p:nvPicPr>
          <p:cNvPr id="5" name="Picture 4">
            <a:extLst>
              <a:ext uri="{FF2B5EF4-FFF2-40B4-BE49-F238E27FC236}">
                <a16:creationId xmlns:a16="http://schemas.microsoft.com/office/drawing/2014/main" id="{1813F3BE-85BC-4A9E-A104-ABFD18927697}"/>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5338451" y="1135623"/>
            <a:ext cx="6012000" cy="2304000"/>
          </a:xfrm>
          <a:prstGeom prst="rect">
            <a:avLst/>
          </a:prstGeom>
        </p:spPr>
      </p:pic>
      <p:pic>
        <p:nvPicPr>
          <p:cNvPr id="8" name="Picture 7">
            <a:extLst>
              <a:ext uri="{FF2B5EF4-FFF2-40B4-BE49-F238E27FC236}">
                <a16:creationId xmlns:a16="http://schemas.microsoft.com/office/drawing/2014/main" id="{2D32F1C3-460A-486C-9790-B4FCC4F83F85}"/>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46039" y="3430196"/>
            <a:ext cx="5256000" cy="2664000"/>
          </a:xfrm>
          <a:prstGeom prst="rect">
            <a:avLst/>
          </a:prstGeom>
        </p:spPr>
      </p:pic>
      <p:pic>
        <p:nvPicPr>
          <p:cNvPr id="12" name="Picture 11">
            <a:extLst>
              <a:ext uri="{FF2B5EF4-FFF2-40B4-BE49-F238E27FC236}">
                <a16:creationId xmlns:a16="http://schemas.microsoft.com/office/drawing/2014/main" id="{7F19C846-8B7A-4C6F-9C16-4B9F51547230}"/>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108815" y="3429538"/>
            <a:ext cx="5256000" cy="2664000"/>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May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April 2022 (latest)</a:t>
            </a:r>
          </a:p>
          <a:p>
            <a:r>
              <a:rPr lang="en-GB" sz="1800" dirty="0"/>
              <a:t>1,750 claimants (1.6% of the working age population) in Wokingham UA</a:t>
            </a:r>
          </a:p>
          <a:p>
            <a:pPr marL="0" indent="0">
              <a:buNone/>
            </a:pPr>
            <a:endParaRPr lang="en-US" sz="1800" b="1" dirty="0"/>
          </a:p>
          <a:p>
            <a:pPr marL="0" indent="0">
              <a:buNone/>
            </a:pPr>
            <a:r>
              <a:rPr lang="en-US" sz="1800" b="1" dirty="0"/>
              <a:t>Notable business news:</a:t>
            </a:r>
          </a:p>
          <a:p>
            <a:pPr algn="l" fontAlgn="base"/>
            <a:r>
              <a:rPr lang="en-US" sz="1800" dirty="0">
                <a:solidFill>
                  <a:srgbClr val="333333"/>
                </a:solidFill>
              </a:rPr>
              <a:t>Wokingham Berkshire sees the Launch of 'My Wokingham' Which Aims To Put Every Wokingham Business Online. The service aims to put every local business online and has listed over a thousand businesses so far, with each having its own dedicated page on the website. It will also publish local events and news, led by a team of community writers – </a:t>
            </a:r>
            <a:r>
              <a:rPr lang="en-US" sz="1800" dirty="0">
                <a:solidFill>
                  <a:srgbClr val="333333"/>
                </a:solidFill>
                <a:hlinkClick r:id="rId2"/>
              </a:rPr>
              <a:t>LINK</a:t>
            </a:r>
            <a:r>
              <a:rPr lang="en-US" sz="1800" dirty="0">
                <a:solidFill>
                  <a:srgbClr val="333333"/>
                </a:solidFill>
              </a:rPr>
              <a:t>.</a:t>
            </a:r>
          </a:p>
          <a:p>
            <a:pPr marL="0" indent="0" algn="l" fontAlgn="base">
              <a:buNone/>
            </a:pPr>
            <a:endParaRPr lang="en-US" sz="1800" dirty="0">
              <a:solidFill>
                <a:srgbClr val="333333"/>
              </a:solidFill>
            </a:endParaRPr>
          </a:p>
          <a:p>
            <a:pPr marL="0" indent="0" fontAlgn="base">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i="0" dirty="0">
              <a:solidFill>
                <a:srgbClr val="333333"/>
              </a:solidFill>
              <a:effectLst/>
            </a:endParaRPr>
          </a:p>
          <a:p>
            <a:endParaRPr lang="en-US" sz="2000" dirty="0"/>
          </a:p>
          <a:p>
            <a:endParaRPr lang="en-US" sz="1600" dirty="0"/>
          </a:p>
        </p:txBody>
      </p:sp>
    </p:spTree>
    <p:extLst>
      <p:ext uri="{BB962C8B-B14F-4D97-AF65-F5344CB8AC3E}">
        <p14:creationId xmlns:p14="http://schemas.microsoft.com/office/powerpoint/2010/main" val="2021082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838200" y="365126"/>
            <a:ext cx="10515600" cy="765510"/>
          </a:xfrm>
        </p:spPr>
        <p:txBody>
          <a:bodyPr/>
          <a:lstStyle/>
          <a:p>
            <a:r>
              <a:rPr lang="en-GB" dirty="0"/>
              <a:t>Job posting analytics (EMSI, May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839788" y="1121209"/>
            <a:ext cx="10515600" cy="4615582"/>
          </a:xfrm>
        </p:spPr>
        <p:txBody>
          <a:bodyPr/>
          <a:lstStyle/>
          <a:p>
            <a:r>
              <a:rPr lang="en-GB" sz="2000" dirty="0"/>
              <a:t>Unique job postings: 3,366</a:t>
            </a:r>
          </a:p>
          <a:p>
            <a:r>
              <a:rPr lang="en-GB" sz="2000" dirty="0"/>
              <a:t>Total job postings: 7,844</a:t>
            </a:r>
          </a:p>
          <a:p>
            <a:r>
              <a:rPr lang="en-GB" sz="2000" dirty="0"/>
              <a:t>Job posting intensity: 2:1</a:t>
            </a:r>
          </a:p>
          <a:p>
            <a:r>
              <a:rPr lang="en-GB" sz="2000" dirty="0"/>
              <a:t>Unique job postings (May 2021): 2,342</a:t>
            </a:r>
            <a:endParaRPr lang="en-GB" dirty="0"/>
          </a:p>
        </p:txBody>
      </p:sp>
      <p:pic>
        <p:nvPicPr>
          <p:cNvPr id="12" name="Picture 11">
            <a:extLst>
              <a:ext uri="{FF2B5EF4-FFF2-40B4-BE49-F238E27FC236}">
                <a16:creationId xmlns:a16="http://schemas.microsoft.com/office/drawing/2014/main" id="{613A8120-EB04-4EC6-9A6E-9F97F71EFD95}"/>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6102564" y="3429000"/>
            <a:ext cx="5256000" cy="2664000"/>
          </a:xfrm>
          <a:prstGeom prst="rect">
            <a:avLst/>
          </a:prstGeom>
        </p:spPr>
      </p:pic>
      <p:pic>
        <p:nvPicPr>
          <p:cNvPr id="5" name="Picture 4">
            <a:extLst>
              <a:ext uri="{FF2B5EF4-FFF2-40B4-BE49-F238E27FC236}">
                <a16:creationId xmlns:a16="http://schemas.microsoft.com/office/drawing/2014/main" id="{89194533-E883-49BA-940C-934D5F0E9460}"/>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5334482" y="1130635"/>
            <a:ext cx="6012000" cy="2304000"/>
          </a:xfrm>
          <a:prstGeom prst="rect">
            <a:avLst/>
          </a:prstGeom>
        </p:spPr>
      </p:pic>
      <p:pic>
        <p:nvPicPr>
          <p:cNvPr id="8" name="Picture 7">
            <a:extLst>
              <a:ext uri="{FF2B5EF4-FFF2-40B4-BE49-F238E27FC236}">
                <a16:creationId xmlns:a16="http://schemas.microsoft.com/office/drawing/2014/main" id="{C868398A-2C3B-40D8-977B-4EA97776E7BC}"/>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836612" y="3432792"/>
            <a:ext cx="5256000" cy="2664000"/>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May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April 2022 (latest)</a:t>
            </a:r>
          </a:p>
          <a:p>
            <a:r>
              <a:rPr lang="en-GB" sz="1800" dirty="0"/>
              <a:t>2,310 claimants (2.5% of the working age population) in Windsor and Maidenhead UA</a:t>
            </a:r>
          </a:p>
          <a:p>
            <a:pPr marL="0" indent="0">
              <a:buNone/>
            </a:pPr>
            <a:endParaRPr lang="en-US" sz="1800" b="1" dirty="0"/>
          </a:p>
          <a:p>
            <a:pPr marL="0" indent="0">
              <a:buNone/>
            </a:pPr>
            <a:r>
              <a:rPr lang="en-US" sz="1800" b="1" dirty="0"/>
              <a:t>Notable business news:</a:t>
            </a:r>
          </a:p>
          <a:p>
            <a:r>
              <a:rPr lang="en-US" sz="1800" dirty="0"/>
              <a:t>Maidenhead is set to welcome a new wine, tapas and e-sports bar later this summer at a new public square in the town centre. Masters will open next to the Anytime Fitness gym on Friday, July 1 at the Watermark development on the banks of Maidenhead Waterways, being built by developer Countryside. Co-owner Vithesh Sakthivel said that the new venue will be ‘versatile’ and offer a sit-down restaurant area serving grilled food, as well as a bar offering light snacks and a selection of wine. A separate room will offer a video games area for e-sports enthusiasts, with tournaments also planned outside the restaurant – </a:t>
            </a:r>
            <a:r>
              <a:rPr lang="en-US" sz="1800" dirty="0">
                <a:hlinkClick r:id="rId2"/>
              </a:rPr>
              <a:t>LINK</a:t>
            </a:r>
            <a:r>
              <a:rPr lang="en-US" sz="1800" dirty="0"/>
              <a:t>.</a:t>
            </a:r>
            <a:endParaRPr lang="en-GB" sz="1800" dirty="0"/>
          </a:p>
          <a:p>
            <a:pPr marL="0" indent="0">
              <a:buNone/>
            </a:pPr>
            <a:endParaRPr lang="en-GB" sz="1800" dirty="0"/>
          </a:p>
          <a:p>
            <a:pPr marL="0" indent="0">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1" dirty="0"/>
          </a:p>
        </p:txBody>
      </p:sp>
    </p:spTree>
    <p:extLst>
      <p:ext uri="{BB962C8B-B14F-4D97-AF65-F5344CB8AC3E}">
        <p14:creationId xmlns:p14="http://schemas.microsoft.com/office/powerpoint/2010/main" val="384645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838200" y="365125"/>
            <a:ext cx="10515600" cy="760413"/>
          </a:xfrm>
        </p:spPr>
        <p:txBody>
          <a:bodyPr/>
          <a:lstStyle/>
          <a:p>
            <a:r>
              <a:rPr lang="en-GB" dirty="0"/>
              <a:t>Job posting analytics (EMSI, May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838200" y="1125538"/>
            <a:ext cx="10515600" cy="4615582"/>
          </a:xfrm>
        </p:spPr>
        <p:txBody>
          <a:bodyPr/>
          <a:lstStyle/>
          <a:p>
            <a:r>
              <a:rPr lang="en-GB" sz="2000" dirty="0"/>
              <a:t>Unique job postings: 6,469</a:t>
            </a:r>
          </a:p>
          <a:p>
            <a:r>
              <a:rPr lang="en-GB" sz="2000" dirty="0"/>
              <a:t>Total job postings: 15,321</a:t>
            </a:r>
          </a:p>
          <a:p>
            <a:r>
              <a:rPr lang="en-GB" sz="2000" dirty="0"/>
              <a:t>Job posting intensity: 2:1</a:t>
            </a:r>
          </a:p>
          <a:p>
            <a:r>
              <a:rPr lang="en-GB" sz="2000" dirty="0"/>
              <a:t>Unique job postings (May 2021): 4,853</a:t>
            </a:r>
            <a:endParaRPr lang="en-GB" dirty="0"/>
          </a:p>
        </p:txBody>
      </p:sp>
      <p:pic>
        <p:nvPicPr>
          <p:cNvPr id="5" name="Picture 4">
            <a:extLst>
              <a:ext uri="{FF2B5EF4-FFF2-40B4-BE49-F238E27FC236}">
                <a16:creationId xmlns:a16="http://schemas.microsoft.com/office/drawing/2014/main" id="{FD7ECBBD-F250-41BE-A101-4A649E95548C}"/>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5341713" y="1126307"/>
            <a:ext cx="6012000" cy="2304000"/>
          </a:xfrm>
          <a:prstGeom prst="rect">
            <a:avLst/>
          </a:prstGeom>
        </p:spPr>
      </p:pic>
      <p:pic>
        <p:nvPicPr>
          <p:cNvPr id="7" name="Picture 6">
            <a:extLst>
              <a:ext uri="{FF2B5EF4-FFF2-40B4-BE49-F238E27FC236}">
                <a16:creationId xmlns:a16="http://schemas.microsoft.com/office/drawing/2014/main" id="{FA955F96-6621-4F5A-9638-78A86B7DEE5C}"/>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47627" y="3424955"/>
            <a:ext cx="5256000" cy="2664000"/>
          </a:xfrm>
          <a:prstGeom prst="rect">
            <a:avLst/>
          </a:prstGeom>
        </p:spPr>
      </p:pic>
      <p:pic>
        <p:nvPicPr>
          <p:cNvPr id="9" name="Picture 8">
            <a:extLst>
              <a:ext uri="{FF2B5EF4-FFF2-40B4-BE49-F238E27FC236}">
                <a16:creationId xmlns:a16="http://schemas.microsoft.com/office/drawing/2014/main" id="{D6BA4356-5B44-4FB8-B55C-FDBD70DDA7E2}"/>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113054" y="3433329"/>
            <a:ext cx="5239159" cy="2664000"/>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May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April 2022 (latest)</a:t>
            </a:r>
          </a:p>
          <a:p>
            <a:r>
              <a:rPr lang="en-GB" sz="1800" dirty="0"/>
              <a:t>2,295 claimants (2.4% of the working age population) in West Berkshire UA</a:t>
            </a:r>
          </a:p>
          <a:p>
            <a:pPr marL="0" indent="0">
              <a:buNone/>
            </a:pPr>
            <a:endParaRPr lang="en-US" sz="1800" b="1" dirty="0"/>
          </a:p>
          <a:p>
            <a:pPr marL="0" indent="0">
              <a:buNone/>
            </a:pPr>
            <a:r>
              <a:rPr lang="en-US" sz="1800" b="1" dirty="0"/>
              <a:t>Notable business news:</a:t>
            </a:r>
          </a:p>
          <a:p>
            <a:pPr fontAlgn="base"/>
            <a:r>
              <a:rPr lang="en-US" sz="1800" dirty="0">
                <a:solidFill>
                  <a:schemeClr val="accent6"/>
                </a:solidFill>
              </a:rPr>
              <a:t>Morrisons has beaten EG Group in a takeover battle for collapsed retailer McColl’s. Bosses said all McColl’s staff will keep their jobs as the firm’s shops transfer to the new owner, while Morrisons will take over the company’s two pension schemes. The convenience chain fell into administration on Friday, plunging the future of its 1,160 shops and 16,000 staff into doubt. It has outlets in Newbury, Thatcham, Lambourn, Mortimer Common, Kingsclere and Tadley – </a:t>
            </a:r>
            <a:r>
              <a:rPr lang="en-US" sz="1800" dirty="0">
                <a:solidFill>
                  <a:schemeClr val="accent6"/>
                </a:solidFill>
                <a:hlinkClick r:id="rId2"/>
              </a:rPr>
              <a:t>LINK</a:t>
            </a:r>
            <a:r>
              <a:rPr lang="en-US" sz="1800" dirty="0">
                <a:solidFill>
                  <a:schemeClr val="accent6"/>
                </a:solidFill>
              </a:rPr>
              <a:t>.</a:t>
            </a:r>
          </a:p>
          <a:p>
            <a:pPr marL="0" indent="0" fontAlgn="base">
              <a:buNone/>
            </a:pPr>
            <a:endParaRPr lang="en-US" sz="1800" dirty="0">
              <a:solidFill>
                <a:schemeClr val="accent6"/>
              </a:solidFill>
            </a:endParaRPr>
          </a:p>
          <a:p>
            <a:pPr marL="0" indent="0" fontAlgn="base">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1" dirty="0"/>
          </a:p>
        </p:txBody>
      </p:sp>
    </p:spTree>
    <p:extLst>
      <p:ext uri="{BB962C8B-B14F-4D97-AF65-F5344CB8AC3E}">
        <p14:creationId xmlns:p14="http://schemas.microsoft.com/office/powerpoint/2010/main" val="1115866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838200" y="365125"/>
            <a:ext cx="10515600" cy="760413"/>
          </a:xfrm>
        </p:spPr>
        <p:txBody>
          <a:bodyPr/>
          <a:lstStyle/>
          <a:p>
            <a:r>
              <a:rPr lang="en-GB" dirty="0"/>
              <a:t>Job posting analytics (EMSI, May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4,205</a:t>
            </a:r>
          </a:p>
          <a:p>
            <a:r>
              <a:rPr lang="en-GB" sz="2000" dirty="0"/>
              <a:t>Total job postings: 9,173</a:t>
            </a:r>
          </a:p>
          <a:p>
            <a:r>
              <a:rPr lang="en-GB" sz="2000" dirty="0"/>
              <a:t>Job posting intensity: 2:1</a:t>
            </a:r>
          </a:p>
          <a:p>
            <a:r>
              <a:rPr lang="en-GB" sz="2000" dirty="0"/>
              <a:t>Unique job postings (May 2021): 3,634</a:t>
            </a:r>
            <a:endParaRPr lang="en-GB" dirty="0"/>
          </a:p>
        </p:txBody>
      </p:sp>
      <p:pic>
        <p:nvPicPr>
          <p:cNvPr id="6" name="Picture 5">
            <a:extLst>
              <a:ext uri="{FF2B5EF4-FFF2-40B4-BE49-F238E27FC236}">
                <a16:creationId xmlns:a16="http://schemas.microsoft.com/office/drawing/2014/main" id="{1CD138CD-E60B-40AB-8B74-0CA2614F57BF}"/>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5338200" y="1125538"/>
            <a:ext cx="6012000" cy="2304000"/>
          </a:xfrm>
          <a:prstGeom prst="rect">
            <a:avLst/>
          </a:prstGeom>
        </p:spPr>
      </p:pic>
      <p:pic>
        <p:nvPicPr>
          <p:cNvPr id="9" name="Picture 8">
            <a:extLst>
              <a:ext uri="{FF2B5EF4-FFF2-40B4-BE49-F238E27FC236}">
                <a16:creationId xmlns:a16="http://schemas.microsoft.com/office/drawing/2014/main" id="{C311FF84-062C-4F54-8364-8722A5AE9441}"/>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38200" y="3428825"/>
            <a:ext cx="5256000" cy="2664000"/>
          </a:xfrm>
          <a:prstGeom prst="rect">
            <a:avLst/>
          </a:prstGeom>
        </p:spPr>
      </p:pic>
      <p:pic>
        <p:nvPicPr>
          <p:cNvPr id="11" name="Picture 10">
            <a:extLst>
              <a:ext uri="{FF2B5EF4-FFF2-40B4-BE49-F238E27FC236}">
                <a16:creationId xmlns:a16="http://schemas.microsoft.com/office/drawing/2014/main" id="{CE8E17F9-92A4-4245-82A1-9A58395B162C}"/>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094200" y="3428825"/>
            <a:ext cx="5256000" cy="2664000"/>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2"/>
            <a:ext cx="9144000" cy="2414587"/>
          </a:xfrm>
        </p:spPr>
        <p:txBody>
          <a:bodyPr anchor="ctr" anchorCtr="0"/>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May 2022</a:t>
            </a:r>
          </a:p>
        </p:txBody>
      </p:sp>
    </p:spTree>
    <p:extLst>
      <p:ext uri="{BB962C8B-B14F-4D97-AF65-F5344CB8AC3E}">
        <p14:creationId xmlns:p14="http://schemas.microsoft.com/office/powerpoint/2010/main" val="211922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a:xfrm>
            <a:off x="847824" y="1148354"/>
            <a:ext cx="10514012" cy="852096"/>
          </a:xfrm>
        </p:spPr>
        <p:txBody>
          <a:bodyPr>
            <a:normAutofit/>
          </a:bodyPr>
          <a:lstStyle/>
          <a:p>
            <a:pPr marL="0" indent="0" algn="just">
              <a:buNone/>
            </a:pPr>
            <a:r>
              <a:rPr lang="en-GB" sz="1800" i="0" dirty="0">
                <a:solidFill>
                  <a:srgbClr val="333333"/>
                </a:solidFill>
                <a:effectLst/>
              </a:rPr>
              <a:t>The war in Ukraine looks set to be protracted, and Chinese economic activity is stagnant due to lockdowns. This will hamper supply chains and add to inflationary pressure, which further fuels general </a:t>
            </a:r>
            <a:r>
              <a:rPr lang="en-GB" sz="1800" dirty="0">
                <a:solidFill>
                  <a:srgbClr val="333333"/>
                </a:solidFill>
              </a:rPr>
              <a:t>predictions</a:t>
            </a:r>
            <a:r>
              <a:rPr lang="en-GB" sz="1800" i="0" dirty="0">
                <a:solidFill>
                  <a:srgbClr val="333333"/>
                </a:solidFill>
                <a:effectLst/>
              </a:rPr>
              <a:t> of a global slowdown. </a:t>
            </a:r>
            <a:endParaRPr lang="en-US" sz="1800" b="1" i="0" dirty="0">
              <a:solidFill>
                <a:srgbClr val="333333"/>
              </a:solidFill>
              <a:effectLst/>
            </a:endParaRPr>
          </a:p>
          <a:p>
            <a:pPr marL="0" indent="0" algn="just">
              <a:buNone/>
            </a:pPr>
            <a:endParaRPr lang="en-US" sz="6400" b="1" dirty="0">
              <a:solidFill>
                <a:srgbClr val="333333"/>
              </a:solidFill>
            </a:endParaRPr>
          </a:p>
          <a:p>
            <a:pPr marL="0" indent="0" algn="just">
              <a:buNone/>
            </a:pPr>
            <a:endParaRPr lang="en-US" sz="6400" b="1" i="0" dirty="0">
              <a:solidFill>
                <a:srgbClr val="333333"/>
              </a:solidFill>
              <a:effectLst/>
            </a:endParaRPr>
          </a:p>
        </p:txBody>
      </p:sp>
      <p:sp>
        <p:nvSpPr>
          <p:cNvPr id="11" name="TextBox 10">
            <a:extLst>
              <a:ext uri="{FF2B5EF4-FFF2-40B4-BE49-F238E27FC236}">
                <a16:creationId xmlns:a16="http://schemas.microsoft.com/office/drawing/2014/main" id="{80ACA460-1E29-8B20-6E1F-0683C0AA5133}"/>
              </a:ext>
            </a:extLst>
          </p:cNvPr>
          <p:cNvSpPr txBox="1"/>
          <p:nvPr/>
        </p:nvSpPr>
        <p:spPr>
          <a:xfrm>
            <a:off x="6104469" y="4691744"/>
            <a:ext cx="5239706" cy="1200329"/>
          </a:xfrm>
          <a:prstGeom prst="rect">
            <a:avLst/>
          </a:prstGeom>
          <a:noFill/>
        </p:spPr>
        <p:txBody>
          <a:bodyPr wrap="square" rtlCol="0">
            <a:spAutoFit/>
          </a:bodyPr>
          <a:lstStyle/>
          <a:p>
            <a:pPr algn="just"/>
            <a:r>
              <a:rPr lang="en-GB" sz="1800" i="0" dirty="0">
                <a:solidFill>
                  <a:srgbClr val="333333"/>
                </a:solidFill>
                <a:effectLst/>
              </a:rPr>
              <a:t>Investec’s global growth forecast for May 2022 was </a:t>
            </a:r>
            <a:r>
              <a:rPr lang="en-GB" sz="1800" dirty="0">
                <a:solidFill>
                  <a:srgbClr val="333333"/>
                </a:solidFill>
              </a:rPr>
              <a:t>reduced to 2.7%. This is due to </a:t>
            </a:r>
            <a:r>
              <a:rPr lang="en-GB" dirty="0"/>
              <a:t>soaring inflation and real income squeeze, which is in part a result of greatly increased energy costs.</a:t>
            </a:r>
          </a:p>
        </p:txBody>
      </p:sp>
      <p:sp>
        <p:nvSpPr>
          <p:cNvPr id="12" name="TextBox 11">
            <a:extLst>
              <a:ext uri="{FF2B5EF4-FFF2-40B4-BE49-F238E27FC236}">
                <a16:creationId xmlns:a16="http://schemas.microsoft.com/office/drawing/2014/main" id="{B7357A17-3E65-BB9B-245A-23D10CDADFCE}"/>
              </a:ext>
            </a:extLst>
          </p:cNvPr>
          <p:cNvSpPr txBox="1"/>
          <p:nvPr/>
        </p:nvSpPr>
        <p:spPr>
          <a:xfrm>
            <a:off x="7563495" y="6119671"/>
            <a:ext cx="3789145" cy="369332"/>
          </a:xfrm>
          <a:prstGeom prst="rect">
            <a:avLst/>
          </a:prstGeom>
          <a:noFill/>
        </p:spPr>
        <p:txBody>
          <a:bodyPr wrap="square" rtlCol="0">
            <a:spAutoFit/>
          </a:bodyPr>
          <a:lstStyle/>
          <a:p>
            <a:pPr algn="r"/>
            <a:r>
              <a:rPr lang="en-US" sz="1800" dirty="0">
                <a:solidFill>
                  <a:srgbClr val="333333"/>
                </a:solidFill>
              </a:rPr>
              <a:t> </a:t>
            </a:r>
            <a:r>
              <a:rPr lang="en-US" sz="1800" b="1" i="0" dirty="0">
                <a:solidFill>
                  <a:srgbClr val="333333"/>
                </a:solidFill>
                <a:effectLst/>
                <a:hlinkClick r:id="rId3"/>
              </a:rPr>
              <a:t>Source: </a:t>
            </a:r>
            <a:r>
              <a:rPr lang="en-US" sz="1800" b="1" dirty="0">
                <a:solidFill>
                  <a:srgbClr val="333333"/>
                </a:solidFill>
                <a:hlinkClick r:id="rId3"/>
              </a:rPr>
              <a:t>Investec</a:t>
            </a:r>
            <a:r>
              <a:rPr lang="en-US" sz="1800" b="1" i="0" dirty="0">
                <a:solidFill>
                  <a:srgbClr val="333333"/>
                </a:solidFill>
                <a:effectLst/>
                <a:hlinkClick r:id="rId3"/>
              </a:rPr>
              <a:t>, May 2022</a:t>
            </a:r>
            <a:endParaRPr lang="en-GB" dirty="0"/>
          </a:p>
        </p:txBody>
      </p:sp>
      <p:sp>
        <p:nvSpPr>
          <p:cNvPr id="13" name="TextBox 12">
            <a:extLst>
              <a:ext uri="{FF2B5EF4-FFF2-40B4-BE49-F238E27FC236}">
                <a16:creationId xmlns:a16="http://schemas.microsoft.com/office/drawing/2014/main" id="{052F35CF-041A-45BC-BD84-538FE88CA84D}"/>
              </a:ext>
            </a:extLst>
          </p:cNvPr>
          <p:cNvSpPr txBox="1"/>
          <p:nvPr/>
        </p:nvSpPr>
        <p:spPr>
          <a:xfrm>
            <a:off x="847824" y="1991789"/>
            <a:ext cx="5248174" cy="400110"/>
          </a:xfrm>
          <a:prstGeom prst="rect">
            <a:avLst/>
          </a:prstGeom>
          <a:noFill/>
        </p:spPr>
        <p:txBody>
          <a:bodyPr wrap="square" rtlCol="0">
            <a:spAutoFit/>
          </a:bodyPr>
          <a:lstStyle/>
          <a:p>
            <a:r>
              <a:rPr lang="en-GB" sz="2000" dirty="0"/>
              <a:t>Increased pressure on global supply chain</a:t>
            </a:r>
          </a:p>
        </p:txBody>
      </p:sp>
      <p:sp>
        <p:nvSpPr>
          <p:cNvPr id="16" name="TextBox 15">
            <a:extLst>
              <a:ext uri="{FF2B5EF4-FFF2-40B4-BE49-F238E27FC236}">
                <a16:creationId xmlns:a16="http://schemas.microsoft.com/office/drawing/2014/main" id="{C40962FE-9C67-5ECA-9337-DBE2802587FC}"/>
              </a:ext>
            </a:extLst>
          </p:cNvPr>
          <p:cNvSpPr txBox="1"/>
          <p:nvPr/>
        </p:nvSpPr>
        <p:spPr>
          <a:xfrm>
            <a:off x="848258" y="4696072"/>
            <a:ext cx="5256211" cy="1200329"/>
          </a:xfrm>
          <a:prstGeom prst="rect">
            <a:avLst/>
          </a:prstGeom>
          <a:noFill/>
        </p:spPr>
        <p:txBody>
          <a:bodyPr wrap="square" rtlCol="0">
            <a:spAutoFit/>
          </a:bodyPr>
          <a:lstStyle/>
          <a:p>
            <a:pPr algn="just"/>
            <a:r>
              <a:rPr lang="en-GB" dirty="0"/>
              <a:t>Due to the lockdowns in China, the manufacturing output experienced a significant decrease, which undoubtedly put a negative impact on the global supply chains.</a:t>
            </a:r>
          </a:p>
        </p:txBody>
      </p:sp>
      <p:sp>
        <p:nvSpPr>
          <p:cNvPr id="19" name="TextBox 18">
            <a:extLst>
              <a:ext uri="{FF2B5EF4-FFF2-40B4-BE49-F238E27FC236}">
                <a16:creationId xmlns:a16="http://schemas.microsoft.com/office/drawing/2014/main" id="{BEC62377-94A2-8A3E-1A30-86826088EC5E}"/>
              </a:ext>
            </a:extLst>
          </p:cNvPr>
          <p:cNvSpPr txBox="1"/>
          <p:nvPr/>
        </p:nvSpPr>
        <p:spPr>
          <a:xfrm>
            <a:off x="6104469" y="1994868"/>
            <a:ext cx="5334000" cy="400110"/>
          </a:xfrm>
          <a:prstGeom prst="rect">
            <a:avLst/>
          </a:prstGeom>
          <a:noFill/>
        </p:spPr>
        <p:txBody>
          <a:bodyPr wrap="square" rtlCol="0">
            <a:spAutoFit/>
          </a:bodyPr>
          <a:lstStyle/>
          <a:p>
            <a:r>
              <a:rPr lang="en-GB" sz="2000" dirty="0"/>
              <a:t>Downgraded GDP growth forecasts</a:t>
            </a:r>
          </a:p>
        </p:txBody>
      </p:sp>
      <p:sp>
        <p:nvSpPr>
          <p:cNvPr id="26" name="TextBox 25">
            <a:extLst>
              <a:ext uri="{FF2B5EF4-FFF2-40B4-BE49-F238E27FC236}">
                <a16:creationId xmlns:a16="http://schemas.microsoft.com/office/drawing/2014/main" id="{28B37B62-3DF9-511D-49D3-AE50A0B69823}"/>
              </a:ext>
            </a:extLst>
          </p:cNvPr>
          <p:cNvSpPr txBox="1"/>
          <p:nvPr/>
        </p:nvSpPr>
        <p:spPr>
          <a:xfrm>
            <a:off x="844550" y="6099822"/>
            <a:ext cx="5248174" cy="392415"/>
          </a:xfrm>
          <a:prstGeom prst="rect">
            <a:avLst/>
          </a:prstGeom>
          <a:noFill/>
        </p:spPr>
        <p:txBody>
          <a:bodyPr wrap="square" rtlCol="0">
            <a:spAutoFit/>
          </a:bodyPr>
          <a:lstStyle/>
          <a:p>
            <a:r>
              <a:rPr lang="en-GB" sz="900" b="0" i="0" dirty="0">
                <a:solidFill>
                  <a:schemeClr val="tx2">
                    <a:lumMod val="40000"/>
                    <a:lumOff val="60000"/>
                  </a:schemeClr>
                </a:solidFill>
                <a:effectLst/>
                <a:latin typeface="RobotoCondensedBold"/>
              </a:rPr>
              <a:t>Global Supply Chain Pressure Index (GSCPI)  integrates transportation cost data and manufacturing indicators to provide a gauge of global supply chain </a:t>
            </a:r>
            <a:r>
              <a:rPr lang="en-GB" sz="1000" b="0" i="0" dirty="0">
                <a:solidFill>
                  <a:schemeClr val="tx2">
                    <a:lumMod val="40000"/>
                    <a:lumOff val="60000"/>
                  </a:schemeClr>
                </a:solidFill>
                <a:effectLst/>
                <a:latin typeface="RobotoCondensedBold"/>
              </a:rPr>
              <a:t>conditions</a:t>
            </a:r>
            <a:r>
              <a:rPr lang="en-GB" sz="900" b="0" i="0" dirty="0">
                <a:solidFill>
                  <a:schemeClr val="tx2">
                    <a:lumMod val="40000"/>
                    <a:lumOff val="60000"/>
                  </a:schemeClr>
                </a:solidFill>
                <a:effectLst/>
                <a:latin typeface="RobotoCondensedBold"/>
              </a:rPr>
              <a:t>.</a:t>
            </a:r>
            <a:endParaRPr lang="en-GB" sz="900" dirty="0">
              <a:solidFill>
                <a:schemeClr val="tx2">
                  <a:lumMod val="40000"/>
                  <a:lumOff val="60000"/>
                </a:schemeClr>
              </a:solidFill>
            </a:endParaRPr>
          </a:p>
        </p:txBody>
      </p:sp>
      <p:pic>
        <p:nvPicPr>
          <p:cNvPr id="18" name="Picture 17">
            <a:extLst>
              <a:ext uri="{FF2B5EF4-FFF2-40B4-BE49-F238E27FC236}">
                <a16:creationId xmlns:a16="http://schemas.microsoft.com/office/drawing/2014/main" id="{5438D427-71DC-3F5C-7897-659326242B1E}"/>
              </a:ext>
            </a:extLst>
          </p:cNvPr>
          <p:cNvPicPr>
            <a:picLocks noChangeAspect="1"/>
          </p:cNvPicPr>
          <p:nvPr/>
        </p:nvPicPr>
        <p:blipFill>
          <a:blip r:embed="rId4"/>
          <a:stretch>
            <a:fillRect/>
          </a:stretch>
        </p:blipFill>
        <p:spPr>
          <a:xfrm>
            <a:off x="6096000" y="2515009"/>
            <a:ext cx="5248174" cy="2073321"/>
          </a:xfrm>
          <a:prstGeom prst="rect">
            <a:avLst/>
          </a:prstGeom>
        </p:spPr>
      </p:pic>
      <p:pic>
        <p:nvPicPr>
          <p:cNvPr id="15" name="Picture 14">
            <a:extLst>
              <a:ext uri="{FF2B5EF4-FFF2-40B4-BE49-F238E27FC236}">
                <a16:creationId xmlns:a16="http://schemas.microsoft.com/office/drawing/2014/main" id="{6ED3CCAE-CB75-37CF-D78E-4167E18BE3B2}"/>
              </a:ext>
            </a:extLst>
          </p:cNvPr>
          <p:cNvPicPr>
            <a:picLocks noChangeAspect="1"/>
          </p:cNvPicPr>
          <p:nvPr/>
        </p:nvPicPr>
        <p:blipFill>
          <a:blip r:embed="rId5"/>
          <a:stretch>
            <a:fillRect/>
          </a:stretch>
        </p:blipFill>
        <p:spPr>
          <a:xfrm>
            <a:off x="847825" y="2515075"/>
            <a:ext cx="5248175" cy="2097839"/>
          </a:xfrm>
          <a:prstGeom prst="rect">
            <a:avLst/>
          </a:prstGeom>
        </p:spPr>
      </p:pic>
      <p:sp>
        <p:nvSpPr>
          <p:cNvPr id="14" name="Title 1">
            <a:extLst>
              <a:ext uri="{FF2B5EF4-FFF2-40B4-BE49-F238E27FC236}">
                <a16:creationId xmlns:a16="http://schemas.microsoft.com/office/drawing/2014/main" id="{2CB1801F-9025-559F-6627-7E8672FF070F}"/>
              </a:ext>
            </a:extLst>
          </p:cNvPr>
          <p:cNvSpPr>
            <a:spLocks noGrp="1"/>
          </p:cNvSpPr>
          <p:nvPr>
            <p:ph type="title"/>
          </p:nvPr>
        </p:nvSpPr>
        <p:spPr>
          <a:xfrm>
            <a:off x="847627" y="374553"/>
            <a:ext cx="10504586" cy="750986"/>
          </a:xfrm>
        </p:spPr>
        <p:txBody>
          <a:bodyPr>
            <a:normAutofit fontScale="90000"/>
          </a:bodyPr>
          <a:lstStyle/>
          <a:p>
            <a:r>
              <a:rPr lang="en-GB" sz="2000" dirty="0"/>
              <a:t>Global </a:t>
            </a:r>
            <a:r>
              <a:rPr lang="en-GB" altLang="zh-CN" sz="2000" dirty="0"/>
              <a:t>growth</a:t>
            </a:r>
            <a:br>
              <a:rPr lang="en-GB" sz="2000" dirty="0"/>
            </a:br>
            <a:r>
              <a:rPr lang="en-GB" dirty="0"/>
              <a:t>Outlook has worsened</a:t>
            </a:r>
          </a:p>
        </p:txBody>
      </p:sp>
    </p:spTree>
    <p:extLst>
      <p:ext uri="{BB962C8B-B14F-4D97-AF65-F5344CB8AC3E}">
        <p14:creationId xmlns:p14="http://schemas.microsoft.com/office/powerpoint/2010/main" val="412221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a:xfrm>
            <a:off x="847627" y="374553"/>
            <a:ext cx="10504586" cy="750986"/>
          </a:xfrm>
        </p:spPr>
        <p:txBody>
          <a:bodyPr>
            <a:normAutofit fontScale="90000"/>
          </a:bodyPr>
          <a:lstStyle/>
          <a:p>
            <a:r>
              <a:rPr lang="en-GB" sz="2000" dirty="0"/>
              <a:t>Global Economy</a:t>
            </a:r>
            <a:br>
              <a:rPr lang="en-GB" sz="2000" dirty="0"/>
            </a:br>
            <a:r>
              <a:rPr lang="en-GB" dirty="0"/>
              <a:t>OECD GDP Tracker</a:t>
            </a:r>
          </a:p>
        </p:txBody>
      </p:sp>
      <p:pic>
        <p:nvPicPr>
          <p:cNvPr id="8" name="Picture 7">
            <a:extLst>
              <a:ext uri="{FF2B5EF4-FFF2-40B4-BE49-F238E27FC236}">
                <a16:creationId xmlns:a16="http://schemas.microsoft.com/office/drawing/2014/main" id="{71001F84-1F3A-4961-9D0F-F14C89C40EC8}"/>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6920628" y="1963106"/>
            <a:ext cx="4428000" cy="1584000"/>
          </a:xfrm>
          <a:prstGeom prst="rect">
            <a:avLst/>
          </a:prstGeom>
        </p:spPr>
      </p:pic>
      <p:pic>
        <p:nvPicPr>
          <p:cNvPr id="11" name="Picture 10">
            <a:extLst>
              <a:ext uri="{FF2B5EF4-FFF2-40B4-BE49-F238E27FC236}">
                <a16:creationId xmlns:a16="http://schemas.microsoft.com/office/drawing/2014/main" id="{8A63CB9A-0D16-4BBC-A2F8-1F842244BC7A}"/>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916418" y="370698"/>
            <a:ext cx="4428000" cy="1584000"/>
          </a:xfrm>
          <a:prstGeom prst="rect">
            <a:avLst/>
          </a:prstGeom>
        </p:spPr>
      </p:pic>
      <p:pic>
        <p:nvPicPr>
          <p:cNvPr id="14" name="Picture 13">
            <a:extLst>
              <a:ext uri="{FF2B5EF4-FFF2-40B4-BE49-F238E27FC236}">
                <a16:creationId xmlns:a16="http://schemas.microsoft.com/office/drawing/2014/main" id="{46C11CF1-FAD9-48C0-B6CF-D4C49E71CAD7}"/>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6917098" y="3540432"/>
            <a:ext cx="4428000" cy="1584000"/>
          </a:xfrm>
          <a:prstGeom prst="rect">
            <a:avLst/>
          </a:prstGeom>
        </p:spPr>
      </p:pic>
      <p:pic>
        <p:nvPicPr>
          <p:cNvPr id="10" name="Picture 9">
            <a:extLst>
              <a:ext uri="{FF2B5EF4-FFF2-40B4-BE49-F238E27FC236}">
                <a16:creationId xmlns:a16="http://schemas.microsoft.com/office/drawing/2014/main" id="{5CCA9E10-5C6B-1535-6487-3303C3BD5E20}"/>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191024" y="4406394"/>
            <a:ext cx="6599898" cy="2305722"/>
          </a:xfrm>
          <a:prstGeom prst="rect">
            <a:avLst/>
          </a:prstGeom>
        </p:spPr>
      </p:pic>
      <p:pic>
        <p:nvPicPr>
          <p:cNvPr id="12" name="Picture 11">
            <a:extLst>
              <a:ext uri="{FF2B5EF4-FFF2-40B4-BE49-F238E27FC236}">
                <a16:creationId xmlns:a16="http://schemas.microsoft.com/office/drawing/2014/main" id="{B3FB9633-F96B-3ADF-D432-106600328689}"/>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6925086" y="5128116"/>
            <a:ext cx="4428000" cy="1584000"/>
          </a:xfrm>
          <a:prstGeom prst="rect">
            <a:avLst/>
          </a:prstGeom>
        </p:spPr>
      </p:pic>
      <p:pic>
        <p:nvPicPr>
          <p:cNvPr id="5" name="Picture 4">
            <a:extLst>
              <a:ext uri="{FF2B5EF4-FFF2-40B4-BE49-F238E27FC236}">
                <a16:creationId xmlns:a16="http://schemas.microsoft.com/office/drawing/2014/main" id="{A0988458-1DB7-4F38-9C4D-0420E332EB3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91024" y="1772693"/>
            <a:ext cx="6613461" cy="2513072"/>
          </a:xfrm>
          <a:prstGeom prst="rect">
            <a:avLst/>
          </a:prstGeom>
          <a:ln>
            <a:solidFill>
              <a:schemeClr val="tx1"/>
            </a:solidFill>
          </a:ln>
          <a:effectLst>
            <a:outerShdw blurRad="88900" dist="25400" dir="2700000" algn="tl" rotWithShape="0">
              <a:prstClr val="black">
                <a:alpha val="25000"/>
              </a:prstClr>
            </a:outerShdw>
          </a:effectLst>
        </p:spPr>
      </p:pic>
      <p:sp>
        <p:nvSpPr>
          <p:cNvPr id="13" name="TextBox 12">
            <a:extLst>
              <a:ext uri="{FF2B5EF4-FFF2-40B4-BE49-F238E27FC236}">
                <a16:creationId xmlns:a16="http://schemas.microsoft.com/office/drawing/2014/main" id="{70FB5A10-E6E9-09BD-1D9E-B6CC5A65676F}"/>
              </a:ext>
            </a:extLst>
          </p:cNvPr>
          <p:cNvSpPr txBox="1"/>
          <p:nvPr/>
        </p:nvSpPr>
        <p:spPr>
          <a:xfrm>
            <a:off x="846058" y="1128844"/>
            <a:ext cx="6079028" cy="523220"/>
          </a:xfrm>
          <a:prstGeom prst="rect">
            <a:avLst/>
          </a:prstGeom>
          <a:noFill/>
        </p:spPr>
        <p:txBody>
          <a:bodyPr wrap="square">
            <a:spAutoFit/>
          </a:bodyPr>
          <a:lstStyle/>
          <a:p>
            <a:r>
              <a:rPr lang="en-US" altLang="zh-CN" sz="1400" b="0" i="0" dirty="0">
                <a:effectLst/>
              </a:rPr>
              <a:t>The Weekly Tracker is an estimate of weekly GDP relative to the pre-crisis trend, which is proxied by the OECD Economic Outlook forecasts.</a:t>
            </a:r>
            <a:endParaRPr lang="en-GB" altLang="zh-CN" sz="1600" b="1" dirty="0"/>
          </a:p>
        </p:txBody>
      </p:sp>
      <p:sp>
        <p:nvSpPr>
          <p:cNvPr id="15" name="TextBox 14">
            <a:extLst>
              <a:ext uri="{FF2B5EF4-FFF2-40B4-BE49-F238E27FC236}">
                <a16:creationId xmlns:a16="http://schemas.microsoft.com/office/drawing/2014/main" id="{5F73031D-94F7-1DF4-96CC-0A93EBECF987}"/>
              </a:ext>
            </a:extLst>
          </p:cNvPr>
          <p:cNvSpPr txBox="1"/>
          <p:nvPr/>
        </p:nvSpPr>
        <p:spPr>
          <a:xfrm>
            <a:off x="8722154" y="6102252"/>
            <a:ext cx="2627720" cy="369332"/>
          </a:xfrm>
          <a:prstGeom prst="rect">
            <a:avLst/>
          </a:prstGeom>
          <a:noFill/>
        </p:spPr>
        <p:txBody>
          <a:bodyPr wrap="square">
            <a:spAutoFit/>
          </a:bodyPr>
          <a:lstStyle/>
          <a:p>
            <a:pPr algn="r"/>
            <a:r>
              <a:rPr lang="en-US" altLang="zh-CN" sz="1800" b="1" dirty="0">
                <a:solidFill>
                  <a:srgbClr val="333333"/>
                </a:solidFill>
                <a:hlinkClick r:id="rId9"/>
              </a:rPr>
              <a:t>Source: OECD, </a:t>
            </a:r>
            <a:r>
              <a:rPr lang="en-US" altLang="zh-CN" b="1" dirty="0">
                <a:solidFill>
                  <a:srgbClr val="333333"/>
                </a:solidFill>
                <a:hlinkClick r:id="rId9"/>
              </a:rPr>
              <a:t>May</a:t>
            </a:r>
            <a:r>
              <a:rPr lang="en-US" altLang="zh-CN" sz="1800" b="1" dirty="0">
                <a:solidFill>
                  <a:srgbClr val="333333"/>
                </a:solidFill>
                <a:hlinkClick r:id="rId9"/>
              </a:rPr>
              <a:t> 2022</a:t>
            </a:r>
            <a:endParaRPr lang="en-GB" altLang="zh-CN" sz="1800" b="1" dirty="0"/>
          </a:p>
        </p:txBody>
      </p:sp>
    </p:spTree>
    <p:extLst>
      <p:ext uri="{BB962C8B-B14F-4D97-AF65-F5344CB8AC3E}">
        <p14:creationId xmlns:p14="http://schemas.microsoft.com/office/powerpoint/2010/main" val="7786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E4E11-6089-6BDE-5D67-8F13903A7213}"/>
              </a:ext>
            </a:extLst>
          </p:cNvPr>
          <p:cNvPicPr>
            <a:picLocks noChangeAspect="1"/>
          </p:cNvPicPr>
          <p:nvPr/>
        </p:nvPicPr>
        <p:blipFill>
          <a:blip r:embed="rId3"/>
          <a:stretch>
            <a:fillRect/>
          </a:stretch>
        </p:blipFill>
        <p:spPr>
          <a:xfrm>
            <a:off x="844169" y="2502414"/>
            <a:ext cx="7468518" cy="3590411"/>
          </a:xfrm>
          <a:prstGeom prst="rect">
            <a:avLst/>
          </a:prstGeom>
        </p:spPr>
      </p:pic>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838200" y="365126"/>
            <a:ext cx="10515600" cy="760412"/>
          </a:xfrm>
        </p:spPr>
        <p:txBody>
          <a:bodyPr>
            <a:noAutofit/>
          </a:bodyPr>
          <a:lstStyle/>
          <a:p>
            <a:r>
              <a:rPr lang="en-GB" dirty="0"/>
              <a:t>The UK economy will grow slower</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838200" y="1160464"/>
            <a:ext cx="10515600" cy="1336412"/>
          </a:xfrm>
        </p:spPr>
        <p:txBody>
          <a:bodyPr>
            <a:noAutofit/>
          </a:bodyPr>
          <a:lstStyle/>
          <a:p>
            <a:pPr marL="0" indent="0">
              <a:lnSpc>
                <a:spcPct val="100000"/>
              </a:lnSpc>
              <a:buNone/>
            </a:pPr>
            <a:r>
              <a:rPr lang="en-GB" sz="1800" dirty="0"/>
              <a:t>Many agencies have released their predictions of GDP growth in the UK, which generally view that the economic growth rate of the UK will decrease, by varying degrees. </a:t>
            </a:r>
          </a:p>
          <a:p>
            <a:pPr lvl="1">
              <a:lnSpc>
                <a:spcPct val="100000"/>
              </a:lnSpc>
            </a:pPr>
            <a:r>
              <a:rPr lang="en-GB" sz="1600" dirty="0">
                <a:solidFill>
                  <a:schemeClr val="tx2"/>
                </a:solidFill>
              </a:rPr>
              <a:t>Investec have cut their GDP growth forecast for 2022 by 0.6%pts to 3.4% and our 2023 forecast by 0.5%pts to 1.7%. </a:t>
            </a:r>
          </a:p>
          <a:p>
            <a:pPr lvl="1">
              <a:lnSpc>
                <a:spcPct val="100000"/>
              </a:lnSpc>
            </a:pPr>
            <a:r>
              <a:rPr lang="en-GB" sz="1600" dirty="0">
                <a:solidFill>
                  <a:schemeClr val="tx2"/>
                </a:solidFill>
              </a:rPr>
              <a:t>The OECD expects the UK economy to grow by 3.6% this year, followed by zero growth next year. </a:t>
            </a:r>
            <a:endParaRPr lang="en-US" sz="1600" b="1" dirty="0">
              <a:solidFill>
                <a:schemeClr val="tx2"/>
              </a:solidFill>
            </a:endParaRPr>
          </a:p>
          <a:p>
            <a:pPr marL="0" indent="0">
              <a:lnSpc>
                <a:spcPct val="100000"/>
              </a:lnSpc>
              <a:buNone/>
            </a:pPr>
            <a:r>
              <a:rPr lang="en-US" sz="1800" b="1" dirty="0"/>
              <a:t>						                       		</a:t>
            </a:r>
          </a:p>
        </p:txBody>
      </p:sp>
      <p:sp>
        <p:nvSpPr>
          <p:cNvPr id="7" name="TextBox 6">
            <a:extLst>
              <a:ext uri="{FF2B5EF4-FFF2-40B4-BE49-F238E27FC236}">
                <a16:creationId xmlns:a16="http://schemas.microsoft.com/office/drawing/2014/main" id="{2CF09552-6547-53F4-DA32-885225DB8E4B}"/>
              </a:ext>
            </a:extLst>
          </p:cNvPr>
          <p:cNvSpPr txBox="1"/>
          <p:nvPr/>
        </p:nvSpPr>
        <p:spPr>
          <a:xfrm>
            <a:off x="6400800" y="6092825"/>
            <a:ext cx="4943609" cy="369332"/>
          </a:xfrm>
          <a:prstGeom prst="rect">
            <a:avLst/>
          </a:prstGeom>
          <a:noFill/>
        </p:spPr>
        <p:txBody>
          <a:bodyPr wrap="square">
            <a:spAutoFit/>
          </a:bodyPr>
          <a:lstStyle/>
          <a:p>
            <a:pPr algn="r"/>
            <a:r>
              <a:rPr lang="en-US" sz="1800" b="1" dirty="0"/>
              <a:t> Sources: </a:t>
            </a:r>
            <a:r>
              <a:rPr lang="en-US" sz="1800" b="1" dirty="0">
                <a:hlinkClick r:id="rId4"/>
              </a:rPr>
              <a:t>Investec, May 2022 </a:t>
            </a:r>
            <a:r>
              <a:rPr lang="en-US" sz="1800" b="1" dirty="0"/>
              <a:t>and </a:t>
            </a:r>
            <a:r>
              <a:rPr lang="en-US" b="1" dirty="0">
                <a:hlinkClick r:id="rId5"/>
              </a:rPr>
              <a:t>OECD</a:t>
            </a:r>
            <a:r>
              <a:rPr lang="en-US" sz="1800" b="1" dirty="0">
                <a:hlinkClick r:id="rId5"/>
              </a:rPr>
              <a:t>, May 2022</a:t>
            </a:r>
            <a:endParaRPr lang="en-GB" dirty="0"/>
          </a:p>
        </p:txBody>
      </p:sp>
      <p:sp>
        <p:nvSpPr>
          <p:cNvPr id="9" name="TextBox 8">
            <a:extLst>
              <a:ext uri="{FF2B5EF4-FFF2-40B4-BE49-F238E27FC236}">
                <a16:creationId xmlns:a16="http://schemas.microsoft.com/office/drawing/2014/main" id="{B4FEEB58-CF64-AA91-80B5-AF7CC33C75C8}"/>
              </a:ext>
            </a:extLst>
          </p:cNvPr>
          <p:cNvSpPr txBox="1"/>
          <p:nvPr/>
        </p:nvSpPr>
        <p:spPr>
          <a:xfrm>
            <a:off x="8312687" y="2502414"/>
            <a:ext cx="3035144" cy="2031325"/>
          </a:xfrm>
          <a:prstGeom prst="rect">
            <a:avLst/>
          </a:prstGeom>
          <a:noFill/>
        </p:spPr>
        <p:txBody>
          <a:bodyPr wrap="square">
            <a:spAutoFit/>
          </a:bodyPr>
          <a:lstStyle/>
          <a:p>
            <a:pPr marL="0" indent="0">
              <a:buNone/>
            </a:pPr>
            <a:r>
              <a:rPr lang="en-GB" sz="1800" dirty="0"/>
              <a:t>The cost of living (measured by CPI) </a:t>
            </a:r>
            <a:r>
              <a:rPr lang="en-GB" dirty="0"/>
              <a:t>is</a:t>
            </a:r>
            <a:r>
              <a:rPr lang="en-GB" sz="1800" dirty="0"/>
              <a:t> one factor that contributes to the decreasing growth rate, which is not only its highest in four decades, but also higher than in all of its G7 peers.</a:t>
            </a:r>
          </a:p>
        </p:txBody>
      </p:sp>
    </p:spTree>
    <p:extLst>
      <p:ext uri="{BB962C8B-B14F-4D97-AF65-F5344CB8AC3E}">
        <p14:creationId xmlns:p14="http://schemas.microsoft.com/office/powerpoint/2010/main" val="280799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a:xfrm>
            <a:off x="839788" y="365125"/>
            <a:ext cx="10515600" cy="795338"/>
          </a:xfrm>
        </p:spPr>
        <p:txBody>
          <a:bodyPr>
            <a:normAutofit/>
          </a:bodyPr>
          <a:lstStyle/>
          <a:p>
            <a:r>
              <a:rPr lang="en-GB" dirty="0"/>
              <a:t>Red-hot labour market and high saving rate</a:t>
            </a:r>
          </a:p>
        </p:txBody>
      </p:sp>
      <p:sp>
        <p:nvSpPr>
          <p:cNvPr id="14" name="TextBox 13">
            <a:extLst>
              <a:ext uri="{FF2B5EF4-FFF2-40B4-BE49-F238E27FC236}">
                <a16:creationId xmlns:a16="http://schemas.microsoft.com/office/drawing/2014/main" id="{71FA8333-DFFE-B5D5-7918-CACBDE197835}"/>
              </a:ext>
            </a:extLst>
          </p:cNvPr>
          <p:cNvSpPr txBox="1"/>
          <p:nvPr/>
        </p:nvSpPr>
        <p:spPr>
          <a:xfrm>
            <a:off x="4946574" y="6123543"/>
            <a:ext cx="6403074" cy="369332"/>
          </a:xfrm>
          <a:prstGeom prst="rect">
            <a:avLst/>
          </a:prstGeom>
          <a:noFill/>
        </p:spPr>
        <p:txBody>
          <a:bodyPr wrap="square">
            <a:spAutoFit/>
          </a:bodyPr>
          <a:lstStyle/>
          <a:p>
            <a:pPr marL="0" indent="0" algn="r" fontAlgn="base">
              <a:buNone/>
            </a:pPr>
            <a:r>
              <a:rPr lang="en-US" sz="1800" b="1" dirty="0">
                <a:solidFill>
                  <a:srgbClr val="333333"/>
                </a:solidFill>
              </a:rPr>
              <a:t> Sources: </a:t>
            </a:r>
            <a:r>
              <a:rPr lang="en-US" sz="1800" b="1" dirty="0">
                <a:solidFill>
                  <a:srgbClr val="333333"/>
                </a:solidFill>
                <a:hlinkClick r:id="rId3"/>
              </a:rPr>
              <a:t>Investec, May 2022 </a:t>
            </a:r>
            <a:r>
              <a:rPr lang="en-US" sz="1800" b="1" dirty="0">
                <a:solidFill>
                  <a:srgbClr val="333333"/>
                </a:solidFill>
              </a:rPr>
              <a:t>and </a:t>
            </a:r>
            <a:r>
              <a:rPr lang="en-GB" b="1" dirty="0">
                <a:solidFill>
                  <a:srgbClr val="333333"/>
                </a:solidFill>
                <a:hlinkClick r:id="rId4"/>
              </a:rPr>
              <a:t>The Bank of England</a:t>
            </a:r>
            <a:r>
              <a:rPr lang="en-GB" sz="1800" b="1" dirty="0">
                <a:solidFill>
                  <a:srgbClr val="333333"/>
                </a:solidFill>
                <a:hlinkClick r:id="rId4"/>
              </a:rPr>
              <a:t>, May 2022</a:t>
            </a:r>
            <a:endParaRPr lang="en-GB" sz="1800" b="1" dirty="0"/>
          </a:p>
        </p:txBody>
      </p:sp>
      <p:sp>
        <p:nvSpPr>
          <p:cNvPr id="13" name="TextBox 12">
            <a:extLst>
              <a:ext uri="{FF2B5EF4-FFF2-40B4-BE49-F238E27FC236}">
                <a16:creationId xmlns:a16="http://schemas.microsoft.com/office/drawing/2014/main" id="{09EFC61B-AD14-FC26-0032-693E1DA3B561}"/>
              </a:ext>
            </a:extLst>
          </p:cNvPr>
          <p:cNvSpPr txBox="1"/>
          <p:nvPr/>
        </p:nvSpPr>
        <p:spPr>
          <a:xfrm>
            <a:off x="839788" y="1171480"/>
            <a:ext cx="10512424" cy="646331"/>
          </a:xfrm>
          <a:prstGeom prst="rect">
            <a:avLst/>
          </a:prstGeom>
          <a:noFill/>
        </p:spPr>
        <p:txBody>
          <a:bodyPr wrap="square">
            <a:spAutoFit/>
          </a:bodyPr>
          <a:lstStyle/>
          <a:p>
            <a:pPr algn="just"/>
            <a:r>
              <a:rPr lang="en-GB" b="0" dirty="0">
                <a:solidFill>
                  <a:srgbClr val="303849"/>
                </a:solidFill>
                <a:effectLst/>
              </a:rPr>
              <a:t>Despite inflation having surged to its highest in four decades, Investec does not see a consumer-led recession as inevitable: momentum in wages and employment is strong, as are buffers from high savings. </a:t>
            </a:r>
            <a:endParaRPr lang="en-GB" dirty="0"/>
          </a:p>
        </p:txBody>
      </p:sp>
      <p:sp>
        <p:nvSpPr>
          <p:cNvPr id="15" name="TextBox 14">
            <a:extLst>
              <a:ext uri="{FF2B5EF4-FFF2-40B4-BE49-F238E27FC236}">
                <a16:creationId xmlns:a16="http://schemas.microsoft.com/office/drawing/2014/main" id="{FAF43F8A-6554-6FD3-C8F9-F86AF87A6923}"/>
              </a:ext>
            </a:extLst>
          </p:cNvPr>
          <p:cNvSpPr txBox="1"/>
          <p:nvPr/>
        </p:nvSpPr>
        <p:spPr>
          <a:xfrm>
            <a:off x="839787" y="2325979"/>
            <a:ext cx="4194919" cy="2031325"/>
          </a:xfrm>
          <a:prstGeom prst="rect">
            <a:avLst/>
          </a:prstGeom>
          <a:noFill/>
        </p:spPr>
        <p:txBody>
          <a:bodyPr wrap="square">
            <a:spAutoFit/>
          </a:bodyPr>
          <a:lstStyle/>
          <a:p>
            <a:pPr algn="just" defTabSz="901700"/>
            <a:r>
              <a:rPr lang="en-GB" dirty="0"/>
              <a:t>The number of vacancies now surpassing the number of unemployed for the first time. This stands to support wage growth, thereby also enticing more people back into the labour force: unlike in the US and the Eurozone, the participation rate has barely risen from its pandemic trough.</a:t>
            </a:r>
            <a:endParaRPr lang="en-GB" sz="1800" b="0" dirty="0"/>
          </a:p>
        </p:txBody>
      </p:sp>
      <p:pic>
        <p:nvPicPr>
          <p:cNvPr id="10" name="Picture 9">
            <a:extLst>
              <a:ext uri="{FF2B5EF4-FFF2-40B4-BE49-F238E27FC236}">
                <a16:creationId xmlns:a16="http://schemas.microsoft.com/office/drawing/2014/main" id="{4CD391D0-C2D7-3565-B16B-07692C768B9A}"/>
              </a:ext>
            </a:extLst>
          </p:cNvPr>
          <p:cNvPicPr>
            <a:picLocks noChangeAspect="1"/>
          </p:cNvPicPr>
          <p:nvPr/>
        </p:nvPicPr>
        <p:blipFill>
          <a:blip r:embed="rId5"/>
          <a:stretch>
            <a:fillRect/>
          </a:stretch>
        </p:blipFill>
        <p:spPr>
          <a:xfrm>
            <a:off x="5034706" y="1855692"/>
            <a:ext cx="6317505" cy="2774258"/>
          </a:xfrm>
          <a:prstGeom prst="rect">
            <a:avLst/>
          </a:prstGeom>
        </p:spPr>
      </p:pic>
      <p:sp>
        <p:nvSpPr>
          <p:cNvPr id="11" name="TextBox 10">
            <a:extLst>
              <a:ext uri="{FF2B5EF4-FFF2-40B4-BE49-F238E27FC236}">
                <a16:creationId xmlns:a16="http://schemas.microsoft.com/office/drawing/2014/main" id="{67445BA6-3EAA-22E2-94CF-A3C8A759EC2F}"/>
              </a:ext>
            </a:extLst>
          </p:cNvPr>
          <p:cNvSpPr txBox="1"/>
          <p:nvPr/>
        </p:nvSpPr>
        <p:spPr>
          <a:xfrm>
            <a:off x="839788" y="1844675"/>
            <a:ext cx="4194919" cy="523220"/>
          </a:xfrm>
          <a:prstGeom prst="rect">
            <a:avLst/>
          </a:prstGeom>
          <a:noFill/>
        </p:spPr>
        <p:txBody>
          <a:bodyPr wrap="square" rtlCol="0">
            <a:spAutoFit/>
          </a:bodyPr>
          <a:lstStyle/>
          <a:p>
            <a:r>
              <a:rPr lang="en-GB" sz="2800" dirty="0"/>
              <a:t>Competitive Labour Market</a:t>
            </a:r>
          </a:p>
        </p:txBody>
      </p:sp>
      <p:sp>
        <p:nvSpPr>
          <p:cNvPr id="21" name="TextBox 20">
            <a:extLst>
              <a:ext uri="{FF2B5EF4-FFF2-40B4-BE49-F238E27FC236}">
                <a16:creationId xmlns:a16="http://schemas.microsoft.com/office/drawing/2014/main" id="{86C3105C-FCD7-EE2A-8FA5-58DB44F1B2A2}"/>
              </a:ext>
            </a:extLst>
          </p:cNvPr>
          <p:cNvSpPr txBox="1"/>
          <p:nvPr/>
        </p:nvSpPr>
        <p:spPr>
          <a:xfrm>
            <a:off x="839788" y="4629950"/>
            <a:ext cx="4194919" cy="523220"/>
          </a:xfrm>
          <a:prstGeom prst="rect">
            <a:avLst/>
          </a:prstGeom>
          <a:noFill/>
        </p:spPr>
        <p:txBody>
          <a:bodyPr wrap="square" rtlCol="0">
            <a:spAutoFit/>
          </a:bodyPr>
          <a:lstStyle/>
          <a:p>
            <a:r>
              <a:rPr lang="en-GB" sz="2800" dirty="0"/>
              <a:t>Increasing Bank Rate</a:t>
            </a:r>
          </a:p>
        </p:txBody>
      </p:sp>
      <p:sp>
        <p:nvSpPr>
          <p:cNvPr id="22" name="TextBox 21">
            <a:extLst>
              <a:ext uri="{FF2B5EF4-FFF2-40B4-BE49-F238E27FC236}">
                <a16:creationId xmlns:a16="http://schemas.microsoft.com/office/drawing/2014/main" id="{AF7721D2-2238-403E-493C-5E56B177AD4D}"/>
              </a:ext>
            </a:extLst>
          </p:cNvPr>
          <p:cNvSpPr txBox="1"/>
          <p:nvPr/>
        </p:nvSpPr>
        <p:spPr>
          <a:xfrm>
            <a:off x="839787" y="5169616"/>
            <a:ext cx="10512425" cy="923330"/>
          </a:xfrm>
          <a:prstGeom prst="rect">
            <a:avLst/>
          </a:prstGeom>
          <a:noFill/>
        </p:spPr>
        <p:txBody>
          <a:bodyPr wrap="square">
            <a:spAutoFit/>
          </a:bodyPr>
          <a:lstStyle/>
          <a:p>
            <a:r>
              <a:rPr lang="en-GB" b="0" i="0" dirty="0">
                <a:solidFill>
                  <a:srgbClr val="2B2B2A"/>
                </a:solidFill>
                <a:effectLst/>
                <a:latin typeface="NotoSans-Regular"/>
              </a:rPr>
              <a:t>The Bank of England (BoE) raised UK base interest rates – the so-called "Bank Rate" – from 0.75% to 1% at the start of May</a:t>
            </a:r>
            <a:r>
              <a:rPr lang="en-GB" dirty="0">
                <a:solidFill>
                  <a:srgbClr val="2B2B2A"/>
                </a:solidFill>
                <a:latin typeface="NotoSans-Regular"/>
              </a:rPr>
              <a:t> in order to tackle the increasing inflation problem. Also, this policy will encourage residents to save more money and increase the overall saving rates. </a:t>
            </a:r>
            <a:endParaRPr lang="en-GB" dirty="0"/>
          </a:p>
        </p:txBody>
      </p:sp>
    </p:spTree>
    <p:extLst>
      <p:ext uri="{BB962C8B-B14F-4D97-AF65-F5344CB8AC3E}">
        <p14:creationId xmlns:p14="http://schemas.microsoft.com/office/powerpoint/2010/main" val="301883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838200" y="365125"/>
            <a:ext cx="10515600" cy="806355"/>
          </a:xfrm>
        </p:spPr>
        <p:txBody>
          <a:bodyPr>
            <a:noAutofit/>
          </a:bodyPr>
          <a:lstStyle/>
          <a:p>
            <a:r>
              <a:rPr lang="en-GB" sz="3200" dirty="0"/>
              <a:t>Increasing energy prices place burden on household finances </a:t>
            </a:r>
          </a:p>
        </p:txBody>
      </p:sp>
      <p:sp>
        <p:nvSpPr>
          <p:cNvPr id="13" name="TextBox 12">
            <a:extLst>
              <a:ext uri="{FF2B5EF4-FFF2-40B4-BE49-F238E27FC236}">
                <a16:creationId xmlns:a16="http://schemas.microsoft.com/office/drawing/2014/main" id="{86EB75A1-7190-479E-CCFE-B8468FBEE04E}"/>
              </a:ext>
            </a:extLst>
          </p:cNvPr>
          <p:cNvSpPr txBox="1"/>
          <p:nvPr/>
        </p:nvSpPr>
        <p:spPr>
          <a:xfrm>
            <a:off x="7651683" y="6120920"/>
            <a:ext cx="3690399" cy="369332"/>
          </a:xfrm>
          <a:prstGeom prst="rect">
            <a:avLst/>
          </a:prstGeom>
          <a:noFill/>
        </p:spPr>
        <p:txBody>
          <a:bodyPr wrap="square">
            <a:spAutoFit/>
          </a:bodyPr>
          <a:lstStyle/>
          <a:p>
            <a:pPr marL="0" indent="0" algn="r" fontAlgn="base">
              <a:buNone/>
            </a:pPr>
            <a:r>
              <a:rPr lang="en-US" sz="1800" b="1" dirty="0">
                <a:solidFill>
                  <a:srgbClr val="333333"/>
                </a:solidFill>
                <a:hlinkClick r:id="rId2"/>
              </a:rPr>
              <a:t>Source: </a:t>
            </a:r>
            <a:r>
              <a:rPr lang="en-GB" b="1" dirty="0">
                <a:solidFill>
                  <a:srgbClr val="333333"/>
                </a:solidFill>
                <a:hlinkClick r:id="rId2"/>
              </a:rPr>
              <a:t>Investec</a:t>
            </a:r>
            <a:r>
              <a:rPr lang="en-GB" sz="1800" b="1" dirty="0">
                <a:solidFill>
                  <a:srgbClr val="333333"/>
                </a:solidFill>
                <a:hlinkClick r:id="rId2"/>
              </a:rPr>
              <a:t>, May 2022</a:t>
            </a:r>
            <a:endParaRPr lang="en-GB" sz="1800" b="1" dirty="0"/>
          </a:p>
        </p:txBody>
      </p:sp>
      <p:sp>
        <p:nvSpPr>
          <p:cNvPr id="12" name="TextBox 11">
            <a:extLst>
              <a:ext uri="{FF2B5EF4-FFF2-40B4-BE49-F238E27FC236}">
                <a16:creationId xmlns:a16="http://schemas.microsoft.com/office/drawing/2014/main" id="{8F5042D5-1A2B-081B-3740-2A834447A24E}"/>
              </a:ext>
            </a:extLst>
          </p:cNvPr>
          <p:cNvSpPr txBox="1"/>
          <p:nvPr/>
        </p:nvSpPr>
        <p:spPr>
          <a:xfrm>
            <a:off x="838200" y="1522541"/>
            <a:ext cx="2268557" cy="4247317"/>
          </a:xfrm>
          <a:prstGeom prst="rect">
            <a:avLst/>
          </a:prstGeom>
          <a:noFill/>
        </p:spPr>
        <p:txBody>
          <a:bodyPr wrap="square">
            <a:spAutoFit/>
          </a:bodyPr>
          <a:lstStyle/>
          <a:p>
            <a:r>
              <a:rPr lang="en-GB" dirty="0"/>
              <a:t>However, some weakening in growth, including in consumption, looks hard to avoid, with the spending power of those on the lowest incomes and with little or no assets squeezed the most. Even in aggregate, the share of household disposable incomes spent on energy alone stands to rise sharply.</a:t>
            </a:r>
          </a:p>
        </p:txBody>
      </p:sp>
      <p:pic>
        <p:nvPicPr>
          <p:cNvPr id="15" name="Picture 14">
            <a:extLst>
              <a:ext uri="{FF2B5EF4-FFF2-40B4-BE49-F238E27FC236}">
                <a16:creationId xmlns:a16="http://schemas.microsoft.com/office/drawing/2014/main" id="{F8C1CB51-6D28-8B74-F449-4E7BDEFC8195}"/>
              </a:ext>
            </a:extLst>
          </p:cNvPr>
          <p:cNvPicPr>
            <a:picLocks noChangeAspect="1"/>
          </p:cNvPicPr>
          <p:nvPr/>
        </p:nvPicPr>
        <p:blipFill>
          <a:blip r:embed="rId3"/>
          <a:stretch>
            <a:fillRect/>
          </a:stretch>
        </p:blipFill>
        <p:spPr>
          <a:xfrm>
            <a:off x="3106757" y="1522541"/>
            <a:ext cx="8247043" cy="3995695"/>
          </a:xfrm>
          <a:prstGeom prst="rect">
            <a:avLst/>
          </a:prstGeom>
        </p:spPr>
      </p:pic>
    </p:spTree>
    <p:extLst>
      <p:ext uri="{BB962C8B-B14F-4D97-AF65-F5344CB8AC3E}">
        <p14:creationId xmlns:p14="http://schemas.microsoft.com/office/powerpoint/2010/main" val="3738131294"/>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6" ma:contentTypeDescription="Create a new document." ma:contentTypeScope="" ma:versionID="99362d77585828d2df0013c6e3acfd31">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17ff8db1ad8538c550dcd2cc07669361"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aa703d-3e32-4200-a049-2f4cab6bfc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733332-19a9-4aa4-8fe5-38fcee845625}" ma:internalName="TaxCatchAll" ma:showField="CatchAllData" ma:web="df15de35-5208-4006-b31e-64c99b3e6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UserInfo>
        <DisplayName>Peter Fleming</DisplayName>
        <AccountId>642</AccountId>
        <AccountType/>
      </UserInfo>
      <UserInfo>
        <DisplayName>Tim Page</DisplayName>
        <AccountId>14</AccountId>
        <AccountType/>
      </UserInfo>
      <UserInfo>
        <DisplayName>Joanna Birrell</DisplayName>
        <AccountId>24</AccountId>
        <AccountType/>
      </UserInfo>
    </SharedWithUsers>
    <TaxCatchAll xmlns="df15de35-5208-4006-b31e-64c99b3e6042" xsi:nil="true"/>
    <lcf76f155ced4ddcb4097134ff3c332f xmlns="887f3627-3362-4f0e-99fd-589162ca1cd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FDF415-5E7A-48FC-B259-4F8BCADBB74B}"/>
</file>

<file path=customXml/itemProps2.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 ds:uri="df15de35-5208-4006-b31e-64c99b3e6042"/>
  </ds:schemaRefs>
</ds:datastoreItem>
</file>

<file path=customXml/itemProps3.xml><?xml version="1.0" encoding="utf-8"?>
<ds:datastoreItem xmlns:ds="http://schemas.openxmlformats.org/officeDocument/2006/customXml" ds:itemID="{5DCC5866-B63C-4F9A-AE8D-A71EF75917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71408</TotalTime>
  <Words>3610</Words>
  <Application>Microsoft Office PowerPoint</Application>
  <PresentationFormat>Widescreen</PresentationFormat>
  <Paragraphs>217</Paragraphs>
  <Slides>39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NotoSans-Regular</vt:lpstr>
      <vt:lpstr>RobotoCondensedBold</vt:lpstr>
      <vt:lpstr>Symbol</vt:lpstr>
      <vt:lpstr>Wingdings</vt:lpstr>
      <vt:lpstr>Office Theme</vt:lpstr>
      <vt:lpstr>1_Office Theme</vt:lpstr>
      <vt:lpstr>Thames Valley Berkshire Monthly Economic Briefing</vt:lpstr>
      <vt:lpstr>2022 Refresh</vt:lpstr>
      <vt:lpstr>Key contents of this month’s briefing</vt:lpstr>
      <vt:lpstr>Global and National Economy</vt:lpstr>
      <vt:lpstr>Global growth Outlook has worsened</vt:lpstr>
      <vt:lpstr>Global Economy OECD GDP Tracker</vt:lpstr>
      <vt:lpstr>The UK economy will grow slower</vt:lpstr>
      <vt:lpstr>Red-hot labour market and high saving rate</vt:lpstr>
      <vt:lpstr>Increasing energy prices place burden on household finances </vt:lpstr>
      <vt:lpstr>Monthly Spotlight: Green Growth</vt:lpstr>
      <vt:lpstr>Monthly Spotlight: Green Growth</vt:lpstr>
      <vt:lpstr>Monthly Spotlight: Green Growth</vt:lpstr>
      <vt:lpstr>Monthly Spotlight: Green Growth</vt:lpstr>
      <vt:lpstr>Monthly Spotlight: Green Growth</vt:lpstr>
      <vt:lpstr>Employment in the UK Labour Force Survey – May 2022</vt:lpstr>
      <vt:lpstr>Economic and Labour Market Insight: Implications for Thames Valley Berkshire</vt:lpstr>
      <vt:lpstr>Claimant Count (Latest data - April 2022)</vt:lpstr>
      <vt:lpstr>Strategic Issues Heathrow Airport will re-open its Terminal 4</vt:lpstr>
      <vt:lpstr>An important note on the EMSI figures contained on the following slides: 20, 24, 27, 30, 33, 36 and 39</vt:lpstr>
      <vt:lpstr>Remote working</vt:lpstr>
      <vt:lpstr>Local Profiles</vt:lpstr>
      <vt:lpstr>Bracknell Forest</vt:lpstr>
      <vt:lpstr>Unemployment figures and Notable Business News - May 2022</vt:lpstr>
      <vt:lpstr>Job posting analytics (EMSI, May 2022)</vt:lpstr>
      <vt:lpstr>Slough</vt:lpstr>
      <vt:lpstr>Unemployment figures and Notable Business News - May 2022</vt:lpstr>
      <vt:lpstr>Job posting analytics (EMSI, May 2022)</vt:lpstr>
      <vt:lpstr>Reading</vt:lpstr>
      <vt:lpstr>Unemployment figures and Notable Business News - May 2022</vt:lpstr>
      <vt:lpstr>Job posting analytics (EMSI, May 2022)</vt:lpstr>
      <vt:lpstr>Wokingham</vt:lpstr>
      <vt:lpstr>Unemployment figures and Notable Business News - May 2022</vt:lpstr>
      <vt:lpstr>Job posting analytics (EMSI, May 2022)</vt:lpstr>
      <vt:lpstr>Windsor and Maidenhead</vt:lpstr>
      <vt:lpstr>Unemployment figures and Notable Business News - May 2022</vt:lpstr>
      <vt:lpstr>Job posting analytics (EMSI, May 2022)</vt:lpstr>
      <vt:lpstr>West Berkshire</vt:lpstr>
      <vt:lpstr>Unemployment figures and Notable Business News - May 2022</vt:lpstr>
      <vt:lpstr>Job posting analytics (EMSI, May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411</cp:revision>
  <dcterms:created xsi:type="dcterms:W3CDTF">2021-01-28T12:18:09Z</dcterms:created>
  <dcterms:modified xsi:type="dcterms:W3CDTF">2022-06-17T10:40:20Z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ies>
</file>