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notesMasterIdLst>
    <p:notesMasterId r:id="rId45"/>
  </p:notesMasterIdLst>
  <p:handoutMasterIdLst>
    <p:handoutMasterId r:id="rId46"/>
  </p:handoutMasterIdLst>
  <p:sldIdLst>
    <p:sldId id="256" r:id="rId6"/>
    <p:sldId id="332" r:id="rId7"/>
    <p:sldId id="322" r:id="rId8"/>
    <p:sldId id="259" r:id="rId9"/>
    <p:sldId id="258" r:id="rId10"/>
    <p:sldId id="343" r:id="rId11"/>
    <p:sldId id="308" r:id="rId12"/>
    <p:sldId id="325" r:id="rId13"/>
    <p:sldId id="326" r:id="rId14"/>
    <p:sldId id="338" r:id="rId15"/>
    <p:sldId id="339" r:id="rId16"/>
    <p:sldId id="340" r:id="rId17"/>
    <p:sldId id="341" r:id="rId18"/>
    <p:sldId id="337" r:id="rId19"/>
    <p:sldId id="329" r:id="rId20"/>
    <p:sldId id="305" r:id="rId21"/>
    <p:sldId id="263" r:id="rId22"/>
    <p:sldId id="279" r:id="rId23"/>
    <p:sldId id="334" r:id="rId24"/>
    <p:sldId id="283" r:id="rId25"/>
    <p:sldId id="266" r:id="rId26"/>
    <p:sldId id="267" r:id="rId27"/>
    <p:sldId id="273" r:id="rId28"/>
    <p:sldId id="311" r:id="rId29"/>
    <p:sldId id="268" r:id="rId30"/>
    <p:sldId id="274" r:id="rId31"/>
    <p:sldId id="312" r:id="rId32"/>
    <p:sldId id="269" r:id="rId33"/>
    <p:sldId id="275" r:id="rId34"/>
    <p:sldId id="313" r:id="rId35"/>
    <p:sldId id="270" r:id="rId36"/>
    <p:sldId id="276" r:id="rId37"/>
    <p:sldId id="314" r:id="rId38"/>
    <p:sldId id="271" r:id="rId39"/>
    <p:sldId id="277" r:id="rId40"/>
    <p:sldId id="315" r:id="rId41"/>
    <p:sldId id="272" r:id="rId42"/>
    <p:sldId id="278"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529" userDrawn="1">
          <p15:clr>
            <a:srgbClr val="A4A3A4"/>
          </p15:clr>
        </p15:guide>
        <p15:guide id="3" pos="801" userDrawn="1">
          <p15:clr>
            <a:srgbClr val="A4A3A4"/>
          </p15:clr>
        </p15:guide>
        <p15:guide id="4" pos="7129" userDrawn="1">
          <p15:clr>
            <a:srgbClr val="A4A3A4"/>
          </p15:clr>
        </p15:guide>
        <p15:guide id="5" orient="horz" pos="4088" userDrawn="1">
          <p15:clr>
            <a:srgbClr val="A4A3A4"/>
          </p15:clr>
        </p15:guide>
        <p15:guide id="6" orient="horz" pos="709" userDrawn="1">
          <p15:clr>
            <a:srgbClr val="A4A3A4"/>
          </p15:clr>
        </p15:guide>
        <p15:guide id="8" orient="horz" pos="3838" userDrawn="1">
          <p15:clr>
            <a:srgbClr val="A4A3A4"/>
          </p15:clr>
        </p15:guide>
        <p15:guide id="10" orient="horz" pos="2160" userDrawn="1">
          <p15:clr>
            <a:srgbClr val="A4A3A4"/>
          </p15:clr>
        </p15:guide>
        <p15:guide id="11" pos="4951" userDrawn="1">
          <p15:clr>
            <a:srgbClr val="A4A3A4"/>
          </p15:clr>
        </p15:guide>
        <p15:guide id="1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C1DD1-126B-4E27-9968-3AFD7810B3FF}" v="18" dt="2022-07-14T18:22:56.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2308" autoAdjust="0"/>
  </p:normalViewPr>
  <p:slideViewPr>
    <p:cSldViewPr snapToGrid="0" showGuides="1">
      <p:cViewPr varScale="1">
        <p:scale>
          <a:sx n="58" d="100"/>
          <a:sy n="58" d="100"/>
        </p:scale>
        <p:origin x="1172" y="52"/>
      </p:cViewPr>
      <p:guideLst>
        <p:guide orient="horz" pos="232"/>
        <p:guide pos="529"/>
        <p:guide pos="801"/>
        <p:guide pos="7129"/>
        <p:guide orient="horz" pos="4088"/>
        <p:guide orient="horz" pos="709"/>
        <p:guide orient="horz" pos="3838"/>
        <p:guide orient="horz" pos="2160"/>
        <p:guide pos="4951"/>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15/07/2022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EAD80-622A-4F92-9B6C-842AB117DF18}" type="datetimeFigureOut">
              <a:rPr lang="en-GB" smtClean="0"/>
              <a:t>15/07/2022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678B-E265-4C8E-8A4B-E3DE21941802}" type="slidenum">
              <a:rPr lang="en-GB" smtClean="0"/>
              <a:t>‹#›</a:t>
            </a:fld>
            <a:endParaRPr lang="en-GB" dirty="0"/>
          </a:p>
        </p:txBody>
      </p:sp>
    </p:spTree>
    <p:extLst>
      <p:ext uri="{BB962C8B-B14F-4D97-AF65-F5344CB8AC3E}">
        <p14:creationId xmlns:p14="http://schemas.microsoft.com/office/powerpoint/2010/main" val="284871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5</a:t>
            </a:fld>
            <a:endParaRPr lang="en-GB" dirty="0"/>
          </a:p>
        </p:txBody>
      </p:sp>
    </p:spTree>
    <p:extLst>
      <p:ext uri="{BB962C8B-B14F-4D97-AF65-F5344CB8AC3E}">
        <p14:creationId xmlns:p14="http://schemas.microsoft.com/office/powerpoint/2010/main" val="148931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6</a:t>
            </a:fld>
            <a:endParaRPr lang="en-GB" dirty="0"/>
          </a:p>
        </p:txBody>
      </p:sp>
    </p:spTree>
    <p:extLst>
      <p:ext uri="{BB962C8B-B14F-4D97-AF65-F5344CB8AC3E}">
        <p14:creationId xmlns:p14="http://schemas.microsoft.com/office/powerpoint/2010/main" val="60870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9E08678B-E265-4C8E-8A4B-E3DE21941802}" type="slidenum">
              <a:rPr lang="en-GB" smtClean="0"/>
              <a:t>7</a:t>
            </a:fld>
            <a:endParaRPr lang="en-GB" dirty="0"/>
          </a:p>
        </p:txBody>
      </p:sp>
    </p:spTree>
    <p:extLst>
      <p:ext uri="{BB962C8B-B14F-4D97-AF65-F5344CB8AC3E}">
        <p14:creationId xmlns:p14="http://schemas.microsoft.com/office/powerpoint/2010/main" val="36818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dirty="0"/>
          </a:p>
        </p:txBody>
      </p:sp>
    </p:spTree>
    <p:extLst>
      <p:ext uri="{BB962C8B-B14F-4D97-AF65-F5344CB8AC3E}">
        <p14:creationId xmlns:p14="http://schemas.microsoft.com/office/powerpoint/2010/main" val="241847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dirty="0"/>
          </a:p>
        </p:txBody>
      </p:sp>
    </p:spTree>
    <p:extLst>
      <p:ext uri="{BB962C8B-B14F-4D97-AF65-F5344CB8AC3E}">
        <p14:creationId xmlns:p14="http://schemas.microsoft.com/office/powerpoint/2010/main" val="286960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june2022"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image" Target="../media/image15.bin"/><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theguardian.com/uk-news/2022/jun/30/heathrow-passengers-flights-cancelled-airlines"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letsrecycle.com/news/plans-increase-output-slough-multifuel/"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businessmag.co.uk/companies/rygor-commercials-breaks-ground-at-worton-grange-in-readin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businessmag.co.uk/technology-innovation/what-will-be-the-economic-impact-of-the-new-winnersh-film-studios/"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businessmag.co.uk/property/genesis-motor-acquires-new-berkshire-headquarters/"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westberks.gov.uk/article/40280/Council-s-Members-Bids-helps-fund-projects-in-West-Berkshire-communities"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oecd.org/economic-outl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oecd.org/economic-outloo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oecd.org/economy/weekly-tracker-of-gdp-growth/#:~:text=%E2%80%8C%20The%20OECD%20Weekly%20Tracker%20of%20GDP%20growth,the%20turbulent%20period%20of%20the%20current%20global%20pandem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ecd.org/economy/united-kingdom-economic-snapshot/#:~:text=Upcoming%3A%20Economic%20Forecast%20Update%2C%208%20June%202022%20at,to%204.7%25%20in%202022%20and%202.1%25%20in%202023."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newstatesman.com/chart-of-the-day/2022/06/uk-economic-growth-slower-every-g20-russia"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3"/>
            <a:ext cx="9144000" cy="2387600"/>
          </a:xfrm>
        </p:spPr>
        <p:txBody>
          <a:bodyPr anchor="ctr" anchorCtr="0"/>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US" altLang="zh-CN" dirty="0"/>
              <a:t>June</a:t>
            </a:r>
            <a:r>
              <a:rPr lang="en-GB" dirty="0"/>
              <a:t> 2022</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187C-A10D-5C5B-D070-8A234789CAC7}"/>
              </a:ext>
            </a:extLst>
          </p:cNvPr>
          <p:cNvSpPr>
            <a:spLocks noGrp="1"/>
          </p:cNvSpPr>
          <p:nvPr>
            <p:ph type="title"/>
          </p:nvPr>
        </p:nvSpPr>
        <p:spPr>
          <a:xfrm>
            <a:off x="838200" y="365125"/>
            <a:ext cx="10515600" cy="760413"/>
          </a:xfrm>
        </p:spPr>
        <p:txBody>
          <a:bodyPr>
            <a:normAutofit fontScale="90000"/>
          </a:bodyPr>
          <a:lstStyle/>
          <a:p>
            <a:r>
              <a:rPr lang="en-GB" dirty="0"/>
              <a:t>Monthly Spotlight: </a:t>
            </a:r>
            <a:r>
              <a:rPr lang="en-GB" sz="4400" dirty="0">
                <a:latin typeface="Calibri" panose="020F0502020204030204" pitchFamily="34" charset="0"/>
                <a:cs typeface="Calibri" panose="020F0502020204030204" pitchFamily="34" charset="0"/>
              </a:rPr>
              <a:t>How do we create new jobs in a time of crisis? </a:t>
            </a:r>
            <a:endParaRPr lang="en-GB" dirty="0"/>
          </a:p>
        </p:txBody>
      </p:sp>
      <p:sp>
        <p:nvSpPr>
          <p:cNvPr id="3" name="Content Placeholder 2">
            <a:extLst>
              <a:ext uri="{FF2B5EF4-FFF2-40B4-BE49-F238E27FC236}">
                <a16:creationId xmlns:a16="http://schemas.microsoft.com/office/drawing/2014/main" id="{7E18F019-925C-00DB-0839-B4F1BE5EF4E0}"/>
              </a:ext>
            </a:extLst>
          </p:cNvPr>
          <p:cNvSpPr>
            <a:spLocks noGrp="1"/>
          </p:cNvSpPr>
          <p:nvPr>
            <p:ph idx="1"/>
          </p:nvPr>
        </p:nvSpPr>
        <p:spPr>
          <a:xfrm>
            <a:off x="838200" y="1125537"/>
            <a:ext cx="10515600" cy="4967287"/>
          </a:xfrm>
        </p:spPr>
        <p:txBody>
          <a:bodyPr>
            <a:normAutofit/>
          </a:bodyPr>
          <a:lstStyle/>
          <a:p>
            <a:pPr marL="360000">
              <a:lnSpc>
                <a:spcPct val="100000"/>
              </a:lnSpc>
              <a:spcBef>
                <a:spcPts val="1200"/>
              </a:spcBef>
              <a:spcAft>
                <a:spcPts val="600"/>
              </a:spcAft>
            </a:pPr>
            <a:endParaRPr lang="en-GB" sz="2000" dirty="0">
              <a:latin typeface="Calibri" panose="020F0502020204030204" pitchFamily="34" charset="0"/>
              <a:cs typeface="Calibri" panose="020F0502020204030204" pitchFamily="34" charset="0"/>
            </a:endParaRPr>
          </a:p>
          <a:p>
            <a:pPr marL="360000">
              <a:lnSpc>
                <a:spcPct val="100000"/>
              </a:lnSpc>
              <a:spcBef>
                <a:spcPts val="1200"/>
              </a:spcBef>
              <a:spcAft>
                <a:spcPts val="600"/>
              </a:spcAft>
            </a:pPr>
            <a:r>
              <a:rPr lang="en-GB" sz="2000" dirty="0">
                <a:latin typeface="Calibri" panose="020F0502020204030204" pitchFamily="34" charset="0"/>
                <a:cs typeface="Calibri" panose="020F0502020204030204" pitchFamily="34" charset="0"/>
              </a:rPr>
              <a:t>Each month, Berkshire’s economic update focuses on a discussion of importance to our economy. </a:t>
            </a:r>
          </a:p>
          <a:p>
            <a:pPr marL="360000">
              <a:lnSpc>
                <a:spcPct val="100000"/>
              </a:lnSpc>
              <a:spcBef>
                <a:spcPts val="1200"/>
              </a:spcBef>
              <a:spcAft>
                <a:spcPts val="600"/>
              </a:spcAft>
            </a:pPr>
            <a:r>
              <a:rPr lang="en-GB" sz="2000" dirty="0">
                <a:latin typeface="Calibri" panose="020F0502020204030204" pitchFamily="34" charset="0"/>
                <a:cs typeface="Calibri" panose="020F0502020204030204" pitchFamily="34" charset="0"/>
              </a:rPr>
              <a:t>This month, we feature ‘How do we create new jobs in a time of crisis?’, a discussion which took place as part of the London School of Economics Festival in June. </a:t>
            </a:r>
          </a:p>
          <a:p>
            <a:pPr marL="360000" algn="l">
              <a:lnSpc>
                <a:spcPct val="100000"/>
              </a:lnSpc>
              <a:spcBef>
                <a:spcPts val="1200"/>
              </a:spcBef>
              <a:spcAft>
                <a:spcPts val="600"/>
              </a:spcAft>
            </a:pPr>
            <a:r>
              <a:rPr lang="en-GB" altLang="zh-CN" sz="2000" dirty="0">
                <a:latin typeface="Calibri" panose="020F0502020204030204" pitchFamily="34" charset="0"/>
                <a:cs typeface="Calibri" panose="020F0502020204030204" pitchFamily="34" charset="0"/>
              </a:rPr>
              <a:t>T</a:t>
            </a:r>
            <a:r>
              <a:rPr lang="en-GB" sz="2000" dirty="0">
                <a:latin typeface="Calibri" panose="020F0502020204030204" pitchFamily="34" charset="0"/>
                <a:cs typeface="Calibri" panose="020F0502020204030204" pitchFamily="34" charset="0"/>
              </a:rPr>
              <a:t>he panellists were:</a:t>
            </a:r>
          </a:p>
          <a:p>
            <a:pPr marL="817200" lvl="1">
              <a:lnSpc>
                <a:spcPct val="100000"/>
              </a:lnSpc>
              <a:spcBef>
                <a:spcPts val="1200"/>
              </a:spcBef>
              <a:spcAft>
                <a:spcPts val="600"/>
              </a:spcAft>
            </a:pPr>
            <a:r>
              <a:rPr lang="en-GB" altLang="zh-CN" sz="2000" dirty="0">
                <a:latin typeface="Calibri" panose="020F0502020204030204" pitchFamily="34" charset="0"/>
                <a:cs typeface="Calibri" panose="020F0502020204030204" pitchFamily="34" charset="0"/>
              </a:rPr>
              <a:t>Dr Carl Frey, Director of the Future of Work programme at the Oxford Martin School</a:t>
            </a:r>
            <a:endParaRPr lang="en-GB" sz="2000" dirty="0">
              <a:latin typeface="Calibri" panose="020F0502020204030204" pitchFamily="34" charset="0"/>
              <a:cs typeface="Calibri" panose="020F0502020204030204" pitchFamily="34" charset="0"/>
            </a:endParaRPr>
          </a:p>
          <a:p>
            <a:pPr marL="817200" lvl="1">
              <a:lnSpc>
                <a:spcPct val="100000"/>
              </a:lnSpc>
              <a:spcBef>
                <a:spcPts val="1200"/>
              </a:spcBef>
              <a:spcAft>
                <a:spcPts val="600"/>
              </a:spcAft>
            </a:pPr>
            <a:r>
              <a:rPr lang="en-GB" altLang="zh-CN" sz="2000" dirty="0">
                <a:latin typeface="Calibri" panose="020F0502020204030204" pitchFamily="34" charset="0"/>
                <a:cs typeface="Calibri" panose="020F0502020204030204" pitchFamily="34" charset="0"/>
              </a:rPr>
              <a:t>Dr Anna Valero, Senior Policy Fellow at the Centre for Economic Performance, LSE</a:t>
            </a:r>
            <a:endParaRPr lang="en-GB" sz="2000" dirty="0">
              <a:latin typeface="Calibri" panose="020F0502020204030204" pitchFamily="34" charset="0"/>
              <a:cs typeface="Calibri" panose="020F0502020204030204" pitchFamily="34" charset="0"/>
            </a:endParaRPr>
          </a:p>
          <a:p>
            <a:pPr marL="817200" lvl="1">
              <a:lnSpc>
                <a:spcPct val="100000"/>
              </a:lnSpc>
              <a:spcBef>
                <a:spcPts val="1200"/>
              </a:spcBef>
              <a:spcAft>
                <a:spcPts val="600"/>
              </a:spcAft>
            </a:pPr>
            <a:r>
              <a:rPr lang="en-GB" sz="2000" dirty="0">
                <a:latin typeface="Calibri" panose="020F0502020204030204" pitchFamily="34" charset="0"/>
                <a:cs typeface="Calibri" panose="020F0502020204030204" pitchFamily="34" charset="0"/>
              </a:rPr>
              <a:t>Rebecca McDonald, Head of Economics at the Joseph Rowntree Foundation </a:t>
            </a:r>
          </a:p>
          <a:p>
            <a:pPr>
              <a:spcAft>
                <a:spcPts val="600"/>
              </a:spcAft>
            </a:pPr>
            <a:endParaRPr lang="en-GB" dirty="0"/>
          </a:p>
        </p:txBody>
      </p:sp>
    </p:spTree>
    <p:extLst>
      <p:ext uri="{BB962C8B-B14F-4D97-AF65-F5344CB8AC3E}">
        <p14:creationId xmlns:p14="http://schemas.microsoft.com/office/powerpoint/2010/main" val="20034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839788" y="1393370"/>
            <a:ext cx="10773229" cy="4832843"/>
          </a:xfrm>
        </p:spPr>
        <p:txBody>
          <a:bodyPr>
            <a:normAutofit/>
          </a:bodyPr>
          <a:lstStyle/>
          <a:p>
            <a:pPr marL="0" indent="0">
              <a:lnSpc>
                <a:spcPct val="100000"/>
              </a:lnSpc>
              <a:spcAft>
                <a:spcPts val="800"/>
              </a:spcAft>
              <a:buNone/>
            </a:pPr>
            <a:r>
              <a:rPr lang="en-GB" sz="1800" b="1" dirty="0">
                <a:effectLst/>
                <a:latin typeface="Calibri" panose="020F0502020204030204" pitchFamily="34" charset="0"/>
                <a:ea typeface="DengXian" panose="02010600030101010101" pitchFamily="2" charset="-122"/>
                <a:cs typeface="Times New Roman" panose="02020603050405020304" pitchFamily="18" charset="0"/>
              </a:rPr>
              <a:t>Carl Frey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GB" sz="1800" dirty="0">
                <a:latin typeface="Calibri" panose="020F0502020204030204" pitchFamily="34" charset="0"/>
                <a:ea typeface="Times New Roman" panose="02020603050405020304" pitchFamily="18" charset="0"/>
              </a:rPr>
              <a:t>The b</a:t>
            </a:r>
            <a:r>
              <a:rPr lang="en-GB" sz="1800" dirty="0">
                <a:effectLst/>
                <a:latin typeface="Calibri" panose="020F0502020204030204" pitchFamily="34" charset="0"/>
                <a:ea typeface="Times New Roman" panose="02020603050405020304" pitchFamily="18" charset="0"/>
              </a:rPr>
              <a:t>ig story over a couple of decades has been deindustrialisation. This is even happening in China - 12m manufacturing jobs have disappeared since 2013. Those jobs are not coming back. Most jobs that people do today were not invented in 1940. So we have to create new jobs today.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We could spend more on R&amp;D – this is important, but not enough.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The most radical innovations come from young, small companies. Large companies tend to be in mature industries, and tend to become more productive in what they already do.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Will technology reduce jobs or create new jobs in new industries? Comparing payroll taxes with taxes on capital, the first have remained stagnant, the second has been falling, which incentivises companies to invest in capital rather than jobs. We need a better balance.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Inventors come from inventor-rich communities; could we spread this wider, even encouraging invention in schools?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New jobs need to be more dispersed across space. New job titles in the 1970s emerged in places with manufacturing heritage; since the 1980s, jobs related to computer technologies have been highly located in skilled cities. </a:t>
            </a:r>
            <a:endParaRPr lang="en-GB" sz="1800" dirty="0">
              <a:effectLst/>
              <a:latin typeface="Calibri" panose="020F0502020204030204" pitchFamily="34" charset="0"/>
              <a:ea typeface="Calibri" panose="020F0502020204030204" pitchFamily="34" charset="0"/>
            </a:endParaRPr>
          </a:p>
          <a:p>
            <a:pPr>
              <a:lnSpc>
                <a:spcPct val="100000"/>
              </a:lnSpc>
            </a:pPr>
            <a:endParaRPr lang="en-GB" dirty="0"/>
          </a:p>
        </p:txBody>
      </p:sp>
      <p:sp>
        <p:nvSpPr>
          <p:cNvPr id="8" name="Title 1">
            <a:extLst>
              <a:ext uri="{FF2B5EF4-FFF2-40B4-BE49-F238E27FC236}">
                <a16:creationId xmlns:a16="http://schemas.microsoft.com/office/drawing/2014/main" id="{9E5D499C-89DC-CB65-CBEC-68B51BDC5771}"/>
              </a:ext>
            </a:extLst>
          </p:cNvPr>
          <p:cNvSpPr>
            <a:spLocks noGrp="1"/>
          </p:cNvSpPr>
          <p:nvPr>
            <p:ph type="title"/>
          </p:nvPr>
        </p:nvSpPr>
        <p:spPr>
          <a:xfrm>
            <a:off x="838200" y="740229"/>
            <a:ext cx="10515600" cy="385309"/>
          </a:xfrm>
        </p:spPr>
        <p:txBody>
          <a:bodyPr>
            <a:noAutofit/>
          </a:bodyPr>
          <a:lstStyle/>
          <a:p>
            <a:r>
              <a:rPr lang="en-GB" sz="3200" dirty="0"/>
              <a:t>Monthly Spotlight: </a:t>
            </a:r>
            <a:r>
              <a:rPr lang="en-GB" sz="3200" dirty="0">
                <a:latin typeface="Calibri" panose="020F0502020204030204" pitchFamily="34" charset="0"/>
                <a:cs typeface="Calibri" panose="020F0502020204030204" pitchFamily="34" charset="0"/>
              </a:rPr>
              <a:t>How do we create new jobs in a time of crisis? </a:t>
            </a:r>
            <a:endParaRPr lang="en-GB" sz="3200" dirty="0"/>
          </a:p>
        </p:txBody>
      </p:sp>
    </p:spTree>
    <p:extLst>
      <p:ext uri="{BB962C8B-B14F-4D97-AF65-F5344CB8AC3E}">
        <p14:creationId xmlns:p14="http://schemas.microsoft.com/office/powerpoint/2010/main" val="310622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585D4-B9AA-07D0-1382-4EEE5E4713B7}"/>
              </a:ext>
            </a:extLst>
          </p:cNvPr>
          <p:cNvSpPr>
            <a:spLocks noGrp="1"/>
          </p:cNvSpPr>
          <p:nvPr>
            <p:ph idx="1"/>
          </p:nvPr>
        </p:nvSpPr>
        <p:spPr>
          <a:xfrm>
            <a:off x="839788" y="1709056"/>
            <a:ext cx="10515600" cy="4032063"/>
          </a:xfrm>
        </p:spPr>
        <p:txBody>
          <a:bodyPr>
            <a:normAutofit lnSpcReduction="10000"/>
          </a:bodyPr>
          <a:lstStyle/>
          <a:p>
            <a:pPr marL="0" indent="0">
              <a:lnSpc>
                <a:spcPct val="120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Anna Valero</a:t>
            </a:r>
          </a:p>
          <a:p>
            <a:r>
              <a:rPr lang="en-GB" sz="1800" dirty="0">
                <a:effectLst/>
                <a:latin typeface="Calibri" panose="020F0502020204030204" pitchFamily="34" charset="0"/>
                <a:ea typeface="Times New Roman" panose="02020603050405020304" pitchFamily="18" charset="0"/>
              </a:rPr>
              <a:t>This is the decisive decade if we are to meet net zero by 2050. Occurring against a background of stagnant living standards and weak productivity.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How can investments for net zero help us to create good jobs?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A new approach to growth is urgently required: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short/medium term, net zero investments boosting short term demand, improving supply and resilience</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 longer term, increase innovations and unleash new wages or technical change. </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20 years - low carbon is the only feasible form of longer-run growth.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Directly green jobs tend to be held by more educated workers, on permanent contacts. Green jobs tend to command higher wages, but are less likely to be held by women, younger and non-white workers.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Those moving from brown to green jobs over the last decade tend to have done similar work before, are more educated and are of prime working age - so some will find this more difficult than others. </a:t>
            </a:r>
            <a:endParaRPr lang="en-GB" sz="18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9C340EB5-B35E-E176-2597-CD561020B07C}"/>
              </a:ext>
            </a:extLst>
          </p:cNvPr>
          <p:cNvSpPr>
            <a:spLocks noGrp="1"/>
          </p:cNvSpPr>
          <p:nvPr>
            <p:ph type="title"/>
          </p:nvPr>
        </p:nvSpPr>
        <p:spPr>
          <a:xfrm>
            <a:off x="838200" y="365125"/>
            <a:ext cx="10515600" cy="1137104"/>
          </a:xfrm>
        </p:spPr>
        <p:txBody>
          <a:bodyPr>
            <a:noAutofit/>
          </a:bodyPr>
          <a:lstStyle/>
          <a:p>
            <a:r>
              <a:rPr lang="en-GB" sz="3200" dirty="0"/>
              <a:t>Monthly Spotlight: </a:t>
            </a:r>
            <a:r>
              <a:rPr lang="en-GB" sz="3200" dirty="0">
                <a:latin typeface="Calibri" panose="020F0502020204030204" pitchFamily="34" charset="0"/>
                <a:cs typeface="Calibri" panose="020F0502020204030204" pitchFamily="34" charset="0"/>
              </a:rPr>
              <a:t>How do we create new jobs in a time of crisis? </a:t>
            </a:r>
            <a:endParaRPr lang="en-GB" sz="3200" dirty="0"/>
          </a:p>
        </p:txBody>
      </p:sp>
    </p:spTree>
    <p:extLst>
      <p:ext uri="{BB962C8B-B14F-4D97-AF65-F5344CB8AC3E}">
        <p14:creationId xmlns:p14="http://schemas.microsoft.com/office/powerpoint/2010/main" val="4164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9B686-2568-2D82-EAF6-A9B28FE11C23}"/>
              </a:ext>
            </a:extLst>
          </p:cNvPr>
          <p:cNvSpPr>
            <a:spLocks noGrp="1"/>
          </p:cNvSpPr>
          <p:nvPr>
            <p:ph idx="1"/>
          </p:nvPr>
        </p:nvSpPr>
        <p:spPr>
          <a:xfrm>
            <a:off x="839788" y="1817914"/>
            <a:ext cx="10515600" cy="3923206"/>
          </a:xfrm>
        </p:spPr>
        <p:txBody>
          <a:bodyPr>
            <a:noAutofit/>
          </a:bodyPr>
          <a:lstStyle/>
          <a:p>
            <a:pPr marL="0" indent="0">
              <a:lnSpc>
                <a:spcPct val="100000"/>
              </a:lnSpc>
              <a:spcBef>
                <a:spcPts val="0"/>
              </a:spcBef>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Rebecca McDonald</a:t>
            </a:r>
          </a:p>
          <a:p>
            <a:r>
              <a:rPr lang="en-GB" sz="1800" dirty="0">
                <a:latin typeface="Calibri" panose="020F0502020204030204" pitchFamily="34" charset="0"/>
                <a:ea typeface="Times New Roman" panose="02020603050405020304" pitchFamily="18" charset="0"/>
              </a:rPr>
              <a:t>It is important that we r</a:t>
            </a:r>
            <a:r>
              <a:rPr lang="en-GB" sz="1800" dirty="0">
                <a:effectLst/>
                <a:latin typeface="Calibri" panose="020F0502020204030204" pitchFamily="34" charset="0"/>
                <a:ea typeface="Times New Roman" panose="02020603050405020304" pitchFamily="18" charset="0"/>
              </a:rPr>
              <a:t>aise the quality of low paid jobs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Insecure work is a big issue.</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Underemployment is an issue in in-work poverty.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Unemployment is not low everywhere. Birmingham, Wolverhampton, Blackpool, basic issues of not having a job still exists. </a:t>
            </a:r>
            <a:endParaRPr lang="en-GB" sz="1800" dirty="0">
              <a:effectLst/>
              <a:latin typeface="Calibri" panose="020F0502020204030204" pitchFamily="34" charset="0"/>
              <a:ea typeface="Calibri" panose="020F0502020204030204" pitchFamily="34" charset="0"/>
            </a:endParaRPr>
          </a:p>
          <a:p>
            <a:pPr>
              <a:lnSpc>
                <a:spcPct val="100000"/>
              </a:lnSpc>
            </a:pPr>
            <a:endParaRPr lang="en-GB" sz="1800" dirty="0"/>
          </a:p>
        </p:txBody>
      </p:sp>
      <p:sp>
        <p:nvSpPr>
          <p:cNvPr id="7" name="Title 1">
            <a:extLst>
              <a:ext uri="{FF2B5EF4-FFF2-40B4-BE49-F238E27FC236}">
                <a16:creationId xmlns:a16="http://schemas.microsoft.com/office/drawing/2014/main" id="{6A2BBAD2-1B47-1AC0-FD65-7A9D4A4B10DB}"/>
              </a:ext>
            </a:extLst>
          </p:cNvPr>
          <p:cNvSpPr>
            <a:spLocks noGrp="1"/>
          </p:cNvSpPr>
          <p:nvPr>
            <p:ph type="title"/>
          </p:nvPr>
        </p:nvSpPr>
        <p:spPr>
          <a:xfrm>
            <a:off x="838200" y="365125"/>
            <a:ext cx="10515600" cy="1202418"/>
          </a:xfrm>
        </p:spPr>
        <p:txBody>
          <a:bodyPr>
            <a:normAutofit/>
          </a:bodyPr>
          <a:lstStyle/>
          <a:p>
            <a:r>
              <a:rPr lang="en-GB" sz="3200" dirty="0"/>
              <a:t>Monthly Spotlight: </a:t>
            </a:r>
            <a:r>
              <a:rPr lang="en-GB" sz="3200" dirty="0">
                <a:latin typeface="Calibri" panose="020F0502020204030204" pitchFamily="34" charset="0"/>
                <a:cs typeface="Calibri" panose="020F0502020204030204" pitchFamily="34" charset="0"/>
              </a:rPr>
              <a:t>How do we create new jobs in a time of crisis? </a:t>
            </a:r>
            <a:endParaRPr lang="en-GB" sz="3200" dirty="0"/>
          </a:p>
        </p:txBody>
      </p:sp>
    </p:spTree>
    <p:extLst>
      <p:ext uri="{BB962C8B-B14F-4D97-AF65-F5344CB8AC3E}">
        <p14:creationId xmlns:p14="http://schemas.microsoft.com/office/powerpoint/2010/main" val="194767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4BB5-5982-D525-1324-09D164846FA0}"/>
              </a:ext>
            </a:extLst>
          </p:cNvPr>
          <p:cNvSpPr>
            <a:spLocks noGrp="1"/>
          </p:cNvSpPr>
          <p:nvPr>
            <p:ph type="title"/>
          </p:nvPr>
        </p:nvSpPr>
        <p:spPr>
          <a:xfrm>
            <a:off x="838200" y="365126"/>
            <a:ext cx="10515600" cy="1235074"/>
          </a:xfrm>
        </p:spPr>
        <p:txBody>
          <a:bodyPr>
            <a:noAutofit/>
          </a:bodyPr>
          <a:lstStyle/>
          <a:p>
            <a:r>
              <a:rPr lang="en-GB" sz="3200" dirty="0"/>
              <a:t>Monthly Spotlight: </a:t>
            </a:r>
            <a:r>
              <a:rPr lang="en-GB" sz="3200" dirty="0">
                <a:latin typeface="Calibri" panose="020F0502020204030204" pitchFamily="34" charset="0"/>
                <a:cs typeface="Calibri" panose="020F0502020204030204" pitchFamily="34" charset="0"/>
              </a:rPr>
              <a:t>How do we create new jobs in a time of crisis? </a:t>
            </a:r>
            <a:endParaRPr lang="en-GB" sz="3200" dirty="0"/>
          </a:p>
        </p:txBody>
      </p:sp>
      <p:sp>
        <p:nvSpPr>
          <p:cNvPr id="3" name="Content Placeholder 2">
            <a:extLst>
              <a:ext uri="{FF2B5EF4-FFF2-40B4-BE49-F238E27FC236}">
                <a16:creationId xmlns:a16="http://schemas.microsoft.com/office/drawing/2014/main" id="{327D31C8-8172-3A1A-3105-71388C50AF18}"/>
              </a:ext>
            </a:extLst>
          </p:cNvPr>
          <p:cNvSpPr>
            <a:spLocks noGrp="1"/>
          </p:cNvSpPr>
          <p:nvPr>
            <p:ph idx="1"/>
          </p:nvPr>
        </p:nvSpPr>
        <p:spPr>
          <a:xfrm>
            <a:off x="839788" y="1600200"/>
            <a:ext cx="10515600" cy="4492624"/>
          </a:xfrm>
        </p:spPr>
        <p:txBody>
          <a:bodyPr>
            <a:normAutofit lnSpcReduction="10000"/>
          </a:bodyPr>
          <a:lstStyle/>
          <a:p>
            <a:pPr marL="0" indent="0">
              <a:buNone/>
            </a:pPr>
            <a:r>
              <a:rPr lang="en-GB" sz="1800" b="1" dirty="0">
                <a:latin typeface="Calibri" panose="020F0502020204030204" pitchFamily="34" charset="0"/>
                <a:cs typeface="Calibri" panose="020F0502020204030204" pitchFamily="34" charset="0"/>
              </a:rPr>
              <a:t>Key takeaways</a:t>
            </a:r>
          </a:p>
          <a:p>
            <a:pPr>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We have heard a lot about the full employment being experienced by the UK at present. This can lead us to imagine that jobs will take care of themselves. </a:t>
            </a:r>
          </a:p>
          <a:p>
            <a:pPr>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There are, however, issues that policy makers, including at Berkshire LEP,  need to bear in mind:</a:t>
            </a:r>
          </a:p>
          <a:p>
            <a:pPr lvl="1">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Not all jobs are good jobs. The ‘great resignation’ of fifty-somethings leaving the labour market after Covid was caused, at least in part, by people wanting to escape low quality jobs.</a:t>
            </a:r>
          </a:p>
          <a:p>
            <a:pPr lvl="1">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We need to create new jobs and we need to create them across a wide geography, not just in favoured places such as skilled cities.</a:t>
            </a:r>
          </a:p>
          <a:p>
            <a:pPr lvl="1">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New jobs must be green jobs, and these must be open to all, not just the well-educated and not just for white men. </a:t>
            </a:r>
          </a:p>
          <a:p>
            <a:pPr lvl="1">
              <a:lnSpc>
                <a:spcPct val="100000"/>
              </a:lnSpc>
              <a:spcBef>
                <a:spcPts val="1200"/>
              </a:spcBef>
              <a:spcAft>
                <a:spcPts val="600"/>
              </a:spcAft>
            </a:pPr>
            <a:r>
              <a:rPr lang="en-GB" sz="1800" dirty="0">
                <a:latin typeface="Calibri" panose="020F0502020204030204" pitchFamily="34" charset="0"/>
                <a:cs typeface="Calibri" panose="020F0502020204030204" pitchFamily="34" charset="0"/>
              </a:rPr>
              <a:t>The LEP is thinking about a number of issues, from our role in ‘digital net zero’ to the importance of skills pathways, as we seek to address these challenges. </a:t>
            </a:r>
          </a:p>
          <a:p>
            <a:pPr lvl="1">
              <a:lnSpc>
                <a:spcPct val="100000"/>
              </a:lnSpc>
              <a:spcBef>
                <a:spcPts val="1200"/>
              </a:spcBef>
              <a:spcAft>
                <a:spcPts val="600"/>
              </a:spcAft>
            </a:pPr>
            <a:endParaRPr lang="en-GB" sz="1800" dirty="0">
              <a:latin typeface="Calibri" panose="020F0502020204030204" pitchFamily="34" charset="0"/>
              <a:cs typeface="Calibri" panose="020F0502020204030204" pitchFamily="34" charset="0"/>
            </a:endParaRPr>
          </a:p>
          <a:p>
            <a:pPr lvl="1">
              <a:lnSpc>
                <a:spcPct val="100000"/>
              </a:lnSpc>
              <a:spcBef>
                <a:spcPts val="1200"/>
              </a:spcBef>
              <a:spcAft>
                <a:spcPts val="600"/>
              </a:spcAft>
            </a:pPr>
            <a:endParaRPr lang="en-GB" sz="1400" dirty="0">
              <a:latin typeface="Calibri" panose="020F0502020204030204" pitchFamily="34" charset="0"/>
              <a:cs typeface="Calibri" panose="020F0502020204030204" pitchFamily="34" charset="0"/>
            </a:endParaRPr>
          </a:p>
          <a:p>
            <a:pPr>
              <a:lnSpc>
                <a:spcPct val="100000"/>
              </a:lnSpc>
              <a:spcBef>
                <a:spcPts val="1200"/>
              </a:spcBef>
              <a:spcAft>
                <a:spcPts val="600"/>
              </a:spcAft>
            </a:pPr>
            <a:endParaRPr lang="en-GB" sz="1800" dirty="0">
              <a:latin typeface="Calibri" panose="020F0502020204030204" pitchFamily="34" charset="0"/>
              <a:cs typeface="Calibri" panose="020F0502020204030204" pitchFamily="34" charset="0"/>
            </a:endParaRPr>
          </a:p>
          <a:p>
            <a:endParaRPr lang="en-GB" sz="1800" dirty="0"/>
          </a:p>
        </p:txBody>
      </p:sp>
    </p:spTree>
    <p:extLst>
      <p:ext uri="{BB962C8B-B14F-4D97-AF65-F5344CB8AC3E}">
        <p14:creationId xmlns:p14="http://schemas.microsoft.com/office/powerpoint/2010/main" val="313673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838200" y="371475"/>
            <a:ext cx="10515600" cy="754063"/>
          </a:xfrm>
        </p:spPr>
        <p:txBody>
          <a:bodyPr>
            <a:normAutofit fontScale="90000"/>
          </a:bodyPr>
          <a:lstStyle/>
          <a:p>
            <a:r>
              <a:rPr lang="en-GB" sz="2000" dirty="0"/>
              <a:t>Employment in the UK</a:t>
            </a:r>
            <a:br>
              <a:rPr lang="en-GB" dirty="0"/>
            </a:br>
            <a:r>
              <a:rPr lang="en-GB" dirty="0"/>
              <a:t>Labour Force Survey – June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849312" y="1239456"/>
            <a:ext cx="10502900" cy="4757469"/>
          </a:xfrm>
        </p:spPr>
        <p:txBody>
          <a:bodyPr>
            <a:normAutofit/>
          </a:bodyPr>
          <a:lstStyle/>
          <a:p>
            <a:pPr marL="0" indent="0">
              <a:buNone/>
            </a:pPr>
            <a:r>
              <a:rPr lang="en-GB" sz="1800" b="1" dirty="0"/>
              <a:t>Key points:</a:t>
            </a:r>
          </a:p>
          <a:p>
            <a:pPr algn="l">
              <a:buFont typeface="Arial" panose="020B0604020202020204" pitchFamily="34" charset="0"/>
              <a:buChar char="•"/>
            </a:pPr>
            <a:r>
              <a:rPr lang="en-US" sz="1900" b="0" i="0" dirty="0">
                <a:solidFill>
                  <a:srgbClr val="323132"/>
                </a:solidFill>
                <a:effectLst/>
              </a:rPr>
              <a:t>February to April 2022 estimates show an increase in the employment rate and decreases in the unemployment and economic inactivity rates compared with the previous three-month period (November 2021 to January 2022).</a:t>
            </a:r>
          </a:p>
          <a:p>
            <a:pPr algn="l">
              <a:buFont typeface="Arial" panose="020B0604020202020204" pitchFamily="34" charset="0"/>
              <a:buChar char="•"/>
            </a:pPr>
            <a:r>
              <a:rPr lang="en-US" sz="1900" b="0" i="0" dirty="0">
                <a:solidFill>
                  <a:srgbClr val="323132"/>
                </a:solidFill>
                <a:effectLst/>
              </a:rPr>
              <a:t>Total hours worked increased compared with the previous three-month period but are still just below pre-coronavirus (COVID-19) pandemic levels.</a:t>
            </a:r>
          </a:p>
          <a:p>
            <a:pPr algn="l">
              <a:buFont typeface="Arial" panose="020B0604020202020204" pitchFamily="34" charset="0"/>
              <a:buChar char="•"/>
            </a:pPr>
            <a:r>
              <a:rPr lang="en-US" sz="1900" b="0" i="0" dirty="0">
                <a:solidFill>
                  <a:srgbClr val="323132"/>
                </a:solidFill>
                <a:effectLst/>
              </a:rPr>
              <a:t>The UK employment rate was estimated at 75.6%, 0.2 percentage points higher than the previous three-month period but 0.9 percentage points lower than before the coronavirus pandemic (December 2019 to February 2020).</a:t>
            </a:r>
          </a:p>
          <a:p>
            <a:pPr algn="l">
              <a:buFont typeface="Arial" panose="020B0604020202020204" pitchFamily="34" charset="0"/>
              <a:buChar char="•"/>
            </a:pPr>
            <a:r>
              <a:rPr lang="en-US" sz="1900" b="0" i="0" dirty="0">
                <a:solidFill>
                  <a:srgbClr val="323132"/>
                </a:solidFill>
                <a:effectLst/>
              </a:rPr>
              <a:t>The UK unemployment rate was estimated at 3.8%, 0.2 percentage points lower than the previous three-month period, and 0.1 percentage points below pre-coronavirus pandemic levels.</a:t>
            </a:r>
          </a:p>
          <a:p>
            <a:pPr algn="l">
              <a:buFont typeface="Arial" panose="020B0604020202020204" pitchFamily="34" charset="0"/>
              <a:buChar char="•"/>
            </a:pPr>
            <a:r>
              <a:rPr lang="en-US" sz="1900" b="0" i="0" dirty="0">
                <a:solidFill>
                  <a:srgbClr val="323132"/>
                </a:solidFill>
                <a:effectLst/>
              </a:rPr>
              <a:t>The UK economic inactivity rate was estimated at 21.3%, 0.1 percentage points lower than the previous three-month period, but 1.1 percentage points higher than before the coronavirus pandemic.</a:t>
            </a:r>
            <a:r>
              <a:rPr lang="en-GB" sz="1900" b="1" dirty="0"/>
              <a:t>			         			</a:t>
            </a:r>
          </a:p>
          <a:p>
            <a:pPr marL="0" indent="0">
              <a:buNone/>
            </a:pPr>
            <a:endParaRPr lang="en-GB" dirty="0"/>
          </a:p>
        </p:txBody>
      </p:sp>
      <p:sp>
        <p:nvSpPr>
          <p:cNvPr id="6" name="TextBox 5">
            <a:extLst>
              <a:ext uri="{FF2B5EF4-FFF2-40B4-BE49-F238E27FC236}">
                <a16:creationId xmlns:a16="http://schemas.microsoft.com/office/drawing/2014/main" id="{E484F891-5DAC-560A-E819-295D5B751FB0}"/>
              </a:ext>
            </a:extLst>
          </p:cNvPr>
          <p:cNvSpPr txBox="1"/>
          <p:nvPr/>
        </p:nvSpPr>
        <p:spPr>
          <a:xfrm>
            <a:off x="8923663" y="6110843"/>
            <a:ext cx="2428549" cy="369332"/>
          </a:xfrm>
          <a:prstGeom prst="rect">
            <a:avLst/>
          </a:prstGeom>
          <a:noFill/>
        </p:spPr>
        <p:txBody>
          <a:bodyPr wrap="square">
            <a:spAutoFit/>
          </a:bodyPr>
          <a:lstStyle/>
          <a:p>
            <a:pPr marL="0" indent="0" algn="r">
              <a:buNone/>
            </a:pPr>
            <a:r>
              <a:rPr lang="en-GB" altLang="zh-CN" sz="1800" b="1" dirty="0">
                <a:hlinkClick r:id="rId2"/>
              </a:rPr>
              <a:t>Source: </a:t>
            </a:r>
            <a:r>
              <a:rPr lang="en-US" altLang="zh-CN" sz="1800" b="1" dirty="0">
                <a:hlinkClick r:id="rId2"/>
              </a:rPr>
              <a:t>ONS, June 2022</a:t>
            </a:r>
            <a:endParaRPr lang="en-GB" altLang="zh-CN" sz="1800" b="1" dirty="0"/>
          </a:p>
        </p:txBody>
      </p:sp>
    </p:spTree>
    <p:extLst>
      <p:ext uri="{BB962C8B-B14F-4D97-AF65-F5344CB8AC3E}">
        <p14:creationId xmlns:p14="http://schemas.microsoft.com/office/powerpoint/2010/main" val="339552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689464"/>
            <a:ext cx="9144000" cy="2387600"/>
          </a:xfrm>
        </p:spPr>
        <p:txBody>
          <a:bodyPr>
            <a:normAutofit fontScale="90000"/>
          </a:bodyPr>
          <a:lstStyle/>
          <a:p>
            <a:r>
              <a:rPr lang="en-GB" dirty="0"/>
              <a:t>Economic and Labour Market Insight: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838200" y="365125"/>
            <a:ext cx="10515600" cy="760413"/>
          </a:xfrm>
        </p:spPr>
        <p:txBody>
          <a:bodyPr>
            <a:normAutofit/>
          </a:bodyPr>
          <a:lstStyle/>
          <a:p>
            <a:r>
              <a:rPr lang="en-GB" dirty="0"/>
              <a:t>Claimant Count (Latest data - May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17,615 </a:t>
            </a:r>
            <a:r>
              <a:rPr lang="en-GB" sz="1600" dirty="0"/>
              <a:t>claimants (3.1% of the working age population) in Thames Valley Berkshire</a:t>
            </a:r>
          </a:p>
          <a:p>
            <a:r>
              <a:rPr lang="en-GB" sz="1600" dirty="0"/>
              <a:t>1,670 claimants (2.</a:t>
            </a:r>
            <a:r>
              <a:rPr lang="en-US" altLang="zh-CN" sz="1600" dirty="0"/>
              <a:t>1</a:t>
            </a:r>
            <a:r>
              <a:rPr lang="en-GB" sz="1600" dirty="0"/>
              <a:t>% of the working age population) in Bracknell Forest UA</a:t>
            </a:r>
          </a:p>
          <a:p>
            <a:r>
              <a:rPr lang="en-GB" sz="1600" dirty="0"/>
              <a:t>5,385 claimants (5.7% of the working age population) in Slough UA</a:t>
            </a:r>
          </a:p>
          <a:p>
            <a:r>
              <a:rPr lang="en-GB" sz="1600" dirty="0"/>
              <a:t>4,450 claimants (4.2% of the working age population) in Reading UA</a:t>
            </a:r>
          </a:p>
          <a:p>
            <a:r>
              <a:rPr lang="en-GB" sz="1600" dirty="0"/>
              <a:t>1,655 claimants (1.6% of the working age population) in Wokingham UA</a:t>
            </a:r>
          </a:p>
          <a:p>
            <a:r>
              <a:rPr lang="en-GB" sz="1600" dirty="0"/>
              <a:t>2,240 claimants (2.</a:t>
            </a:r>
            <a:r>
              <a:rPr lang="en-US" altLang="zh-CN" sz="1600" dirty="0"/>
              <a:t>4</a:t>
            </a:r>
            <a:r>
              <a:rPr lang="en-GB" sz="1600" dirty="0"/>
              <a:t>% of the working age population) in Windsor and Maidenhead UA</a:t>
            </a:r>
          </a:p>
          <a:p>
            <a:r>
              <a:rPr lang="en-GB" sz="1600" dirty="0"/>
              <a:t>2,215 claimants (2.</a:t>
            </a:r>
            <a:r>
              <a:rPr lang="en-US" altLang="zh-CN" sz="1600" dirty="0"/>
              <a:t>3</a:t>
            </a:r>
            <a:r>
              <a:rPr lang="en-GB" sz="1600" dirty="0"/>
              <a:t>%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27,935 in </a:t>
            </a:r>
            <a:r>
              <a:rPr lang="en-US" altLang="zh-CN" sz="1600" dirty="0">
                <a:ea typeface="Calibri" panose="020F0502020204030204" pitchFamily="34" charset="0"/>
              </a:rPr>
              <a:t>May</a:t>
            </a:r>
            <a:r>
              <a:rPr lang="en-GB" sz="1600" dirty="0">
                <a:ea typeface="Calibri" panose="020F0502020204030204" pitchFamily="34" charset="0"/>
              </a:rPr>
              <a:t> </a:t>
            </a:r>
            <a:r>
              <a:rPr lang="en-GB" sz="1600" dirty="0">
                <a:effectLst/>
                <a:ea typeface="Calibri" panose="020F0502020204030204" pitchFamily="34" charset="0"/>
              </a:rPr>
              <a:t>2021 to </a:t>
            </a:r>
            <a:r>
              <a:rPr lang="en-GB" sz="1600" dirty="0">
                <a:ea typeface="Calibri" panose="020F0502020204030204" pitchFamily="34" charset="0"/>
              </a:rPr>
              <a:t>17,615 in </a:t>
            </a:r>
            <a:r>
              <a:rPr lang="en-US" altLang="zh-CN" sz="1600" dirty="0">
                <a:ea typeface="Calibri" panose="020F0502020204030204" pitchFamily="34" charset="0"/>
              </a:rPr>
              <a:t>May</a:t>
            </a:r>
            <a:r>
              <a:rPr lang="en-GB" sz="1600" dirty="0">
                <a:ea typeface="Calibri" panose="020F0502020204030204" pitchFamily="34" charset="0"/>
              </a:rPr>
              <a:t> 2022</a:t>
            </a:r>
            <a:r>
              <a:rPr lang="en-GB" sz="1600" dirty="0">
                <a:effectLst/>
                <a:ea typeface="Calibri" panose="020F0502020204030204" pitchFamily="34" charset="0"/>
              </a:rPr>
              <a:t>. Slough had </a:t>
            </a:r>
            <a:r>
              <a:rPr lang="en-GB" sz="1600" dirty="0">
                <a:ea typeface="Calibri" panose="020F0502020204030204" pitchFamily="34" charset="0"/>
              </a:rPr>
              <a:t>5.7</a:t>
            </a:r>
            <a:r>
              <a:rPr lang="en-GB" sz="1600" dirty="0">
                <a:effectLst/>
                <a:ea typeface="Calibri" panose="020F0502020204030204" pitchFamily="34" charset="0"/>
              </a:rPr>
              <a:t>% of its working age population claim unemployment in </a:t>
            </a:r>
            <a:r>
              <a:rPr lang="en-US" altLang="zh-CN" sz="1600" dirty="0">
                <a:effectLst/>
                <a:ea typeface="Calibri" panose="020F0502020204030204" pitchFamily="34" charset="0"/>
              </a:rPr>
              <a:t>May </a:t>
            </a:r>
            <a:r>
              <a:rPr lang="en-GB" sz="1600" dirty="0">
                <a:effectLst/>
                <a:ea typeface="Calibri" panose="020F0502020204030204" pitchFamily="34" charset="0"/>
              </a:rPr>
              <a:t>2022, </a:t>
            </a:r>
            <a:r>
              <a:rPr lang="en-GB" sz="1600" dirty="0">
                <a:ea typeface="Calibri" panose="020F0502020204030204" pitchFamily="34" charset="0"/>
              </a:rPr>
              <a:t>down significantly</a:t>
            </a:r>
            <a:r>
              <a:rPr lang="en-GB" sz="1600" dirty="0">
                <a:effectLst/>
                <a:ea typeface="Calibri" panose="020F0502020204030204" pitchFamily="34" charset="0"/>
              </a:rPr>
              <a:t> from 8.</a:t>
            </a:r>
            <a:r>
              <a:rPr lang="en-US" altLang="zh-CN" sz="1600" dirty="0">
                <a:effectLst/>
                <a:ea typeface="Calibri" panose="020F0502020204030204" pitchFamily="34" charset="0"/>
              </a:rPr>
              <a:t>3</a:t>
            </a:r>
            <a:r>
              <a:rPr lang="en-GB" sz="1600" dirty="0">
                <a:effectLst/>
                <a:ea typeface="Calibri" panose="020F0502020204030204" pitchFamily="34" charset="0"/>
              </a:rPr>
              <a:t>% in </a:t>
            </a:r>
            <a:r>
              <a:rPr lang="en-US" altLang="zh-CN" sz="1600" dirty="0">
                <a:effectLst/>
                <a:ea typeface="Calibri" panose="020F0502020204030204" pitchFamily="34" charset="0"/>
              </a:rPr>
              <a:t>May </a:t>
            </a:r>
            <a:r>
              <a:rPr lang="en-GB" sz="1600" dirty="0">
                <a:ea typeface="Calibri" panose="020F0502020204030204" pitchFamily="34" charset="0"/>
              </a:rPr>
              <a:t>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979" y="4336339"/>
            <a:ext cx="4551871" cy="2765155"/>
          </a:xfrm>
          <a:prstGeom prst="rect">
            <a:avLst/>
          </a:prstGeom>
        </p:spPr>
      </p:pic>
      <p:sp>
        <p:nvSpPr>
          <p:cNvPr id="6" name="TextBox 5">
            <a:extLst>
              <a:ext uri="{FF2B5EF4-FFF2-40B4-BE49-F238E27FC236}">
                <a16:creationId xmlns:a16="http://schemas.microsoft.com/office/drawing/2014/main" id="{56E86190-4A45-26D7-E6BA-8F8C77AA621C}"/>
              </a:ext>
            </a:extLst>
          </p:cNvPr>
          <p:cNvSpPr txBox="1"/>
          <p:nvPr/>
        </p:nvSpPr>
        <p:spPr>
          <a:xfrm>
            <a:off x="8770538" y="6111679"/>
            <a:ext cx="2580587" cy="369332"/>
          </a:xfrm>
          <a:prstGeom prst="rect">
            <a:avLst/>
          </a:prstGeom>
          <a:noFill/>
        </p:spPr>
        <p:txBody>
          <a:bodyPr wrap="square">
            <a:spAutoFit/>
          </a:bodyPr>
          <a:lstStyle/>
          <a:p>
            <a:pPr algn="r"/>
            <a:r>
              <a:rPr lang="en-GB" altLang="zh-CN" sz="1800" b="1" dirty="0">
                <a:hlinkClick r:id="rId3"/>
              </a:rPr>
              <a:t>Source: ONS, May 2022</a:t>
            </a:r>
            <a:endParaRPr lang="zh-CN" altLang="en-US" dirty="0"/>
          </a:p>
        </p:txBody>
      </p:sp>
    </p:spTree>
    <p:extLst>
      <p:ext uri="{BB962C8B-B14F-4D97-AF65-F5344CB8AC3E}">
        <p14:creationId xmlns:p14="http://schemas.microsoft.com/office/powerpoint/2010/main" val="35004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838200" y="371475"/>
            <a:ext cx="10515600" cy="754063"/>
          </a:xfrm>
        </p:spPr>
        <p:txBody>
          <a:bodyPr>
            <a:normAutofit fontScale="90000"/>
          </a:bodyPr>
          <a:lstStyle/>
          <a:p>
            <a:r>
              <a:rPr lang="en-GB" sz="2000" dirty="0"/>
              <a:t>Strategic Issues</a:t>
            </a:r>
            <a:br>
              <a:rPr lang="en-GB" altLang="zh-CN" dirty="0"/>
            </a:br>
            <a:r>
              <a:rPr lang="en-US" altLang="zh-CN" sz="3600" dirty="0"/>
              <a:t>Ministers unveil plan to tackle airport crisis after fresh Heathrow disruption</a:t>
            </a:r>
            <a:endParaRPr lang="en-GB" sz="3600" dirty="0"/>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a:xfrm>
            <a:off x="834526" y="1457889"/>
            <a:ext cx="10515600" cy="3942222"/>
          </a:xfrm>
        </p:spPr>
        <p:txBody>
          <a:bodyPr>
            <a:noAutofit/>
          </a:bodyPr>
          <a:lstStyle/>
          <a:p>
            <a:pPr fontAlgn="base"/>
            <a:r>
              <a:rPr lang="en-US" sz="1800" dirty="0"/>
              <a:t>UK ministers have unveiled a 22-point plan to help tackle the airport staffing crisis after further cancellations at Heathrow raised anxiety over the industry’s ability to cope this summer.</a:t>
            </a:r>
          </a:p>
          <a:p>
            <a:pPr fontAlgn="base"/>
            <a:r>
              <a:rPr lang="en-US" sz="1800" dirty="0"/>
              <a:t>The transport secretary, Grant Shapps, said the government had set out how it was backing aviation, and it was now up to airlines and airports to set realistic schedules.</a:t>
            </a:r>
          </a:p>
          <a:p>
            <a:pPr fontAlgn="base"/>
            <a:r>
              <a:rPr lang="en-US" sz="1800" dirty="0"/>
              <a:t>Most of the cancelled flights were on British Airways services. The airport has yet to recruit many of the additional 1,000 staff it sought for this summer, and passengers using Heathrow in recent weeks have experienced long queues.</a:t>
            </a:r>
          </a:p>
          <a:p>
            <a:pPr fontAlgn="base"/>
            <a:r>
              <a:rPr lang="en-US" sz="1800" b="0" i="0" dirty="0">
                <a:solidFill>
                  <a:srgbClr val="121212"/>
                </a:solidFill>
                <a:effectLst/>
              </a:rPr>
              <a:t>Unions and industry figures have predicted that the problems affecting airports are unlikely to be resolved by summer, with potential strikes at Heathrow and around Europe expected.</a:t>
            </a:r>
          </a:p>
          <a:p>
            <a:pPr fontAlgn="base"/>
            <a:r>
              <a:rPr lang="en-US" sz="1800" b="0" i="0" dirty="0">
                <a:solidFill>
                  <a:srgbClr val="121212"/>
                </a:solidFill>
                <a:effectLst/>
              </a:rPr>
              <a:t>Tim Alderslade, the chief executive of Airlines UK, said: “The whole sector is working closely with ministers and the [Civil Aviation Authority] to build greater resilience into operations this summer. We will do everything we can to ensure this summer is a success.”</a:t>
            </a:r>
            <a:endParaRPr lang="en-GB" sz="1800" dirty="0"/>
          </a:p>
        </p:txBody>
      </p:sp>
      <p:sp>
        <p:nvSpPr>
          <p:cNvPr id="5" name="TextBox 4">
            <a:extLst>
              <a:ext uri="{FF2B5EF4-FFF2-40B4-BE49-F238E27FC236}">
                <a16:creationId xmlns:a16="http://schemas.microsoft.com/office/drawing/2014/main" id="{ABF92BB4-924A-9675-7F5C-A246705B4446}"/>
              </a:ext>
            </a:extLst>
          </p:cNvPr>
          <p:cNvSpPr txBox="1"/>
          <p:nvPr/>
        </p:nvSpPr>
        <p:spPr>
          <a:xfrm>
            <a:off x="5252290" y="6123543"/>
            <a:ext cx="6097836" cy="369332"/>
          </a:xfrm>
          <a:prstGeom prst="rect">
            <a:avLst/>
          </a:prstGeom>
          <a:noFill/>
        </p:spPr>
        <p:txBody>
          <a:bodyPr wrap="square">
            <a:spAutoFit/>
          </a:bodyPr>
          <a:lstStyle/>
          <a:p>
            <a:pPr algn="r"/>
            <a:r>
              <a:rPr lang="en-US" sz="1800" b="1" dirty="0"/>
              <a:t> </a:t>
            </a:r>
            <a:r>
              <a:rPr lang="en-US" sz="1800" b="1" dirty="0">
                <a:hlinkClick r:id="rId2"/>
              </a:rPr>
              <a:t>Source: The Guardian, June 2022</a:t>
            </a:r>
            <a:endParaRPr lang="en-GB" dirty="0"/>
          </a:p>
        </p:txBody>
      </p:sp>
    </p:spTree>
    <p:extLst>
      <p:ext uri="{BB962C8B-B14F-4D97-AF65-F5344CB8AC3E}">
        <p14:creationId xmlns:p14="http://schemas.microsoft.com/office/powerpoint/2010/main" val="6797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Autofit/>
          </a:bodyPr>
          <a:lstStyle/>
          <a:p>
            <a:r>
              <a:rPr lang="en-GB" sz="3600" dirty="0"/>
              <a:t>An important note on the EMSI figures contained on the following slides: 20, 24, 27, 30, 33, 36 and 39</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877293"/>
            <a:ext cx="10515600" cy="4615582"/>
          </a:xfrm>
        </p:spPr>
        <p:txBody>
          <a:bodyPr>
            <a:noAutofit/>
          </a:bodyPr>
          <a:lstStyle/>
          <a:p>
            <a:r>
              <a:rPr lang="en-US" sz="2000" dirty="0">
                <a:solidFill>
                  <a:schemeClr val="accent6"/>
                </a:solidFill>
              </a:rPr>
              <a:t>From February 2022, there has been a methodological change in how EMSI calculates job posting figures compared to those from prior months following a merger between EMSI and Burning Glass Technologies (rebranding to Lightcast). </a:t>
            </a:r>
          </a:p>
          <a:p>
            <a:r>
              <a:rPr lang="en-US" sz="2000" dirty="0">
                <a:solidFill>
                  <a:schemeClr val="accent6"/>
                </a:solidFill>
              </a:rPr>
              <a:t>Those of you who have read previous economic briefings from Thames Valley Berkshire LEP may notice that the job posting figures contained in post-January 2022 briefings are lower across the board – in some cases quite significantly.</a:t>
            </a:r>
          </a:p>
          <a:p>
            <a:r>
              <a:rPr lang="en-US" sz="2000" dirty="0">
                <a:solidFill>
                  <a:schemeClr val="accent6"/>
                </a:solidFill>
              </a:rPr>
              <a:t>This change in methodology does not invalidate previous figures, but it is important to consider when reporting on job posting data longitudinally. </a:t>
            </a:r>
          </a:p>
        </p:txBody>
      </p:sp>
    </p:spTree>
    <p:extLst>
      <p:ext uri="{BB962C8B-B14F-4D97-AF65-F5344CB8AC3E}">
        <p14:creationId xmlns:p14="http://schemas.microsoft.com/office/powerpoint/2010/main" val="13543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2022 </a:t>
            </a:r>
            <a:r>
              <a:rPr lang="en-GB" dirty="0">
                <a:solidFill>
                  <a:srgbClr val="00B0F0"/>
                </a:solidFill>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2000" dirty="0"/>
              <a:t>Each month, we aim to have a themed feature. This month we will be reporting from the seminar, ‘How do we create new jobs in a time of crisis?’ which took place at the LSE festival in June. </a:t>
            </a:r>
            <a:endParaRPr lang="en-US" sz="2000" dirty="0">
              <a:highlight>
                <a:srgbClr val="FF0000"/>
              </a:highlight>
            </a:endParaRPr>
          </a:p>
          <a:p>
            <a:r>
              <a:rPr lang="en-GB" sz="2000" dirty="0"/>
              <a:t>These monthly economic briefings are constantly evolving documents and their content is dictated in part by data/information requests from our readers. </a:t>
            </a:r>
          </a:p>
          <a:p>
            <a:r>
              <a:rPr lang="en-GB" sz="2000" dirty="0"/>
              <a:t>If there is an economic aspect not currently covered within these reports which you think would be beneficial to include/expand upon (or you have any queries), we will do our best to help. Please contact Dex in the LEP’s research team at </a:t>
            </a:r>
            <a:r>
              <a:rPr lang="en-GB" sz="2000" dirty="0">
                <a:solidFill>
                  <a:srgbClr val="00B0F0"/>
                </a:solidFill>
              </a:rPr>
              <a:t>dexterlevick@thamesvalleyberkshire.co.uk</a:t>
            </a:r>
            <a:r>
              <a:rPr lang="en-GB" sz="2000" dirty="0"/>
              <a:t>.</a:t>
            </a:r>
          </a:p>
          <a:p>
            <a:endParaRPr lang="en-GB" dirty="0"/>
          </a:p>
          <a:p>
            <a:endParaRPr lang="en-GB" dirty="0"/>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838200" y="365125"/>
            <a:ext cx="10515600" cy="760413"/>
          </a:xfrm>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834271" y="1392945"/>
            <a:ext cx="10515600" cy="4460015"/>
          </a:xfrm>
        </p:spPr>
        <p:txBody>
          <a:bodyPr>
            <a:normAutofit fontScale="85000" lnSpcReduction="10000"/>
          </a:bodyPr>
          <a:lstStyle/>
          <a:p>
            <a:pPr>
              <a:lnSpc>
                <a:spcPct val="100000"/>
              </a:lnSpc>
              <a:spcBef>
                <a:spcPts val="1800"/>
              </a:spcBef>
              <a:spcAft>
                <a:spcPts val="600"/>
              </a:spcAft>
            </a:pPr>
            <a:r>
              <a:rPr lang="en-US" sz="2400" dirty="0"/>
              <a:t>In June of 2022, there were 3,707 unique job postings for remote positions at companies based in Berkshire, around 5% more than the figure of 3,536 for the same period one year before.</a:t>
            </a:r>
          </a:p>
          <a:p>
            <a:pPr>
              <a:lnSpc>
                <a:spcPct val="100000"/>
              </a:lnSpc>
              <a:spcBef>
                <a:spcPts val="1800"/>
              </a:spcBef>
              <a:spcAft>
                <a:spcPts val="600"/>
              </a:spcAft>
            </a:pPr>
            <a:r>
              <a:rPr lang="en-US" sz="2400" dirty="0"/>
              <a:t>Compare this with the South-East, in June 2022 there were 18,803 unique remote job postings for remote positions; rising from 17,593 in June of the previous year – an increase of over 7%.</a:t>
            </a:r>
          </a:p>
          <a:p>
            <a:pPr>
              <a:lnSpc>
                <a:spcPct val="100000"/>
              </a:lnSpc>
              <a:spcBef>
                <a:spcPts val="1800"/>
              </a:spcBef>
              <a:spcAft>
                <a:spcPts val="600"/>
              </a:spcAft>
            </a:pPr>
            <a:r>
              <a:rPr lang="en-US" sz="2400" dirty="0"/>
              <a:t>A rise can also be seen at national level, with a recorded 254,800 unique remote job postings in England in June of 2022, rising from 197,912 in June 2021 – an increase of over 29%.</a:t>
            </a:r>
          </a:p>
          <a:p>
            <a:pPr>
              <a:lnSpc>
                <a:spcPct val="100000"/>
              </a:lnSpc>
              <a:spcBef>
                <a:spcPts val="1800"/>
              </a:spcBef>
              <a:spcAft>
                <a:spcPts val="600"/>
              </a:spcAft>
            </a:pPr>
            <a:r>
              <a:rPr lang="en-US" sz="2400" dirty="0"/>
              <a:t>From these figures it’s apparent that the COVID-19 pandemic has, somewhat unsurprisingly, prompted a massive boost in job postings for explicitly remote roles. Berkshire has seen a smaller boost in vacancies which are remote-based than both the South-East and England.</a:t>
            </a:r>
            <a:endParaRPr lang="en-US" sz="2400" b="1" dirty="0"/>
          </a:p>
          <a:p>
            <a:pPr>
              <a:lnSpc>
                <a:spcPct val="100000"/>
              </a:lnSpc>
              <a:spcBef>
                <a:spcPts val="1800"/>
              </a:spcBef>
              <a:spcAft>
                <a:spcPts val="600"/>
              </a:spcAft>
            </a:pPr>
            <a:endParaRPr lang="en-GB" dirty="0"/>
          </a:p>
        </p:txBody>
      </p:sp>
      <p:sp>
        <p:nvSpPr>
          <p:cNvPr id="5" name="TextBox 4">
            <a:extLst>
              <a:ext uri="{FF2B5EF4-FFF2-40B4-BE49-F238E27FC236}">
                <a16:creationId xmlns:a16="http://schemas.microsoft.com/office/drawing/2014/main" id="{B555BB86-6028-977F-AEF9-B2EFBB5DB748}"/>
              </a:ext>
            </a:extLst>
          </p:cNvPr>
          <p:cNvSpPr txBox="1"/>
          <p:nvPr/>
        </p:nvSpPr>
        <p:spPr>
          <a:xfrm>
            <a:off x="8778711" y="6120368"/>
            <a:ext cx="2571160" cy="369332"/>
          </a:xfrm>
          <a:prstGeom prst="rect">
            <a:avLst/>
          </a:prstGeom>
          <a:noFill/>
        </p:spPr>
        <p:txBody>
          <a:bodyPr wrap="square">
            <a:spAutoFit/>
          </a:bodyPr>
          <a:lstStyle/>
          <a:p>
            <a:pPr algn="r"/>
            <a:r>
              <a:rPr lang="en-US" altLang="zh-CN" sz="1800" b="1" dirty="0">
                <a:hlinkClick r:id="rId2"/>
              </a:rPr>
              <a:t>Source: EMSI</a:t>
            </a:r>
            <a:r>
              <a:rPr lang="en-US" altLang="zh-CN" b="1" dirty="0">
                <a:hlinkClick r:id="rId2"/>
              </a:rPr>
              <a:t>, June</a:t>
            </a:r>
            <a:r>
              <a:rPr lang="en-US" altLang="zh-CN" sz="1800" b="1" dirty="0">
                <a:hlinkClick r:id="rId2"/>
              </a:rPr>
              <a:t> 2022</a:t>
            </a:r>
            <a:endParaRPr lang="zh-CN" altLang="en-US" dirty="0"/>
          </a:p>
        </p:txBody>
      </p:sp>
    </p:spTree>
    <p:extLst>
      <p:ext uri="{BB962C8B-B14F-4D97-AF65-F5344CB8AC3E}">
        <p14:creationId xmlns:p14="http://schemas.microsoft.com/office/powerpoint/2010/main" val="280327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June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May 2022 (latest)</a:t>
            </a:r>
          </a:p>
          <a:p>
            <a:r>
              <a:rPr lang="en-GB" sz="1800" dirty="0"/>
              <a:t>1,670 claimants (2.</a:t>
            </a:r>
            <a:r>
              <a:rPr lang="en-US" altLang="zh-CN" sz="1800" dirty="0"/>
              <a:t>1</a:t>
            </a:r>
            <a:r>
              <a:rPr lang="en-GB" sz="1800" dirty="0"/>
              <a:t>% of the working age population) in Bracknell Forest UA</a:t>
            </a:r>
          </a:p>
          <a:p>
            <a:endParaRPr lang="en-US" sz="1800" b="1" dirty="0"/>
          </a:p>
          <a:p>
            <a:pPr marL="0" indent="0">
              <a:buNone/>
            </a:pPr>
            <a:r>
              <a:rPr lang="en-US" sz="1800" b="1" dirty="0"/>
              <a:t>Notable business news:</a:t>
            </a:r>
          </a:p>
          <a:p>
            <a:r>
              <a:rPr lang="en-US" sz="1800" dirty="0"/>
              <a:t>A popular salon has been chosen as a finalist for a UK-wide lifestyle awards celebrating the best of the best throughout England. Among the 28 counties involved, The Colour Palette situated in the small village of Crowthorne, is the only Berkshire salon nominated as a finalist. In 2021 they were crowned the winner at The Muddy Stiletto’s Award’s for Best Beauty Salon and Best Hair Salon with more than 500,000 nominations throughout the categories. The Muddy Stiletto Award winners will be chosen on June 21 and voting finishes on June 15 2022.</a:t>
            </a:r>
          </a:p>
          <a:p>
            <a:pPr marL="0" indent="0">
              <a:buNone/>
            </a:pPr>
            <a:endParaRPr lang="en-GB" sz="1800" dirty="0"/>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8ADF67C-FBBE-1AEB-0F6A-FD605C9A0748}"/>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861394" y="3429000"/>
            <a:ext cx="5208460" cy="3060700"/>
          </a:xfrm>
          <a:prstGeom prst="rect">
            <a:avLst/>
          </a:prstGeom>
        </p:spPr>
      </p:pic>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a:t>
            </a:r>
            <a:r>
              <a:rPr lang="en-US" altLang="zh-CN" dirty="0"/>
              <a:t>June</a:t>
            </a:r>
            <a:r>
              <a:rPr lang="en-GB" dirty="0"/>
              <a:t>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28773" y="1125539"/>
            <a:ext cx="4497371" cy="1693076"/>
          </a:xfrm>
        </p:spPr>
        <p:txBody>
          <a:bodyPr/>
          <a:lstStyle/>
          <a:p>
            <a:r>
              <a:rPr lang="en-GB" sz="2000" dirty="0"/>
              <a:t>Unique job postings: 3,995</a:t>
            </a:r>
          </a:p>
          <a:p>
            <a:r>
              <a:rPr lang="en-GB" sz="2000" dirty="0"/>
              <a:t>Total job postings: 9,000 </a:t>
            </a:r>
          </a:p>
          <a:p>
            <a:r>
              <a:rPr lang="en-GB" sz="2000" dirty="0"/>
              <a:t>Job posting intensity: 2:1</a:t>
            </a:r>
          </a:p>
          <a:p>
            <a:r>
              <a:rPr lang="en-GB" sz="2000" dirty="0"/>
              <a:t>Unique job postings (</a:t>
            </a:r>
            <a:r>
              <a:rPr lang="en-US" altLang="zh-CN" sz="2000" dirty="0"/>
              <a:t>June</a:t>
            </a:r>
            <a:r>
              <a:rPr lang="en-GB" sz="2000" dirty="0"/>
              <a:t> 2021): 4,396</a:t>
            </a:r>
            <a:endParaRPr lang="en-GB" dirty="0"/>
          </a:p>
        </p:txBody>
      </p:sp>
      <p:pic>
        <p:nvPicPr>
          <p:cNvPr id="12" name="Picture 11">
            <a:extLst>
              <a:ext uri="{FF2B5EF4-FFF2-40B4-BE49-F238E27FC236}">
                <a16:creationId xmlns:a16="http://schemas.microsoft.com/office/drawing/2014/main" id="{DD96AD9F-B87D-2D57-9E97-61C30B2685A2}"/>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335572" y="1125269"/>
            <a:ext cx="5995034" cy="2304000"/>
          </a:xfrm>
          <a:prstGeom prst="rect">
            <a:avLst/>
          </a:prstGeom>
        </p:spPr>
      </p:pic>
      <p:pic>
        <p:nvPicPr>
          <p:cNvPr id="16" name="Picture 15">
            <a:extLst>
              <a:ext uri="{FF2B5EF4-FFF2-40B4-BE49-F238E27FC236}">
                <a16:creationId xmlns:a16="http://schemas.microsoft.com/office/drawing/2014/main" id="{EA0D216F-EE29-7237-857E-EE934ECE30F0}"/>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095999" y="3438355"/>
            <a:ext cx="5221289" cy="3051345"/>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June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May 2022 (latest)</a:t>
            </a:r>
          </a:p>
          <a:p>
            <a:r>
              <a:rPr lang="en-GB" sz="1800" dirty="0"/>
              <a:t>5,385 claimants (5.7% of the working age population) in Slough UA</a:t>
            </a:r>
          </a:p>
          <a:p>
            <a:pPr marL="0" indent="0">
              <a:buNone/>
            </a:pPr>
            <a:endParaRPr lang="en-GB" sz="1800" dirty="0"/>
          </a:p>
          <a:p>
            <a:pPr marL="0" indent="0">
              <a:buNone/>
            </a:pPr>
            <a:r>
              <a:rPr lang="en-US" sz="1800" b="1" dirty="0"/>
              <a:t>Notable business news:</a:t>
            </a:r>
          </a:p>
          <a:p>
            <a:pPr fontAlgn="base"/>
            <a:r>
              <a:rPr lang="en-US" sz="1800" dirty="0">
                <a:solidFill>
                  <a:schemeClr val="accent6"/>
                </a:solidFill>
              </a:rPr>
              <a:t>SSE Thermal has published plans to increase electricity generation at its Multifuel Extension Project which is under construction in Slough, Berkshire. The Extension Project consists of a 450,000 tonne energy from waste plant under construction adjacent to a smaller, older heat and power plant which SSE owns. SSE acquired the original Slough Heat and Power Plant, located on the Slough Trading Estate in Berkshire, for £49.25 million in January 2008 – </a:t>
            </a:r>
            <a:r>
              <a:rPr lang="en-US" sz="1800" dirty="0">
                <a:solidFill>
                  <a:schemeClr val="accent6"/>
                </a:solidFill>
                <a:hlinkClick r:id="rId2"/>
              </a:rPr>
              <a:t>LINK</a:t>
            </a:r>
            <a:r>
              <a:rPr lang="en-US" sz="1800" dirty="0">
                <a:solidFill>
                  <a:schemeClr val="accent6"/>
                </a:solidFill>
              </a:rPr>
              <a:t>.</a:t>
            </a:r>
          </a:p>
          <a:p>
            <a:pPr marL="0" indent="0" fontAlgn="base">
              <a:buNone/>
            </a:pPr>
            <a:endParaRPr lang="en-US" sz="1800" dirty="0">
              <a:solidFill>
                <a:schemeClr val="accent6"/>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0" i="0" u="none" strike="noStrike" dirty="0">
              <a:solidFill>
                <a:schemeClr val="accent6"/>
              </a:solidFill>
              <a:effectLst/>
            </a:endParaRPr>
          </a:p>
          <a:p>
            <a:endParaRPr lang="en-US" sz="2000" dirty="0"/>
          </a:p>
        </p:txBody>
      </p:sp>
    </p:spTree>
    <p:extLst>
      <p:ext uri="{BB962C8B-B14F-4D97-AF65-F5344CB8AC3E}">
        <p14:creationId xmlns:p14="http://schemas.microsoft.com/office/powerpoint/2010/main" val="414040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June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9788" y="1115878"/>
            <a:ext cx="10515600" cy="4625242"/>
          </a:xfrm>
        </p:spPr>
        <p:txBody>
          <a:bodyPr/>
          <a:lstStyle/>
          <a:p>
            <a:r>
              <a:rPr lang="en-GB" sz="2000" dirty="0"/>
              <a:t>Unique job postings: 6,396</a:t>
            </a:r>
          </a:p>
          <a:p>
            <a:r>
              <a:rPr lang="en-GB" sz="2000" dirty="0"/>
              <a:t>Total job postings: 14,845 </a:t>
            </a:r>
          </a:p>
          <a:p>
            <a:r>
              <a:rPr lang="en-GB" sz="2000" dirty="0"/>
              <a:t>Job posting intensity: 2:1</a:t>
            </a:r>
          </a:p>
          <a:p>
            <a:r>
              <a:rPr lang="en-GB" sz="2000" dirty="0"/>
              <a:t>Unique job postings (</a:t>
            </a:r>
            <a:r>
              <a:rPr lang="en-US" altLang="zh-CN" sz="2000" dirty="0"/>
              <a:t>June</a:t>
            </a:r>
            <a:r>
              <a:rPr lang="en-GB" sz="2000" dirty="0"/>
              <a:t> 2021): 6,216</a:t>
            </a:r>
            <a:endParaRPr lang="en-GB" dirty="0"/>
          </a:p>
        </p:txBody>
      </p:sp>
      <p:pic>
        <p:nvPicPr>
          <p:cNvPr id="6" name="Picture 5">
            <a:extLst>
              <a:ext uri="{FF2B5EF4-FFF2-40B4-BE49-F238E27FC236}">
                <a16:creationId xmlns:a16="http://schemas.microsoft.com/office/drawing/2014/main" id="{F88B5E5C-9A59-4B12-ACF3-9F236CE1F429}"/>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168766" y="1129983"/>
            <a:ext cx="6148522" cy="2304000"/>
          </a:xfrm>
          <a:prstGeom prst="rect">
            <a:avLst/>
          </a:prstGeom>
        </p:spPr>
      </p:pic>
      <p:pic>
        <p:nvPicPr>
          <p:cNvPr id="9" name="Picture 8">
            <a:extLst>
              <a:ext uri="{FF2B5EF4-FFF2-40B4-BE49-F238E27FC236}">
                <a16:creationId xmlns:a16="http://schemas.microsoft.com/office/drawing/2014/main" id="{3924727B-2030-4879-95CB-78BD5AD2FA7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46833" y="3412680"/>
            <a:ext cx="5222897" cy="3077020"/>
          </a:xfrm>
          <a:prstGeom prst="rect">
            <a:avLst/>
          </a:prstGeom>
        </p:spPr>
      </p:pic>
      <p:pic>
        <p:nvPicPr>
          <p:cNvPr id="12" name="Picture 11">
            <a:extLst>
              <a:ext uri="{FF2B5EF4-FFF2-40B4-BE49-F238E27FC236}">
                <a16:creationId xmlns:a16="http://schemas.microsoft.com/office/drawing/2014/main" id="{8E9394AD-C6DC-421C-8F44-F11D7AAD197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065510" y="3471638"/>
            <a:ext cx="5256000" cy="3018062"/>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June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May 2022 (latest)</a:t>
            </a:r>
          </a:p>
          <a:p>
            <a:r>
              <a:rPr lang="en-GB" sz="1800" dirty="0"/>
              <a:t>4,450 claimants (4.2% of the working age population) in Reading UA</a:t>
            </a:r>
          </a:p>
          <a:p>
            <a:pPr marL="0" indent="0">
              <a:buNone/>
            </a:pPr>
            <a:endParaRPr lang="en-US" sz="1800" b="1" dirty="0"/>
          </a:p>
          <a:p>
            <a:pPr marL="0" indent="0">
              <a:buNone/>
            </a:pPr>
            <a:r>
              <a:rPr lang="en-US" sz="1800" b="1" dirty="0"/>
              <a:t>Notable business news:</a:t>
            </a:r>
          </a:p>
          <a:p>
            <a:r>
              <a:rPr lang="en-GB" sz="1800" dirty="0">
                <a:effectLst/>
                <a:latin typeface="Calibri" panose="020F0502020204030204" pitchFamily="34" charset="0"/>
                <a:ea typeface="Calibri" panose="020F0502020204030204" pitchFamily="34" charset="0"/>
              </a:rPr>
              <a:t>Work on Mercedes-Benz commercial vehicle dealer group Rygor Commercials' new Reading home has begun. Building has started on the firm's custom-designed new site at the Worton Grange Industrial Park in South Reading. Rigg Construction recently broke ground on the £2million project. The site will have a large and modern sales showroom, as well as spacious truck and van workshop areas on the 44,00 square foot site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LINK</a:t>
            </a:r>
            <a:r>
              <a:rPr lang="en-GB" sz="1800" dirty="0">
                <a:effectLst/>
                <a:latin typeface="Calibri" panose="020F0502020204030204" pitchFamily="34" charset="0"/>
                <a:ea typeface="Calibri" panose="020F0502020204030204" pitchFamily="34" charset="0"/>
              </a:rPr>
              <a:t>.</a:t>
            </a:r>
          </a:p>
          <a:p>
            <a:pPr marL="0" indent="0">
              <a:buNone/>
            </a:pPr>
            <a:endParaRPr lang="en-GB" sz="1800" dirty="0">
              <a:ea typeface="Calibri" panose="020F0502020204030204" pitchFamily="34" charset="0"/>
            </a:endParaRPr>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236956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Updated global and UK economic forecasts</a:t>
            </a:r>
          </a:p>
          <a:p>
            <a:r>
              <a:rPr lang="en-GB" sz="2000" dirty="0"/>
              <a:t>Monthly Event Spotlight – How do we create new jobs in a time of crisis?</a:t>
            </a:r>
          </a:p>
          <a:p>
            <a:r>
              <a:rPr lang="en-GB" sz="2000" dirty="0"/>
              <a:t>Key points from the latest Labour Force Survey data</a:t>
            </a:r>
          </a:p>
          <a:p>
            <a:r>
              <a:rPr lang="en-GB" sz="2000" dirty="0"/>
              <a:t>Latest claimant count figures by Local Authority</a:t>
            </a:r>
          </a:p>
          <a:p>
            <a:r>
              <a:rPr lang="en-GB" sz="2000" dirty="0"/>
              <a:t>Latest remote working figures for Thames Valley Berkshire</a:t>
            </a:r>
          </a:p>
          <a:p>
            <a:r>
              <a:rPr lang="en-GB" sz="2000" dirty="0"/>
              <a:t>Latest ‘notable business news’ by Local Authority</a:t>
            </a:r>
          </a:p>
          <a:p>
            <a:r>
              <a:rPr lang="en-GB" sz="2000"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June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9788" y="1125538"/>
            <a:ext cx="10515600" cy="4615582"/>
          </a:xfrm>
        </p:spPr>
        <p:txBody>
          <a:bodyPr/>
          <a:lstStyle/>
          <a:p>
            <a:r>
              <a:rPr lang="en-GB" sz="2000" dirty="0"/>
              <a:t>Unique job postings: 18,570</a:t>
            </a:r>
          </a:p>
          <a:p>
            <a:r>
              <a:rPr lang="en-GB" sz="2000" dirty="0"/>
              <a:t>Total job postings: 43,640 </a:t>
            </a:r>
          </a:p>
          <a:p>
            <a:r>
              <a:rPr lang="en-GB" sz="2000" dirty="0"/>
              <a:t>Job posting intensity: 2:1</a:t>
            </a:r>
          </a:p>
          <a:p>
            <a:r>
              <a:rPr lang="en-GB" sz="2000" dirty="0"/>
              <a:t>Unique job postings (June 2021): 13,689</a:t>
            </a:r>
            <a:endParaRPr lang="en-GB" dirty="0"/>
          </a:p>
        </p:txBody>
      </p:sp>
      <p:pic>
        <p:nvPicPr>
          <p:cNvPr id="5" name="Picture 4">
            <a:extLst>
              <a:ext uri="{FF2B5EF4-FFF2-40B4-BE49-F238E27FC236}">
                <a16:creationId xmlns:a16="http://schemas.microsoft.com/office/drawing/2014/main" id="{1813F3BE-85BC-4A9E-A104-ABFD18927697}"/>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444416" y="1135623"/>
            <a:ext cx="5872872" cy="2304000"/>
          </a:xfrm>
          <a:prstGeom prst="rect">
            <a:avLst/>
          </a:prstGeom>
        </p:spPr>
      </p:pic>
      <p:pic>
        <p:nvPicPr>
          <p:cNvPr id="8" name="Picture 7">
            <a:extLst>
              <a:ext uri="{FF2B5EF4-FFF2-40B4-BE49-F238E27FC236}">
                <a16:creationId xmlns:a16="http://schemas.microsoft.com/office/drawing/2014/main" id="{2D32F1C3-460A-486C-9790-B4FCC4F83F8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27185" y="3433844"/>
            <a:ext cx="5281630" cy="3055856"/>
          </a:xfrm>
          <a:prstGeom prst="rect">
            <a:avLst/>
          </a:prstGeom>
        </p:spPr>
      </p:pic>
      <p:pic>
        <p:nvPicPr>
          <p:cNvPr id="12" name="Picture 11">
            <a:extLst>
              <a:ext uri="{FF2B5EF4-FFF2-40B4-BE49-F238E27FC236}">
                <a16:creationId xmlns:a16="http://schemas.microsoft.com/office/drawing/2014/main" id="{7F19C846-8B7A-4C6F-9C16-4B9F51547230}"/>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108815" y="3463934"/>
            <a:ext cx="5256000" cy="3055856"/>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June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May 2022 (latest)</a:t>
            </a:r>
          </a:p>
          <a:p>
            <a:r>
              <a:rPr lang="en-GB" sz="1800" dirty="0"/>
              <a:t>1,655 claimants (1.6% of the working age population) in Wokingham UA</a:t>
            </a:r>
          </a:p>
          <a:p>
            <a:pPr marL="0" indent="0">
              <a:buNone/>
            </a:pPr>
            <a:endParaRPr lang="en-US" sz="1800" b="1" dirty="0"/>
          </a:p>
          <a:p>
            <a:pPr marL="0" indent="0">
              <a:buNone/>
            </a:pPr>
            <a:r>
              <a:rPr lang="en-US" sz="1800" b="1" dirty="0"/>
              <a:t>Notable business news:</a:t>
            </a:r>
          </a:p>
          <a:p>
            <a:r>
              <a:rPr lang="en-GB" sz="1800" dirty="0">
                <a:effectLst/>
                <a:latin typeface="Calibri" panose="020F0502020204030204" pitchFamily="34" charset="0"/>
                <a:ea typeface="Calibri" panose="020F0502020204030204" pitchFamily="34" charset="0"/>
                <a:cs typeface="Calibri" panose="020F0502020204030204" pitchFamily="34" charset="0"/>
              </a:rPr>
              <a:t>In the past two years, Stage Fifty, alongside Winnersh Film Studios, has built Farnborough Film Studios and is currently building its third site in the UK, Wycombe Film Studio, to meet the increasing demand for high-quality stage space.</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rPr>
              <a:t>Stage Fifty’s second film studio site in the UK, Winnersh Film Studios, will bring an estimated £50m economic boost to the UK economy annually, creating around 500 new jobs in the UK film and production sector, and supporting a further 500 indirect jobs in the supply chain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LINK</a:t>
            </a:r>
            <a:r>
              <a:rPr lang="en-GB" sz="1800" dirty="0">
                <a:effectLst/>
                <a:latin typeface="Calibri" panose="020F0502020204030204" pitchFamily="34" charset="0"/>
                <a:ea typeface="Calibri" panose="020F0502020204030204" pitchFamily="34" charset="0"/>
              </a:rPr>
              <a:t>.</a:t>
            </a:r>
          </a:p>
          <a:p>
            <a:pPr marL="0" indent="0">
              <a:buNone/>
            </a:pPr>
            <a:endParaRPr lang="en-US" sz="1800" dirty="0">
              <a:solidFill>
                <a:srgbClr val="333333"/>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i="0" dirty="0">
              <a:solidFill>
                <a:srgbClr val="333333"/>
              </a:solidFill>
              <a:effectLst/>
            </a:endParaRPr>
          </a:p>
          <a:p>
            <a:endParaRPr lang="en-US" sz="2000" dirty="0"/>
          </a:p>
          <a:p>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6"/>
            <a:ext cx="10515600" cy="765510"/>
          </a:xfrm>
        </p:spPr>
        <p:txBody>
          <a:bodyPr/>
          <a:lstStyle/>
          <a:p>
            <a:r>
              <a:rPr lang="en-GB" dirty="0"/>
              <a:t>Job posting analytics (EMSI, June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9788" y="1121209"/>
            <a:ext cx="10515600" cy="4615582"/>
          </a:xfrm>
        </p:spPr>
        <p:txBody>
          <a:bodyPr/>
          <a:lstStyle/>
          <a:p>
            <a:r>
              <a:rPr lang="en-GB" sz="2000" dirty="0"/>
              <a:t>Unique job postings: 3,131</a:t>
            </a:r>
          </a:p>
          <a:p>
            <a:r>
              <a:rPr lang="en-GB" sz="2000" dirty="0"/>
              <a:t>Total job postings: 6,994 </a:t>
            </a:r>
          </a:p>
          <a:p>
            <a:r>
              <a:rPr lang="en-GB" sz="2000" dirty="0"/>
              <a:t>Job posting intensity: 2:1</a:t>
            </a:r>
          </a:p>
          <a:p>
            <a:r>
              <a:rPr lang="en-GB" sz="2000" dirty="0"/>
              <a:t>Unique job postings (June 2021): 2,435</a:t>
            </a:r>
            <a:endParaRPr lang="en-GB" dirty="0"/>
          </a:p>
        </p:txBody>
      </p:sp>
      <p:pic>
        <p:nvPicPr>
          <p:cNvPr id="12" name="Picture 11">
            <a:extLst>
              <a:ext uri="{FF2B5EF4-FFF2-40B4-BE49-F238E27FC236}">
                <a16:creationId xmlns:a16="http://schemas.microsoft.com/office/drawing/2014/main" id="{613A8120-EB04-4EC6-9A6E-9F97F71EFD95}"/>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6102564" y="3468005"/>
            <a:ext cx="5256000" cy="3060875"/>
          </a:xfrm>
          <a:prstGeom prst="rect">
            <a:avLst/>
          </a:prstGeom>
        </p:spPr>
      </p:pic>
      <p:pic>
        <p:nvPicPr>
          <p:cNvPr id="5" name="Picture 4">
            <a:extLst>
              <a:ext uri="{FF2B5EF4-FFF2-40B4-BE49-F238E27FC236}">
                <a16:creationId xmlns:a16="http://schemas.microsoft.com/office/drawing/2014/main" id="{89194533-E883-49BA-940C-934D5F0E946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494365" y="1130635"/>
            <a:ext cx="5692234" cy="2304000"/>
          </a:xfrm>
          <a:prstGeom prst="rect">
            <a:avLst/>
          </a:prstGeom>
        </p:spPr>
      </p:pic>
      <p:pic>
        <p:nvPicPr>
          <p:cNvPr id="8" name="Picture 7">
            <a:extLst>
              <a:ext uri="{FF2B5EF4-FFF2-40B4-BE49-F238E27FC236}">
                <a16:creationId xmlns:a16="http://schemas.microsoft.com/office/drawing/2014/main" id="{C868398A-2C3B-40D8-977B-4EA97776E7BC}"/>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839788" y="3428825"/>
            <a:ext cx="5252823" cy="3060875"/>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June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May 2022 (latest)</a:t>
            </a:r>
          </a:p>
          <a:p>
            <a:r>
              <a:rPr lang="en-GB" sz="1800" dirty="0"/>
              <a:t>2,240 claimants (2.</a:t>
            </a:r>
            <a:r>
              <a:rPr lang="en-US" altLang="zh-CN" sz="1800" dirty="0"/>
              <a:t>4</a:t>
            </a:r>
            <a:r>
              <a:rPr lang="en-GB" sz="1800" dirty="0"/>
              <a:t>% of the working age population) in Windsor and Maidenhead UA</a:t>
            </a:r>
          </a:p>
          <a:p>
            <a:pPr marL="0" indent="0">
              <a:buNone/>
            </a:pPr>
            <a:endParaRPr lang="en-US" sz="1800" b="1" dirty="0"/>
          </a:p>
          <a:p>
            <a:pPr marL="0" indent="0">
              <a:buNone/>
            </a:pPr>
            <a:r>
              <a:rPr lang="en-US" sz="1800" b="1" dirty="0"/>
              <a:t>Notable business news:</a:t>
            </a:r>
          </a:p>
          <a:p>
            <a:r>
              <a:rPr lang="en-GB" sz="1800" dirty="0">
                <a:effectLst/>
                <a:ea typeface="Times New Roman" panose="02020603050405020304" pitchFamily="18" charset="0"/>
              </a:rPr>
              <a:t>Car manufacturer Genesis Motor UK has opened its first UK headquarters after agreeing a lease on offices in Berkshire. The company appointed South East property consultants Kirkby Diamond to acquire their first UK headquarters. They have now signed a lease to acquire half of the third floor of Maidenhead’s Lantern House. An extensive refit has been carried out ahead of the move. The Korean car company, who will be Lantern House’s first tenants, has signed a 10-year lease on the 3,000 sq. ft office space on Marlow Road in Maidenhead town centre – </a:t>
            </a:r>
            <a:r>
              <a:rPr lang="en-GB" sz="1800" u="sng" dirty="0">
                <a:solidFill>
                  <a:srgbClr val="0563C1"/>
                </a:solidFill>
                <a:effectLst/>
                <a:ea typeface="Times New Roman" panose="02020603050405020304" pitchFamily="18" charset="0"/>
                <a:cs typeface="Times New Roman" panose="02020603050405020304" pitchFamily="18" charset="0"/>
                <a:hlinkClick r:id="rId2"/>
              </a:rPr>
              <a:t>LINK</a:t>
            </a:r>
            <a:r>
              <a:rPr lang="en-GB" sz="1800" dirty="0">
                <a:effectLst/>
                <a:ea typeface="Times New Roman" panose="02020603050405020304" pitchFamily="18" charset="0"/>
              </a:rPr>
              <a:t>.</a:t>
            </a:r>
            <a:endParaRPr lang="en-US" sz="1800" dirty="0"/>
          </a:p>
          <a:p>
            <a:pPr marL="0" indent="0">
              <a:buNone/>
            </a:pPr>
            <a:endParaRPr lang="en-GB" sz="1800" dirty="0"/>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3846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June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838200" y="1125538"/>
            <a:ext cx="10515600" cy="4615582"/>
          </a:xfrm>
        </p:spPr>
        <p:txBody>
          <a:bodyPr/>
          <a:lstStyle/>
          <a:p>
            <a:r>
              <a:rPr lang="en-GB" sz="2000" dirty="0"/>
              <a:t>Unique job postings: 5,721</a:t>
            </a:r>
          </a:p>
          <a:p>
            <a:r>
              <a:rPr lang="en-GB" sz="2000" dirty="0"/>
              <a:t>Total job postings: 12,885 </a:t>
            </a:r>
          </a:p>
          <a:p>
            <a:r>
              <a:rPr lang="en-GB" sz="2000" dirty="0"/>
              <a:t>Job posting intensity: 2:1</a:t>
            </a:r>
          </a:p>
          <a:p>
            <a:r>
              <a:rPr lang="en-GB" sz="2000" dirty="0"/>
              <a:t>Unique job postings (June 2021): 5,150</a:t>
            </a:r>
            <a:endParaRPr lang="en-GB" dirty="0"/>
          </a:p>
        </p:txBody>
      </p:sp>
      <p:pic>
        <p:nvPicPr>
          <p:cNvPr id="5" name="Picture 4">
            <a:extLst>
              <a:ext uri="{FF2B5EF4-FFF2-40B4-BE49-F238E27FC236}">
                <a16:creationId xmlns:a16="http://schemas.microsoft.com/office/drawing/2014/main" id="{FD7ECBBD-F250-41BE-A101-4A649E95548C}"/>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381313" y="1126307"/>
            <a:ext cx="5932800" cy="2304000"/>
          </a:xfrm>
          <a:prstGeom prst="rect">
            <a:avLst/>
          </a:prstGeom>
        </p:spPr>
      </p:pic>
      <p:pic>
        <p:nvPicPr>
          <p:cNvPr id="7" name="Picture 6">
            <a:extLst>
              <a:ext uri="{FF2B5EF4-FFF2-40B4-BE49-F238E27FC236}">
                <a16:creationId xmlns:a16="http://schemas.microsoft.com/office/drawing/2014/main" id="{FA955F96-6621-4F5A-9638-78A86B7DEE5C}"/>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47627" y="3472051"/>
            <a:ext cx="5256000" cy="3017649"/>
          </a:xfrm>
          <a:prstGeom prst="rect">
            <a:avLst/>
          </a:prstGeom>
        </p:spPr>
      </p:pic>
      <p:pic>
        <p:nvPicPr>
          <p:cNvPr id="9" name="Picture 8">
            <a:extLst>
              <a:ext uri="{FF2B5EF4-FFF2-40B4-BE49-F238E27FC236}">
                <a16:creationId xmlns:a16="http://schemas.microsoft.com/office/drawing/2014/main" id="{D6BA4356-5B44-4FB8-B55C-FDBD70DDA7E2}"/>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113054" y="3483456"/>
            <a:ext cx="5239159" cy="3017649"/>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June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May 2022 (latest)</a:t>
            </a:r>
          </a:p>
          <a:p>
            <a:r>
              <a:rPr lang="en-GB" sz="1800" dirty="0"/>
              <a:t>2,215 claimants (2.</a:t>
            </a:r>
            <a:r>
              <a:rPr lang="en-US" altLang="zh-CN" sz="1800" dirty="0"/>
              <a:t>3</a:t>
            </a:r>
            <a:r>
              <a:rPr lang="en-GB" sz="1800" dirty="0"/>
              <a:t>% of the working age population) in West Berkshire UA</a:t>
            </a:r>
          </a:p>
          <a:p>
            <a:pPr marL="0" indent="0">
              <a:buNone/>
            </a:pPr>
            <a:endParaRPr lang="en-US" sz="1800" b="1" dirty="0"/>
          </a:p>
          <a:p>
            <a:pPr marL="0" indent="0">
              <a:buNone/>
            </a:pPr>
            <a:r>
              <a:rPr lang="en-US" sz="1800" b="1" dirty="0"/>
              <a:t>Notable business news:</a:t>
            </a:r>
          </a:p>
          <a:p>
            <a:pPr fontAlgn="base"/>
            <a:r>
              <a:rPr lang="en-US" sz="1800" dirty="0">
                <a:solidFill>
                  <a:schemeClr val="accent6"/>
                </a:solidFill>
              </a:rPr>
              <a:t>Local community projects are to get a £100k boost following West Berkshire Council's latest funding round for Ward Members. The funding will enable improvements to key infrastructure such as village halls and community centres acknowledging the vital role they play in supporting communities. ​Successful bids include £20k towards playground improvements in Thatcham and £5k towards a new roof on the popular bandstand in Victoria Park in Newbury – </a:t>
            </a:r>
            <a:r>
              <a:rPr lang="en-US" sz="1800" dirty="0">
                <a:solidFill>
                  <a:schemeClr val="accent6"/>
                </a:solidFill>
                <a:hlinkClick r:id="rId2"/>
              </a:rPr>
              <a:t>LINK</a:t>
            </a:r>
            <a:r>
              <a:rPr lang="en-US" sz="1800" dirty="0">
                <a:solidFill>
                  <a:schemeClr val="accent6"/>
                </a:solidFill>
              </a:rPr>
              <a:t>.</a:t>
            </a:r>
          </a:p>
          <a:p>
            <a:pPr marL="0" indent="0" fontAlgn="base">
              <a:buNone/>
            </a:pPr>
            <a:endParaRPr lang="en-US" sz="1800" dirty="0">
              <a:solidFill>
                <a:schemeClr val="accent6"/>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111586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838200" y="365125"/>
            <a:ext cx="10515600" cy="760413"/>
          </a:xfrm>
        </p:spPr>
        <p:txBody>
          <a:bodyPr/>
          <a:lstStyle/>
          <a:p>
            <a:r>
              <a:rPr lang="en-GB" dirty="0"/>
              <a:t>Job posting analytics (EMSI, June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3,997</a:t>
            </a:r>
          </a:p>
          <a:p>
            <a:r>
              <a:rPr lang="en-GB" sz="2000" dirty="0"/>
              <a:t>Total job postings: 7,963 </a:t>
            </a:r>
          </a:p>
          <a:p>
            <a:r>
              <a:rPr lang="en-GB" sz="2000" dirty="0"/>
              <a:t>Job posting intensity: 2:1</a:t>
            </a:r>
          </a:p>
          <a:p>
            <a:r>
              <a:rPr lang="en-GB" sz="2000" dirty="0"/>
              <a:t>Unique job postings (June 2021): 3,878</a:t>
            </a:r>
            <a:endParaRPr lang="en-GB" dirty="0"/>
          </a:p>
        </p:txBody>
      </p:sp>
      <p:pic>
        <p:nvPicPr>
          <p:cNvPr id="6" name="Picture 5">
            <a:extLst>
              <a:ext uri="{FF2B5EF4-FFF2-40B4-BE49-F238E27FC236}">
                <a16:creationId xmlns:a16="http://schemas.microsoft.com/office/drawing/2014/main" id="{1CD138CD-E60B-40AB-8B74-0CA2614F57BF}"/>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5471859" y="1125538"/>
            <a:ext cx="5845429" cy="2304000"/>
          </a:xfrm>
          <a:prstGeom prst="rect">
            <a:avLst/>
          </a:prstGeom>
        </p:spPr>
      </p:pic>
      <p:pic>
        <p:nvPicPr>
          <p:cNvPr id="9" name="Picture 8">
            <a:extLst>
              <a:ext uri="{FF2B5EF4-FFF2-40B4-BE49-F238E27FC236}">
                <a16:creationId xmlns:a16="http://schemas.microsoft.com/office/drawing/2014/main" id="{C311FF84-062C-4F54-8364-8722A5AE9441}"/>
              </a:ext>
            </a:extLst>
          </p:cNvPr>
          <p:cNvPicPr>
            <a:picLocks/>
          </p:cNvPicPr>
          <p:nvPr/>
        </p:nvPicPr>
        <p:blipFill rotWithShape="1">
          <a:blip r:embed="rId3">
            <a:extLst>
              <a:ext uri="{28A0092B-C50C-407E-A947-70E740481C1C}">
                <a14:useLocalDpi xmlns:a14="http://schemas.microsoft.com/office/drawing/2010/main" val="0"/>
              </a:ext>
            </a:extLst>
          </a:blip>
          <a:srcRect t="12966"/>
          <a:stretch/>
        </p:blipFill>
        <p:spPr>
          <a:xfrm>
            <a:off x="838200" y="3429000"/>
            <a:ext cx="5252400" cy="3060699"/>
          </a:xfrm>
          <a:prstGeom prst="rect">
            <a:avLst/>
          </a:prstGeom>
        </p:spPr>
      </p:pic>
      <p:pic>
        <p:nvPicPr>
          <p:cNvPr id="11" name="Picture 10">
            <a:extLst>
              <a:ext uri="{FF2B5EF4-FFF2-40B4-BE49-F238E27FC236}">
                <a16:creationId xmlns:a16="http://schemas.microsoft.com/office/drawing/2014/main" id="{CE8E17F9-92A4-4245-82A1-9A58395B162C}"/>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090600" y="3429000"/>
            <a:ext cx="5226688" cy="3060699"/>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June 2022</a:t>
            </a:r>
          </a:p>
        </p:txBody>
      </p:sp>
    </p:spTree>
    <p:extLst>
      <p:ext uri="{BB962C8B-B14F-4D97-AF65-F5344CB8AC3E}">
        <p14:creationId xmlns:p14="http://schemas.microsoft.com/office/powerpoint/2010/main" val="21192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847825" y="1148353"/>
            <a:ext cx="5248176" cy="2234208"/>
          </a:xfrm>
        </p:spPr>
        <p:txBody>
          <a:bodyPr>
            <a:normAutofit fontScale="92500" lnSpcReduction="10000"/>
          </a:bodyPr>
          <a:lstStyle/>
          <a:p>
            <a:pPr marL="0" indent="0">
              <a:lnSpc>
                <a:spcPct val="100000"/>
              </a:lnSpc>
              <a:spcBef>
                <a:spcPts val="0"/>
              </a:spcBef>
              <a:buNone/>
            </a:pPr>
            <a:r>
              <a:rPr lang="en-GB" sz="1800" i="0" dirty="0">
                <a:solidFill>
                  <a:srgbClr val="333333"/>
                </a:solidFill>
                <a:effectLst/>
              </a:rPr>
              <a:t>The war in Ukraine has triggered a cost-of-living crisis, affecting people worldwide. When coupled with China’s zero-COVID policy, the war has set the global economy on a course of slower growth and rising inflation - a situation not seen since the 1970s. Rising inflation, largely driven by steep increases in the price of energy and food, is causing hardship for low-income </a:t>
            </a:r>
            <a:r>
              <a:rPr lang="en-GB" sz="1800" dirty="0">
                <a:solidFill>
                  <a:srgbClr val="333333"/>
                </a:solidFill>
              </a:rPr>
              <a:t>earners</a:t>
            </a:r>
            <a:r>
              <a:rPr lang="en-GB" sz="1800" i="0" dirty="0">
                <a:solidFill>
                  <a:srgbClr val="333333"/>
                </a:solidFill>
                <a:effectLst/>
              </a:rPr>
              <a:t> and raising serious food security risks in the world’s poorest economies.</a:t>
            </a:r>
            <a:endParaRPr lang="en-US" sz="6400" b="1" i="0" dirty="0">
              <a:solidFill>
                <a:srgbClr val="333333"/>
              </a:solidFill>
              <a:effectLst/>
            </a:endParaRPr>
          </a:p>
        </p:txBody>
      </p:sp>
      <p:sp>
        <p:nvSpPr>
          <p:cNvPr id="13" name="TextBox 12">
            <a:extLst>
              <a:ext uri="{FF2B5EF4-FFF2-40B4-BE49-F238E27FC236}">
                <a16:creationId xmlns:a16="http://schemas.microsoft.com/office/drawing/2014/main" id="{052F35CF-041A-45BC-BD84-538FE88CA84D}"/>
              </a:ext>
            </a:extLst>
          </p:cNvPr>
          <p:cNvSpPr txBox="1"/>
          <p:nvPr/>
        </p:nvSpPr>
        <p:spPr>
          <a:xfrm>
            <a:off x="839788" y="3421228"/>
            <a:ext cx="5248174" cy="400110"/>
          </a:xfrm>
          <a:prstGeom prst="rect">
            <a:avLst/>
          </a:prstGeom>
          <a:noFill/>
        </p:spPr>
        <p:txBody>
          <a:bodyPr wrap="square" rtlCol="0">
            <a:spAutoFit/>
          </a:bodyPr>
          <a:lstStyle/>
          <a:p>
            <a:r>
              <a:rPr lang="en-GB" sz="2000" b="1" dirty="0"/>
              <a:t>Inflationary pressures have intensified</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847627" y="374553"/>
            <a:ext cx="10504586" cy="750986"/>
          </a:xfrm>
        </p:spPr>
        <p:txBody>
          <a:bodyPr>
            <a:normAutofit fontScale="90000"/>
          </a:bodyPr>
          <a:lstStyle/>
          <a:p>
            <a:r>
              <a:rPr lang="en-GB" sz="2000" dirty="0"/>
              <a:t>June 2022</a:t>
            </a:r>
            <a:br>
              <a:rPr lang="en-GB" sz="2000" dirty="0"/>
            </a:br>
            <a:r>
              <a:rPr lang="en-GB" dirty="0"/>
              <a:t>Global Economic Outlook</a:t>
            </a:r>
          </a:p>
        </p:txBody>
      </p:sp>
      <p:pic>
        <p:nvPicPr>
          <p:cNvPr id="6" name="图片 5">
            <a:extLst>
              <a:ext uri="{FF2B5EF4-FFF2-40B4-BE49-F238E27FC236}">
                <a16:creationId xmlns:a16="http://schemas.microsoft.com/office/drawing/2014/main" id="{244096DF-0D7D-F33F-EC3B-FF7723D043B9}"/>
              </a:ext>
            </a:extLst>
          </p:cNvPr>
          <p:cNvPicPr>
            <a:picLocks noChangeAspect="1"/>
          </p:cNvPicPr>
          <p:nvPr/>
        </p:nvPicPr>
        <p:blipFill rotWithShape="1">
          <a:blip r:embed="rId3">
            <a:extLst>
              <a:ext uri="{28A0092B-C50C-407E-A947-70E740481C1C}">
                <a14:useLocalDpi xmlns:a14="http://schemas.microsoft.com/office/drawing/2010/main" val="0"/>
              </a:ext>
            </a:extLst>
          </a:blip>
          <a:srcRect b="5765"/>
          <a:stretch/>
        </p:blipFill>
        <p:spPr>
          <a:xfrm>
            <a:off x="6104038" y="1125538"/>
            <a:ext cx="6087962" cy="5054925"/>
          </a:xfrm>
          <a:prstGeom prst="rect">
            <a:avLst/>
          </a:prstGeom>
        </p:spPr>
      </p:pic>
      <p:sp>
        <p:nvSpPr>
          <p:cNvPr id="17" name="文本框 16">
            <a:extLst>
              <a:ext uri="{FF2B5EF4-FFF2-40B4-BE49-F238E27FC236}">
                <a16:creationId xmlns:a16="http://schemas.microsoft.com/office/drawing/2014/main" id="{AAAA3BD7-7DF0-10B6-EF38-B9FA97240EB8}"/>
              </a:ext>
            </a:extLst>
          </p:cNvPr>
          <p:cNvSpPr txBox="1"/>
          <p:nvPr/>
        </p:nvSpPr>
        <p:spPr>
          <a:xfrm>
            <a:off x="847627" y="3860005"/>
            <a:ext cx="5240335" cy="2446824"/>
          </a:xfrm>
          <a:prstGeom prst="rect">
            <a:avLst/>
          </a:prstGeom>
          <a:noFill/>
        </p:spPr>
        <p:txBody>
          <a:bodyPr wrap="square">
            <a:spAutoFit/>
          </a:bodyPr>
          <a:lstStyle/>
          <a:p>
            <a:pPr algn="l"/>
            <a:r>
              <a:rPr lang="en-GB" sz="1700" b="0" i="0" dirty="0">
                <a:solidFill>
                  <a:srgbClr val="333333"/>
                </a:solidFill>
                <a:effectLst/>
              </a:rPr>
              <a:t>The </a:t>
            </a:r>
            <a:r>
              <a:rPr lang="en-GB" sz="1700" dirty="0">
                <a:solidFill>
                  <a:srgbClr val="333333"/>
                </a:solidFill>
              </a:rPr>
              <a:t>latest</a:t>
            </a:r>
            <a:r>
              <a:rPr lang="en-GB" sz="1700" b="0" i="0" dirty="0">
                <a:solidFill>
                  <a:srgbClr val="333333"/>
                </a:solidFill>
                <a:effectLst/>
              </a:rPr>
              <a:t> OECD projections show global impact the war is having on inflation, which has already reached a 40 year high in Germany, the United Kingdom and the United States. A gradual reduction </a:t>
            </a:r>
            <a:r>
              <a:rPr lang="en-GB" sz="1700" dirty="0">
                <a:solidFill>
                  <a:srgbClr val="333333"/>
                </a:solidFill>
              </a:rPr>
              <a:t>in</a:t>
            </a:r>
            <a:r>
              <a:rPr lang="en-GB" sz="1700" b="0" i="0" dirty="0">
                <a:solidFill>
                  <a:srgbClr val="333333"/>
                </a:solidFill>
                <a:effectLst/>
              </a:rPr>
              <a:t> supply chain and commodity price pressures and the impact of rising interest rates should begin to be felt through 2023, but core inflation is nonetheless projected to remain at or above central bank objectives in many major economies at year-end.</a:t>
            </a:r>
          </a:p>
        </p:txBody>
      </p:sp>
      <p:sp>
        <p:nvSpPr>
          <p:cNvPr id="7" name="TextBox 6">
            <a:extLst>
              <a:ext uri="{FF2B5EF4-FFF2-40B4-BE49-F238E27FC236}">
                <a16:creationId xmlns:a16="http://schemas.microsoft.com/office/drawing/2014/main" id="{8ADBCED4-EC06-6DA0-E2DA-E6820C8C8F4E}"/>
              </a:ext>
            </a:extLst>
          </p:cNvPr>
          <p:cNvSpPr txBox="1"/>
          <p:nvPr/>
        </p:nvSpPr>
        <p:spPr>
          <a:xfrm>
            <a:off x="9609688" y="6483447"/>
            <a:ext cx="2582312" cy="369332"/>
          </a:xfrm>
          <a:prstGeom prst="rect">
            <a:avLst/>
          </a:prstGeom>
          <a:noFill/>
        </p:spPr>
        <p:txBody>
          <a:bodyPr wrap="square" rtlCol="0">
            <a:spAutoFit/>
          </a:bodyPr>
          <a:lstStyle/>
          <a:p>
            <a:pPr algn="r"/>
            <a:r>
              <a:rPr lang="en-US" sz="1800" dirty="0">
                <a:solidFill>
                  <a:srgbClr val="333333"/>
                </a:solidFill>
              </a:rPr>
              <a:t> </a:t>
            </a:r>
            <a:r>
              <a:rPr lang="en-US" sz="1800" b="1" i="0" dirty="0">
                <a:solidFill>
                  <a:srgbClr val="333333"/>
                </a:solidFill>
                <a:effectLst/>
                <a:hlinkClick r:id="rId4"/>
              </a:rPr>
              <a:t>Source: </a:t>
            </a:r>
            <a:r>
              <a:rPr lang="en-US" b="1" i="0" dirty="0">
                <a:solidFill>
                  <a:srgbClr val="333333"/>
                </a:solidFill>
                <a:effectLst/>
                <a:hlinkClick r:id="rId4"/>
              </a:rPr>
              <a:t>OECD, June</a:t>
            </a:r>
            <a:r>
              <a:rPr lang="en-US" sz="1800" b="1" i="0" dirty="0">
                <a:solidFill>
                  <a:srgbClr val="333333"/>
                </a:solidFill>
                <a:effectLst/>
                <a:hlinkClick r:id="rId4"/>
              </a:rPr>
              <a:t> 2022</a:t>
            </a:r>
            <a:endParaRPr lang="en-GB" dirty="0"/>
          </a:p>
        </p:txBody>
      </p:sp>
    </p:spTree>
    <p:extLst>
      <p:ext uri="{BB962C8B-B14F-4D97-AF65-F5344CB8AC3E}">
        <p14:creationId xmlns:p14="http://schemas.microsoft.com/office/powerpoint/2010/main" val="412221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D3CCAE-CB75-37CF-D78E-4167E18BE3B2}"/>
              </a:ext>
            </a:extLst>
          </p:cNvPr>
          <p:cNvPicPr>
            <a:picLocks noChangeAspect="1"/>
          </p:cNvPicPr>
          <p:nvPr/>
        </p:nvPicPr>
        <p:blipFill rotWithShape="1">
          <a:blip r:embed="rId3">
            <a:extLst>
              <a:ext uri="{28A0092B-C50C-407E-A947-70E740481C1C}">
                <a14:useLocalDpi xmlns:a14="http://schemas.microsoft.com/office/drawing/2010/main" val="0"/>
              </a:ext>
            </a:extLst>
          </a:blip>
          <a:srcRect b="7267"/>
          <a:stretch/>
        </p:blipFill>
        <p:spPr>
          <a:xfrm>
            <a:off x="852275" y="1566682"/>
            <a:ext cx="6433896" cy="4637170"/>
          </a:xfrm>
          <a:prstGeom prst="rect">
            <a:avLst/>
          </a:prstGeom>
        </p:spPr>
      </p:pic>
      <p:sp>
        <p:nvSpPr>
          <p:cNvPr id="11" name="TextBox 10">
            <a:extLst>
              <a:ext uri="{FF2B5EF4-FFF2-40B4-BE49-F238E27FC236}">
                <a16:creationId xmlns:a16="http://schemas.microsoft.com/office/drawing/2014/main" id="{80ACA460-1E29-8B20-6E1F-0683C0AA5133}"/>
              </a:ext>
            </a:extLst>
          </p:cNvPr>
          <p:cNvSpPr txBox="1"/>
          <p:nvPr/>
        </p:nvSpPr>
        <p:spPr>
          <a:xfrm>
            <a:off x="7563494" y="1125538"/>
            <a:ext cx="4338219" cy="5078313"/>
          </a:xfrm>
          <a:prstGeom prst="rect">
            <a:avLst/>
          </a:prstGeom>
          <a:noFill/>
        </p:spPr>
        <p:txBody>
          <a:bodyPr wrap="square" rtlCol="0">
            <a:spAutoFit/>
          </a:bodyPr>
          <a:lstStyle/>
          <a:p>
            <a:pPr algn="l"/>
            <a:r>
              <a:rPr lang="en-GB" b="0" i="0" dirty="0">
                <a:solidFill>
                  <a:srgbClr val="333333"/>
                </a:solidFill>
                <a:effectLst/>
              </a:rPr>
              <a:t>Russia and Ukraine are important suppliers in many commodity markets. Together they accounted for about 30% of global wheat exports, 20% for corn, mineral fertilisers and natural gas, and 11% for oil. Prices for these commodities increased sharply after the onset of the war.</a:t>
            </a:r>
          </a:p>
          <a:p>
            <a:pPr algn="l"/>
            <a:endParaRPr lang="en-GB" b="0" i="0" dirty="0">
              <a:solidFill>
                <a:srgbClr val="333333"/>
              </a:solidFill>
              <a:effectLst/>
            </a:endParaRPr>
          </a:p>
          <a:p>
            <a:pPr algn="l"/>
            <a:r>
              <a:rPr lang="en-GB" b="0" i="0" dirty="0">
                <a:solidFill>
                  <a:srgbClr val="333333"/>
                </a:solidFill>
                <a:effectLst/>
              </a:rPr>
              <a:t>Without action, there is high risk of a food crisis. Supply disruptions are rising, particularly threatening low-income countries that are highly dependent on Russia and Ukraine for basic food staples. With public budgets stretched by two years of the pandemic, these countries could struggle to provide food and energy at affordable rates to their populations, risking famine and social unrest.</a:t>
            </a:r>
          </a:p>
        </p:txBody>
      </p:sp>
      <p:sp>
        <p:nvSpPr>
          <p:cNvPr id="13" name="TextBox 12">
            <a:extLst>
              <a:ext uri="{FF2B5EF4-FFF2-40B4-BE49-F238E27FC236}">
                <a16:creationId xmlns:a16="http://schemas.microsoft.com/office/drawing/2014/main" id="{052F35CF-041A-45BC-BD84-538FE88CA84D}"/>
              </a:ext>
            </a:extLst>
          </p:cNvPr>
          <p:cNvSpPr txBox="1"/>
          <p:nvPr/>
        </p:nvSpPr>
        <p:spPr>
          <a:xfrm>
            <a:off x="852275" y="1166571"/>
            <a:ext cx="7007437" cy="338554"/>
          </a:xfrm>
          <a:prstGeom prst="rect">
            <a:avLst/>
          </a:prstGeom>
          <a:noFill/>
        </p:spPr>
        <p:txBody>
          <a:bodyPr wrap="square" rtlCol="0">
            <a:spAutoFit/>
          </a:bodyPr>
          <a:lstStyle/>
          <a:p>
            <a:pPr algn="l"/>
            <a:r>
              <a:rPr lang="en-GB" sz="1600" b="1" i="0" dirty="0">
                <a:solidFill>
                  <a:srgbClr val="333333"/>
                </a:solidFill>
                <a:effectLst/>
              </a:rPr>
              <a:t>The cost of living crisis will cause further economic hardship unless addressed</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847627" y="374553"/>
            <a:ext cx="10504586" cy="750986"/>
          </a:xfrm>
        </p:spPr>
        <p:txBody>
          <a:bodyPr>
            <a:normAutofit fontScale="90000"/>
          </a:bodyPr>
          <a:lstStyle/>
          <a:p>
            <a:r>
              <a:rPr lang="en-GB" sz="2000" dirty="0"/>
              <a:t>June 2022</a:t>
            </a:r>
            <a:br>
              <a:rPr lang="en-GB" sz="2000" dirty="0"/>
            </a:br>
            <a:r>
              <a:rPr lang="en-GB" dirty="0"/>
              <a:t>Global Economic Outlook</a:t>
            </a:r>
          </a:p>
        </p:txBody>
      </p:sp>
      <p:sp>
        <p:nvSpPr>
          <p:cNvPr id="7" name="TextBox 6">
            <a:extLst>
              <a:ext uri="{FF2B5EF4-FFF2-40B4-BE49-F238E27FC236}">
                <a16:creationId xmlns:a16="http://schemas.microsoft.com/office/drawing/2014/main" id="{6AD14CE3-CFE5-E22C-F00D-8C9CC849FE6B}"/>
              </a:ext>
            </a:extLst>
          </p:cNvPr>
          <p:cNvSpPr txBox="1"/>
          <p:nvPr/>
        </p:nvSpPr>
        <p:spPr>
          <a:xfrm>
            <a:off x="9609688" y="6488668"/>
            <a:ext cx="2582312" cy="369332"/>
          </a:xfrm>
          <a:prstGeom prst="rect">
            <a:avLst/>
          </a:prstGeom>
          <a:noFill/>
        </p:spPr>
        <p:txBody>
          <a:bodyPr wrap="square" rtlCol="0">
            <a:spAutoFit/>
          </a:bodyPr>
          <a:lstStyle/>
          <a:p>
            <a:pPr algn="r"/>
            <a:r>
              <a:rPr lang="en-US" sz="1800" dirty="0">
                <a:solidFill>
                  <a:srgbClr val="333333"/>
                </a:solidFill>
              </a:rPr>
              <a:t> </a:t>
            </a:r>
            <a:r>
              <a:rPr lang="en-US" sz="1800" b="1" i="0" dirty="0">
                <a:solidFill>
                  <a:srgbClr val="333333"/>
                </a:solidFill>
                <a:effectLst/>
                <a:hlinkClick r:id="rId4"/>
              </a:rPr>
              <a:t>Source: </a:t>
            </a:r>
            <a:r>
              <a:rPr lang="en-US" b="1" i="0" dirty="0">
                <a:solidFill>
                  <a:srgbClr val="333333"/>
                </a:solidFill>
                <a:effectLst/>
                <a:hlinkClick r:id="rId4"/>
              </a:rPr>
              <a:t>OECD, June</a:t>
            </a:r>
            <a:r>
              <a:rPr lang="en-US" sz="1800" b="1" i="0" dirty="0">
                <a:solidFill>
                  <a:srgbClr val="333333"/>
                </a:solidFill>
                <a:effectLst/>
                <a:hlinkClick r:id="rId4"/>
              </a:rPr>
              <a:t> 2022</a:t>
            </a:r>
            <a:endParaRPr lang="en-GB" dirty="0"/>
          </a:p>
        </p:txBody>
      </p:sp>
    </p:spTree>
    <p:extLst>
      <p:ext uri="{BB962C8B-B14F-4D97-AF65-F5344CB8AC3E}">
        <p14:creationId xmlns:p14="http://schemas.microsoft.com/office/powerpoint/2010/main" val="110247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a:xfrm>
            <a:off x="847627" y="374553"/>
            <a:ext cx="10504586" cy="750986"/>
          </a:xfrm>
        </p:spPr>
        <p:txBody>
          <a:bodyPr>
            <a:normAutofit fontScale="90000"/>
          </a:bodyPr>
          <a:lstStyle/>
          <a:p>
            <a:r>
              <a:rPr lang="en-GB" sz="2000" dirty="0"/>
              <a:t>Global Economy</a:t>
            </a:r>
            <a:br>
              <a:rPr lang="en-GB" sz="2000" dirty="0"/>
            </a:br>
            <a:r>
              <a:rPr lang="en-GB" dirty="0"/>
              <a:t>OECD GDP Tracker</a:t>
            </a:r>
          </a:p>
        </p:txBody>
      </p:sp>
      <p:pic>
        <p:nvPicPr>
          <p:cNvPr id="8" name="Picture 7">
            <a:extLst>
              <a:ext uri="{FF2B5EF4-FFF2-40B4-BE49-F238E27FC236}">
                <a16:creationId xmlns:a16="http://schemas.microsoft.com/office/drawing/2014/main" id="{71001F84-1F3A-4961-9D0F-F14C89C40EC8}"/>
              </a:ext>
            </a:extLst>
          </p:cNvPr>
          <p:cNvPicPr>
            <a:picLocks/>
          </p:cNvPicPr>
          <p:nvPr/>
        </p:nvPicPr>
        <p:blipFill rotWithShape="1">
          <a:blip r:embed="rId3">
            <a:extLst>
              <a:ext uri="{28A0092B-C50C-407E-A947-70E740481C1C}">
                <a14:useLocalDpi xmlns:a14="http://schemas.microsoft.com/office/drawing/2010/main" val="0"/>
              </a:ext>
            </a:extLst>
          </a:blip>
          <a:srcRect b="14491"/>
          <a:stretch/>
        </p:blipFill>
        <p:spPr>
          <a:xfrm>
            <a:off x="6924675" y="1968500"/>
            <a:ext cx="4819273" cy="1460500"/>
          </a:xfrm>
          <a:prstGeom prst="rect">
            <a:avLst/>
          </a:prstGeom>
        </p:spPr>
      </p:pic>
      <p:pic>
        <p:nvPicPr>
          <p:cNvPr id="11" name="Picture 10">
            <a:extLst>
              <a:ext uri="{FF2B5EF4-FFF2-40B4-BE49-F238E27FC236}">
                <a16:creationId xmlns:a16="http://schemas.microsoft.com/office/drawing/2014/main" id="{8A63CB9A-0D16-4BBC-A2F8-1F842244BC7A}"/>
              </a:ext>
            </a:extLst>
          </p:cNvPr>
          <p:cNvPicPr>
            <a:picLocks/>
          </p:cNvPicPr>
          <p:nvPr/>
        </p:nvPicPr>
        <p:blipFill rotWithShape="1">
          <a:blip r:embed="rId4">
            <a:extLst>
              <a:ext uri="{28A0092B-C50C-407E-A947-70E740481C1C}">
                <a14:useLocalDpi xmlns:a14="http://schemas.microsoft.com/office/drawing/2010/main" val="0"/>
              </a:ext>
            </a:extLst>
          </a:blip>
          <a:srcRect b="14654"/>
          <a:stretch/>
        </p:blipFill>
        <p:spPr>
          <a:xfrm>
            <a:off x="6934102" y="377727"/>
            <a:ext cx="4809846" cy="1583999"/>
          </a:xfrm>
          <a:prstGeom prst="rect">
            <a:avLst/>
          </a:prstGeom>
        </p:spPr>
      </p:pic>
      <p:pic>
        <p:nvPicPr>
          <p:cNvPr id="14" name="Picture 13">
            <a:extLst>
              <a:ext uri="{FF2B5EF4-FFF2-40B4-BE49-F238E27FC236}">
                <a16:creationId xmlns:a16="http://schemas.microsoft.com/office/drawing/2014/main" id="{46C11CF1-FAD9-48C0-B6CF-D4C49E71CAD7}"/>
              </a:ext>
            </a:extLst>
          </p:cNvPr>
          <p:cNvPicPr>
            <a:picLocks/>
          </p:cNvPicPr>
          <p:nvPr/>
        </p:nvPicPr>
        <p:blipFill rotWithShape="1">
          <a:blip r:embed="rId5">
            <a:extLst>
              <a:ext uri="{28A0092B-C50C-407E-A947-70E740481C1C}">
                <a14:useLocalDpi xmlns:a14="http://schemas.microsoft.com/office/drawing/2010/main" val="0"/>
              </a:ext>
            </a:extLst>
          </a:blip>
          <a:srcRect b="14953"/>
          <a:stretch/>
        </p:blipFill>
        <p:spPr>
          <a:xfrm>
            <a:off x="6942796" y="3438426"/>
            <a:ext cx="4801151" cy="1584000"/>
          </a:xfrm>
          <a:prstGeom prst="rect">
            <a:avLst/>
          </a:prstGeom>
        </p:spPr>
      </p:pic>
      <p:pic>
        <p:nvPicPr>
          <p:cNvPr id="10" name="Picture 9">
            <a:extLst>
              <a:ext uri="{FF2B5EF4-FFF2-40B4-BE49-F238E27FC236}">
                <a16:creationId xmlns:a16="http://schemas.microsoft.com/office/drawing/2014/main" id="{5CCA9E10-5C6B-1535-6487-3303C3BD5E20}"/>
              </a:ext>
            </a:extLst>
          </p:cNvPr>
          <p:cNvPicPr>
            <a:picLocks/>
          </p:cNvPicPr>
          <p:nvPr/>
        </p:nvPicPr>
        <p:blipFill rotWithShape="1">
          <a:blip r:embed="rId6">
            <a:extLst>
              <a:ext uri="{28A0092B-C50C-407E-A947-70E740481C1C}">
                <a14:useLocalDpi xmlns:a14="http://schemas.microsoft.com/office/drawing/2010/main" val="0"/>
              </a:ext>
            </a:extLst>
          </a:blip>
          <a:srcRect b="16804"/>
          <a:stretch/>
        </p:blipFill>
        <p:spPr>
          <a:xfrm>
            <a:off x="845233" y="3957783"/>
            <a:ext cx="6073303" cy="2513801"/>
          </a:xfrm>
          <a:prstGeom prst="rect">
            <a:avLst/>
          </a:prstGeom>
        </p:spPr>
      </p:pic>
      <p:pic>
        <p:nvPicPr>
          <p:cNvPr id="12" name="Picture 11">
            <a:extLst>
              <a:ext uri="{FF2B5EF4-FFF2-40B4-BE49-F238E27FC236}">
                <a16:creationId xmlns:a16="http://schemas.microsoft.com/office/drawing/2014/main" id="{B3FB9633-F96B-3ADF-D432-106600328689}"/>
              </a:ext>
            </a:extLst>
          </p:cNvPr>
          <p:cNvPicPr>
            <a:picLocks/>
          </p:cNvPicPr>
          <p:nvPr/>
        </p:nvPicPr>
        <p:blipFill rotWithShape="1">
          <a:blip r:embed="rId7">
            <a:extLst>
              <a:ext uri="{28A0092B-C50C-407E-A947-70E740481C1C}">
                <a14:useLocalDpi xmlns:a14="http://schemas.microsoft.com/office/drawing/2010/main" val="0"/>
              </a:ext>
            </a:extLst>
          </a:blip>
          <a:srcRect b="13577"/>
          <a:stretch/>
        </p:blipFill>
        <p:spPr>
          <a:xfrm>
            <a:off x="6942796" y="5022426"/>
            <a:ext cx="4819272" cy="1680032"/>
          </a:xfrm>
          <a:prstGeom prst="rect">
            <a:avLst/>
          </a:prstGeom>
        </p:spPr>
      </p:pic>
      <p:pic>
        <p:nvPicPr>
          <p:cNvPr id="5" name="Picture 4">
            <a:extLst>
              <a:ext uri="{FF2B5EF4-FFF2-40B4-BE49-F238E27FC236}">
                <a16:creationId xmlns:a16="http://schemas.microsoft.com/office/drawing/2014/main" id="{A0988458-1DB7-4F38-9C4D-0420E332EB39}"/>
              </a:ext>
            </a:extLst>
          </p:cNvPr>
          <p:cNvPicPr>
            <a:picLocks/>
          </p:cNvPicPr>
          <p:nvPr/>
        </p:nvPicPr>
        <p:blipFill rotWithShape="1">
          <a:blip r:embed="rId8">
            <a:extLst>
              <a:ext uri="{28A0092B-C50C-407E-A947-70E740481C1C}">
                <a14:useLocalDpi xmlns:a14="http://schemas.microsoft.com/office/drawing/2010/main" val="0"/>
              </a:ext>
            </a:extLst>
          </a:blip>
          <a:srcRect b="18065"/>
          <a:stretch/>
        </p:blipFill>
        <p:spPr>
          <a:xfrm>
            <a:off x="845646" y="1652063"/>
            <a:ext cx="6079028" cy="2305721"/>
          </a:xfrm>
          <a:prstGeom prst="rect">
            <a:avLst/>
          </a:prstGeom>
          <a:ln>
            <a:solidFill>
              <a:schemeClr val="tx1"/>
            </a:solidFill>
          </a:ln>
          <a:effectLst>
            <a:outerShdw blurRad="88900" dist="25400" dir="2700000" algn="tl" rotWithShape="0">
              <a:prstClr val="black">
                <a:alpha val="25000"/>
              </a:prstClr>
            </a:outerShdw>
          </a:effectLst>
        </p:spPr>
      </p:pic>
      <p:sp>
        <p:nvSpPr>
          <p:cNvPr id="13" name="TextBox 12">
            <a:extLst>
              <a:ext uri="{FF2B5EF4-FFF2-40B4-BE49-F238E27FC236}">
                <a16:creationId xmlns:a16="http://schemas.microsoft.com/office/drawing/2014/main" id="{70FB5A10-E6E9-09BD-1D9E-B6CC5A65676F}"/>
              </a:ext>
            </a:extLst>
          </p:cNvPr>
          <p:cNvSpPr txBox="1"/>
          <p:nvPr/>
        </p:nvSpPr>
        <p:spPr>
          <a:xfrm>
            <a:off x="846058" y="1128844"/>
            <a:ext cx="6079028" cy="523220"/>
          </a:xfrm>
          <a:prstGeom prst="rect">
            <a:avLst/>
          </a:prstGeom>
          <a:noFill/>
        </p:spPr>
        <p:txBody>
          <a:bodyPr wrap="square">
            <a:spAutoFit/>
          </a:bodyPr>
          <a:lstStyle/>
          <a:p>
            <a:r>
              <a:rPr lang="en-US" altLang="zh-CN" sz="1400" b="0" i="0" dirty="0">
                <a:effectLst/>
              </a:rPr>
              <a:t>The Weekly Tracker is an estimate of weekly GDP relative to the pre-crisis trend, which is proxied by the OECD Economic Outlook forecasts.</a:t>
            </a:r>
            <a:endParaRPr lang="en-GB" altLang="zh-CN" sz="1600" b="1" dirty="0"/>
          </a:p>
        </p:txBody>
      </p:sp>
      <p:sp>
        <p:nvSpPr>
          <p:cNvPr id="15" name="TextBox 14">
            <a:extLst>
              <a:ext uri="{FF2B5EF4-FFF2-40B4-BE49-F238E27FC236}">
                <a16:creationId xmlns:a16="http://schemas.microsoft.com/office/drawing/2014/main" id="{5F73031D-94F7-1DF4-96CC-0A93EBECF987}"/>
              </a:ext>
            </a:extLst>
          </p:cNvPr>
          <p:cNvSpPr txBox="1"/>
          <p:nvPr/>
        </p:nvSpPr>
        <p:spPr>
          <a:xfrm>
            <a:off x="8722154" y="6102252"/>
            <a:ext cx="2627720" cy="369332"/>
          </a:xfrm>
          <a:prstGeom prst="rect">
            <a:avLst/>
          </a:prstGeom>
          <a:noFill/>
        </p:spPr>
        <p:txBody>
          <a:bodyPr wrap="square">
            <a:spAutoFit/>
          </a:bodyPr>
          <a:lstStyle/>
          <a:p>
            <a:pPr algn="r"/>
            <a:r>
              <a:rPr lang="en-US" altLang="zh-CN" sz="1800" b="1" dirty="0">
                <a:solidFill>
                  <a:srgbClr val="333333"/>
                </a:solidFill>
                <a:hlinkClick r:id="rId9"/>
              </a:rPr>
              <a:t>Source: OECD, June 2022</a:t>
            </a:r>
            <a:endParaRPr lang="en-GB" altLang="zh-CN" sz="1800" b="1" dirty="0"/>
          </a:p>
        </p:txBody>
      </p:sp>
    </p:spTree>
    <p:extLst>
      <p:ext uri="{BB962C8B-B14F-4D97-AF65-F5344CB8AC3E}">
        <p14:creationId xmlns:p14="http://schemas.microsoft.com/office/powerpoint/2010/main" val="7786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838200" y="365126"/>
            <a:ext cx="10515600" cy="760412"/>
          </a:xfrm>
        </p:spPr>
        <p:txBody>
          <a:bodyPr>
            <a:noAutofit/>
          </a:bodyPr>
          <a:lstStyle/>
          <a:p>
            <a:r>
              <a:rPr lang="en-GB" dirty="0"/>
              <a:t>UK GDP is projected to increase in 2022</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8637224" y="1265599"/>
            <a:ext cx="3554776" cy="3391378"/>
          </a:xfrm>
        </p:spPr>
        <p:txBody>
          <a:bodyPr>
            <a:noAutofit/>
          </a:bodyPr>
          <a:lstStyle/>
          <a:p>
            <a:pPr marL="0" indent="0">
              <a:lnSpc>
                <a:spcPct val="100000"/>
              </a:lnSpc>
              <a:buNone/>
            </a:pPr>
            <a:r>
              <a:rPr lang="en-US" sz="2000" b="0" i="0" dirty="0">
                <a:solidFill>
                  <a:srgbClr val="333333"/>
                </a:solidFill>
                <a:effectLst/>
              </a:rPr>
              <a:t>Private consumption is expected to slow as rising prices erode households’ income. Public investment will weaken in 2022 as supply bottlenecks hamper the implementation of planned investment but is set to rise again in 2023 as these effects subside. A tight labour market will help to keep unemployment low.</a:t>
            </a:r>
            <a:endParaRPr lang="en-US" sz="2000" b="1" dirty="0"/>
          </a:p>
        </p:txBody>
      </p:sp>
      <p:sp>
        <p:nvSpPr>
          <p:cNvPr id="7" name="TextBox 6">
            <a:extLst>
              <a:ext uri="{FF2B5EF4-FFF2-40B4-BE49-F238E27FC236}">
                <a16:creationId xmlns:a16="http://schemas.microsoft.com/office/drawing/2014/main" id="{2CF09552-6547-53F4-DA32-885225DB8E4B}"/>
              </a:ext>
            </a:extLst>
          </p:cNvPr>
          <p:cNvSpPr txBox="1"/>
          <p:nvPr/>
        </p:nvSpPr>
        <p:spPr>
          <a:xfrm>
            <a:off x="9606708" y="6079383"/>
            <a:ext cx="2585292" cy="382774"/>
          </a:xfrm>
          <a:prstGeom prst="rect">
            <a:avLst/>
          </a:prstGeom>
          <a:noFill/>
        </p:spPr>
        <p:txBody>
          <a:bodyPr wrap="square">
            <a:spAutoFit/>
          </a:bodyPr>
          <a:lstStyle/>
          <a:p>
            <a:pPr algn="r"/>
            <a:r>
              <a:rPr lang="en-US" sz="1800" b="1" dirty="0"/>
              <a:t> Source: </a:t>
            </a:r>
            <a:r>
              <a:rPr lang="en-US" sz="1800" b="1" dirty="0">
                <a:hlinkClick r:id="rId3"/>
              </a:rPr>
              <a:t>OECD, June 2022</a:t>
            </a:r>
            <a:endParaRPr lang="en-GB" dirty="0"/>
          </a:p>
        </p:txBody>
      </p:sp>
      <p:pic>
        <p:nvPicPr>
          <p:cNvPr id="6" name="Picture 5" descr="Chart, line chart&#10;&#10;Description automatically generated">
            <a:extLst>
              <a:ext uri="{FF2B5EF4-FFF2-40B4-BE49-F238E27FC236}">
                <a16:creationId xmlns:a16="http://schemas.microsoft.com/office/drawing/2014/main" id="{B23434BA-45E1-497D-B221-42F070A32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5599"/>
            <a:ext cx="4164376" cy="3497391"/>
          </a:xfrm>
          <a:prstGeom prst="rect">
            <a:avLst/>
          </a:prstGeom>
        </p:spPr>
      </p:pic>
      <p:pic>
        <p:nvPicPr>
          <p:cNvPr id="10" name="Picture 9" descr="Chart, line chart&#10;&#10;Description automatically generated">
            <a:extLst>
              <a:ext uri="{FF2B5EF4-FFF2-40B4-BE49-F238E27FC236}">
                <a16:creationId xmlns:a16="http://schemas.microsoft.com/office/drawing/2014/main" id="{FE2640A8-4BFA-6166-D4D1-6C938D754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612" y="1265599"/>
            <a:ext cx="4164376" cy="3544881"/>
          </a:xfrm>
          <a:prstGeom prst="rect">
            <a:avLst/>
          </a:prstGeom>
        </p:spPr>
      </p:pic>
      <p:sp>
        <p:nvSpPr>
          <p:cNvPr id="11" name="TextBox 10">
            <a:extLst>
              <a:ext uri="{FF2B5EF4-FFF2-40B4-BE49-F238E27FC236}">
                <a16:creationId xmlns:a16="http://schemas.microsoft.com/office/drawing/2014/main" id="{A800CF81-0EF9-6896-AC85-3F64CAFCF56A}"/>
              </a:ext>
            </a:extLst>
          </p:cNvPr>
          <p:cNvSpPr txBox="1"/>
          <p:nvPr/>
        </p:nvSpPr>
        <p:spPr>
          <a:xfrm>
            <a:off x="0" y="4937100"/>
            <a:ext cx="12192000" cy="1015663"/>
          </a:xfrm>
          <a:prstGeom prst="rect">
            <a:avLst/>
          </a:prstGeom>
          <a:noFill/>
        </p:spPr>
        <p:txBody>
          <a:bodyPr wrap="square" rtlCol="0">
            <a:spAutoFit/>
          </a:bodyPr>
          <a:lstStyle/>
          <a:p>
            <a:r>
              <a:rPr lang="en-US" sz="2000" b="1" i="0" dirty="0">
                <a:solidFill>
                  <a:srgbClr val="333333"/>
                </a:solidFill>
                <a:effectLst/>
              </a:rPr>
              <a:t>GDP</a:t>
            </a:r>
            <a:r>
              <a:rPr lang="en-US" sz="2000" b="0" i="0" dirty="0">
                <a:solidFill>
                  <a:srgbClr val="333333"/>
                </a:solidFill>
                <a:effectLst/>
              </a:rPr>
              <a:t> is projected to increase by </a:t>
            </a:r>
            <a:r>
              <a:rPr lang="en-US" sz="2000" b="1" i="0" dirty="0">
                <a:solidFill>
                  <a:srgbClr val="333333"/>
                </a:solidFill>
                <a:effectLst/>
              </a:rPr>
              <a:t>3.6% in 2022</a:t>
            </a:r>
            <a:r>
              <a:rPr lang="en-US" sz="2000" b="0" i="0" dirty="0">
                <a:solidFill>
                  <a:srgbClr val="333333"/>
                </a:solidFill>
                <a:effectLst/>
              </a:rPr>
              <a:t>, before stagnating in 2023. Inflation will keep rising and peak at over 10% at the end of 2022 due to continuing labour and supply shortages and high energy prices, before gradually declining to 4.7% by the end of 2023.</a:t>
            </a:r>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839788" y="365125"/>
            <a:ext cx="10515600" cy="795338"/>
          </a:xfrm>
        </p:spPr>
        <p:txBody>
          <a:bodyPr>
            <a:noAutofit/>
          </a:bodyPr>
          <a:lstStyle/>
          <a:p>
            <a:r>
              <a:rPr lang="en-US" sz="3200" dirty="0"/>
              <a:t>UK set to grow slower than every G20 economy except Russia</a:t>
            </a:r>
            <a:endParaRPr lang="en-GB" sz="3200" dirty="0"/>
          </a:p>
        </p:txBody>
      </p:sp>
      <p:sp>
        <p:nvSpPr>
          <p:cNvPr id="14" name="TextBox 13">
            <a:extLst>
              <a:ext uri="{FF2B5EF4-FFF2-40B4-BE49-F238E27FC236}">
                <a16:creationId xmlns:a16="http://schemas.microsoft.com/office/drawing/2014/main" id="{71FA8333-DFFE-B5D5-7918-CACBDE197835}"/>
              </a:ext>
            </a:extLst>
          </p:cNvPr>
          <p:cNvSpPr txBox="1"/>
          <p:nvPr/>
        </p:nvSpPr>
        <p:spPr>
          <a:xfrm>
            <a:off x="5838940" y="6492874"/>
            <a:ext cx="6353060" cy="369332"/>
          </a:xfrm>
          <a:prstGeom prst="rect">
            <a:avLst/>
          </a:prstGeom>
          <a:noFill/>
        </p:spPr>
        <p:txBody>
          <a:bodyPr wrap="square">
            <a:spAutoFit/>
          </a:bodyPr>
          <a:lstStyle/>
          <a:p>
            <a:pPr marL="0" indent="0" algn="r" fontAlgn="base">
              <a:buNone/>
            </a:pPr>
            <a:r>
              <a:rPr lang="en-US" sz="1800" b="1" dirty="0">
                <a:solidFill>
                  <a:srgbClr val="333333"/>
                </a:solidFill>
              </a:rPr>
              <a:t> Source: </a:t>
            </a:r>
            <a:r>
              <a:rPr lang="en-US" sz="1800" b="1" dirty="0">
                <a:solidFill>
                  <a:srgbClr val="333333"/>
                </a:solidFill>
                <a:hlinkClick r:id="rId3"/>
              </a:rPr>
              <a:t>New Statesmen, June 2022</a:t>
            </a:r>
            <a:endParaRPr lang="en-GB" sz="1800" b="1" dirty="0"/>
          </a:p>
        </p:txBody>
      </p:sp>
      <p:sp>
        <p:nvSpPr>
          <p:cNvPr id="13" name="TextBox 12">
            <a:extLst>
              <a:ext uri="{FF2B5EF4-FFF2-40B4-BE49-F238E27FC236}">
                <a16:creationId xmlns:a16="http://schemas.microsoft.com/office/drawing/2014/main" id="{09EFC61B-AD14-FC26-0032-693E1DA3B561}"/>
              </a:ext>
            </a:extLst>
          </p:cNvPr>
          <p:cNvSpPr txBox="1"/>
          <p:nvPr/>
        </p:nvSpPr>
        <p:spPr>
          <a:xfrm>
            <a:off x="0" y="1447348"/>
            <a:ext cx="6096000" cy="4708981"/>
          </a:xfrm>
          <a:prstGeom prst="rect">
            <a:avLst/>
          </a:prstGeom>
          <a:noFill/>
        </p:spPr>
        <p:txBody>
          <a:bodyPr wrap="square">
            <a:spAutoFit/>
          </a:bodyPr>
          <a:lstStyle/>
          <a:p>
            <a:pPr algn="l"/>
            <a:r>
              <a:rPr lang="en-US" sz="2000" b="0" i="0" dirty="0">
                <a:solidFill>
                  <a:srgbClr val="252524"/>
                </a:solidFill>
                <a:effectLst/>
                <a:latin typeface="Canela Text"/>
              </a:rPr>
              <a:t>The UK is forecast to have the lowest economic growth of any major economy bar Russia next year. These figures show that the economy will come close to recession, with 0.0 per cent growth in GDP projected compared with this year’s figures.</a:t>
            </a:r>
          </a:p>
          <a:p>
            <a:pPr algn="l"/>
            <a:endParaRPr lang="en-US" sz="2000" b="0" i="0" dirty="0">
              <a:solidFill>
                <a:srgbClr val="252524"/>
              </a:solidFill>
              <a:effectLst/>
              <a:latin typeface="Canela Text"/>
            </a:endParaRPr>
          </a:p>
          <a:p>
            <a:pPr algn="l"/>
            <a:r>
              <a:rPr lang="en-US" sz="2000" b="0" i="0" dirty="0">
                <a:solidFill>
                  <a:srgbClr val="252524"/>
                </a:solidFill>
                <a:effectLst/>
                <a:latin typeface="Canela Text"/>
              </a:rPr>
              <a:t>That is worse than every other nation in the G20 group of countries, which are forecast to record at least some economic growth. The exception is Russia, whose economy is expected to contract due to Western sanctions following its invasion of Ukraine.</a:t>
            </a:r>
          </a:p>
          <a:p>
            <a:pPr algn="l"/>
            <a:endParaRPr lang="en-US" sz="2000" dirty="0">
              <a:solidFill>
                <a:srgbClr val="252524"/>
              </a:solidFill>
              <a:latin typeface="Canela Text"/>
            </a:endParaRPr>
          </a:p>
          <a:p>
            <a:pPr algn="l"/>
            <a:r>
              <a:rPr lang="en-US" sz="2000" b="0" i="0" dirty="0">
                <a:solidFill>
                  <a:srgbClr val="252524"/>
                </a:solidFill>
                <a:effectLst/>
                <a:latin typeface="Canela Text"/>
              </a:rPr>
              <a:t>Russia’s invasion of Ukraine has cut expectations of growth across the world, with large increases in inflation across many advanced economies.</a:t>
            </a:r>
          </a:p>
        </p:txBody>
      </p:sp>
      <p:pic>
        <p:nvPicPr>
          <p:cNvPr id="4" name="Picture 3">
            <a:extLst>
              <a:ext uri="{FF2B5EF4-FFF2-40B4-BE49-F238E27FC236}">
                <a16:creationId xmlns:a16="http://schemas.microsoft.com/office/drawing/2014/main" id="{382CB287-DDD4-2FCB-59DE-9FD984A07C60}"/>
              </a:ext>
            </a:extLst>
          </p:cNvPr>
          <p:cNvPicPr>
            <a:picLocks noChangeAspect="1"/>
          </p:cNvPicPr>
          <p:nvPr/>
        </p:nvPicPr>
        <p:blipFill>
          <a:blip r:embed="rId4"/>
          <a:stretch>
            <a:fillRect/>
          </a:stretch>
        </p:blipFill>
        <p:spPr>
          <a:xfrm>
            <a:off x="6096000" y="1160463"/>
            <a:ext cx="6096000" cy="5282752"/>
          </a:xfrm>
          <a:prstGeom prst="rect">
            <a:avLst/>
          </a:prstGeom>
        </p:spPr>
      </p:pic>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SharedWithUsers>
    <TaxCatchAll xmlns="df15de35-5208-4006-b31e-64c99b3e6042" xsi:nil="true"/>
    <lcf76f155ced4ddcb4097134ff3c332f xmlns="887f3627-3362-4f0e-99fd-589162ca1cd8">
      <Terms xmlns="http://schemas.microsoft.com/office/infopath/2007/PartnerControls"/>
    </lcf76f155ced4ddcb4097134ff3c332f>
    <MediaLengthInSeconds xmlns="887f3627-3362-4f0e-99fd-589162ca1cd8" xsi:nil="true"/>
  </documentManagement>
</p:properties>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BE877253-F193-45D9-B18D-E848A7E49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A669E-19B7-4948-BF30-ADA8F9A55D35}">
  <ds:schemaRefs>
    <ds:schemaRef ds:uri="http://purl.org/dc/dcmitype/"/>
    <ds:schemaRef ds:uri="http://purl.org/dc/elements/1.1/"/>
    <ds:schemaRef ds:uri="http://www.w3.org/XML/1998/namespace"/>
    <ds:schemaRef ds:uri="http://schemas.microsoft.com/office/infopath/2007/PartnerControls"/>
    <ds:schemaRef ds:uri="http://purl.org/dc/terms/"/>
    <ds:schemaRef ds:uri="887f3627-3362-4f0e-99fd-589162ca1cd8"/>
    <ds:schemaRef ds:uri="http://schemas.microsoft.com/office/2006/documentManagement/types"/>
    <ds:schemaRef ds:uri="http://schemas.openxmlformats.org/package/2006/metadata/core-properties"/>
    <ds:schemaRef ds:uri="df15de35-5208-4006-b31e-64c99b3e604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75467</TotalTime>
  <Words>3740</Words>
  <Application>Microsoft Office PowerPoint</Application>
  <PresentationFormat>Widescreen</PresentationFormat>
  <Paragraphs>213</Paragraphs>
  <Slides>39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Canela Text</vt:lpstr>
      <vt:lpstr>Symbol</vt:lpstr>
      <vt:lpstr>Office Theme</vt:lpstr>
      <vt:lpstr>1_Office Theme</vt:lpstr>
      <vt:lpstr>Thames Valley Berkshire Monthly Economic Briefing</vt:lpstr>
      <vt:lpstr>2022 Refresh</vt:lpstr>
      <vt:lpstr>Key contents of this month’s briefing</vt:lpstr>
      <vt:lpstr>Global and National Economy</vt:lpstr>
      <vt:lpstr>June 2022 Global Economic Outlook</vt:lpstr>
      <vt:lpstr>June 2022 Global Economic Outlook</vt:lpstr>
      <vt:lpstr>Global Economy OECD GDP Tracker</vt:lpstr>
      <vt:lpstr>UK GDP is projected to increase in 2022</vt:lpstr>
      <vt:lpstr>UK set to grow slower than every G20 economy except Russia</vt:lpstr>
      <vt:lpstr>Monthly Spotlight: How do we create new jobs in a time of crisis? </vt:lpstr>
      <vt:lpstr>Monthly Spotlight: How do we create new jobs in a time of crisis? </vt:lpstr>
      <vt:lpstr>Monthly Spotlight: How do we create new jobs in a time of crisis? </vt:lpstr>
      <vt:lpstr>Monthly Spotlight: How do we create new jobs in a time of crisis? </vt:lpstr>
      <vt:lpstr>Monthly Spotlight: How do we create new jobs in a time of crisis? </vt:lpstr>
      <vt:lpstr>Employment in the UK Labour Force Survey – June 2022</vt:lpstr>
      <vt:lpstr>Economic and Labour Market Insight: Implications for Thames Valley Berkshire</vt:lpstr>
      <vt:lpstr>Claimant Count (Latest data - May 2022)</vt:lpstr>
      <vt:lpstr>Strategic Issues Ministers unveil plan to tackle airport crisis after fresh Heathrow disruption</vt:lpstr>
      <vt:lpstr>An important note on the EMSI figures contained on the following slides: 20, 24, 27, 30, 33, 36 and 39</vt:lpstr>
      <vt:lpstr>Remote working</vt:lpstr>
      <vt:lpstr>Local Profiles</vt:lpstr>
      <vt:lpstr>Bracknell Forest</vt:lpstr>
      <vt:lpstr>Unemployment figures and Notable Business News - June 2022</vt:lpstr>
      <vt:lpstr>Job posting analytics (EMSI, June 2022)</vt:lpstr>
      <vt:lpstr>Slough</vt:lpstr>
      <vt:lpstr>Unemployment figures and Notable Business News - June 2022</vt:lpstr>
      <vt:lpstr>Job posting analytics (EMSI, June 2022)</vt:lpstr>
      <vt:lpstr>Reading</vt:lpstr>
      <vt:lpstr>Unemployment figures and Notable Business News - June 2022</vt:lpstr>
      <vt:lpstr>Job posting analytics (EMSI, June 2022)</vt:lpstr>
      <vt:lpstr>Wokingham</vt:lpstr>
      <vt:lpstr>Unemployment figures and Notable Business News - June 2022</vt:lpstr>
      <vt:lpstr>Job posting analytics (EMSI, June 2022)</vt:lpstr>
      <vt:lpstr>Windsor and Maidenhead</vt:lpstr>
      <vt:lpstr>Unemployment figures and Notable Business News - June 2022</vt:lpstr>
      <vt:lpstr>Job posting analytics (EMSI, June 2022)</vt:lpstr>
      <vt:lpstr>West Berkshire</vt:lpstr>
      <vt:lpstr>Unemployment figures and Notable Business News - June 2022</vt:lpstr>
      <vt:lpstr>Job posting analytics (EMSI, June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415</cp:revision>
  <dcterms:created xsi:type="dcterms:W3CDTF">2021-01-28T12:18:09Z</dcterms:created>
  <dcterms:modified xsi:type="dcterms:W3CDTF">2022-07-15T15:08:47Z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y fmtid="{D5CDD505-2E9C-101B-9397-08002B2CF9AE}" pid="3" name="MediaServiceImageTags">
    <vt:lpwstr/>
  </property>
</Properties>
</file>