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p:cViewPr varScale="1">
        <p:scale>
          <a:sx n="67" d="100"/>
          <a:sy n="67" d="100"/>
        </p:scale>
        <p:origin x="4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xter Levick" userId="cfead303-d38c-40a9-9e05-c9b454a5ec9d" providerId="ADAL" clId="{6B20E548-9B8B-4268-8ABE-1D0EA95BB646}"/>
    <pc:docChg chg="modSld">
      <pc:chgData name="Dexter Levick" userId="cfead303-d38c-40a9-9e05-c9b454a5ec9d" providerId="ADAL" clId="{6B20E548-9B8B-4268-8ABE-1D0EA95BB646}" dt="2021-03-18T15:54:16.451" v="32" actId="20577"/>
      <pc:docMkLst>
        <pc:docMk/>
      </pc:docMkLst>
      <pc:sldChg chg="modSp mod">
        <pc:chgData name="Dexter Levick" userId="cfead303-d38c-40a9-9e05-c9b454a5ec9d" providerId="ADAL" clId="{6B20E548-9B8B-4268-8ABE-1D0EA95BB646}" dt="2021-03-18T15:54:16.451" v="32" actId="20577"/>
        <pc:sldMkLst>
          <pc:docMk/>
          <pc:sldMk cId="2790927657" sldId="257"/>
        </pc:sldMkLst>
        <pc:spChg chg="mod">
          <ac:chgData name="Dexter Levick" userId="cfead303-d38c-40a9-9e05-c9b454a5ec9d" providerId="ADAL" clId="{6B20E548-9B8B-4268-8ABE-1D0EA95BB646}" dt="2021-03-18T15:50:59.774" v="3" actId="13926"/>
          <ac:spMkLst>
            <pc:docMk/>
            <pc:sldMk cId="2790927657" sldId="257"/>
            <ac:spMk id="7" creationId="{6DB6950F-4A1A-4D6D-9F48-1D629A83AE99}"/>
          </ac:spMkLst>
        </pc:spChg>
        <pc:spChg chg="mod">
          <ac:chgData name="Dexter Levick" userId="cfead303-d38c-40a9-9e05-c9b454a5ec9d" providerId="ADAL" clId="{6B20E548-9B8B-4268-8ABE-1D0EA95BB646}" dt="2021-03-18T15:54:16.451" v="32" actId="20577"/>
          <ac:spMkLst>
            <pc:docMk/>
            <pc:sldMk cId="2790927657" sldId="257"/>
            <ac:spMk id="20" creationId="{8BBD1BD2-3A30-4B1D-949D-7819BB789EF1}"/>
          </ac:spMkLst>
        </pc:spChg>
      </pc:sldChg>
    </pc:docChg>
  </pc:docChgLst>
  <pc:docChgLst>
    <pc:chgData name="James Copland" userId="2f3ca46d-6336-4813-b671-c562fb38e036" providerId="ADAL" clId="{733B1D92-3F5E-4E77-BF50-649E38C9FB5A}"/>
    <pc:docChg chg="undo redo custSel modSld">
      <pc:chgData name="James Copland" userId="2f3ca46d-6336-4813-b671-c562fb38e036" providerId="ADAL" clId="{733B1D92-3F5E-4E77-BF50-649E38C9FB5A}" dt="2020-04-28T08:54:09.585" v="12" actId="1076"/>
      <pc:docMkLst>
        <pc:docMk/>
      </pc:docMkLst>
      <pc:sldChg chg="modSp mod">
        <pc:chgData name="James Copland" userId="2f3ca46d-6336-4813-b671-c562fb38e036" providerId="ADAL" clId="{733B1D92-3F5E-4E77-BF50-649E38C9FB5A}" dt="2020-04-28T08:53:22.111" v="7" actId="14100"/>
        <pc:sldMkLst>
          <pc:docMk/>
          <pc:sldMk cId="1219331934" sldId="256"/>
        </pc:sldMkLst>
        <pc:spChg chg="mod">
          <ac:chgData name="James Copland" userId="2f3ca46d-6336-4813-b671-c562fb38e036" providerId="ADAL" clId="{733B1D92-3F5E-4E77-BF50-649E38C9FB5A}" dt="2020-04-28T08:53:22.111" v="7" actId="14100"/>
          <ac:spMkLst>
            <pc:docMk/>
            <pc:sldMk cId="1219331934" sldId="256"/>
            <ac:spMk id="43" creationId="{5C2AAB62-3215-4F98-9266-C537D1FB15BA}"/>
          </ac:spMkLst>
        </pc:spChg>
        <pc:graphicFrameChg chg="mod">
          <ac:chgData name="James Copland" userId="2f3ca46d-6336-4813-b671-c562fb38e036" providerId="ADAL" clId="{733B1D92-3F5E-4E77-BF50-649E38C9FB5A}" dt="2020-04-24T18:17:36.854" v="0"/>
          <ac:graphicFrameMkLst>
            <pc:docMk/>
            <pc:sldMk cId="1219331934" sldId="256"/>
            <ac:graphicFrameMk id="10" creationId="{5F919B20-4FCC-4B95-AE91-BFEE8457645C}"/>
          </ac:graphicFrameMkLst>
        </pc:graphicFrameChg>
        <pc:graphicFrameChg chg="mod">
          <ac:chgData name="James Copland" userId="2f3ca46d-6336-4813-b671-c562fb38e036" providerId="ADAL" clId="{733B1D92-3F5E-4E77-BF50-649E38C9FB5A}" dt="2020-04-27T14:27:35.847" v="6" actId="13926"/>
          <ac:graphicFrameMkLst>
            <pc:docMk/>
            <pc:sldMk cId="1219331934" sldId="256"/>
            <ac:graphicFrameMk id="23" creationId="{7F5DA6BE-D6BE-4712-8334-98FBFCD202C5}"/>
          </ac:graphicFrameMkLst>
        </pc:graphicFrameChg>
      </pc:sldChg>
      <pc:sldChg chg="modSp mod">
        <pc:chgData name="James Copland" userId="2f3ca46d-6336-4813-b671-c562fb38e036" providerId="ADAL" clId="{733B1D92-3F5E-4E77-BF50-649E38C9FB5A}" dt="2020-04-28T08:54:09.585" v="12" actId="1076"/>
        <pc:sldMkLst>
          <pc:docMk/>
          <pc:sldMk cId="2790927657" sldId="257"/>
        </pc:sldMkLst>
        <pc:spChg chg="mod">
          <ac:chgData name="James Copland" userId="2f3ca46d-6336-4813-b671-c562fb38e036" providerId="ADAL" clId="{733B1D92-3F5E-4E77-BF50-649E38C9FB5A}" dt="2020-04-28T08:54:09.585" v="12" actId="1076"/>
          <ac:spMkLst>
            <pc:docMk/>
            <pc:sldMk cId="2790927657" sldId="257"/>
            <ac:spMk id="20" creationId="{8BBD1BD2-3A30-4B1D-949D-7819BB789EF1}"/>
          </ac:spMkLst>
        </pc:spChg>
      </pc:sldChg>
    </pc:docChg>
  </pc:docChgLst>
  <pc:docChgLst>
    <pc:chgData name="Belinda Johnson" userId="S::belinda@thamesvalleyberkshire.co.uk::32537d3c-2891-4fed-9ca9-0c3f93508e28" providerId="AD" clId="Web-{94B2BD3E-1798-3B2D-8D6E-5DFDD0F9C20C}"/>
    <pc:docChg chg="modSld">
      <pc:chgData name="Belinda Johnson" userId="S::belinda@thamesvalleyberkshire.co.uk::32537d3c-2891-4fed-9ca9-0c3f93508e28" providerId="AD" clId="Web-{94B2BD3E-1798-3B2D-8D6E-5DFDD0F9C20C}" dt="2020-04-27T16:54:45.596" v="3020"/>
      <pc:docMkLst>
        <pc:docMk/>
      </pc:docMkLst>
      <pc:sldChg chg="addSp delSp modSp">
        <pc:chgData name="Belinda Johnson" userId="S::belinda@thamesvalleyberkshire.co.uk::32537d3c-2891-4fed-9ca9-0c3f93508e28" providerId="AD" clId="Web-{94B2BD3E-1798-3B2D-8D6E-5DFDD0F9C20C}" dt="2020-04-27T15:11:15.622" v="3012"/>
        <pc:sldMkLst>
          <pc:docMk/>
          <pc:sldMk cId="1219331934" sldId="256"/>
        </pc:sldMkLst>
        <pc:spChg chg="mod">
          <ac:chgData name="Belinda Johnson" userId="S::belinda@thamesvalleyberkshire.co.uk::32537d3c-2891-4fed-9ca9-0c3f93508e28" providerId="AD" clId="Web-{94B2BD3E-1798-3B2D-8D6E-5DFDD0F9C20C}" dt="2020-04-27T15:09:59.430" v="3010" actId="14100"/>
          <ac:spMkLst>
            <pc:docMk/>
            <pc:sldMk cId="1219331934" sldId="256"/>
            <ac:spMk id="17" creationId="{7026DB64-7275-4A3C-BA03-4AC96DB59A34}"/>
          </ac:spMkLst>
        </pc:spChg>
        <pc:spChg chg="mod">
          <ac:chgData name="Belinda Johnson" userId="S::belinda@thamesvalleyberkshire.co.uk::32537d3c-2891-4fed-9ca9-0c3f93508e28" providerId="AD" clId="Web-{94B2BD3E-1798-3B2D-8D6E-5DFDD0F9C20C}" dt="2020-04-27T15:09:52.633" v="3009" actId="1076"/>
          <ac:spMkLst>
            <pc:docMk/>
            <pc:sldMk cId="1219331934" sldId="256"/>
            <ac:spMk id="24" creationId="{957D2414-4D19-4085-8DC5-3F063F9B9DD0}"/>
          </ac:spMkLst>
        </pc:spChg>
        <pc:spChg chg="del">
          <ac:chgData name="Belinda Johnson" userId="S::belinda@thamesvalleyberkshire.co.uk::32537d3c-2891-4fed-9ca9-0c3f93508e28" providerId="AD" clId="Web-{94B2BD3E-1798-3B2D-8D6E-5DFDD0F9C20C}" dt="2020-04-27T14:41:37.576" v="2785"/>
          <ac:spMkLst>
            <pc:docMk/>
            <pc:sldMk cId="1219331934" sldId="256"/>
            <ac:spMk id="30" creationId="{89A71347-D849-4B44-ACCA-FA49C02138F4}"/>
          </ac:spMkLst>
        </pc:spChg>
        <pc:spChg chg="add del mod">
          <ac:chgData name="Belinda Johnson" userId="S::belinda@thamesvalleyberkshire.co.uk::32537d3c-2891-4fed-9ca9-0c3f93508e28" providerId="AD" clId="Web-{94B2BD3E-1798-3B2D-8D6E-5DFDD0F9C20C}" dt="2020-04-27T15:09:44.726" v="3008" actId="14100"/>
          <ac:spMkLst>
            <pc:docMk/>
            <pc:sldMk cId="1219331934" sldId="256"/>
            <ac:spMk id="43" creationId="{5C2AAB62-3215-4F98-9266-C537D1FB15BA}"/>
          </ac:spMkLst>
        </pc:spChg>
        <pc:graphicFrameChg chg="mod modGraphic">
          <ac:chgData name="Belinda Johnson" userId="S::belinda@thamesvalleyberkshire.co.uk::32537d3c-2891-4fed-9ca9-0c3f93508e28" providerId="AD" clId="Web-{94B2BD3E-1798-3B2D-8D6E-5DFDD0F9C20C}" dt="2020-04-27T15:11:15.622" v="3012"/>
          <ac:graphicFrameMkLst>
            <pc:docMk/>
            <pc:sldMk cId="1219331934" sldId="256"/>
            <ac:graphicFrameMk id="10" creationId="{5F919B20-4FCC-4B95-AE91-BFEE8457645C}"/>
          </ac:graphicFrameMkLst>
        </pc:graphicFrameChg>
      </pc:sldChg>
      <pc:sldChg chg="delSp modSp">
        <pc:chgData name="Belinda Johnson" userId="S::belinda@thamesvalleyberkshire.co.uk::32537d3c-2891-4fed-9ca9-0c3f93508e28" providerId="AD" clId="Web-{94B2BD3E-1798-3B2D-8D6E-5DFDD0F9C20C}" dt="2020-04-27T16:54:45.596" v="3020"/>
        <pc:sldMkLst>
          <pc:docMk/>
          <pc:sldMk cId="2790927657" sldId="257"/>
        </pc:sldMkLst>
        <pc:spChg chg="del">
          <ac:chgData name="Belinda Johnson" userId="S::belinda@thamesvalleyberkshire.co.uk::32537d3c-2891-4fed-9ca9-0c3f93508e28" providerId="AD" clId="Web-{94B2BD3E-1798-3B2D-8D6E-5DFDD0F9C20C}" dt="2020-04-27T13:21:03.124" v="83"/>
          <ac:spMkLst>
            <pc:docMk/>
            <pc:sldMk cId="2790927657" sldId="257"/>
            <ac:spMk id="6" creationId="{E9D6D841-CD0F-40FF-B79E-1C7D32D83E58}"/>
          </ac:spMkLst>
        </pc:spChg>
        <pc:spChg chg="mod">
          <ac:chgData name="Belinda Johnson" userId="S::belinda@thamesvalleyberkshire.co.uk::32537d3c-2891-4fed-9ca9-0c3f93508e28" providerId="AD" clId="Web-{94B2BD3E-1798-3B2D-8D6E-5DFDD0F9C20C}" dt="2020-04-27T14:01:49.227" v="2288" actId="20577"/>
          <ac:spMkLst>
            <pc:docMk/>
            <pc:sldMk cId="2790927657" sldId="257"/>
            <ac:spMk id="7" creationId="{6DB6950F-4A1A-4D6D-9F48-1D629A83AE99}"/>
          </ac:spMkLst>
        </pc:spChg>
        <pc:spChg chg="mod">
          <ac:chgData name="Belinda Johnson" userId="S::belinda@thamesvalleyberkshire.co.uk::32537d3c-2891-4fed-9ca9-0c3f93508e28" providerId="AD" clId="Web-{94B2BD3E-1798-3B2D-8D6E-5DFDD0F9C20C}" dt="2020-04-27T13:24:01.525" v="129" actId="20577"/>
          <ac:spMkLst>
            <pc:docMk/>
            <pc:sldMk cId="2790927657" sldId="257"/>
            <ac:spMk id="9" creationId="{ED8E7AEB-A918-40AA-9F60-907F4696C7A5}"/>
          </ac:spMkLst>
        </pc:spChg>
        <pc:spChg chg="mod">
          <ac:chgData name="Belinda Johnson" userId="S::belinda@thamesvalleyberkshire.co.uk::32537d3c-2891-4fed-9ca9-0c3f93508e28" providerId="AD" clId="Web-{94B2BD3E-1798-3B2D-8D6E-5DFDD0F9C20C}" dt="2020-04-27T16:54:36.174" v="3017" actId="1076"/>
          <ac:spMkLst>
            <pc:docMk/>
            <pc:sldMk cId="2790927657" sldId="257"/>
            <ac:spMk id="20" creationId="{8BBD1BD2-3A30-4B1D-949D-7819BB789EF1}"/>
          </ac:spMkLst>
        </pc:spChg>
        <pc:spChg chg="mod">
          <ac:chgData name="Belinda Johnson" userId="S::belinda@thamesvalleyberkshire.co.uk::32537d3c-2891-4fed-9ca9-0c3f93508e28" providerId="AD" clId="Web-{94B2BD3E-1798-3B2D-8D6E-5DFDD0F9C20C}" dt="2020-04-27T13:54:38.825" v="1679" actId="14100"/>
          <ac:spMkLst>
            <pc:docMk/>
            <pc:sldMk cId="2790927657" sldId="257"/>
            <ac:spMk id="21" creationId="{3AEB8A51-94F6-4D01-81B8-C23E6138964A}"/>
          </ac:spMkLst>
        </pc:spChg>
        <pc:spChg chg="del">
          <ac:chgData name="Belinda Johnson" userId="S::belinda@thamesvalleyberkshire.co.uk::32537d3c-2891-4fed-9ca9-0c3f93508e28" providerId="AD" clId="Web-{94B2BD3E-1798-3B2D-8D6E-5DFDD0F9C20C}" dt="2020-04-27T13:54:27.137" v="1676"/>
          <ac:spMkLst>
            <pc:docMk/>
            <pc:sldMk cId="2790927657" sldId="257"/>
            <ac:spMk id="22" creationId="{0CBE9B31-4233-44E0-8127-766024641F19}"/>
          </ac:spMkLst>
        </pc:spChg>
        <pc:graphicFrameChg chg="mod modGraphic">
          <ac:chgData name="Belinda Johnson" userId="S::belinda@thamesvalleyberkshire.co.uk::32537d3c-2891-4fed-9ca9-0c3f93508e28" providerId="AD" clId="Web-{94B2BD3E-1798-3B2D-8D6E-5DFDD0F9C20C}" dt="2020-04-27T16:54:45.596" v="3020"/>
          <ac:graphicFrameMkLst>
            <pc:docMk/>
            <pc:sldMk cId="2790927657" sldId="257"/>
            <ac:graphicFrameMk id="3" creationId="{002A1BCE-778B-4446-80AC-D9B1A1771621}"/>
          </ac:graphicFrameMkLst>
        </pc:graphicFrameChg>
        <pc:graphicFrameChg chg="mod modGraphic">
          <ac:chgData name="Belinda Johnson" userId="S::belinda@thamesvalleyberkshire.co.uk::32537d3c-2891-4fed-9ca9-0c3f93508e28" providerId="AD" clId="Web-{94B2BD3E-1798-3B2D-8D6E-5DFDD0F9C20C}" dt="2020-04-27T16:53:41.186" v="3016"/>
          <ac:graphicFrameMkLst>
            <pc:docMk/>
            <pc:sldMk cId="2790927657" sldId="257"/>
            <ac:graphicFrameMk id="23" creationId="{DF8A3BB2-97D9-452E-B05C-5B06A2DAC495}"/>
          </ac:graphicFrameMkLst>
        </pc:graphicFrameChg>
        <pc:picChg chg="mod">
          <ac:chgData name="Belinda Johnson" userId="S::belinda@thamesvalleyberkshire.co.uk::32537d3c-2891-4fed-9ca9-0c3f93508e28" providerId="AD" clId="Web-{94B2BD3E-1798-3B2D-8D6E-5DFDD0F9C20C}" dt="2020-04-27T13:54:44.748" v="1680" actId="1076"/>
          <ac:picMkLst>
            <pc:docMk/>
            <pc:sldMk cId="2790927657" sldId="257"/>
            <ac:picMk id="25" creationId="{D8BD13D2-81D3-4009-B2F5-FA36639AF9AE}"/>
          </ac:picMkLst>
        </pc:picChg>
      </pc:sldChg>
    </pc:docChg>
  </pc:docChgLst>
  <pc:docChgLst>
    <pc:chgData name="James Copland" userId="2f3ca46d-6336-4813-b671-c562fb38e036" providerId="ADAL" clId="{D4071C60-61FF-423F-B10B-2A1AE529B7B4}"/>
    <pc:docChg chg="undo redo custSel modSld">
      <pc:chgData name="James Copland" userId="2f3ca46d-6336-4813-b671-c562fb38e036" providerId="ADAL" clId="{D4071C60-61FF-423F-B10B-2A1AE529B7B4}" dt="2020-04-17T11:42:49.718" v="120" actId="6549"/>
      <pc:docMkLst>
        <pc:docMk/>
      </pc:docMkLst>
      <pc:sldChg chg="addSp delSp modSp mod">
        <pc:chgData name="James Copland" userId="2f3ca46d-6336-4813-b671-c562fb38e036" providerId="ADAL" clId="{D4071C60-61FF-423F-B10B-2A1AE529B7B4}" dt="2020-04-17T11:42:49.718" v="120" actId="6549"/>
        <pc:sldMkLst>
          <pc:docMk/>
          <pc:sldMk cId="1219331934" sldId="256"/>
        </pc:sldMkLst>
        <pc:spChg chg="mod">
          <ac:chgData name="James Copland" userId="2f3ca46d-6336-4813-b671-c562fb38e036" providerId="ADAL" clId="{D4071C60-61FF-423F-B10B-2A1AE529B7B4}" dt="2020-04-17T11:40:12.272" v="90" actId="6549"/>
          <ac:spMkLst>
            <pc:docMk/>
            <pc:sldMk cId="1219331934" sldId="256"/>
            <ac:spMk id="5" creationId="{48101C23-6BB2-4D85-8789-773824EC47D3}"/>
          </ac:spMkLst>
        </pc:spChg>
        <pc:spChg chg="mod">
          <ac:chgData name="James Copland" userId="2f3ca46d-6336-4813-b671-c562fb38e036" providerId="ADAL" clId="{D4071C60-61FF-423F-B10B-2A1AE529B7B4}" dt="2020-04-17T11:40:31.670" v="102" actId="6549"/>
          <ac:spMkLst>
            <pc:docMk/>
            <pc:sldMk cId="1219331934" sldId="256"/>
            <ac:spMk id="26" creationId="{C0646F35-FFE3-4013-94EC-3377EA132994}"/>
          </ac:spMkLst>
        </pc:spChg>
        <pc:spChg chg="mod">
          <ac:chgData name="James Copland" userId="2f3ca46d-6336-4813-b671-c562fb38e036" providerId="ADAL" clId="{D4071C60-61FF-423F-B10B-2A1AE529B7B4}" dt="2020-04-17T11:41:40.500" v="108" actId="6549"/>
          <ac:spMkLst>
            <pc:docMk/>
            <pc:sldMk cId="1219331934" sldId="256"/>
            <ac:spMk id="28" creationId="{060709AB-8F45-4A00-912D-8FFE936DA56B}"/>
          </ac:spMkLst>
        </pc:spChg>
        <pc:spChg chg="add del mod">
          <ac:chgData name="James Copland" userId="2f3ca46d-6336-4813-b671-c562fb38e036" providerId="ADAL" clId="{D4071C60-61FF-423F-B10B-2A1AE529B7B4}" dt="2020-04-08T13:20:10.989" v="31" actId="21"/>
          <ac:spMkLst>
            <pc:docMk/>
            <pc:sldMk cId="1219331934" sldId="256"/>
            <ac:spMk id="31" creationId="{46EC8622-D222-4074-9846-D77A9A3A677D}"/>
          </ac:spMkLst>
        </pc:spChg>
        <pc:spChg chg="mod">
          <ac:chgData name="James Copland" userId="2f3ca46d-6336-4813-b671-c562fb38e036" providerId="ADAL" clId="{D4071C60-61FF-423F-B10B-2A1AE529B7B4}" dt="2020-04-17T11:41:54.876" v="110" actId="20577"/>
          <ac:spMkLst>
            <pc:docMk/>
            <pc:sldMk cId="1219331934" sldId="256"/>
            <ac:spMk id="32" creationId="{D4B5237D-DFBA-4F31-8569-4A526E3848B6}"/>
          </ac:spMkLst>
        </pc:spChg>
        <pc:spChg chg="mod">
          <ac:chgData name="James Copland" userId="2f3ca46d-6336-4813-b671-c562fb38e036" providerId="ADAL" clId="{D4071C60-61FF-423F-B10B-2A1AE529B7B4}" dt="2020-04-17T11:42:05.335" v="114" actId="6549"/>
          <ac:spMkLst>
            <pc:docMk/>
            <pc:sldMk cId="1219331934" sldId="256"/>
            <ac:spMk id="35" creationId="{0D3ECCA0-A56E-4FE0-A8E8-DEED24D375D7}"/>
          </ac:spMkLst>
        </pc:spChg>
        <pc:spChg chg="mod">
          <ac:chgData name="James Copland" userId="2f3ca46d-6336-4813-b671-c562fb38e036" providerId="ADAL" clId="{D4071C60-61FF-423F-B10B-2A1AE529B7B4}" dt="2020-04-17T11:42:49.718" v="120" actId="6549"/>
          <ac:spMkLst>
            <pc:docMk/>
            <pc:sldMk cId="1219331934" sldId="256"/>
            <ac:spMk id="40" creationId="{C667F720-82C8-4CCF-9685-70F6ED17324D}"/>
          </ac:spMkLst>
        </pc:spChg>
        <pc:graphicFrameChg chg="mod modGraphic">
          <ac:chgData name="James Copland" userId="2f3ca46d-6336-4813-b671-c562fb38e036" providerId="ADAL" clId="{D4071C60-61FF-423F-B10B-2A1AE529B7B4}" dt="2020-04-17T11:31:57.349" v="82" actId="20577"/>
          <ac:graphicFrameMkLst>
            <pc:docMk/>
            <pc:sldMk cId="1219331934" sldId="256"/>
            <ac:graphicFrameMk id="10" creationId="{5F919B20-4FCC-4B95-AE91-BFEE8457645C}"/>
          </ac:graphicFrameMkLst>
        </pc:graphicFrameChg>
        <pc:graphicFrameChg chg="mod">
          <ac:chgData name="James Copland" userId="2f3ca46d-6336-4813-b671-c562fb38e036" providerId="ADAL" clId="{D4071C60-61FF-423F-B10B-2A1AE529B7B4}" dt="2020-04-08T13:25:28.047" v="47" actId="13926"/>
          <ac:graphicFrameMkLst>
            <pc:docMk/>
            <pc:sldMk cId="1219331934" sldId="256"/>
            <ac:graphicFrameMk id="23" creationId="{7F5DA6BE-D6BE-4712-8334-98FBFCD202C5}"/>
          </ac:graphicFrameMkLst>
        </pc:graphicFrameChg>
      </pc:sldChg>
      <pc:sldChg chg="addSp delSp modSp mod">
        <pc:chgData name="James Copland" userId="2f3ca46d-6336-4813-b671-c562fb38e036" providerId="ADAL" clId="{D4071C60-61FF-423F-B10B-2A1AE529B7B4}" dt="2020-04-08T13:25:18.336" v="46" actId="13926"/>
        <pc:sldMkLst>
          <pc:docMk/>
          <pc:sldMk cId="2790927657" sldId="257"/>
        </pc:sldMkLst>
        <pc:spChg chg="mod">
          <ac:chgData name="James Copland" userId="2f3ca46d-6336-4813-b671-c562fb38e036" providerId="ADAL" clId="{D4071C60-61FF-423F-B10B-2A1AE529B7B4}" dt="2020-04-08T13:25:18.336" v="46" actId="13926"/>
          <ac:spMkLst>
            <pc:docMk/>
            <pc:sldMk cId="2790927657" sldId="257"/>
            <ac:spMk id="7" creationId="{6DB6950F-4A1A-4D6D-9F48-1D629A83AE99}"/>
          </ac:spMkLst>
        </pc:spChg>
        <pc:spChg chg="del">
          <ac:chgData name="James Copland" userId="2f3ca46d-6336-4813-b671-c562fb38e036" providerId="ADAL" clId="{D4071C60-61FF-423F-B10B-2A1AE529B7B4}" dt="2020-04-08T13:20:21.020" v="34" actId="478"/>
          <ac:spMkLst>
            <pc:docMk/>
            <pc:sldMk cId="2790927657" sldId="257"/>
            <ac:spMk id="17" creationId="{EFE4AA5D-EB3F-4CB7-A164-9CAAE89925FD}"/>
          </ac:spMkLst>
        </pc:spChg>
        <pc:spChg chg="add mod">
          <ac:chgData name="James Copland" userId="2f3ca46d-6336-4813-b671-c562fb38e036" providerId="ADAL" clId="{D4071C60-61FF-423F-B10B-2A1AE529B7B4}" dt="2020-04-08T13:21:07.288" v="44" actId="14100"/>
          <ac:spMkLst>
            <pc:docMk/>
            <pc:sldMk cId="2790927657" sldId="257"/>
            <ac:spMk id="20" creationId="{8BBD1BD2-3A30-4B1D-949D-7819BB789EF1}"/>
          </ac:spMkLst>
        </pc:spChg>
        <pc:graphicFrameChg chg="del">
          <ac:chgData name="James Copland" userId="2f3ca46d-6336-4813-b671-c562fb38e036" providerId="ADAL" clId="{D4071C60-61FF-423F-B10B-2A1AE529B7B4}" dt="2020-04-08T13:20:15.663" v="32" actId="478"/>
          <ac:graphicFrameMkLst>
            <pc:docMk/>
            <pc:sldMk cId="2790927657" sldId="257"/>
            <ac:graphicFrameMk id="19" creationId="{29594A4B-E930-44F3-82A2-1717FDC08C64}"/>
          </ac:graphicFrameMkLst>
        </pc:graphicFrameChg>
        <pc:graphicFrameChg chg="modGraphic">
          <ac:chgData name="James Copland" userId="2f3ca46d-6336-4813-b671-c562fb38e036" providerId="ADAL" clId="{D4071C60-61FF-423F-B10B-2A1AE529B7B4}" dt="2020-04-08T13:21:21.449" v="45" actId="13926"/>
          <ac:graphicFrameMkLst>
            <pc:docMk/>
            <pc:sldMk cId="2790927657" sldId="257"/>
            <ac:graphicFrameMk id="23" creationId="{DF8A3BB2-97D9-452E-B05C-5B06A2DAC495}"/>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Occupations!$K$6:$K$10</c:f>
              <c:strCache>
                <c:ptCount val="5"/>
                <c:pt idx="0">
                  <c:v>Managers, Directors and Senior Officials</c:v>
                </c:pt>
                <c:pt idx="1">
                  <c:v>Professional Occupations</c:v>
                </c:pt>
                <c:pt idx="2">
                  <c:v>Associate Professional and Technical Occupations</c:v>
                </c:pt>
                <c:pt idx="3">
                  <c:v>Caring, Leisure and Other Service Occupations</c:v>
                </c:pt>
                <c:pt idx="4">
                  <c:v>Elementary Occupations</c:v>
                </c:pt>
              </c:strCache>
            </c:strRef>
          </c:cat>
          <c:val>
            <c:numRef>
              <c:f>Occupations!$M$6:$M$10</c:f>
              <c:numCache>
                <c:formatCode>0%</c:formatCode>
                <c:ptCount val="5"/>
                <c:pt idx="0">
                  <c:v>4.5441210013311237E-2</c:v>
                </c:pt>
                <c:pt idx="1">
                  <c:v>0.39649572028248442</c:v>
                </c:pt>
                <c:pt idx="2">
                  <c:v>8.0332061023887902E-2</c:v>
                </c:pt>
                <c:pt idx="3">
                  <c:v>0.47288948958271387</c:v>
                </c:pt>
                <c:pt idx="4">
                  <c:v>4.841519097602635E-3</c:v>
                </c:pt>
              </c:numCache>
            </c:numRef>
          </c:val>
          <c:extLst>
            <c:ext xmlns:c16="http://schemas.microsoft.com/office/drawing/2014/chart" uri="{C3380CC4-5D6E-409C-BE32-E72D297353CC}">
              <c16:uniqueId val="{00000000-A218-494F-8E78-652515A1A6DA}"/>
            </c:ext>
          </c:extLst>
        </c:ser>
        <c:dLbls>
          <c:showLegendKey val="0"/>
          <c:showVal val="0"/>
          <c:showCatName val="0"/>
          <c:showSerName val="0"/>
          <c:showPercent val="0"/>
          <c:showBubbleSize val="0"/>
        </c:dLbls>
        <c:gapWidth val="219"/>
        <c:overlap val="-27"/>
        <c:axId val="665051112"/>
        <c:axId val="431688152"/>
      </c:barChart>
      <c:catAx>
        <c:axId val="665051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1688152"/>
        <c:crosses val="autoZero"/>
        <c:auto val="1"/>
        <c:lblAlgn val="ctr"/>
        <c:lblOffset val="100"/>
        <c:noMultiLvlLbl val="0"/>
      </c:catAx>
      <c:valAx>
        <c:axId val="4316881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50511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72327044025157"/>
          <c:y val="8.7036265863260978E-2"/>
          <c:w val="0.52546288317733869"/>
          <c:h val="0.7045030095843523"/>
        </c:manualLayout>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4424-4C68-9E26-E439019C7CEE}"/>
              </c:ext>
            </c:extLst>
          </c:dPt>
          <c:dPt>
            <c:idx val="1"/>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4424-4C68-9E26-E439019C7CEE}"/>
              </c:ext>
            </c:extLst>
          </c:dPt>
          <c:dPt>
            <c:idx val="2"/>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4424-4C68-9E26-E439019C7CEE}"/>
              </c:ext>
            </c:extLst>
          </c:dPt>
          <c:dLbls>
            <c:spPr>
              <a:no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Occupations!$F$70:$F$72</c:f>
              <c:strCache>
                <c:ptCount val="3"/>
                <c:pt idx="0">
                  <c:v>Healthcare</c:v>
                </c:pt>
                <c:pt idx="1">
                  <c:v>Social care</c:v>
                </c:pt>
                <c:pt idx="2">
                  <c:v>Childcare</c:v>
                </c:pt>
              </c:strCache>
            </c:strRef>
          </c:cat>
          <c:val>
            <c:numRef>
              <c:f>Occupations!$H$70:$H$72</c:f>
              <c:numCache>
                <c:formatCode>0%</c:formatCode>
                <c:ptCount val="3"/>
                <c:pt idx="0">
                  <c:v>0.61</c:v>
                </c:pt>
                <c:pt idx="1">
                  <c:v>0.32</c:v>
                </c:pt>
                <c:pt idx="2">
                  <c:v>7.0000000000000007E-2</c:v>
                </c:pt>
              </c:numCache>
            </c:numRef>
          </c:val>
          <c:extLst>
            <c:ext xmlns:c16="http://schemas.microsoft.com/office/drawing/2014/chart" uri="{C3380CC4-5D6E-409C-BE32-E72D297353CC}">
              <c16:uniqueId val="{00000006-4424-4C68-9E26-E439019C7CEE}"/>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3.2381122171049374E-2"/>
          <c:y val="0.5985439688269526"/>
          <c:w val="0.33664022185906006"/>
          <c:h val="0.3904943664575290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C503D-3EB3-47D6-8BCC-D4B495B4FC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2B8E4F3-6F05-4D43-BA86-F4618B1A63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4C2FF8E-8BCE-4F3C-8224-2CB27F02E47E}"/>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6DA0CF4A-920C-4CBE-BB95-7135D918C6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8398CF-F1FB-4B37-94C2-9B26066369FD}"/>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378720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79E52-0FFB-4251-983C-4648637DF23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3D4332-3FEB-4013-AB9F-BAA498860E1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199349-52A9-4740-BC32-2B70C8D779BE}"/>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ECF7D29C-0CEB-4596-AE13-8DC45B7F2B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156645-B8F7-4964-ABAE-71FE90ABA260}"/>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028342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61041E-4E77-4A91-8023-7F01042BBA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F3EAF4-C18F-48A1-8966-787AB616C95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DBE205-5DAB-4CB6-8E29-247E23909910}"/>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946EEB44-4FFB-48A3-B392-4F481631E4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45CE8D-74C1-4B2B-BFA6-33B308FCEF57}"/>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4045109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82848-3A86-4F9B-BC29-BEB36645C8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30FB8D-B179-411A-A531-C197A23173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E6D25B-0428-4769-8116-F9B52E27E7DA}"/>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4A652B94-8ECB-4664-A487-1ACE2C572E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B67AB3-DAE8-4ACC-97B4-A86486CE1FAD}"/>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725976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3D5BE-6C1B-41B4-9ABF-1A78639437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8F5D048-B320-45D8-864B-81F6DB2D81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B1AF320-EF16-4552-A253-90F1BF88902A}"/>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D0F78B65-8746-4FF9-921D-BF608FD123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B9E34E-BDDB-4A06-BF67-43F27F617B46}"/>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65354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715DA-85B6-4F8E-B7D3-FCE7861F32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6EBF8C-39FF-49E5-96F8-AE9911933CB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538C549-C7D1-4530-9745-21E073CD34B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7F2AE81-6108-4916-8B5D-668D34B352DC}"/>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6" name="Footer Placeholder 5">
            <a:extLst>
              <a:ext uri="{FF2B5EF4-FFF2-40B4-BE49-F238E27FC236}">
                <a16:creationId xmlns:a16="http://schemas.microsoft.com/office/drawing/2014/main" id="{22E596D9-0C55-4820-BD84-BE02E48FAA5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B7FE0D-F6A8-4773-A790-61AC89FAE794}"/>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36930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DD3A8-2FE3-46D1-B565-C5BEEA4B02B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5A9AC5-2C64-4F3A-A483-1C92AFCB51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D67639-B558-4158-A75C-B731A8D7FEC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F3F9C65-6671-4F90-A329-452811D179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93C821A-DD5E-465E-B989-3CFBFE379D6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62A654C-C78E-4F2C-9ABB-6F2133FE1CCF}"/>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8" name="Footer Placeholder 7">
            <a:extLst>
              <a:ext uri="{FF2B5EF4-FFF2-40B4-BE49-F238E27FC236}">
                <a16:creationId xmlns:a16="http://schemas.microsoft.com/office/drawing/2014/main" id="{B25B0DA6-016F-40E4-B135-25130B0511F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5475ADA-7E2C-48AE-BC6C-9F569B6EAB71}"/>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21832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E2B9F-B55B-4A67-AEB8-47B87D853F4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6396E28-A679-4B5E-95E8-D2F9555FC008}"/>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4" name="Footer Placeholder 3">
            <a:extLst>
              <a:ext uri="{FF2B5EF4-FFF2-40B4-BE49-F238E27FC236}">
                <a16:creationId xmlns:a16="http://schemas.microsoft.com/office/drawing/2014/main" id="{B12662B0-A683-4409-8845-3B9A050A08D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09B7D1E-E903-4C44-AC6B-751743540E55}"/>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1017040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2B197E-D565-4B34-8C5D-D405EBFD36EE}"/>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3" name="Footer Placeholder 2">
            <a:extLst>
              <a:ext uri="{FF2B5EF4-FFF2-40B4-BE49-F238E27FC236}">
                <a16:creationId xmlns:a16="http://schemas.microsoft.com/office/drawing/2014/main" id="{C1B81E2B-A9E4-4EEA-B8E6-BA76E42D128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14AF6F-144F-4A49-851B-AF055038A2C9}"/>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238556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AD91B-9E53-4B7A-ADCB-A7B1657F5E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1B3C31-E6B9-4511-BB01-108629F466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0BDDD99-D34A-482F-A137-62C45D699B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8FD8A4-4048-4E61-959A-5B2844073921}"/>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6" name="Footer Placeholder 5">
            <a:extLst>
              <a:ext uri="{FF2B5EF4-FFF2-40B4-BE49-F238E27FC236}">
                <a16:creationId xmlns:a16="http://schemas.microsoft.com/office/drawing/2014/main" id="{A8D273D3-668D-4529-82D5-F215BF071B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A401FF-C3E0-467F-90E8-4CC2BF760A35}"/>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72410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11141-178D-42AF-AA73-7707C023A8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1A7DC4-EBD2-41EB-940C-6EADAC2214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6464717-81D5-4D95-BC1A-531AEC62B1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E17A52-2F42-42BE-AFCD-82029BB29EBF}"/>
              </a:ext>
            </a:extLst>
          </p:cNvPr>
          <p:cNvSpPr>
            <a:spLocks noGrp="1"/>
          </p:cNvSpPr>
          <p:nvPr>
            <p:ph type="dt" sz="half" idx="10"/>
          </p:nvPr>
        </p:nvSpPr>
        <p:spPr/>
        <p:txBody>
          <a:bodyPr/>
          <a:lstStyle/>
          <a:p>
            <a:fld id="{3E847F31-CFC0-4405-9252-53C286FF3B22}" type="datetimeFigureOut">
              <a:rPr lang="en-GB" smtClean="0"/>
              <a:t>18/03/2021</a:t>
            </a:fld>
            <a:endParaRPr lang="en-GB"/>
          </a:p>
        </p:txBody>
      </p:sp>
      <p:sp>
        <p:nvSpPr>
          <p:cNvPr id="6" name="Footer Placeholder 5">
            <a:extLst>
              <a:ext uri="{FF2B5EF4-FFF2-40B4-BE49-F238E27FC236}">
                <a16:creationId xmlns:a16="http://schemas.microsoft.com/office/drawing/2014/main" id="{2C6EF7D2-DA03-4726-9B99-7E1E0CCE31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74C556-7CBF-46C8-BED2-2ADCCF87D011}"/>
              </a:ext>
            </a:extLst>
          </p:cNvPr>
          <p:cNvSpPr>
            <a:spLocks noGrp="1"/>
          </p:cNvSpPr>
          <p:nvPr>
            <p:ph type="sldNum" sz="quarter" idx="12"/>
          </p:nvPr>
        </p:nvSpPr>
        <p:spPr/>
        <p:txBody>
          <a:bodyPr/>
          <a:lstStyle/>
          <a:p>
            <a:fld id="{91FAFE7C-1DC7-47F0-A67D-F9BE9D1FBCFF}" type="slidenum">
              <a:rPr lang="en-GB" smtClean="0"/>
              <a:t>‹#›</a:t>
            </a:fld>
            <a:endParaRPr lang="en-GB"/>
          </a:p>
        </p:txBody>
      </p:sp>
    </p:spTree>
    <p:extLst>
      <p:ext uri="{BB962C8B-B14F-4D97-AF65-F5344CB8AC3E}">
        <p14:creationId xmlns:p14="http://schemas.microsoft.com/office/powerpoint/2010/main" val="2713242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A2B938-1FC1-4BEA-BD10-4AFBA4E7D3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D09A8C-40EA-4305-9B88-A71870A40E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5EBCCC-DD20-41BE-8125-ADF10EB46C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847F31-CFC0-4405-9252-53C286FF3B22}" type="datetimeFigureOut">
              <a:rPr lang="en-GB" smtClean="0"/>
              <a:t>18/03/2021</a:t>
            </a:fld>
            <a:endParaRPr lang="en-GB"/>
          </a:p>
        </p:txBody>
      </p:sp>
      <p:sp>
        <p:nvSpPr>
          <p:cNvPr id="5" name="Footer Placeholder 4">
            <a:extLst>
              <a:ext uri="{FF2B5EF4-FFF2-40B4-BE49-F238E27FC236}">
                <a16:creationId xmlns:a16="http://schemas.microsoft.com/office/drawing/2014/main" id="{4B3B07D0-6D62-4FBB-B6BE-CA2BB33EAE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1EDFC0B-C502-425C-8EA1-A50060515A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AFE7C-1DC7-47F0-A67D-F9BE9D1FBCFF}" type="slidenum">
              <a:rPr lang="en-GB" smtClean="0"/>
              <a:t>‹#›</a:t>
            </a:fld>
            <a:endParaRPr lang="en-GB"/>
          </a:p>
        </p:txBody>
      </p:sp>
    </p:spTree>
    <p:extLst>
      <p:ext uri="{BB962C8B-B14F-4D97-AF65-F5344CB8AC3E}">
        <p14:creationId xmlns:p14="http://schemas.microsoft.com/office/powerpoint/2010/main" val="3573492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5F919B20-4FCC-4B95-AE91-BFEE8457645C}"/>
              </a:ext>
            </a:extLst>
          </p:cNvPr>
          <p:cNvGraphicFramePr>
            <a:graphicFrameLocks noGrp="1"/>
          </p:cNvGraphicFramePr>
          <p:nvPr>
            <p:extLst>
              <p:ext uri="{D42A27DB-BD31-4B8C-83A1-F6EECF244321}">
                <p14:modId xmlns:p14="http://schemas.microsoft.com/office/powerpoint/2010/main" val="1826410987"/>
              </p:ext>
            </p:extLst>
          </p:nvPr>
        </p:nvGraphicFramePr>
        <p:xfrm>
          <a:off x="6274904" y="251791"/>
          <a:ext cx="5657214" cy="2198100"/>
        </p:xfrm>
        <a:graphic>
          <a:graphicData uri="http://schemas.openxmlformats.org/drawingml/2006/table">
            <a:tbl>
              <a:tblPr firstRow="1" bandRow="1">
                <a:tableStyleId>{5C22544A-7EE6-4342-B048-85BDC9FD1C3A}</a:tableStyleId>
              </a:tblPr>
              <a:tblGrid>
                <a:gridCol w="3005352">
                  <a:extLst>
                    <a:ext uri="{9D8B030D-6E8A-4147-A177-3AD203B41FA5}">
                      <a16:colId xmlns:a16="http://schemas.microsoft.com/office/drawing/2014/main" val="1706867399"/>
                    </a:ext>
                  </a:extLst>
                </a:gridCol>
                <a:gridCol w="2651862">
                  <a:extLst>
                    <a:ext uri="{9D8B030D-6E8A-4147-A177-3AD203B41FA5}">
                      <a16:colId xmlns:a16="http://schemas.microsoft.com/office/drawing/2014/main" val="794346397"/>
                    </a:ext>
                  </a:extLst>
                </a:gridCol>
              </a:tblGrid>
              <a:tr h="336695">
                <a:tc>
                  <a:txBody>
                    <a:bodyPr/>
                    <a:lstStyle/>
                    <a:p>
                      <a:endParaRPr lang="en-GB" dirty="0"/>
                    </a:p>
                  </a:txBody>
                  <a:tcPr/>
                </a:tc>
                <a:tc>
                  <a:txBody>
                    <a:bodyPr/>
                    <a:lstStyle/>
                    <a:p>
                      <a:r>
                        <a:rPr lang="en-GB" dirty="0"/>
                        <a:t>TVB</a:t>
                      </a:r>
                    </a:p>
                  </a:txBody>
                  <a:tcPr/>
                </a:tc>
                <a:extLst>
                  <a:ext uri="{0D108BD9-81ED-4DB2-BD59-A6C34878D82A}">
                    <a16:rowId xmlns:a16="http://schemas.microsoft.com/office/drawing/2014/main" val="3825671922"/>
                  </a:ext>
                </a:extLst>
              </a:tr>
              <a:tr h="239935">
                <a:tc>
                  <a:txBody>
                    <a:bodyPr/>
                    <a:lstStyle/>
                    <a:p>
                      <a:r>
                        <a:rPr lang="en-GB" sz="1100" dirty="0"/>
                        <a:t>Employee jobs (2019)</a:t>
                      </a:r>
                    </a:p>
                  </a:txBody>
                  <a:tcPr/>
                </a:tc>
                <a:tc>
                  <a:txBody>
                    <a:bodyPr/>
                    <a:lstStyle/>
                    <a:p>
                      <a:r>
                        <a:rPr lang="en-GB" sz="1100" dirty="0"/>
                        <a:t>41,423 (8% of all employee jobs)</a:t>
                      </a:r>
                    </a:p>
                  </a:txBody>
                  <a:tcPr/>
                </a:tc>
                <a:extLst>
                  <a:ext uri="{0D108BD9-81ED-4DB2-BD59-A6C34878D82A}">
                    <a16:rowId xmlns:a16="http://schemas.microsoft.com/office/drawing/2014/main" val="524926128"/>
                  </a:ext>
                </a:extLst>
              </a:tr>
              <a:tr h="276090">
                <a:tc>
                  <a:txBody>
                    <a:bodyPr/>
                    <a:lstStyle/>
                    <a:p>
                      <a:r>
                        <a:rPr lang="en-GB" sz="1100" dirty="0"/>
                        <a:t>Employee jobs growth projection (2019-2027)</a:t>
                      </a:r>
                    </a:p>
                  </a:txBody>
                  <a:tcPr/>
                </a:tc>
                <a:tc>
                  <a:txBody>
                    <a:bodyPr/>
                    <a:lstStyle/>
                    <a:p>
                      <a:r>
                        <a:rPr lang="en-GB" sz="1100" dirty="0"/>
                        <a:t>2% (894 additional jobs)</a:t>
                      </a:r>
                    </a:p>
                  </a:txBody>
                  <a:tcPr/>
                </a:tc>
                <a:extLst>
                  <a:ext uri="{0D108BD9-81ED-4DB2-BD59-A6C34878D82A}">
                    <a16:rowId xmlns:a16="http://schemas.microsoft.com/office/drawing/2014/main" val="3889468721"/>
                  </a:ext>
                </a:extLst>
              </a:tr>
              <a:tr h="276090">
                <a:tc>
                  <a:txBody>
                    <a:bodyPr/>
                    <a:lstStyle/>
                    <a:p>
                      <a:r>
                        <a:rPr lang="en-GB" sz="1100" dirty="0"/>
                        <a:t>Proportion of workforce over the age of 55 (national figure) </a:t>
                      </a:r>
                    </a:p>
                  </a:txBody>
                  <a:tcPr/>
                </a:tc>
                <a:tc>
                  <a:txBody>
                    <a:bodyPr/>
                    <a:lstStyle/>
                    <a:p>
                      <a:r>
                        <a:rPr lang="en-GB" sz="1100" dirty="0"/>
                        <a:t>16% (medium)</a:t>
                      </a:r>
                    </a:p>
                  </a:txBody>
                  <a:tcPr/>
                </a:tc>
                <a:extLst>
                  <a:ext uri="{0D108BD9-81ED-4DB2-BD59-A6C34878D82A}">
                    <a16:rowId xmlns:a16="http://schemas.microsoft.com/office/drawing/2014/main" val="1277681651"/>
                  </a:ext>
                </a:extLst>
              </a:tr>
              <a:tr h="276090">
                <a:tc>
                  <a:txBody>
                    <a:bodyPr/>
                    <a:lstStyle/>
                    <a:p>
                      <a:r>
                        <a:rPr lang="en-GB" sz="1100" dirty="0"/>
                        <a:t>Automation risk potential (national figure): </a:t>
                      </a:r>
                    </a:p>
                    <a:p>
                      <a:r>
                        <a:rPr lang="en-GB" sz="1100" dirty="0"/>
                        <a:t>the amount of working time (%) which could be disrupted by technological change</a:t>
                      </a:r>
                    </a:p>
                  </a:txBody>
                  <a:tcPr/>
                </a:tc>
                <a:tc>
                  <a:txBody>
                    <a:bodyPr/>
                    <a:lstStyle/>
                    <a:p>
                      <a:r>
                        <a:rPr lang="en-GB" sz="1100" dirty="0"/>
                        <a:t>21.7% (medium)</a:t>
                      </a:r>
                    </a:p>
                  </a:txBody>
                  <a:tcPr/>
                </a:tc>
                <a:extLst>
                  <a:ext uri="{0D108BD9-81ED-4DB2-BD59-A6C34878D82A}">
                    <a16:rowId xmlns:a16="http://schemas.microsoft.com/office/drawing/2014/main" val="2049917791"/>
                  </a:ext>
                </a:extLst>
              </a:tr>
              <a:tr h="276090">
                <a:tc>
                  <a:txBody>
                    <a:bodyPr/>
                    <a:lstStyle/>
                    <a:p>
                      <a:r>
                        <a:rPr lang="en-GB" sz="1100" dirty="0"/>
                        <a:t>Male : Female ratio (national figure) </a:t>
                      </a:r>
                    </a:p>
                  </a:txBody>
                  <a:tcPr/>
                </a:tc>
                <a:tc>
                  <a:txBody>
                    <a:bodyPr/>
                    <a:lstStyle/>
                    <a:p>
                      <a:r>
                        <a:rPr lang="en-GB" sz="1100" dirty="0"/>
                        <a:t>20:80</a:t>
                      </a:r>
                    </a:p>
                  </a:txBody>
                  <a:tcPr/>
                </a:tc>
                <a:extLst>
                  <a:ext uri="{0D108BD9-81ED-4DB2-BD59-A6C34878D82A}">
                    <a16:rowId xmlns:a16="http://schemas.microsoft.com/office/drawing/2014/main" val="756537152"/>
                  </a:ext>
                </a:extLst>
              </a:tr>
            </a:tbl>
          </a:graphicData>
        </a:graphic>
      </p:graphicFrame>
      <p:sp>
        <p:nvSpPr>
          <p:cNvPr id="17" name="Rectangle 16">
            <a:extLst>
              <a:ext uri="{FF2B5EF4-FFF2-40B4-BE49-F238E27FC236}">
                <a16:creationId xmlns:a16="http://schemas.microsoft.com/office/drawing/2014/main" id="{7026DB64-7275-4A3C-BA03-4AC96DB59A34}"/>
              </a:ext>
            </a:extLst>
          </p:cNvPr>
          <p:cNvSpPr/>
          <p:nvPr/>
        </p:nvSpPr>
        <p:spPr>
          <a:xfrm>
            <a:off x="253999" y="5176216"/>
            <a:ext cx="5195685" cy="1540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t>Local workforce challenges - NHS</a:t>
            </a:r>
            <a:endParaRPr lang="en-GB" sz="1200" dirty="0">
              <a:cs typeface="Calibri" panose="020F0502020204030204"/>
            </a:endParaRPr>
          </a:p>
          <a:p>
            <a:endParaRPr lang="en-GB" sz="1000" dirty="0"/>
          </a:p>
          <a:p>
            <a:pPr marL="171450" indent="-171450">
              <a:buFont typeface="Arial" panose="020B0604020202020204" pitchFamily="34" charset="0"/>
              <a:buChar char="•"/>
            </a:pPr>
            <a:r>
              <a:rPr lang="en-GB" sz="1050" dirty="0"/>
              <a:t>In 2017, the NHS in the Thames Valley had he highest vacancy  figure in the country.</a:t>
            </a:r>
            <a:endParaRPr lang="en-GB" sz="1050" dirty="0">
              <a:cs typeface="Calibri"/>
            </a:endParaRPr>
          </a:p>
          <a:p>
            <a:pPr marL="171450" indent="-171450">
              <a:buFont typeface="Arial" panose="020B0604020202020204" pitchFamily="34" charset="0"/>
              <a:buChar char="•"/>
            </a:pPr>
            <a:r>
              <a:rPr lang="en-GB" sz="1050" dirty="0"/>
              <a:t>Approximately 13% of employees working for the NHS (versus 11% across all occupations/employers) state that they have non-UK nationality. </a:t>
            </a:r>
            <a:endParaRPr lang="en-GB" sz="1050" dirty="0">
              <a:cs typeface="Calibri" panose="020F0502020204030204"/>
            </a:endParaRPr>
          </a:p>
          <a:p>
            <a:pPr marL="171450" indent="-171450">
              <a:buFont typeface="Arial" panose="020B0604020202020204" pitchFamily="34" charset="0"/>
              <a:buChar char="•"/>
            </a:pPr>
            <a:r>
              <a:rPr lang="en-GB" sz="1050" dirty="0"/>
              <a:t>Mitigation plan for the potential loss of EU staff as a result of Brexit is to increase training</a:t>
            </a:r>
          </a:p>
          <a:p>
            <a:pPr marL="171450" indent="-171450">
              <a:buFont typeface="Arial" panose="020B0604020202020204" pitchFamily="34" charset="0"/>
              <a:buChar char="•"/>
            </a:pPr>
            <a:r>
              <a:rPr lang="en-GB" sz="1050" dirty="0"/>
              <a:t>Reduced funding to support continuing professional education is a concern locally, with the view that incentives/opportunities are required for the existing workforce where apprenticeships would not be appropriate </a:t>
            </a:r>
            <a:endParaRPr lang="en-GB" sz="1600" dirty="0"/>
          </a:p>
        </p:txBody>
      </p:sp>
      <p:sp>
        <p:nvSpPr>
          <p:cNvPr id="21" name="Rectangle 20">
            <a:extLst>
              <a:ext uri="{FF2B5EF4-FFF2-40B4-BE49-F238E27FC236}">
                <a16:creationId xmlns:a16="http://schemas.microsoft.com/office/drawing/2014/main" id="{7D77C198-C0D0-4C81-9962-7F2667B34969}"/>
              </a:ext>
            </a:extLst>
          </p:cNvPr>
          <p:cNvSpPr/>
          <p:nvPr/>
        </p:nvSpPr>
        <p:spPr>
          <a:xfrm>
            <a:off x="258857" y="275908"/>
            <a:ext cx="5553592" cy="333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Health and Care Job Family</a:t>
            </a:r>
          </a:p>
        </p:txBody>
      </p:sp>
      <p:graphicFrame>
        <p:nvGraphicFramePr>
          <p:cNvPr id="16" name="Chart 15">
            <a:extLst>
              <a:ext uri="{FF2B5EF4-FFF2-40B4-BE49-F238E27FC236}">
                <a16:creationId xmlns:a16="http://schemas.microsoft.com/office/drawing/2014/main" id="{D7B93030-DB08-4D5D-BE18-64C7C30EEF45}"/>
              </a:ext>
            </a:extLst>
          </p:cNvPr>
          <p:cNvGraphicFramePr>
            <a:graphicFrameLocks/>
          </p:cNvGraphicFramePr>
          <p:nvPr>
            <p:extLst>
              <p:ext uri="{D42A27DB-BD31-4B8C-83A1-F6EECF244321}">
                <p14:modId xmlns:p14="http://schemas.microsoft.com/office/powerpoint/2010/main" val="3283151718"/>
              </p:ext>
            </p:extLst>
          </p:nvPr>
        </p:nvGraphicFramePr>
        <p:xfrm>
          <a:off x="254000" y="3043261"/>
          <a:ext cx="3590925" cy="2144043"/>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a:extLst>
              <a:ext uri="{FF2B5EF4-FFF2-40B4-BE49-F238E27FC236}">
                <a16:creationId xmlns:a16="http://schemas.microsoft.com/office/drawing/2014/main" id="{852F7515-1BFA-4CC2-9169-B9F5086404C7}"/>
              </a:ext>
            </a:extLst>
          </p:cNvPr>
          <p:cNvSpPr/>
          <p:nvPr/>
        </p:nvSpPr>
        <p:spPr>
          <a:xfrm>
            <a:off x="253999" y="809309"/>
            <a:ext cx="2894543" cy="122082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a:p>
            <a:pPr algn="ctr"/>
            <a:r>
              <a:rPr lang="en-GB" sz="1200" dirty="0"/>
              <a:t>The health and care sector workforce is </a:t>
            </a:r>
          </a:p>
          <a:p>
            <a:pPr algn="ctr"/>
            <a:r>
              <a:rPr lang="en-GB" sz="1200" dirty="0"/>
              <a:t>stretched and reaching a tipping point. Demand for services is growing (mainly due people living longer) but an ageing workforce and the impact of Brexit is likely to diminish the recruitment pool. </a:t>
            </a:r>
          </a:p>
          <a:p>
            <a:pPr algn="ctr"/>
            <a:endParaRPr lang="en-GB" sz="1200" dirty="0"/>
          </a:p>
        </p:txBody>
      </p:sp>
      <p:graphicFrame>
        <p:nvGraphicFramePr>
          <p:cNvPr id="23" name="Chart 22">
            <a:extLst>
              <a:ext uri="{FF2B5EF4-FFF2-40B4-BE49-F238E27FC236}">
                <a16:creationId xmlns:a16="http://schemas.microsoft.com/office/drawing/2014/main" id="{7F5DA6BE-D6BE-4712-8334-98FBFCD202C5}"/>
              </a:ext>
            </a:extLst>
          </p:cNvPr>
          <p:cNvGraphicFramePr>
            <a:graphicFrameLocks/>
          </p:cNvGraphicFramePr>
          <p:nvPr>
            <p:extLst>
              <p:ext uri="{D42A27DB-BD31-4B8C-83A1-F6EECF244321}">
                <p14:modId xmlns:p14="http://schemas.microsoft.com/office/powerpoint/2010/main" val="3227322072"/>
              </p:ext>
            </p:extLst>
          </p:nvPr>
        </p:nvGraphicFramePr>
        <p:xfrm>
          <a:off x="3148543" y="854866"/>
          <a:ext cx="2524125" cy="1882652"/>
        </p:xfrm>
        <a:graphic>
          <a:graphicData uri="http://schemas.openxmlformats.org/drawingml/2006/chart">
            <c:chart xmlns:c="http://schemas.openxmlformats.org/drawingml/2006/chart" xmlns:r="http://schemas.openxmlformats.org/officeDocument/2006/relationships" r:id="rId3"/>
          </a:graphicData>
        </a:graphic>
      </p:graphicFrame>
      <p:sp>
        <p:nvSpPr>
          <p:cNvPr id="24" name="Rectangle 23">
            <a:extLst>
              <a:ext uri="{FF2B5EF4-FFF2-40B4-BE49-F238E27FC236}">
                <a16:creationId xmlns:a16="http://schemas.microsoft.com/office/drawing/2014/main" id="{957D2414-4D19-4085-8DC5-3F063F9B9DD0}"/>
              </a:ext>
            </a:extLst>
          </p:cNvPr>
          <p:cNvSpPr/>
          <p:nvPr/>
        </p:nvSpPr>
        <p:spPr>
          <a:xfrm>
            <a:off x="3991824" y="2820139"/>
            <a:ext cx="2140032" cy="2046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Around 40% of those working in health and care in Berkshire work in professional occupations , the majority of whom are </a:t>
            </a:r>
            <a:r>
              <a:rPr lang="en-GB" sz="1200" b="1" dirty="0"/>
              <a:t>nurses</a:t>
            </a:r>
            <a:r>
              <a:rPr lang="en-GB" sz="1200" dirty="0"/>
              <a:t> or </a:t>
            </a:r>
            <a:r>
              <a:rPr lang="en-GB" sz="1200" b="1" dirty="0"/>
              <a:t>medical practitioners</a:t>
            </a:r>
            <a:r>
              <a:rPr lang="en-GB" sz="1200" dirty="0"/>
              <a:t>.  Just over 45% work in caring occupations, the majority of whom are </a:t>
            </a:r>
            <a:r>
              <a:rPr lang="en-GB" sz="1200" b="1" dirty="0"/>
              <a:t>care workers</a:t>
            </a:r>
            <a:r>
              <a:rPr lang="en-GB" sz="1200" dirty="0"/>
              <a:t>, </a:t>
            </a:r>
            <a:r>
              <a:rPr lang="en-GB" sz="1200" b="1" dirty="0"/>
              <a:t>home carers </a:t>
            </a:r>
            <a:r>
              <a:rPr lang="en-GB" sz="1200" dirty="0"/>
              <a:t>and </a:t>
            </a:r>
            <a:r>
              <a:rPr lang="en-GB" sz="1200" b="1" dirty="0"/>
              <a:t>nursing auxiliaries</a:t>
            </a:r>
            <a:r>
              <a:rPr lang="en-GB" sz="1200" dirty="0"/>
              <a:t>.  </a:t>
            </a:r>
          </a:p>
        </p:txBody>
      </p:sp>
      <p:pic>
        <p:nvPicPr>
          <p:cNvPr id="25" name="Picture 2">
            <a:extLst>
              <a:ext uri="{FF2B5EF4-FFF2-40B4-BE49-F238E27FC236}">
                <a16:creationId xmlns:a16="http://schemas.microsoft.com/office/drawing/2014/main" id="{A02F1C3E-B1C7-444B-99D5-9899ACCE23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4669" r="44371" b="35243"/>
          <a:stretch>
            <a:fillRect/>
          </a:stretch>
        </p:blipFill>
        <p:spPr bwMode="auto">
          <a:xfrm>
            <a:off x="7199842" y="2983100"/>
            <a:ext cx="3455376"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48101C23-6BB2-4D85-8789-773824EC47D3}"/>
              </a:ext>
            </a:extLst>
          </p:cNvPr>
          <p:cNvSpPr txBox="1"/>
          <p:nvPr/>
        </p:nvSpPr>
        <p:spPr>
          <a:xfrm>
            <a:off x="7994080" y="3043261"/>
            <a:ext cx="1866900" cy="276999"/>
          </a:xfrm>
          <a:prstGeom prst="rect">
            <a:avLst/>
          </a:prstGeom>
          <a:noFill/>
        </p:spPr>
        <p:txBody>
          <a:bodyPr wrap="square" rtlCol="0">
            <a:spAutoFit/>
          </a:bodyPr>
          <a:lstStyle/>
          <a:p>
            <a:r>
              <a:rPr lang="en-GB" sz="1200" dirty="0"/>
              <a:t>Reading – 12,183 jobs</a:t>
            </a:r>
          </a:p>
        </p:txBody>
      </p:sp>
      <p:cxnSp>
        <p:nvCxnSpPr>
          <p:cNvPr id="7" name="Straight Arrow Connector 6">
            <a:extLst>
              <a:ext uri="{FF2B5EF4-FFF2-40B4-BE49-F238E27FC236}">
                <a16:creationId xmlns:a16="http://schemas.microsoft.com/office/drawing/2014/main" id="{16A5D613-E15D-43FC-8EEC-7B2D05ECBEA3}"/>
              </a:ext>
            </a:extLst>
          </p:cNvPr>
          <p:cNvCxnSpPr/>
          <p:nvPr/>
        </p:nvCxnSpPr>
        <p:spPr>
          <a:xfrm>
            <a:off x="8772525" y="3343275"/>
            <a:ext cx="276225" cy="466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C0646F35-FFE3-4013-94EC-3377EA132994}"/>
              </a:ext>
            </a:extLst>
          </p:cNvPr>
          <p:cNvSpPr txBox="1"/>
          <p:nvPr/>
        </p:nvSpPr>
        <p:spPr>
          <a:xfrm>
            <a:off x="10118887" y="2983100"/>
            <a:ext cx="1866900" cy="276999"/>
          </a:xfrm>
          <a:prstGeom prst="rect">
            <a:avLst/>
          </a:prstGeom>
          <a:noFill/>
        </p:spPr>
        <p:txBody>
          <a:bodyPr wrap="square" rtlCol="0">
            <a:spAutoFit/>
          </a:bodyPr>
          <a:lstStyle/>
          <a:p>
            <a:r>
              <a:rPr lang="en-GB" sz="1200" dirty="0"/>
              <a:t>Slough – 7,649 jobs</a:t>
            </a:r>
          </a:p>
        </p:txBody>
      </p:sp>
      <p:cxnSp>
        <p:nvCxnSpPr>
          <p:cNvPr id="11" name="Straight Arrow Connector 10">
            <a:extLst>
              <a:ext uri="{FF2B5EF4-FFF2-40B4-BE49-F238E27FC236}">
                <a16:creationId xmlns:a16="http://schemas.microsoft.com/office/drawing/2014/main" id="{CB917106-06BA-43E0-AD8C-77BBD8B5657E}"/>
              </a:ext>
            </a:extLst>
          </p:cNvPr>
          <p:cNvCxnSpPr/>
          <p:nvPr/>
        </p:nvCxnSpPr>
        <p:spPr>
          <a:xfrm flipH="1">
            <a:off x="9763125" y="3260099"/>
            <a:ext cx="495300" cy="4832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060709AB-8F45-4A00-912D-8FFE936DA56B}"/>
              </a:ext>
            </a:extLst>
          </p:cNvPr>
          <p:cNvSpPr txBox="1"/>
          <p:nvPr/>
        </p:nvSpPr>
        <p:spPr>
          <a:xfrm>
            <a:off x="10258425" y="3641932"/>
            <a:ext cx="1866900" cy="461665"/>
          </a:xfrm>
          <a:prstGeom prst="rect">
            <a:avLst/>
          </a:prstGeom>
          <a:noFill/>
        </p:spPr>
        <p:txBody>
          <a:bodyPr wrap="square" rtlCol="0">
            <a:spAutoFit/>
          </a:bodyPr>
          <a:lstStyle/>
          <a:p>
            <a:r>
              <a:rPr lang="en-GB" sz="1200" dirty="0"/>
              <a:t>Windsor and Maidenhead  – 6,165 jobs</a:t>
            </a:r>
          </a:p>
        </p:txBody>
      </p:sp>
      <p:cxnSp>
        <p:nvCxnSpPr>
          <p:cNvPr id="29" name="Straight Arrow Connector 28">
            <a:extLst>
              <a:ext uri="{FF2B5EF4-FFF2-40B4-BE49-F238E27FC236}">
                <a16:creationId xmlns:a16="http://schemas.microsoft.com/office/drawing/2014/main" id="{6F587BFB-B932-4517-9E46-6E251BF933F9}"/>
              </a:ext>
            </a:extLst>
          </p:cNvPr>
          <p:cNvCxnSpPr>
            <a:cxnSpLocks/>
            <a:stCxn id="28" idx="1"/>
          </p:cNvCxnSpPr>
          <p:nvPr/>
        </p:nvCxnSpPr>
        <p:spPr>
          <a:xfrm flipH="1">
            <a:off x="9763127" y="3872765"/>
            <a:ext cx="495298" cy="133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D4B5237D-DFBA-4F31-8569-4A526E3848B6}"/>
              </a:ext>
            </a:extLst>
          </p:cNvPr>
          <p:cNvSpPr txBox="1"/>
          <p:nvPr/>
        </p:nvSpPr>
        <p:spPr>
          <a:xfrm>
            <a:off x="6261479" y="3363495"/>
            <a:ext cx="1501396" cy="461665"/>
          </a:xfrm>
          <a:prstGeom prst="rect">
            <a:avLst/>
          </a:prstGeom>
          <a:noFill/>
        </p:spPr>
        <p:txBody>
          <a:bodyPr wrap="square" rtlCol="0">
            <a:spAutoFit/>
          </a:bodyPr>
          <a:lstStyle/>
          <a:p>
            <a:r>
              <a:rPr lang="en-GB" sz="1200" dirty="0"/>
              <a:t>West Berkshire – 5,504 jobs</a:t>
            </a:r>
          </a:p>
        </p:txBody>
      </p:sp>
      <p:cxnSp>
        <p:nvCxnSpPr>
          <p:cNvPr id="33" name="Straight Arrow Connector 32">
            <a:extLst>
              <a:ext uri="{FF2B5EF4-FFF2-40B4-BE49-F238E27FC236}">
                <a16:creationId xmlns:a16="http://schemas.microsoft.com/office/drawing/2014/main" id="{9CAD6E09-386E-4251-A74B-8DFFEAE401CC}"/>
              </a:ext>
            </a:extLst>
          </p:cNvPr>
          <p:cNvCxnSpPr/>
          <p:nvPr/>
        </p:nvCxnSpPr>
        <p:spPr>
          <a:xfrm>
            <a:off x="7372350" y="3743325"/>
            <a:ext cx="648432" cy="1294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0D3ECCA0-A56E-4FE0-A8E8-DEED24D375D7}"/>
              </a:ext>
            </a:extLst>
          </p:cNvPr>
          <p:cNvSpPr txBox="1"/>
          <p:nvPr/>
        </p:nvSpPr>
        <p:spPr>
          <a:xfrm>
            <a:off x="6834539" y="4248225"/>
            <a:ext cx="1159541" cy="461665"/>
          </a:xfrm>
          <a:prstGeom prst="rect">
            <a:avLst/>
          </a:prstGeom>
          <a:noFill/>
        </p:spPr>
        <p:txBody>
          <a:bodyPr wrap="square" rtlCol="0">
            <a:spAutoFit/>
          </a:bodyPr>
          <a:lstStyle/>
          <a:p>
            <a:r>
              <a:rPr lang="en-GB" sz="1200" dirty="0"/>
              <a:t>Wokingham – 5,341 jobs</a:t>
            </a:r>
          </a:p>
        </p:txBody>
      </p:sp>
      <p:cxnSp>
        <p:nvCxnSpPr>
          <p:cNvPr id="36" name="Straight Arrow Connector 35">
            <a:extLst>
              <a:ext uri="{FF2B5EF4-FFF2-40B4-BE49-F238E27FC236}">
                <a16:creationId xmlns:a16="http://schemas.microsoft.com/office/drawing/2014/main" id="{4EDFCCA5-9217-4601-BD73-FF2DE80DA04E}"/>
              </a:ext>
            </a:extLst>
          </p:cNvPr>
          <p:cNvCxnSpPr>
            <a:cxnSpLocks/>
          </p:cNvCxnSpPr>
          <p:nvPr/>
        </p:nvCxnSpPr>
        <p:spPr>
          <a:xfrm flipV="1">
            <a:off x="7762875" y="4103597"/>
            <a:ext cx="1504950" cy="4216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667F720-82C8-4CCF-9685-70F6ED17324D}"/>
              </a:ext>
            </a:extLst>
          </p:cNvPr>
          <p:cNvSpPr txBox="1"/>
          <p:nvPr/>
        </p:nvSpPr>
        <p:spPr>
          <a:xfrm>
            <a:off x="9267825" y="4534866"/>
            <a:ext cx="2007063" cy="276999"/>
          </a:xfrm>
          <a:prstGeom prst="rect">
            <a:avLst/>
          </a:prstGeom>
          <a:noFill/>
        </p:spPr>
        <p:txBody>
          <a:bodyPr wrap="square" rtlCol="0">
            <a:spAutoFit/>
          </a:bodyPr>
          <a:lstStyle/>
          <a:p>
            <a:r>
              <a:rPr lang="en-GB" sz="1200" dirty="0"/>
              <a:t>Bracknell Forest </a:t>
            </a:r>
            <a:r>
              <a:rPr lang="en-GB" sz="1200"/>
              <a:t>– 4,581 </a:t>
            </a:r>
            <a:r>
              <a:rPr lang="en-GB" sz="1200" dirty="0"/>
              <a:t>jobs</a:t>
            </a:r>
          </a:p>
        </p:txBody>
      </p:sp>
      <p:cxnSp>
        <p:nvCxnSpPr>
          <p:cNvPr id="41" name="Straight Arrow Connector 40">
            <a:extLst>
              <a:ext uri="{FF2B5EF4-FFF2-40B4-BE49-F238E27FC236}">
                <a16:creationId xmlns:a16="http://schemas.microsoft.com/office/drawing/2014/main" id="{B6D6DBD4-B36C-4FD2-90F7-FAA47E1EE3D1}"/>
              </a:ext>
            </a:extLst>
          </p:cNvPr>
          <p:cNvCxnSpPr/>
          <p:nvPr/>
        </p:nvCxnSpPr>
        <p:spPr>
          <a:xfrm flipH="1" flipV="1">
            <a:off x="9553575" y="4248225"/>
            <a:ext cx="457200" cy="277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5C2AAB62-3215-4F98-9266-C537D1FB15BA}"/>
              </a:ext>
            </a:extLst>
          </p:cNvPr>
          <p:cNvSpPr/>
          <p:nvPr/>
        </p:nvSpPr>
        <p:spPr>
          <a:xfrm>
            <a:off x="5521945" y="4956494"/>
            <a:ext cx="6460815" cy="17528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t>Local workforce challenges – Social care</a:t>
            </a:r>
            <a:endParaRPr lang="en-GB" sz="700" dirty="0">
              <a:cs typeface="Calibri" panose="020F0502020204030204"/>
            </a:endParaRPr>
          </a:p>
          <a:p>
            <a:endParaRPr lang="en-GB" sz="1200" b="1" dirty="0">
              <a:cs typeface="Calibri"/>
            </a:endParaRPr>
          </a:p>
          <a:p>
            <a:pPr marL="171450" indent="-171450">
              <a:buFont typeface="Arial" panose="020B0604020202020204" pitchFamily="34" charset="0"/>
              <a:buChar char="•"/>
            </a:pPr>
            <a:r>
              <a:rPr lang="en-US" sz="1050" dirty="0"/>
              <a:t>Berkshire experiences extremely high vacancy rates (incl. 35% in Reading and 32% in W&amp;M, versus 16% nationally) and high levels of dependency on agency workers I(incl. 40% in W&amp;M versus 16% nationally) in Children's social care.</a:t>
            </a:r>
            <a:endParaRPr lang="en-US" dirty="0"/>
          </a:p>
          <a:p>
            <a:pPr marL="171450" indent="-171450">
              <a:buFont typeface="Arial" panose="020B0604020202020204" pitchFamily="34" charset="0"/>
              <a:buChar char="•"/>
            </a:pPr>
            <a:r>
              <a:rPr lang="en-US" sz="1050" dirty="0">
                <a:cs typeface="Calibri"/>
              </a:rPr>
              <a:t>Within Adult social care, turnover rates range from 33% to 41% across Berkshire's Local Authorities and vacancy rates as high as 17% in Reading.</a:t>
            </a:r>
          </a:p>
          <a:p>
            <a:pPr marL="628650" lvl="1" indent="-171450">
              <a:buFont typeface="Arial" panose="020B0604020202020204" pitchFamily="34" charset="0"/>
              <a:buChar char="•"/>
            </a:pPr>
            <a:r>
              <a:rPr lang="en-US" sz="1050" dirty="0"/>
              <a:t>Dependency on non-UK nationals within the adult care sector  ranges from 21% in West Berkshire to 37% in W&amp;M and 39% in Slough. </a:t>
            </a:r>
            <a:endParaRPr lang="en-US" sz="1050" dirty="0">
              <a:cs typeface="Calibri"/>
            </a:endParaRPr>
          </a:p>
          <a:p>
            <a:pPr marL="628650" lvl="1" indent="-171450">
              <a:buFont typeface="Arial" panose="020B0604020202020204" pitchFamily="34" charset="0"/>
              <a:buChar char="•"/>
            </a:pPr>
            <a:r>
              <a:rPr lang="en-US" sz="1050" dirty="0">
                <a:cs typeface="Calibri"/>
              </a:rPr>
              <a:t>Dependency on the 50+ workforce ranges from 33% in Bracknell to 41% in W&amp;M.</a:t>
            </a:r>
          </a:p>
        </p:txBody>
      </p:sp>
      <p:sp>
        <p:nvSpPr>
          <p:cNvPr id="27" name="Rectangle 26">
            <a:extLst>
              <a:ext uri="{FF2B5EF4-FFF2-40B4-BE49-F238E27FC236}">
                <a16:creationId xmlns:a16="http://schemas.microsoft.com/office/drawing/2014/main" id="{715CC92D-61EE-4DD1-BCC6-78B94AF75FBA}"/>
              </a:ext>
            </a:extLst>
          </p:cNvPr>
          <p:cNvSpPr/>
          <p:nvPr/>
        </p:nvSpPr>
        <p:spPr>
          <a:xfrm>
            <a:off x="253998" y="2119931"/>
            <a:ext cx="2894543" cy="8335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t>Berkshire has a relatively small health and care sector in comparison to the national average, with around 8% of Berkshire’s workforce working in the sector. </a:t>
            </a:r>
          </a:p>
        </p:txBody>
      </p:sp>
      <p:sp>
        <p:nvSpPr>
          <p:cNvPr id="2" name="TextBox 1">
            <a:extLst>
              <a:ext uri="{FF2B5EF4-FFF2-40B4-BE49-F238E27FC236}">
                <a16:creationId xmlns:a16="http://schemas.microsoft.com/office/drawing/2014/main" id="{FEF06CDE-8F92-4319-82BE-D8E0997F3F2C}"/>
              </a:ext>
            </a:extLst>
          </p:cNvPr>
          <p:cNvSpPr txBox="1"/>
          <p:nvPr/>
        </p:nvSpPr>
        <p:spPr>
          <a:xfrm>
            <a:off x="3379336" y="854055"/>
            <a:ext cx="931178" cy="430887"/>
          </a:xfrm>
          <a:prstGeom prst="rect">
            <a:avLst/>
          </a:prstGeom>
          <a:noFill/>
        </p:spPr>
        <p:txBody>
          <a:bodyPr wrap="square" rtlCol="0">
            <a:spAutoFit/>
          </a:bodyPr>
          <a:lstStyle/>
          <a:p>
            <a:r>
              <a:rPr lang="en-GB" sz="1100" dirty="0"/>
              <a:t>Employment by segment</a:t>
            </a:r>
          </a:p>
        </p:txBody>
      </p:sp>
    </p:spTree>
    <p:extLst>
      <p:ext uri="{BB962C8B-B14F-4D97-AF65-F5344CB8AC3E}">
        <p14:creationId xmlns:p14="http://schemas.microsoft.com/office/powerpoint/2010/main" val="1219331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264CC9-459E-4FB5-BE47-A7748D3CF7C7}"/>
              </a:ext>
            </a:extLst>
          </p:cNvPr>
          <p:cNvSpPr/>
          <p:nvPr/>
        </p:nvSpPr>
        <p:spPr>
          <a:xfrm>
            <a:off x="258857" y="275908"/>
            <a:ext cx="5418668" cy="333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Health </a:t>
            </a:r>
            <a:r>
              <a:rPr lang="en-GB"/>
              <a:t>and Care </a:t>
            </a:r>
            <a:r>
              <a:rPr lang="en-GB" dirty="0"/>
              <a:t>Job Family</a:t>
            </a:r>
          </a:p>
        </p:txBody>
      </p:sp>
      <p:sp>
        <p:nvSpPr>
          <p:cNvPr id="7" name="Rectangle 6">
            <a:extLst>
              <a:ext uri="{FF2B5EF4-FFF2-40B4-BE49-F238E27FC236}">
                <a16:creationId xmlns:a16="http://schemas.microsoft.com/office/drawing/2014/main" id="{6DB6950F-4A1A-4D6D-9F48-1D629A83AE99}"/>
              </a:ext>
            </a:extLst>
          </p:cNvPr>
          <p:cNvSpPr/>
          <p:nvPr/>
        </p:nvSpPr>
        <p:spPr>
          <a:xfrm>
            <a:off x="258855" y="5627953"/>
            <a:ext cx="5418669" cy="1121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dirty="0"/>
              <a:t>Thames Valley Berkshire LEP investment</a:t>
            </a:r>
          </a:p>
          <a:p>
            <a:pPr algn="ctr"/>
            <a:endParaRPr lang="en-GB" sz="1100" dirty="0">
              <a:solidFill>
                <a:schemeClr val="bg1"/>
              </a:solidFill>
              <a:cs typeface="Calibri"/>
            </a:endParaRPr>
          </a:p>
          <a:p>
            <a:pPr algn="ctr"/>
            <a:r>
              <a:rPr lang="en-GB" sz="1100" dirty="0">
                <a:solidFill>
                  <a:schemeClr val="bg1"/>
                </a:solidFill>
              </a:rPr>
              <a:t>In 2017 the LEP invested £75,000 in the Berkshire Cares project, a project designed to promote care careers and support care employers in their recruitment and retention strategies. The project has led to the recruitment of 12 I Care Ambassadors for the sub-region. </a:t>
            </a:r>
            <a:endParaRPr lang="en-GB" sz="1100" dirty="0">
              <a:solidFill>
                <a:schemeClr val="bg1"/>
              </a:solidFill>
              <a:cs typeface="Calibri"/>
            </a:endParaRPr>
          </a:p>
          <a:p>
            <a:pPr algn="ctr"/>
            <a:endParaRPr lang="en-GB" sz="1400" dirty="0">
              <a:solidFill>
                <a:srgbClr val="FF0000"/>
              </a:solidFill>
              <a:cs typeface="Calibri"/>
            </a:endParaRPr>
          </a:p>
          <a:p>
            <a:pPr marL="285750" indent="-285750" algn="ctr">
              <a:buFont typeface="Arial" panose="020B0604020202020204" pitchFamily="34" charset="0"/>
              <a:buChar char="•"/>
            </a:pPr>
            <a:endParaRPr lang="en-GB" dirty="0"/>
          </a:p>
        </p:txBody>
      </p:sp>
      <p:sp>
        <p:nvSpPr>
          <p:cNvPr id="8" name="Rectangle 7">
            <a:extLst>
              <a:ext uri="{FF2B5EF4-FFF2-40B4-BE49-F238E27FC236}">
                <a16:creationId xmlns:a16="http://schemas.microsoft.com/office/drawing/2014/main" id="{E3B3B157-4363-474F-831E-F236D701546B}"/>
              </a:ext>
            </a:extLst>
          </p:cNvPr>
          <p:cNvSpPr/>
          <p:nvPr/>
        </p:nvSpPr>
        <p:spPr>
          <a:xfrm>
            <a:off x="258856" y="712667"/>
            <a:ext cx="5418668" cy="22246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Large recruiters</a:t>
            </a:r>
          </a:p>
          <a:p>
            <a:pPr algn="ctr"/>
            <a:endParaRPr lang="en-GB" sz="1200" dirty="0"/>
          </a:p>
          <a:p>
            <a:r>
              <a:rPr lang="en-GB" sz="1400" dirty="0"/>
              <a:t>Royal Berkshire Hospital</a:t>
            </a:r>
          </a:p>
          <a:p>
            <a:r>
              <a:rPr lang="en-GB" sz="1400" dirty="0"/>
              <a:t>Berkshire Health Care</a:t>
            </a:r>
          </a:p>
          <a:p>
            <a:r>
              <a:rPr lang="en-GB" sz="1400" dirty="0" err="1"/>
              <a:t>Heatherwood</a:t>
            </a:r>
            <a:r>
              <a:rPr lang="en-GB" sz="1400" dirty="0"/>
              <a:t> Hospital </a:t>
            </a:r>
          </a:p>
          <a:p>
            <a:r>
              <a:rPr lang="en-GB" sz="1400" dirty="0"/>
              <a:t>Wexham Park Hospital</a:t>
            </a:r>
          </a:p>
          <a:p>
            <a:r>
              <a:rPr lang="en-GB" sz="1400" dirty="0"/>
              <a:t>Broadmoor Hospital </a:t>
            </a:r>
          </a:p>
          <a:p>
            <a:r>
              <a:rPr lang="en-GB" sz="1400" dirty="0"/>
              <a:t>Berkshire Independent Hospital</a:t>
            </a:r>
          </a:p>
          <a:p>
            <a:r>
              <a:rPr lang="en-GB" sz="1400" dirty="0"/>
              <a:t>Local authorities</a:t>
            </a:r>
          </a:p>
          <a:p>
            <a:pPr marL="285750" indent="-285750" algn="ctr">
              <a:buFont typeface="Arial" panose="020B0604020202020204" pitchFamily="34" charset="0"/>
              <a:buChar char="•"/>
            </a:pPr>
            <a:endParaRPr lang="en-GB" dirty="0"/>
          </a:p>
        </p:txBody>
      </p:sp>
      <p:sp>
        <p:nvSpPr>
          <p:cNvPr id="9" name="Rectangle 8">
            <a:extLst>
              <a:ext uri="{FF2B5EF4-FFF2-40B4-BE49-F238E27FC236}">
                <a16:creationId xmlns:a16="http://schemas.microsoft.com/office/drawing/2014/main" id="{ED8E7AEB-A918-40AA-9F60-907F4696C7A5}"/>
              </a:ext>
            </a:extLst>
          </p:cNvPr>
          <p:cNvSpPr/>
          <p:nvPr/>
        </p:nvSpPr>
        <p:spPr>
          <a:xfrm>
            <a:off x="258857" y="3072101"/>
            <a:ext cx="2586357" cy="2387885"/>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ea typeface="+mn-lt"/>
                <a:cs typeface="+mn-lt"/>
              </a:rPr>
              <a:t>National skills shortages </a:t>
            </a:r>
            <a:endParaRPr lang="en-US" sz="1200" dirty="0">
              <a:ea typeface="+mn-lt"/>
              <a:cs typeface="+mn-lt"/>
            </a:endParaRPr>
          </a:p>
          <a:p>
            <a:pPr algn="ctr"/>
            <a:r>
              <a:rPr lang="en-GB" sz="1200" b="1" dirty="0">
                <a:ea typeface="+mn-lt"/>
                <a:cs typeface="+mn-lt"/>
              </a:rPr>
              <a:t>(Tier 2 Shortage Occupation List)</a:t>
            </a:r>
            <a:endParaRPr lang="en-GB" dirty="0"/>
          </a:p>
          <a:p>
            <a:pPr algn="ctr"/>
            <a:endParaRPr lang="en-GB" sz="1050" b="1" dirty="0"/>
          </a:p>
          <a:p>
            <a:pPr marL="285750" indent="-285750">
              <a:buFont typeface="Arial" panose="020B0604020202020204" pitchFamily="34" charset="0"/>
              <a:buChar char="•"/>
            </a:pPr>
            <a:r>
              <a:rPr lang="en-GB" sz="1050" dirty="0"/>
              <a:t>Medical practitioners</a:t>
            </a:r>
          </a:p>
          <a:p>
            <a:pPr marL="285750" indent="-285750">
              <a:buFont typeface="Arial" panose="020B0604020202020204" pitchFamily="34" charset="0"/>
              <a:buChar char="•"/>
            </a:pPr>
            <a:r>
              <a:rPr lang="en-GB" sz="1050" dirty="0">
                <a:cs typeface="Calibri"/>
              </a:rPr>
              <a:t>Psychologists</a:t>
            </a:r>
            <a:endParaRPr lang="en-GB" sz="1050" dirty="0"/>
          </a:p>
          <a:p>
            <a:pPr marL="285750" indent="-285750">
              <a:buFont typeface="Arial" panose="020B0604020202020204" pitchFamily="34" charset="0"/>
              <a:buChar char="•"/>
            </a:pPr>
            <a:r>
              <a:rPr lang="en-GB" sz="1050" dirty="0"/>
              <a:t>Medical radiographers</a:t>
            </a:r>
          </a:p>
          <a:p>
            <a:pPr marL="285750" indent="-285750">
              <a:buFont typeface="Arial" panose="020B0604020202020204" pitchFamily="34" charset="0"/>
              <a:buChar char="•"/>
            </a:pPr>
            <a:r>
              <a:rPr lang="en-GB" sz="1050" dirty="0"/>
              <a:t>Occupational Therapists</a:t>
            </a:r>
            <a:endParaRPr lang="en-GB" sz="1050" dirty="0">
              <a:cs typeface="Calibri"/>
            </a:endParaRPr>
          </a:p>
          <a:p>
            <a:pPr marL="285750" indent="-285750">
              <a:buFont typeface="Arial" panose="020B0604020202020204" pitchFamily="34" charset="0"/>
              <a:buChar char="•"/>
            </a:pPr>
            <a:r>
              <a:rPr lang="en-GB" sz="1050" dirty="0">
                <a:cs typeface="Calibri"/>
              </a:rPr>
              <a:t>Speech &amp; Language Therapists</a:t>
            </a:r>
            <a:endParaRPr lang="en-GB" sz="1050" dirty="0"/>
          </a:p>
          <a:p>
            <a:pPr marL="285750" indent="-285750">
              <a:buFont typeface="Arial" panose="020B0604020202020204" pitchFamily="34" charset="0"/>
              <a:buChar char="•"/>
            </a:pPr>
            <a:r>
              <a:rPr lang="en-GB" sz="1050" dirty="0"/>
              <a:t>Nurses</a:t>
            </a:r>
          </a:p>
          <a:p>
            <a:pPr marL="285750" indent="-285750">
              <a:buFont typeface="Arial" panose="020B0604020202020204" pitchFamily="34" charset="0"/>
              <a:buChar char="•"/>
            </a:pPr>
            <a:r>
              <a:rPr lang="en-GB" sz="1050" dirty="0"/>
              <a:t>Social workers </a:t>
            </a:r>
          </a:p>
          <a:p>
            <a:pPr marL="285750" indent="-285750">
              <a:buFont typeface="Arial" panose="020B0604020202020204" pitchFamily="34" charset="0"/>
              <a:buChar char="•"/>
            </a:pPr>
            <a:r>
              <a:rPr lang="en-GB" sz="1050" dirty="0"/>
              <a:t>Paramedics</a:t>
            </a:r>
          </a:p>
        </p:txBody>
      </p:sp>
      <p:pic>
        <p:nvPicPr>
          <p:cNvPr id="11" name="Picture 10">
            <a:extLst>
              <a:ext uri="{FF2B5EF4-FFF2-40B4-BE49-F238E27FC236}">
                <a16:creationId xmlns:a16="http://schemas.microsoft.com/office/drawing/2014/main" id="{E85B34F5-B190-4640-B34B-C26A4AB24F35}"/>
              </a:ext>
            </a:extLst>
          </p:cNvPr>
          <p:cNvPicPr>
            <a:picLocks noChangeAspect="1"/>
          </p:cNvPicPr>
          <p:nvPr/>
        </p:nvPicPr>
        <p:blipFill>
          <a:blip r:embed="rId2"/>
          <a:stretch>
            <a:fillRect/>
          </a:stretch>
        </p:blipFill>
        <p:spPr>
          <a:xfrm>
            <a:off x="2708866" y="1221150"/>
            <a:ext cx="1018976" cy="460675"/>
          </a:xfrm>
          <a:prstGeom prst="rect">
            <a:avLst/>
          </a:prstGeom>
        </p:spPr>
      </p:pic>
      <p:pic>
        <p:nvPicPr>
          <p:cNvPr id="12" name="Picture 11">
            <a:extLst>
              <a:ext uri="{FF2B5EF4-FFF2-40B4-BE49-F238E27FC236}">
                <a16:creationId xmlns:a16="http://schemas.microsoft.com/office/drawing/2014/main" id="{C363158D-9CD0-4737-AE93-9929584FB029}"/>
              </a:ext>
            </a:extLst>
          </p:cNvPr>
          <p:cNvPicPr>
            <a:picLocks noChangeAspect="1"/>
          </p:cNvPicPr>
          <p:nvPr/>
        </p:nvPicPr>
        <p:blipFill>
          <a:blip r:embed="rId3"/>
          <a:stretch>
            <a:fillRect/>
          </a:stretch>
        </p:blipFill>
        <p:spPr>
          <a:xfrm>
            <a:off x="3954747" y="1667756"/>
            <a:ext cx="1387285" cy="299331"/>
          </a:xfrm>
          <a:prstGeom prst="rect">
            <a:avLst/>
          </a:prstGeom>
        </p:spPr>
      </p:pic>
      <p:pic>
        <p:nvPicPr>
          <p:cNvPr id="13" name="Picture 12">
            <a:extLst>
              <a:ext uri="{FF2B5EF4-FFF2-40B4-BE49-F238E27FC236}">
                <a16:creationId xmlns:a16="http://schemas.microsoft.com/office/drawing/2014/main" id="{FFAA4D95-7087-49A4-A80B-3DF782A6BCFF}"/>
              </a:ext>
            </a:extLst>
          </p:cNvPr>
          <p:cNvPicPr>
            <a:picLocks noChangeAspect="1"/>
          </p:cNvPicPr>
          <p:nvPr/>
        </p:nvPicPr>
        <p:blipFill>
          <a:blip r:embed="rId4"/>
          <a:stretch>
            <a:fillRect/>
          </a:stretch>
        </p:blipFill>
        <p:spPr>
          <a:xfrm>
            <a:off x="4038583" y="1004891"/>
            <a:ext cx="1467142" cy="564910"/>
          </a:xfrm>
          <a:prstGeom prst="rect">
            <a:avLst/>
          </a:prstGeom>
        </p:spPr>
      </p:pic>
      <p:pic>
        <p:nvPicPr>
          <p:cNvPr id="14" name="Picture 13">
            <a:extLst>
              <a:ext uri="{FF2B5EF4-FFF2-40B4-BE49-F238E27FC236}">
                <a16:creationId xmlns:a16="http://schemas.microsoft.com/office/drawing/2014/main" id="{532467C6-A4E7-4615-A6EF-55D5A291F3B7}"/>
              </a:ext>
            </a:extLst>
          </p:cNvPr>
          <p:cNvPicPr>
            <a:picLocks noChangeAspect="1"/>
          </p:cNvPicPr>
          <p:nvPr/>
        </p:nvPicPr>
        <p:blipFill>
          <a:blip r:embed="rId5"/>
          <a:stretch>
            <a:fillRect/>
          </a:stretch>
        </p:blipFill>
        <p:spPr>
          <a:xfrm>
            <a:off x="3099732" y="2350567"/>
            <a:ext cx="952381" cy="423810"/>
          </a:xfrm>
          <a:prstGeom prst="rect">
            <a:avLst/>
          </a:prstGeom>
        </p:spPr>
      </p:pic>
      <p:pic>
        <p:nvPicPr>
          <p:cNvPr id="15" name="Picture 14">
            <a:extLst>
              <a:ext uri="{FF2B5EF4-FFF2-40B4-BE49-F238E27FC236}">
                <a16:creationId xmlns:a16="http://schemas.microsoft.com/office/drawing/2014/main" id="{B048C833-5FA0-4375-8490-7C09F6B2E25D}"/>
              </a:ext>
            </a:extLst>
          </p:cNvPr>
          <p:cNvPicPr>
            <a:picLocks noChangeAspect="1"/>
          </p:cNvPicPr>
          <p:nvPr/>
        </p:nvPicPr>
        <p:blipFill>
          <a:blip r:embed="rId6"/>
          <a:stretch>
            <a:fillRect/>
          </a:stretch>
        </p:blipFill>
        <p:spPr>
          <a:xfrm>
            <a:off x="4279019" y="2126633"/>
            <a:ext cx="986270" cy="557457"/>
          </a:xfrm>
          <a:prstGeom prst="rect">
            <a:avLst/>
          </a:prstGeom>
        </p:spPr>
      </p:pic>
      <p:pic>
        <p:nvPicPr>
          <p:cNvPr id="16" name="Picture 15">
            <a:extLst>
              <a:ext uri="{FF2B5EF4-FFF2-40B4-BE49-F238E27FC236}">
                <a16:creationId xmlns:a16="http://schemas.microsoft.com/office/drawing/2014/main" id="{99D95286-D6F8-499B-B88C-D4773FE31CE2}"/>
              </a:ext>
            </a:extLst>
          </p:cNvPr>
          <p:cNvPicPr>
            <a:picLocks noChangeAspect="1"/>
          </p:cNvPicPr>
          <p:nvPr/>
        </p:nvPicPr>
        <p:blipFill>
          <a:blip r:embed="rId7"/>
          <a:stretch>
            <a:fillRect/>
          </a:stretch>
        </p:blipFill>
        <p:spPr>
          <a:xfrm>
            <a:off x="2837413" y="1886630"/>
            <a:ext cx="761881" cy="399988"/>
          </a:xfrm>
          <a:prstGeom prst="rect">
            <a:avLst/>
          </a:prstGeom>
        </p:spPr>
      </p:pic>
      <p:sp>
        <p:nvSpPr>
          <p:cNvPr id="21" name="Rectangle 20">
            <a:extLst>
              <a:ext uri="{FF2B5EF4-FFF2-40B4-BE49-F238E27FC236}">
                <a16:creationId xmlns:a16="http://schemas.microsoft.com/office/drawing/2014/main" id="{3AEB8A51-94F6-4D01-81B8-C23E6138964A}"/>
              </a:ext>
            </a:extLst>
          </p:cNvPr>
          <p:cNvSpPr/>
          <p:nvPr/>
        </p:nvSpPr>
        <p:spPr>
          <a:xfrm>
            <a:off x="2988952" y="3129883"/>
            <a:ext cx="2688130" cy="12669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a:t>Apprenticeship starts in Health and Social Care have been relatively static over recent years. The introduction of the Apprenticeship levy and new nursing Apprenticeships is likely to lead to increased numbers entering the profession via this route. </a:t>
            </a:r>
            <a:endParaRPr lang="en-GB" sz="1050" dirty="0"/>
          </a:p>
        </p:txBody>
      </p:sp>
      <p:graphicFrame>
        <p:nvGraphicFramePr>
          <p:cNvPr id="23" name="Table 22">
            <a:extLst>
              <a:ext uri="{FF2B5EF4-FFF2-40B4-BE49-F238E27FC236}">
                <a16:creationId xmlns:a16="http://schemas.microsoft.com/office/drawing/2014/main" id="{DF8A3BB2-97D9-452E-B05C-5B06A2DAC495}"/>
              </a:ext>
            </a:extLst>
          </p:cNvPr>
          <p:cNvGraphicFramePr>
            <a:graphicFrameLocks noGrp="1"/>
          </p:cNvGraphicFramePr>
          <p:nvPr>
            <p:extLst>
              <p:ext uri="{D42A27DB-BD31-4B8C-83A1-F6EECF244321}">
                <p14:modId xmlns:p14="http://schemas.microsoft.com/office/powerpoint/2010/main" val="168034037"/>
              </p:ext>
            </p:extLst>
          </p:nvPr>
        </p:nvGraphicFramePr>
        <p:xfrm>
          <a:off x="5904430" y="266590"/>
          <a:ext cx="6173531" cy="3812981"/>
        </p:xfrm>
        <a:graphic>
          <a:graphicData uri="http://schemas.openxmlformats.org/drawingml/2006/table">
            <a:tbl>
              <a:tblPr firstRow="1" bandRow="1">
                <a:tableStyleId>{5C22544A-7EE6-4342-B048-85BDC9FD1C3A}</a:tableStyleId>
              </a:tblPr>
              <a:tblGrid>
                <a:gridCol w="1351719">
                  <a:extLst>
                    <a:ext uri="{9D8B030D-6E8A-4147-A177-3AD203B41FA5}">
                      <a16:colId xmlns:a16="http://schemas.microsoft.com/office/drawing/2014/main" val="1706867399"/>
                    </a:ext>
                  </a:extLst>
                </a:gridCol>
                <a:gridCol w="927652">
                  <a:extLst>
                    <a:ext uri="{9D8B030D-6E8A-4147-A177-3AD203B41FA5}">
                      <a16:colId xmlns:a16="http://schemas.microsoft.com/office/drawing/2014/main" val="2650577610"/>
                    </a:ext>
                  </a:extLst>
                </a:gridCol>
                <a:gridCol w="3894160">
                  <a:extLst>
                    <a:ext uri="{9D8B030D-6E8A-4147-A177-3AD203B41FA5}">
                      <a16:colId xmlns:a16="http://schemas.microsoft.com/office/drawing/2014/main" val="794346397"/>
                    </a:ext>
                  </a:extLst>
                </a:gridCol>
              </a:tblGrid>
              <a:tr h="424069">
                <a:tc>
                  <a:txBody>
                    <a:bodyPr/>
                    <a:lstStyle/>
                    <a:p>
                      <a:r>
                        <a:rPr lang="en-GB" sz="1400" b="1" dirty="0"/>
                        <a:t>Local institutions</a:t>
                      </a:r>
                    </a:p>
                  </a:txBody>
                  <a:tcPr/>
                </a:tc>
                <a:tc>
                  <a:txBody>
                    <a:bodyPr/>
                    <a:lstStyle/>
                    <a:p>
                      <a:r>
                        <a:rPr lang="en-GB" sz="1400" b="1" dirty="0"/>
                        <a:t>Location</a:t>
                      </a:r>
                    </a:p>
                  </a:txBody>
                  <a:tcPr/>
                </a:tc>
                <a:tc>
                  <a:txBody>
                    <a:bodyPr/>
                    <a:lstStyle/>
                    <a:p>
                      <a:r>
                        <a:rPr lang="en-GB" sz="1400" b="1" dirty="0"/>
                        <a:t>Type of provision</a:t>
                      </a:r>
                    </a:p>
                  </a:txBody>
                  <a:tcPr/>
                </a:tc>
                <a:extLst>
                  <a:ext uri="{0D108BD9-81ED-4DB2-BD59-A6C34878D82A}">
                    <a16:rowId xmlns:a16="http://schemas.microsoft.com/office/drawing/2014/main" val="3825671922"/>
                  </a:ext>
                </a:extLst>
              </a:tr>
              <a:tr h="240866">
                <a:tc>
                  <a:txBody>
                    <a:bodyPr/>
                    <a:lstStyle/>
                    <a:p>
                      <a:pPr lvl="0">
                        <a:buNone/>
                      </a:pPr>
                      <a:r>
                        <a:rPr lang="en-GB" sz="1050" dirty="0"/>
                        <a:t>The University of Reading</a:t>
                      </a:r>
                    </a:p>
                  </a:txBody>
                  <a:tcPr/>
                </a:tc>
                <a:tc>
                  <a:txBody>
                    <a:bodyPr/>
                    <a:lstStyle/>
                    <a:p>
                      <a:pPr lvl="0">
                        <a:buNone/>
                      </a:pPr>
                      <a:r>
                        <a:rPr lang="en-GB" sz="1050" dirty="0"/>
                        <a:t>Reading </a:t>
                      </a:r>
                    </a:p>
                  </a:txBody>
                  <a:tcPr/>
                </a:tc>
                <a:tc>
                  <a:txBody>
                    <a:bodyPr/>
                    <a:lstStyle/>
                    <a:p>
                      <a:pPr lvl="0">
                        <a:buNone/>
                      </a:pPr>
                      <a:r>
                        <a:rPr lang="en-GB" sz="1050" dirty="0"/>
                        <a:t>BEng &amp; MEng in Biomedical Engineering, BSc in Biomedical Sciences and Medical Science (+ with Professional Experience + with Foundation). BSc Psychology &amp; Neuroscience. </a:t>
                      </a:r>
                      <a:r>
                        <a:rPr lang="en-GB" sz="1050" dirty="0" err="1"/>
                        <a:t>MSci</a:t>
                      </a:r>
                      <a:r>
                        <a:rPr lang="en-GB" sz="1050" dirty="0"/>
                        <a:t> Applied Psychology (Clinical). </a:t>
                      </a:r>
                      <a:r>
                        <a:rPr lang="en-GB" sz="1050" dirty="0" err="1"/>
                        <a:t>MPharm</a:t>
                      </a:r>
                      <a:r>
                        <a:rPr lang="en-GB" sz="1050" dirty="0"/>
                        <a:t> Pharmacy. BSc Psychology &amp; Language Science and </a:t>
                      </a:r>
                      <a:r>
                        <a:rPr lang="en-GB" sz="1050" dirty="0" err="1"/>
                        <a:t>MSCi</a:t>
                      </a:r>
                      <a:r>
                        <a:rPr lang="en-GB" sz="1050" dirty="0"/>
                        <a:t> Speech &amp; Language Therapy</a:t>
                      </a:r>
                    </a:p>
                  </a:txBody>
                  <a:tcPr/>
                </a:tc>
                <a:extLst>
                  <a:ext uri="{0D108BD9-81ED-4DB2-BD59-A6C34878D82A}">
                    <a16:rowId xmlns:a16="http://schemas.microsoft.com/office/drawing/2014/main" val="732792224"/>
                  </a:ext>
                </a:extLst>
              </a:tr>
              <a:tr h="240866">
                <a:tc>
                  <a:txBody>
                    <a:bodyPr/>
                    <a:lstStyle/>
                    <a:p>
                      <a:r>
                        <a:rPr lang="en-GB" sz="1050" dirty="0"/>
                        <a:t>Berkshire Institute for Health </a:t>
                      </a:r>
                    </a:p>
                  </a:txBody>
                  <a:tcPr/>
                </a:tc>
                <a:tc>
                  <a:txBody>
                    <a:bodyPr/>
                    <a:lstStyle/>
                    <a:p>
                      <a:r>
                        <a:rPr lang="en-GB" sz="1050" dirty="0"/>
                        <a:t>Reading</a:t>
                      </a:r>
                    </a:p>
                  </a:txBody>
                  <a:tcPr/>
                </a:tc>
                <a:tc>
                  <a:txBody>
                    <a:bodyPr/>
                    <a:lstStyle/>
                    <a:p>
                      <a:r>
                        <a:rPr lang="en-GB" sz="1050" dirty="0"/>
                        <a:t>6 Mental Health and 7 Nursing Degrees. </a:t>
                      </a:r>
                      <a:r>
                        <a:rPr lang="en-GB" sz="1050" dirty="0" err="1"/>
                        <a:t>Bsc</a:t>
                      </a:r>
                      <a:r>
                        <a:rPr lang="en-GB" sz="1050" dirty="0"/>
                        <a:t> Health Promotion and Public Health. </a:t>
                      </a:r>
                      <a:r>
                        <a:rPr lang="en-GB" sz="1050" dirty="0" err="1"/>
                        <a:t>FdSc</a:t>
                      </a:r>
                      <a:r>
                        <a:rPr lang="en-GB" sz="1050" dirty="0"/>
                        <a:t> Healthcare Practice: Assistant Practitioner. MSc Health Informatics. MSc Health Psychology. Professional Doctorate in Health Studies. </a:t>
                      </a:r>
                      <a:r>
                        <a:rPr lang="en-GB" sz="1050" dirty="0" err="1"/>
                        <a:t>BMidfiery</a:t>
                      </a:r>
                      <a:r>
                        <a:rPr lang="en-GB" sz="1050" dirty="0"/>
                        <a:t> Midwifery (Pre-Registration)</a:t>
                      </a:r>
                    </a:p>
                  </a:txBody>
                  <a:tcPr/>
                </a:tc>
                <a:extLst>
                  <a:ext uri="{0D108BD9-81ED-4DB2-BD59-A6C34878D82A}">
                    <a16:rowId xmlns:a16="http://schemas.microsoft.com/office/drawing/2014/main" val="524926128"/>
                  </a:ext>
                </a:extLst>
              </a:tr>
              <a:tr h="394145">
                <a:tc>
                  <a:txBody>
                    <a:bodyPr/>
                    <a:lstStyle/>
                    <a:p>
                      <a:r>
                        <a:rPr lang="en-GB" sz="1050" dirty="0"/>
                        <a:t>Bracknell and Wokingham College</a:t>
                      </a:r>
                    </a:p>
                  </a:txBody>
                  <a:tcPr/>
                </a:tc>
                <a:tc>
                  <a:txBody>
                    <a:bodyPr/>
                    <a:lstStyle/>
                    <a:p>
                      <a:r>
                        <a:rPr lang="en-GB" sz="1050" dirty="0"/>
                        <a:t>Bracknell / Wokingham</a:t>
                      </a:r>
                    </a:p>
                  </a:txBody>
                  <a:tcPr/>
                </a:tc>
                <a:tc>
                  <a:txBody>
                    <a:bodyPr/>
                    <a:lstStyle/>
                    <a:p>
                      <a:r>
                        <a:rPr lang="en-GB" sz="1050" dirty="0"/>
                        <a:t>5 Health and Social Care certificates, diplomas (L1-L3) &amp; short workforce development courses. </a:t>
                      </a:r>
                      <a:endParaRPr lang="en-GB" sz="1050"/>
                    </a:p>
                  </a:txBody>
                  <a:tcPr/>
                </a:tc>
                <a:extLst>
                  <a:ext uri="{0D108BD9-81ED-4DB2-BD59-A6C34878D82A}">
                    <a16:rowId xmlns:a16="http://schemas.microsoft.com/office/drawing/2014/main" val="2457509887"/>
                  </a:ext>
                </a:extLst>
              </a:tr>
              <a:tr h="437321">
                <a:tc>
                  <a:txBody>
                    <a:bodyPr/>
                    <a:lstStyle/>
                    <a:p>
                      <a:r>
                        <a:rPr lang="en-GB" sz="1050" dirty="0"/>
                        <a:t>Windsor Forest Colleges Group</a:t>
                      </a:r>
                    </a:p>
                  </a:txBody>
                  <a:tcPr/>
                </a:tc>
                <a:tc>
                  <a:txBody>
                    <a:bodyPr/>
                    <a:lstStyle/>
                    <a:p>
                      <a:r>
                        <a:rPr lang="en-GB" sz="1050" dirty="0"/>
                        <a:t>Langley, Windsor </a:t>
                      </a:r>
                      <a:endParaRPr lang="en-GB" sz="1050"/>
                    </a:p>
                  </a:txBody>
                  <a:tcPr/>
                </a:tc>
                <a:tc>
                  <a:txBody>
                    <a:bodyPr/>
                    <a:lstStyle/>
                    <a:p>
                      <a:r>
                        <a:rPr lang="en-GB" sz="1050" dirty="0"/>
                        <a:t>9 Health and social care and 9 childcare &amp; social work awards, certifications, diplomas (Level 1-3) and Access to HE courses.</a:t>
                      </a:r>
                    </a:p>
                  </a:txBody>
                  <a:tcPr/>
                </a:tc>
                <a:extLst>
                  <a:ext uri="{0D108BD9-81ED-4DB2-BD59-A6C34878D82A}">
                    <a16:rowId xmlns:a16="http://schemas.microsoft.com/office/drawing/2014/main" val="3889468721"/>
                  </a:ext>
                </a:extLst>
              </a:tr>
              <a:tr h="394145">
                <a:tc>
                  <a:txBody>
                    <a:bodyPr/>
                    <a:lstStyle/>
                    <a:p>
                      <a:r>
                        <a:rPr lang="en-GB" sz="1050" dirty="0"/>
                        <a:t>Reading College</a:t>
                      </a:r>
                    </a:p>
                  </a:txBody>
                  <a:tcPr/>
                </a:tc>
                <a:tc>
                  <a:txBody>
                    <a:bodyPr/>
                    <a:lstStyle/>
                    <a:p>
                      <a:r>
                        <a:rPr lang="en-GB" sz="1050" dirty="0"/>
                        <a:t>Reading</a:t>
                      </a:r>
                    </a:p>
                  </a:txBody>
                  <a:tcPr/>
                </a:tc>
                <a:tc>
                  <a:txBody>
                    <a:bodyPr/>
                    <a:lstStyle/>
                    <a:p>
                      <a:pPr marL="0" marR="0" lvl="0" indent="0" algn="l" rtl="0" eaLnBrk="1" fontAlgn="auto" latinLnBrk="0" hangingPunct="1">
                        <a:lnSpc>
                          <a:spcPct val="100000"/>
                        </a:lnSpc>
                        <a:spcBef>
                          <a:spcPts val="0"/>
                        </a:spcBef>
                        <a:spcAft>
                          <a:spcPts val="0"/>
                        </a:spcAft>
                        <a:buFontTx/>
                        <a:buNone/>
                      </a:pPr>
                      <a:r>
                        <a:rPr lang="en-GB" sz="1050" dirty="0"/>
                        <a:t>6 Health and Social Care and 10 Childcare awards, certifications, diplomas (Level 1-3)</a:t>
                      </a:r>
                    </a:p>
                  </a:txBody>
                  <a:tcPr/>
                </a:tc>
                <a:extLst>
                  <a:ext uri="{0D108BD9-81ED-4DB2-BD59-A6C34878D82A}">
                    <a16:rowId xmlns:a16="http://schemas.microsoft.com/office/drawing/2014/main" val="1277681651"/>
                  </a:ext>
                </a:extLst>
              </a:tr>
              <a:tr h="394145">
                <a:tc>
                  <a:txBody>
                    <a:bodyPr/>
                    <a:lstStyle/>
                    <a:p>
                      <a:r>
                        <a:rPr lang="en-GB" sz="1050" dirty="0"/>
                        <a:t>Newbury College</a:t>
                      </a:r>
                    </a:p>
                  </a:txBody>
                  <a:tcPr/>
                </a:tc>
                <a:tc>
                  <a:txBody>
                    <a:bodyPr/>
                    <a:lstStyle/>
                    <a:p>
                      <a:r>
                        <a:rPr lang="en-GB" sz="1050" dirty="0"/>
                        <a:t>Newbury</a:t>
                      </a:r>
                    </a:p>
                  </a:txBody>
                  <a:tcPr/>
                </a:tc>
                <a:tc>
                  <a:txBody>
                    <a:bodyPr/>
                    <a:lstStyle/>
                    <a:p>
                      <a:pPr marL="0" marR="0" lvl="0" indent="0" algn="l" rtl="0" eaLnBrk="1" fontAlgn="auto" latinLnBrk="0" hangingPunct="1">
                        <a:lnSpc>
                          <a:spcPct val="100000"/>
                        </a:lnSpc>
                        <a:spcBef>
                          <a:spcPts val="0"/>
                        </a:spcBef>
                        <a:spcAft>
                          <a:spcPts val="0"/>
                        </a:spcAft>
                        <a:buFontTx/>
                        <a:buNone/>
                      </a:pPr>
                      <a:r>
                        <a:rPr lang="en-GB" sz="1050" dirty="0"/>
                        <a:t>22 Health and Social Care courses L1-3, (including 16 Distance Learning Certificates). 5 L1-3 Childcare courses, </a:t>
                      </a:r>
                      <a:endParaRPr lang="en-GB" sz="1050"/>
                    </a:p>
                  </a:txBody>
                  <a:tcPr/>
                </a:tc>
                <a:extLst>
                  <a:ext uri="{0D108BD9-81ED-4DB2-BD59-A6C34878D82A}">
                    <a16:rowId xmlns:a16="http://schemas.microsoft.com/office/drawing/2014/main" val="3893551918"/>
                  </a:ext>
                </a:extLst>
              </a:tr>
            </a:tbl>
          </a:graphicData>
        </a:graphic>
      </p:graphicFrame>
      <p:graphicFrame>
        <p:nvGraphicFramePr>
          <p:cNvPr id="3" name="Table 2">
            <a:extLst>
              <a:ext uri="{FF2B5EF4-FFF2-40B4-BE49-F238E27FC236}">
                <a16:creationId xmlns:a16="http://schemas.microsoft.com/office/drawing/2014/main" id="{002A1BCE-778B-4446-80AC-D9B1A1771621}"/>
              </a:ext>
            </a:extLst>
          </p:cNvPr>
          <p:cNvGraphicFramePr>
            <a:graphicFrameLocks noGrp="1"/>
          </p:cNvGraphicFramePr>
          <p:nvPr>
            <p:extLst>
              <p:ext uri="{D42A27DB-BD31-4B8C-83A1-F6EECF244321}">
                <p14:modId xmlns:p14="http://schemas.microsoft.com/office/powerpoint/2010/main" val="687103302"/>
              </p:ext>
            </p:extLst>
          </p:nvPr>
        </p:nvGraphicFramePr>
        <p:xfrm>
          <a:off x="5903843" y="4850295"/>
          <a:ext cx="6108606" cy="1921294"/>
        </p:xfrm>
        <a:graphic>
          <a:graphicData uri="http://schemas.openxmlformats.org/drawingml/2006/table">
            <a:tbl>
              <a:tblPr firstRow="1" bandRow="1">
                <a:tableStyleId>{5C22544A-7EE6-4342-B048-85BDC9FD1C3A}</a:tableStyleId>
              </a:tblPr>
              <a:tblGrid>
                <a:gridCol w="1394824">
                  <a:extLst>
                    <a:ext uri="{9D8B030D-6E8A-4147-A177-3AD203B41FA5}">
                      <a16:colId xmlns:a16="http://schemas.microsoft.com/office/drawing/2014/main" val="2595318782"/>
                    </a:ext>
                  </a:extLst>
                </a:gridCol>
                <a:gridCol w="4713782">
                  <a:extLst>
                    <a:ext uri="{9D8B030D-6E8A-4147-A177-3AD203B41FA5}">
                      <a16:colId xmlns:a16="http://schemas.microsoft.com/office/drawing/2014/main" val="3548885323"/>
                    </a:ext>
                  </a:extLst>
                </a:gridCol>
              </a:tblGrid>
              <a:tr h="412534">
                <a:tc gridSpan="2">
                  <a:txBody>
                    <a:bodyPr/>
                    <a:lstStyle/>
                    <a:p>
                      <a:r>
                        <a:rPr lang="en-GB" sz="1400" dirty="0"/>
                        <a:t>Future workforce strategies</a:t>
                      </a:r>
                    </a:p>
                  </a:txBody>
                  <a:tcPr/>
                </a:tc>
                <a:tc hMerge="1">
                  <a:txBody>
                    <a:bodyPr/>
                    <a:lstStyle/>
                    <a:p>
                      <a:endParaRPr lang="en-GB" sz="1400" dirty="0"/>
                    </a:p>
                  </a:txBody>
                  <a:tcPr/>
                </a:tc>
                <a:extLst>
                  <a:ext uri="{0D108BD9-81ED-4DB2-BD59-A6C34878D82A}">
                    <a16:rowId xmlns:a16="http://schemas.microsoft.com/office/drawing/2014/main" val="2119520234"/>
                  </a:ext>
                </a:extLst>
              </a:tr>
              <a:tr h="341814">
                <a:tc>
                  <a:txBody>
                    <a:bodyPr/>
                    <a:lstStyle/>
                    <a:p>
                      <a:r>
                        <a:rPr lang="en-GB" sz="1000" dirty="0"/>
                        <a:t>Train and retain</a:t>
                      </a:r>
                    </a:p>
                  </a:txBody>
                  <a:tcPr/>
                </a:tc>
                <a:tc>
                  <a:txBody>
                    <a:bodyPr/>
                    <a:lstStyle/>
                    <a:p>
                      <a:r>
                        <a:rPr lang="en-GB" sz="1000" dirty="0"/>
                        <a:t>Particularly in the health sector, increasing course places and improving morale will increase the supply of new talent and reduce staff turnover </a:t>
                      </a:r>
                    </a:p>
                  </a:txBody>
                  <a:tcPr/>
                </a:tc>
                <a:extLst>
                  <a:ext uri="{0D108BD9-81ED-4DB2-BD59-A6C34878D82A}">
                    <a16:rowId xmlns:a16="http://schemas.microsoft.com/office/drawing/2014/main" val="2082919236"/>
                  </a:ext>
                </a:extLst>
              </a:tr>
              <a:tr h="612908">
                <a:tc>
                  <a:txBody>
                    <a:bodyPr/>
                    <a:lstStyle/>
                    <a:p>
                      <a:r>
                        <a:rPr lang="en-GB" sz="1000" dirty="0"/>
                        <a:t>Improve productivity</a:t>
                      </a:r>
                    </a:p>
                  </a:txBody>
                  <a:tcPr/>
                </a:tc>
                <a:tc>
                  <a:txBody>
                    <a:bodyPr/>
                    <a:lstStyle/>
                    <a:p>
                      <a:r>
                        <a:rPr lang="en-GB" sz="1000" b="0" i="0" u="none" strike="noStrike" kern="1200" baseline="0" dirty="0">
                          <a:solidFill>
                            <a:schemeClr val="dk1"/>
                          </a:solidFill>
                          <a:latin typeface="+mn-lt"/>
                          <a:ea typeface="+mn-ea"/>
                          <a:cs typeface="+mn-cs"/>
                        </a:rPr>
                        <a:t>Wearable tech will help with patient monitoring and preventive care and AI will help doctors access vast amounts of medical data, ultimately allowing them to make faster and more accurate decisions. In social care, </a:t>
                      </a:r>
                      <a:r>
                        <a:rPr lang="en-US" sz="1050" kern="1200" dirty="0">
                          <a:solidFill>
                            <a:schemeClr val="dk1"/>
                          </a:solidFill>
                          <a:effectLst/>
                          <a:latin typeface="+mn-lt"/>
                          <a:ea typeface="+mn-ea"/>
                          <a:cs typeface="+mn-cs"/>
                        </a:rPr>
                        <a:t>assistive technologies and telecare could widen the recruitment pool</a:t>
                      </a:r>
                      <a:endParaRPr lang="en-GB" sz="10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4278055255"/>
                  </a:ext>
                </a:extLst>
              </a:tr>
              <a:tr h="341814">
                <a:tc>
                  <a:txBody>
                    <a:bodyPr/>
                    <a:lstStyle/>
                    <a:p>
                      <a:r>
                        <a:rPr lang="en-GB" sz="1000" dirty="0"/>
                        <a:t>Diversify workforce</a:t>
                      </a:r>
                    </a:p>
                  </a:txBody>
                  <a:tcPr/>
                </a:tc>
                <a:tc>
                  <a:txBody>
                    <a:bodyPr/>
                    <a:lstStyle/>
                    <a:p>
                      <a:r>
                        <a:rPr lang="en-GB" sz="1000" dirty="0"/>
                        <a:t>Re-designing jobs and promoting flexible working could help attract non-traditional talent </a:t>
                      </a:r>
                    </a:p>
                  </a:txBody>
                  <a:tcPr/>
                </a:tc>
                <a:extLst>
                  <a:ext uri="{0D108BD9-81ED-4DB2-BD59-A6C34878D82A}">
                    <a16:rowId xmlns:a16="http://schemas.microsoft.com/office/drawing/2014/main" val="711372782"/>
                  </a:ext>
                </a:extLst>
              </a:tr>
            </a:tbl>
          </a:graphicData>
        </a:graphic>
      </p:graphicFrame>
      <p:pic>
        <p:nvPicPr>
          <p:cNvPr id="25" name="Picture 24">
            <a:extLst>
              <a:ext uri="{FF2B5EF4-FFF2-40B4-BE49-F238E27FC236}">
                <a16:creationId xmlns:a16="http://schemas.microsoft.com/office/drawing/2014/main" id="{D8BD13D2-81D3-4009-B2F5-FA36639AF9AE}"/>
              </a:ext>
            </a:extLst>
          </p:cNvPr>
          <p:cNvPicPr>
            <a:picLocks noChangeAspect="1"/>
          </p:cNvPicPr>
          <p:nvPr/>
        </p:nvPicPr>
        <p:blipFill>
          <a:blip r:embed="rId8"/>
          <a:stretch>
            <a:fillRect/>
          </a:stretch>
        </p:blipFill>
        <p:spPr>
          <a:xfrm>
            <a:off x="2998658" y="4492505"/>
            <a:ext cx="2685492" cy="926128"/>
          </a:xfrm>
          <a:prstGeom prst="rect">
            <a:avLst/>
          </a:prstGeom>
        </p:spPr>
      </p:pic>
      <p:sp>
        <p:nvSpPr>
          <p:cNvPr id="20" name="Rectangle 19">
            <a:extLst>
              <a:ext uri="{FF2B5EF4-FFF2-40B4-BE49-F238E27FC236}">
                <a16:creationId xmlns:a16="http://schemas.microsoft.com/office/drawing/2014/main" id="{8BBD1BD2-3A30-4B1D-949D-7819BB789EF1}"/>
              </a:ext>
            </a:extLst>
          </p:cNvPr>
          <p:cNvSpPr/>
          <p:nvPr/>
        </p:nvSpPr>
        <p:spPr>
          <a:xfrm>
            <a:off x="5903843" y="4094283"/>
            <a:ext cx="6033505" cy="707886"/>
          </a:xfrm>
          <a:prstGeom prst="rect">
            <a:avLst/>
          </a:prstGeom>
        </p:spPr>
        <p:style>
          <a:lnRef idx="2">
            <a:schemeClr val="accent1"/>
          </a:lnRef>
          <a:fillRef idx="1">
            <a:schemeClr val="lt1"/>
          </a:fillRef>
          <a:effectRef idx="0">
            <a:schemeClr val="accent1"/>
          </a:effectRef>
          <a:fontRef idx="minor">
            <a:schemeClr val="dk1"/>
          </a:fontRef>
        </p:style>
        <p:txBody>
          <a:bodyPr wrap="square" anchor="t">
            <a:spAutoFit/>
          </a:bodyPr>
          <a:lstStyle/>
          <a:p>
            <a:r>
              <a:rPr lang="en-GB" sz="2400" dirty="0"/>
              <a:t>82,190</a:t>
            </a:r>
            <a:r>
              <a:rPr lang="en-GB" sz="1600" dirty="0"/>
              <a:t> Apprenticeship starts in England for 2019/20 for students studying Health, Public Services and Care. </a:t>
            </a:r>
            <a:r>
              <a:rPr lang="en-GB" sz="1600" dirty="0">
                <a:highlight>
                  <a:srgbClr val="FFFF00"/>
                </a:highlight>
              </a:rPr>
              <a:t>Berkshire number: 1,085</a:t>
            </a:r>
          </a:p>
        </p:txBody>
      </p:sp>
    </p:spTree>
    <p:extLst>
      <p:ext uri="{BB962C8B-B14F-4D97-AF65-F5344CB8AC3E}">
        <p14:creationId xmlns:p14="http://schemas.microsoft.com/office/powerpoint/2010/main" val="2790927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85182F72A007408CD12C9A591952E8" ma:contentTypeVersion="12" ma:contentTypeDescription="Create a new document." ma:contentTypeScope="" ma:versionID="ed8197c59a2c85a7b8dc84226bc80eb7">
  <xsd:schema xmlns:xsd="http://www.w3.org/2001/XMLSchema" xmlns:xs="http://www.w3.org/2001/XMLSchema" xmlns:p="http://schemas.microsoft.com/office/2006/metadata/properties" xmlns:ns2="887f3627-3362-4f0e-99fd-589162ca1cd8" xmlns:ns3="df15de35-5208-4006-b31e-64c99b3e6042" targetNamespace="http://schemas.microsoft.com/office/2006/metadata/properties" ma:root="true" ma:fieldsID="aebb1858ea81fbe661747a186e813422" ns2:_="" ns3:_="">
    <xsd:import namespace="887f3627-3362-4f0e-99fd-589162ca1cd8"/>
    <xsd:import namespace="df15de35-5208-4006-b31e-64c99b3e604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7f3627-3362-4f0e-99fd-589162ca1c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15de35-5208-4006-b31e-64c99b3e604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3C44735-767B-4931-A20E-0C6753F8333C}">
  <ds:schemaRefs>
    <ds:schemaRef ds:uri="http://schemas.microsoft.com/sharepoint/v3/contenttype/forms"/>
  </ds:schemaRefs>
</ds:datastoreItem>
</file>

<file path=customXml/itemProps2.xml><?xml version="1.0" encoding="utf-8"?>
<ds:datastoreItem xmlns:ds="http://schemas.openxmlformats.org/officeDocument/2006/customXml" ds:itemID="{38ECBD7D-4399-4314-93AB-32D1D1AC12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7f3627-3362-4f0e-99fd-589162ca1cd8"/>
    <ds:schemaRef ds:uri="df15de35-5208-4006-b31e-64c99b3e60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FF2A08E-2998-403A-9DC8-85527AFDA4B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17648</TotalTime>
  <Words>929</Words>
  <Application>Microsoft Office PowerPoint</Application>
  <PresentationFormat>Widescreen</PresentationFormat>
  <Paragraphs>91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carolineperkins19@hotmail.co.uk</dc:creator>
  <cp:lastModifiedBy>Dexter Levick</cp:lastModifiedBy>
  <cp:revision>1551</cp:revision>
  <dcterms:created xsi:type="dcterms:W3CDTF">2017-12-14T11:33:52Z</dcterms:created>
  <dcterms:modified xsi:type="dcterms:W3CDTF">2021-03-18T15:54:18Z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0x010100D985182F72A007408CD12C9A591952E8</vt:lpwstr>
  </property>
</Properties>
</file>