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328" r:id="rId3"/>
    <p:sldId id="293" r:id="rId4"/>
    <p:sldId id="294" r:id="rId5"/>
    <p:sldId id="301" r:id="rId6"/>
    <p:sldId id="282" r:id="rId7"/>
    <p:sldId id="316" r:id="rId8"/>
    <p:sldId id="309" r:id="rId9"/>
    <p:sldId id="312" r:id="rId10"/>
    <p:sldId id="313" r:id="rId11"/>
    <p:sldId id="324" r:id="rId12"/>
    <p:sldId id="325" r:id="rId13"/>
    <p:sldId id="326" r:id="rId14"/>
    <p:sldId id="331" r:id="rId15"/>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99"/>
    <a:srgbClr val="8E0053"/>
    <a:srgbClr val="355893"/>
    <a:srgbClr val="B8E3F6"/>
    <a:srgbClr val="E95A91"/>
    <a:srgbClr val="7A90B7"/>
    <a:srgbClr val="6481B3"/>
    <a:srgbClr val="FAD2E1"/>
    <a:srgbClr val="F4FBFE"/>
    <a:srgbClr val="F2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8518" autoAdjust="0"/>
  </p:normalViewPr>
  <p:slideViewPr>
    <p:cSldViewPr snapToGrid="0">
      <p:cViewPr varScale="1">
        <p:scale>
          <a:sx n="64" d="100"/>
          <a:sy n="64" d="100"/>
        </p:scale>
        <p:origin x="19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CDI Framework and guidance are available at: </a:t>
            </a:r>
            <a:r>
              <a:rPr lang="en-GB" b="0" u="none" dirty="0"/>
              <a:t>https://www.thecdi.net/New-Career-Development-Framework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r>
              <a:rPr lang="en-GB" b="1" dirty="0"/>
              <a:t>References:</a:t>
            </a:r>
          </a:p>
          <a:p>
            <a:pPr marL="228600" indent="-228600">
              <a:buAutoNum type="arabicParenR"/>
            </a:pPr>
            <a:r>
              <a:rPr lang="en-GB" dirty="0"/>
              <a:t>https://www.thecdi.net/New-Career-Development-Framework</a:t>
            </a:r>
          </a:p>
          <a:p>
            <a:pPr marL="0" indent="0">
              <a:buNone/>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41539" indent="-241539">
              <a:buAutoNum type="arabicParenR"/>
            </a:pPr>
            <a:r>
              <a:rPr lang="en-GB" dirty="0"/>
              <a:t>https://dictionary.cambridge.org/dictionary/english/prejudice</a:t>
            </a:r>
          </a:p>
          <a:p>
            <a:pPr marL="241539" indent="-241539">
              <a:buAutoNum type="arabicParenR"/>
            </a:pPr>
            <a:r>
              <a:rPr lang="en-GB" dirty="0"/>
              <a:t>https://dictionary.cambridge.org/dictionary/english/stereotype</a:t>
            </a:r>
          </a:p>
          <a:p>
            <a:pPr marL="241539" indent="-241539">
              <a:buAutoNum type="arabicParenR"/>
            </a:pPr>
            <a:r>
              <a:rPr lang="en-GB"/>
              <a:t>https://dictionary.cambridge.org/dictionary/english/discrimination</a:t>
            </a:r>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endParaRPr lang="en-GB" b="1" dirty="0"/>
          </a:p>
          <a:p>
            <a:pPr marL="241539" indent="-241539">
              <a:buAutoNum type="arabicParenR"/>
            </a:pPr>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17363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11187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careers.microsoft.com/professionals/us/en/l-reading" TargetMode="External"/><Relationship Id="rId18" Type="http://schemas.openxmlformats.org/officeDocument/2006/relationships/image" Target="../media/image34.png"/><Relationship Id="rId26" Type="http://schemas.openxmlformats.org/officeDocument/2006/relationships/image" Target="../media/image38.png"/><Relationship Id="rId3" Type="http://schemas.openxmlformats.org/officeDocument/2006/relationships/image" Target="../media/image11.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31.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userreplay.com/" TargetMode="External"/><Relationship Id="rId24"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39.png"/><Relationship Id="rId10" Type="http://schemas.openxmlformats.org/officeDocument/2006/relationships/image" Target="../media/image30.png"/><Relationship Id="rId19" Type="http://schemas.openxmlformats.org/officeDocument/2006/relationships/hyperlink" Target="https://www.oneadvanced.com/" TargetMode="External"/><Relationship Id="rId4" Type="http://schemas.openxmlformats.org/officeDocument/2006/relationships/image" Target="../media/image12.svg"/><Relationship Id="rId9" Type="http://schemas.openxmlformats.org/officeDocument/2006/relationships/hyperlink" Target="https://www.vodafone.co.uk/" TargetMode="Externa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hyperlink" Target="https://www.o2.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11.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42.png"/><Relationship Id="rId17" Type="http://schemas.openxmlformats.org/officeDocument/2006/relationships/image" Target="../media/image45.png"/><Relationship Id="rId25"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hyperlink" Target="https://www.windsor-forest.ac.uk/" TargetMode="External"/><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newbury-college.ac.uk/" TargetMode="External"/><Relationship Id="rId24"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44.png"/><Relationship Id="rId23" Type="http://schemas.openxmlformats.org/officeDocument/2006/relationships/hyperlink" Target="https://ranelagh.bonitas.org.uk/" TargetMode="External"/><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12.svg"/><Relationship Id="rId9" Type="http://schemas.openxmlformats.org/officeDocument/2006/relationships/hyperlink" Target="https://bracknell.activatelearning.ac.uk/" TargetMode="External"/><Relationship Id="rId14" Type="http://schemas.openxmlformats.org/officeDocument/2006/relationships/image" Target="../media/image43.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gsk.com/en-gb/home/" TargetMode="External"/><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image" Target="../media/image11.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52.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1.xml"/><Relationship Id="rId16" Type="http://schemas.openxmlformats.org/officeDocument/2006/relationships/image" Target="../media/image54.png"/><Relationship Id="rId20" Type="http://schemas.openxmlformats.org/officeDocument/2006/relationships/image" Target="../media/image5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morganadvancedmaterials.com/" TargetMode="External"/><Relationship Id="rId24" Type="http://schemas.openxmlformats.org/officeDocument/2006/relationships/image" Target="../media/image58.png"/><Relationship Id="rId5" Type="http://schemas.openxmlformats.org/officeDocument/2006/relationships/image" Target="../media/image13.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60.png"/><Relationship Id="rId10" Type="http://schemas.openxmlformats.org/officeDocument/2006/relationships/image" Target="../media/image51.png"/><Relationship Id="rId19" Type="http://schemas.openxmlformats.org/officeDocument/2006/relationships/hyperlink" Target="https://www.ucb.com/" TargetMode="External"/><Relationship Id="rId4" Type="http://schemas.openxmlformats.org/officeDocument/2006/relationships/image" Target="../media/image12.svg"/><Relationship Id="rId9" Type="http://schemas.openxmlformats.org/officeDocument/2006/relationships/hyperlink" Target="https://www.stryker.com/" TargetMode="Externa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hyperlink" Target="https://www.stantec.com/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www.newcrosshealthcare.com/" TargetMode="External"/><Relationship Id="rId18" Type="http://schemas.openxmlformats.org/officeDocument/2006/relationships/image" Target="../media/image66.png"/><Relationship Id="rId3" Type="http://schemas.openxmlformats.org/officeDocument/2006/relationships/image" Target="../media/image11.png"/><Relationship Id="rId7" Type="http://schemas.openxmlformats.org/officeDocument/2006/relationships/hyperlink" Target="https://www.heathcareers.nhs.uk/" TargetMode="External"/><Relationship Id="rId12" Type="http://schemas.openxmlformats.org/officeDocument/2006/relationships/image" Target="../media/image63.png"/><Relationship Id="rId17" Type="http://schemas.openxmlformats.org/officeDocument/2006/relationships/hyperlink" Target="https://www.slough.gov.uk/" TargetMode="External"/><Relationship Id="rId2" Type="http://schemas.openxmlformats.org/officeDocument/2006/relationships/notesSlide" Target="../notesSlides/notesSlide12.xml"/><Relationship Id="rId16" Type="http://schemas.openxmlformats.org/officeDocument/2006/relationships/image" Target="../media/image65.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mihealthcare.co.uk/" TargetMode="External"/><Relationship Id="rId5" Type="http://schemas.openxmlformats.org/officeDocument/2006/relationships/image" Target="../media/image13.png"/><Relationship Id="rId15" Type="http://schemas.openxmlformats.org/officeDocument/2006/relationships/hyperlink" Target="https://www.sunrise-care.co.uk/" TargetMode="External"/><Relationship Id="rId10" Type="http://schemas.openxmlformats.org/officeDocument/2006/relationships/image" Target="../media/image62.png"/><Relationship Id="rId19" Type="http://schemas.openxmlformats.org/officeDocument/2006/relationships/image" Target="../media/image67.png"/><Relationship Id="rId4" Type="http://schemas.openxmlformats.org/officeDocument/2006/relationships/image" Target="../media/image12.svg"/><Relationship Id="rId9" Type="http://schemas.openxmlformats.org/officeDocument/2006/relationships/hyperlink" Target="https://www.voyagecare.com/" TargetMode="External"/><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11.png"/><Relationship Id="rId21" Type="http://schemas.openxmlformats.org/officeDocument/2006/relationships/image" Target="../media/image75.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70.png"/><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2" Type="http://schemas.openxmlformats.org/officeDocument/2006/relationships/notesSlide" Target="../notesSlides/notesSlide13.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13.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69.png"/><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image" Target="../media/image12.svg"/><Relationship Id="rId9" Type="http://schemas.openxmlformats.org/officeDocument/2006/relationships/hyperlink" Target="https://www.dhl.com/en/express.html" TargetMode="External"/><Relationship Id="rId14" Type="http://schemas.openxmlformats.org/officeDocument/2006/relationships/image" Target="../media/image71.png"/><Relationship Id="rId22" Type="http://schemas.openxmlformats.org/officeDocument/2006/relationships/hyperlink" Target="https://home.kuehne-nagel.com/" TargetMode="External"/><Relationship Id="rId27" Type="http://schemas.openxmlformats.org/officeDocument/2006/relationships/image" Target="../media/image78.png"/><Relationship Id="rId30" Type="http://schemas.openxmlformats.org/officeDocument/2006/relationships/hyperlink" Target="https://www.brake.co.uk/" TargetMode="External"/><Relationship Id="rId35"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hyperlink" Target="http://www.thamesvalleyberkshire.co.uk/getfile/Starting%20Out%20-%20The%20Berkshire%20Careers%20Guid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jacobs.com/" TargetMode="External"/><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image" Target="../media/image11.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21.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alfourbeatty.com/" TargetMode="External"/><Relationship Id="rId24"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20.png"/><Relationship Id="rId19" Type="http://schemas.openxmlformats.org/officeDocument/2006/relationships/hyperlink" Target="https://www.persimmonhomes.com/" TargetMode="External"/><Relationship Id="rId4" Type="http://schemas.openxmlformats.org/officeDocument/2006/relationships/image" Target="../media/image12.svg"/><Relationship Id="rId9" Type="http://schemas.openxmlformats.org/officeDocument/2006/relationships/hyperlink" Target="https://www.costain.com/" TargetMode="Externa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latin typeface="Century Gothic" panose="020B0502020202020204" pitchFamily="34" charset="0"/>
              </a:rPr>
              <a:t>Success starts here – Berkshire Careers </a:t>
            </a:r>
          </a:p>
          <a:p>
            <a:r>
              <a:rPr lang="en-GB" sz="3600">
                <a:latin typeface="Century Gothic" panose="020B0502020202020204" pitchFamily="34" charset="0"/>
              </a:rPr>
              <a:t>Y10 </a:t>
            </a:r>
            <a:r>
              <a:rPr lang="en-GB" sz="3600" dirty="0">
                <a:latin typeface="Century Gothic" panose="020B0502020202020204" pitchFamily="34" charset="0"/>
              </a:rPr>
              <a:t>Lesson Plan: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0" name="Picture 2" descr="Berkshire Opportunities logo">
            <a:extLst>
              <a:ext uri="{FF2B5EF4-FFF2-40B4-BE49-F238E27FC236}">
                <a16:creationId xmlns:a16="http://schemas.microsoft.com/office/drawing/2014/main" id="{1F48BB6D-8D5A-482D-8697-2E5B6F6C9BD8}"/>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2" name="Picture 2" descr="Berkshire Opportunities logo">
            <a:extLst>
              <a:ext uri="{FF2B5EF4-FFF2-40B4-BE49-F238E27FC236}">
                <a16:creationId xmlns:a16="http://schemas.microsoft.com/office/drawing/2014/main" id="{1987E1BD-DF88-4DE1-8B0C-6F95E9D6F409}"/>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6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0" name="Picture 2" descr="Berkshire Opportunities logo">
            <a:extLst>
              <a:ext uri="{FF2B5EF4-FFF2-40B4-BE49-F238E27FC236}">
                <a16:creationId xmlns:a16="http://schemas.microsoft.com/office/drawing/2014/main" id="{8314C106-7F61-4E65-9454-A0BBC9AF2197}"/>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2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19"/>
              </a:buBlip>
            </a:pPr>
            <a:r>
              <a:rPr lang="en-GB" sz="1600" dirty="0">
                <a:solidFill>
                  <a:schemeClr val="tx1"/>
                </a:solidFill>
                <a:latin typeface="Century Gothic" panose="020B0502020202020204" pitchFamily="34" charset="0"/>
              </a:rPr>
              <a:t>Royal Berkshire Hospital</a:t>
            </a:r>
          </a:p>
          <a:p>
            <a:pPr marL="285750" indent="-285750">
              <a:buBlip>
                <a:blip r:embed="rId19"/>
              </a:buBlip>
            </a:pPr>
            <a:r>
              <a:rPr lang="en-GB" sz="1600" dirty="0">
                <a:solidFill>
                  <a:schemeClr val="tx1"/>
                </a:solidFill>
                <a:latin typeface="Century Gothic" panose="020B0502020202020204" pitchFamily="34" charset="0"/>
              </a:rPr>
              <a:t>Berkshire Health Care</a:t>
            </a:r>
          </a:p>
          <a:p>
            <a:pPr marL="285750" indent="-285750">
              <a:buBlip>
                <a:blip r:embed="rId19"/>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19"/>
              </a:buBlip>
            </a:pPr>
            <a:r>
              <a:rPr lang="en-GB" sz="1600" dirty="0">
                <a:solidFill>
                  <a:schemeClr val="tx1"/>
                </a:solidFill>
                <a:latin typeface="Century Gothic" panose="020B0502020202020204" pitchFamily="34" charset="0"/>
              </a:rPr>
              <a:t>Wexham Park Hospital</a:t>
            </a:r>
          </a:p>
          <a:p>
            <a:pPr marL="285750" indent="-285750">
              <a:buBlip>
                <a:blip r:embed="rId19"/>
              </a:buBlip>
            </a:pPr>
            <a:r>
              <a:rPr lang="en-GB" sz="1600" dirty="0">
                <a:solidFill>
                  <a:schemeClr val="tx1"/>
                </a:solidFill>
                <a:latin typeface="Century Gothic" panose="020B0502020202020204" pitchFamily="34" charset="0"/>
              </a:rPr>
              <a:t>Broadmoor Hospital </a:t>
            </a:r>
          </a:p>
          <a:p>
            <a:pPr marL="285750" indent="-285750">
              <a:buBlip>
                <a:blip r:embed="rId19"/>
              </a:buBlip>
            </a:pPr>
            <a:r>
              <a:rPr lang="en-GB" sz="1600" dirty="0">
                <a:solidFill>
                  <a:schemeClr val="tx1"/>
                </a:solidFill>
                <a:latin typeface="Century Gothic" panose="020B0502020202020204" pitchFamily="34" charset="0"/>
              </a:rPr>
              <a:t>Berkshire Independent Hospital</a:t>
            </a:r>
          </a:p>
          <a:p>
            <a:pPr marL="285750" indent="-285750">
              <a:buBlip>
                <a:blip r:embed="rId19"/>
              </a:buBlip>
            </a:pPr>
            <a:r>
              <a:rPr lang="en-GB" sz="1600" dirty="0">
                <a:solidFill>
                  <a:schemeClr val="tx1"/>
                </a:solidFill>
                <a:latin typeface="Century Gothic" panose="020B0502020202020204" pitchFamily="34" charset="0"/>
              </a:rPr>
              <a:t>Local authorities</a:t>
            </a:r>
          </a:p>
        </p:txBody>
      </p:sp>
      <p:pic>
        <p:nvPicPr>
          <p:cNvPr id="16" name="Picture 2" descr="Berkshire Opportunities logo">
            <a:extLst>
              <a:ext uri="{FF2B5EF4-FFF2-40B4-BE49-F238E27FC236}">
                <a16:creationId xmlns:a16="http://schemas.microsoft.com/office/drawing/2014/main" id="{6AB93751-C621-44CD-AB41-BFCD75EB8406}"/>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pic>
        <p:nvPicPr>
          <p:cNvPr id="24" name="Picture 2" descr="Berkshire Opportunities logo">
            <a:extLst>
              <a:ext uri="{FF2B5EF4-FFF2-40B4-BE49-F238E27FC236}">
                <a16:creationId xmlns:a16="http://schemas.microsoft.com/office/drawing/2014/main" id="{B84DF086-0DF2-4254-917D-E64F4D9CE06B}"/>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82220"/>
            <a:ext cx="6966283"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1975092"/>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6" y="3025648"/>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6" y="3947362"/>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6" y="4752421"/>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652842"/>
            <a:ext cx="6804914" cy="861774"/>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politics and society connect with your own life and career. </a:t>
            </a:r>
            <a:r>
              <a:rPr lang="en-GB" sz="1600" dirty="0">
                <a:latin typeface="Century Gothic" panose="020B0502020202020204" pitchFamily="34" charset="0"/>
              </a:rPr>
              <a:t>  </a:t>
            </a:r>
          </a:p>
        </p:txBody>
      </p:sp>
      <p:sp>
        <p:nvSpPr>
          <p:cNvPr id="20" name="Shape 114">
            <a:extLst>
              <a:ext uri="{FF2B5EF4-FFF2-40B4-BE49-F238E27FC236}">
                <a16:creationId xmlns:a16="http://schemas.microsoft.com/office/drawing/2014/main" id="{FFDB0BEC-D861-444D-B11F-5545014D2C59}"/>
              </a:ext>
            </a:extLst>
          </p:cNvPr>
          <p:cNvSpPr/>
          <p:nvPr/>
        </p:nvSpPr>
        <p:spPr>
          <a:xfrm>
            <a:off x="588063" y="329684"/>
            <a:ext cx="6738711"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21" name="Picture 20">
            <a:extLst>
              <a:ext uri="{FF2B5EF4-FFF2-40B4-BE49-F238E27FC236}">
                <a16:creationId xmlns:a16="http://schemas.microsoft.com/office/drawing/2014/main" id="{19269B2C-FB49-44DA-8139-30E297FD66B9}"/>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B005FDD3-E841-4D3C-B63B-5ADECD1CEF26}"/>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8BCA83FF-59F3-4A6A-8516-9B5A1DCC16C8}"/>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B4DD7F96-6185-4D17-B58C-B4A6889660DD}"/>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491172BD-BF77-406A-9CBD-046F60FC4B37}"/>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EEDDC5B2-8C9F-4A02-9DA0-8546D90A32AE}"/>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9" name="Picture 2" descr="Berkshire Opportunities logo">
            <a:extLst>
              <a:ext uri="{FF2B5EF4-FFF2-40B4-BE49-F238E27FC236}">
                <a16:creationId xmlns:a16="http://schemas.microsoft.com/office/drawing/2014/main" id="{15324827-4DFE-44D5-BE2C-D652A5F09CE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0" name="TextBox 19">
            <a:extLst>
              <a:ext uri="{FF2B5EF4-FFF2-40B4-BE49-F238E27FC236}">
                <a16:creationId xmlns:a16="http://schemas.microsoft.com/office/drawing/2014/main" id="{168E6FF9-9B2D-4FAA-85F2-A047E1F866A5}"/>
              </a:ext>
            </a:extLst>
          </p:cNvPr>
          <p:cNvSpPr txBox="1"/>
          <p:nvPr/>
        </p:nvSpPr>
        <p:spPr>
          <a:xfrm>
            <a:off x="1732546" y="1154947"/>
            <a:ext cx="6966283" cy="646331"/>
          </a:xfrm>
          <a:prstGeom prst="rect">
            <a:avLst/>
          </a:prstGeom>
          <a:noFill/>
        </p:spPr>
        <p:txBody>
          <a:bodyPr wrap="square" rtlCol="0">
            <a:spAutoFit/>
          </a:bodyPr>
          <a:lstStyle/>
          <a:p>
            <a:r>
              <a:rPr lang="en-GB" dirty="0">
                <a:latin typeface="Century Gothic" panose="020B0502020202020204" pitchFamily="34" charset="0"/>
              </a:rPr>
              <a:t>Recognising the value of challenging themselves and trying new things.  </a:t>
            </a:r>
          </a:p>
        </p:txBody>
      </p:sp>
      <p:sp>
        <p:nvSpPr>
          <p:cNvPr id="21" name="TextBox 20">
            <a:extLst>
              <a:ext uri="{FF2B5EF4-FFF2-40B4-BE49-F238E27FC236}">
                <a16:creationId xmlns:a16="http://schemas.microsoft.com/office/drawing/2014/main" id="{D5B34495-1681-41B3-B2B6-979D55C0DB1B}"/>
              </a:ext>
            </a:extLst>
          </p:cNvPr>
          <p:cNvSpPr txBox="1"/>
          <p:nvPr/>
        </p:nvSpPr>
        <p:spPr>
          <a:xfrm>
            <a:off x="1732546" y="2071974"/>
            <a:ext cx="6804915" cy="646331"/>
          </a:xfrm>
          <a:prstGeom prst="rect">
            <a:avLst/>
          </a:prstGeom>
          <a:noFill/>
        </p:spPr>
        <p:txBody>
          <a:bodyPr wrap="square" rtlCol="0">
            <a:spAutoFit/>
          </a:bodyPr>
          <a:lstStyle/>
          <a:p>
            <a:r>
              <a:rPr lang="en-GB" dirty="0">
                <a:latin typeface="Century Gothic" panose="020B0502020202020204" pitchFamily="34" charset="0"/>
              </a:rPr>
              <a:t>Researching how recruitment and selection processes work and what they need to do to succeed in them.  </a:t>
            </a:r>
          </a:p>
        </p:txBody>
      </p:sp>
      <p:sp>
        <p:nvSpPr>
          <p:cNvPr id="22" name="TextBox 21">
            <a:extLst>
              <a:ext uri="{FF2B5EF4-FFF2-40B4-BE49-F238E27FC236}">
                <a16:creationId xmlns:a16="http://schemas.microsoft.com/office/drawing/2014/main" id="{D9982C27-3870-4845-90D8-39B4C2052D09}"/>
              </a:ext>
            </a:extLst>
          </p:cNvPr>
          <p:cNvSpPr txBox="1"/>
          <p:nvPr/>
        </p:nvSpPr>
        <p:spPr>
          <a:xfrm>
            <a:off x="1732546" y="2989001"/>
            <a:ext cx="6804915" cy="646331"/>
          </a:xfrm>
          <a:prstGeom prst="rect">
            <a:avLst/>
          </a:prstGeom>
          <a:noFill/>
        </p:spPr>
        <p:txBody>
          <a:bodyPr wrap="square" rtlCol="0">
            <a:spAutoFit/>
          </a:bodyPr>
          <a:lstStyle/>
          <a:p>
            <a:r>
              <a:rPr lang="en-GB" dirty="0">
                <a:latin typeface="Century Gothic" panose="020B0502020202020204" pitchFamily="34" charset="0"/>
              </a:rPr>
              <a:t>Taking steps to achieve in their GSCEs and make a decision about their post-16 pathway.</a:t>
            </a:r>
          </a:p>
        </p:txBody>
      </p:sp>
      <p:sp>
        <p:nvSpPr>
          <p:cNvPr id="23" name="TextBox 22">
            <a:extLst>
              <a:ext uri="{FF2B5EF4-FFF2-40B4-BE49-F238E27FC236}">
                <a16:creationId xmlns:a16="http://schemas.microsoft.com/office/drawing/2014/main" id="{DFB6A5E9-8A65-4BC3-819D-2FF00D836102}"/>
              </a:ext>
            </a:extLst>
          </p:cNvPr>
          <p:cNvSpPr txBox="1"/>
          <p:nvPr/>
        </p:nvSpPr>
        <p:spPr>
          <a:xfrm>
            <a:off x="1732546" y="3916584"/>
            <a:ext cx="6804915" cy="646331"/>
          </a:xfrm>
          <a:prstGeom prst="rect">
            <a:avLst/>
          </a:prstGeom>
          <a:noFill/>
        </p:spPr>
        <p:txBody>
          <a:bodyPr wrap="square" rtlCol="0">
            <a:spAutoFit/>
          </a:bodyPr>
          <a:lstStyle/>
          <a:p>
            <a:r>
              <a:rPr lang="en-GB" dirty="0">
                <a:latin typeface="Century Gothic" panose="020B0502020202020204" pitchFamily="34" charset="0"/>
              </a:rPr>
              <a:t>Being able to reflect on and change their career ideas and the strategies that they are pursuing to achieve them.</a:t>
            </a:r>
          </a:p>
        </p:txBody>
      </p:sp>
      <p:sp>
        <p:nvSpPr>
          <p:cNvPr id="24" name="TextBox 23">
            <a:extLst>
              <a:ext uri="{FF2B5EF4-FFF2-40B4-BE49-F238E27FC236}">
                <a16:creationId xmlns:a16="http://schemas.microsoft.com/office/drawing/2014/main" id="{44F1EF7B-D36E-42B6-A1C2-76A1CDAF6F52}"/>
              </a:ext>
            </a:extLst>
          </p:cNvPr>
          <p:cNvSpPr txBox="1"/>
          <p:nvPr/>
        </p:nvSpPr>
        <p:spPr>
          <a:xfrm>
            <a:off x="1732546" y="4697179"/>
            <a:ext cx="6804915" cy="923330"/>
          </a:xfrm>
          <a:prstGeom prst="rect">
            <a:avLst/>
          </a:prstGeom>
          <a:noFill/>
        </p:spPr>
        <p:txBody>
          <a:bodyPr wrap="square" rtlCol="0">
            <a:spAutoFit/>
          </a:bodyPr>
          <a:lstStyle/>
          <a:p>
            <a:r>
              <a:rPr lang="en-GB" dirty="0">
                <a:latin typeface="Century Gothic" panose="020B0502020202020204" pitchFamily="34" charset="0"/>
              </a:rPr>
              <a:t>Identifying what they can do, individually and with others, to challenge prejudice, stereotyping and discrimination in learning and workplaces.  </a:t>
            </a:r>
          </a:p>
        </p:txBody>
      </p:sp>
      <p:sp>
        <p:nvSpPr>
          <p:cNvPr id="25" name="TextBox 24">
            <a:extLst>
              <a:ext uri="{FF2B5EF4-FFF2-40B4-BE49-F238E27FC236}">
                <a16:creationId xmlns:a16="http://schemas.microsoft.com/office/drawing/2014/main" id="{396262CF-B40F-480F-8AB7-D514B7C28DED}"/>
              </a:ext>
            </a:extLst>
          </p:cNvPr>
          <p:cNvSpPr txBox="1"/>
          <p:nvPr/>
        </p:nvSpPr>
        <p:spPr>
          <a:xfrm>
            <a:off x="1732546" y="5899063"/>
            <a:ext cx="6804914" cy="369332"/>
          </a:xfrm>
          <a:prstGeom prst="rect">
            <a:avLst/>
          </a:prstGeom>
          <a:noFill/>
        </p:spPr>
        <p:txBody>
          <a:bodyPr wrap="square" rtlCol="0">
            <a:spAutoFit/>
          </a:bodyPr>
          <a:lstStyle/>
          <a:p>
            <a:r>
              <a:rPr lang="en-GB" dirty="0">
                <a:latin typeface="Century Gothic" panose="020B0502020202020204" pitchFamily="34" charset="0"/>
              </a:rPr>
              <a:t>Exploring local and national labour market trends.  </a:t>
            </a:r>
          </a:p>
        </p:txBody>
      </p:sp>
      <p:sp>
        <p:nvSpPr>
          <p:cNvPr id="26" name="Shape 114">
            <a:extLst>
              <a:ext uri="{FF2B5EF4-FFF2-40B4-BE49-F238E27FC236}">
                <a16:creationId xmlns:a16="http://schemas.microsoft.com/office/drawing/2014/main" id="{51422A2E-C51D-4768-9821-6DCF3A7211A2}"/>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Y10 Lesson learning objectives</a:t>
            </a:r>
          </a:p>
        </p:txBody>
      </p:sp>
      <p:pic>
        <p:nvPicPr>
          <p:cNvPr id="33" name="Picture 32">
            <a:extLst>
              <a:ext uri="{FF2B5EF4-FFF2-40B4-BE49-F238E27FC236}">
                <a16:creationId xmlns:a16="http://schemas.microsoft.com/office/drawing/2014/main" id="{2A772927-A0CA-43D7-B633-6BF0F2085E15}"/>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34" name="Picture 33">
            <a:extLst>
              <a:ext uri="{FF2B5EF4-FFF2-40B4-BE49-F238E27FC236}">
                <a16:creationId xmlns:a16="http://schemas.microsoft.com/office/drawing/2014/main" id="{759760A4-E656-48E4-A0AF-96A31E5C4A1B}"/>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35" name="Picture 34">
            <a:extLst>
              <a:ext uri="{FF2B5EF4-FFF2-40B4-BE49-F238E27FC236}">
                <a16:creationId xmlns:a16="http://schemas.microsoft.com/office/drawing/2014/main" id="{95FA89F8-A9CF-4533-9E0D-025F5D521B8B}"/>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36" name="Picture 35">
            <a:extLst>
              <a:ext uri="{FF2B5EF4-FFF2-40B4-BE49-F238E27FC236}">
                <a16:creationId xmlns:a16="http://schemas.microsoft.com/office/drawing/2014/main" id="{618BD791-C2D7-4804-AFFA-B876CA863156}"/>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37" name="Picture 36">
            <a:extLst>
              <a:ext uri="{FF2B5EF4-FFF2-40B4-BE49-F238E27FC236}">
                <a16:creationId xmlns:a16="http://schemas.microsoft.com/office/drawing/2014/main" id="{4EB09EFE-7B9E-4E66-8EAA-99B4AC79431D}"/>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38" name="Picture 37">
            <a:extLst>
              <a:ext uri="{FF2B5EF4-FFF2-40B4-BE49-F238E27FC236}">
                <a16:creationId xmlns:a16="http://schemas.microsoft.com/office/drawing/2014/main" id="{6926A432-B788-44E6-B1B1-5D60132C695D}"/>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39" name="Picture 2" descr="Berkshire Opportunities logo">
            <a:extLst>
              <a:ext uri="{FF2B5EF4-FFF2-40B4-BE49-F238E27FC236}">
                <a16:creationId xmlns:a16="http://schemas.microsoft.com/office/drawing/2014/main" id="{4AAC8E1E-40A2-4C51-855D-E241D6FD24E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1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6" name="Picture 2" descr="Berkshire Opportunities logo">
            <a:extLst>
              <a:ext uri="{FF2B5EF4-FFF2-40B4-BE49-F238E27FC236}">
                <a16:creationId xmlns:a16="http://schemas.microsoft.com/office/drawing/2014/main" id="{95BA288D-4842-4898-8B65-3B3CFD3A40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13">
            <a:extLst>
              <a:ext uri="{FF2B5EF4-FFF2-40B4-BE49-F238E27FC236}">
                <a16:creationId xmlns:a16="http://schemas.microsoft.com/office/drawing/2014/main" id="{CE9C0CBF-21D1-4A03-884C-7EDBAEEE66CF}"/>
              </a:ext>
            </a:extLst>
          </p:cNvPr>
          <p:cNvSpPr/>
          <p:nvPr/>
        </p:nvSpPr>
        <p:spPr>
          <a:xfrm>
            <a:off x="472484" y="1295471"/>
            <a:ext cx="819903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Prejudice: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An unfair and unreasonable opinion or feeling, especially when formed without enough thought or knowledge.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Stereotype: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Discrimination: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Treating a person or particular group of people differently, especially in a worse way from the way in which you treat other people, because of their skin colour, sex, sexuality, etc.</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8" name="Shape 114">
            <a:extLst>
              <a:ext uri="{FF2B5EF4-FFF2-40B4-BE49-F238E27FC236}">
                <a16:creationId xmlns:a16="http://schemas.microsoft.com/office/drawing/2014/main" id="{8FB3E62C-D2D1-4BB6-951D-3F1768B2ACB5}"/>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282624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graphicFrame>
        <p:nvGraphicFramePr>
          <p:cNvPr id="5" name="Google Shape;30;p2">
            <a:extLst>
              <a:ext uri="{FF2B5EF4-FFF2-40B4-BE49-F238E27FC236}">
                <a16:creationId xmlns:a16="http://schemas.microsoft.com/office/drawing/2014/main" id="{C8D3C406-3B64-4687-9057-44D47C86B791}"/>
              </a:ext>
            </a:extLst>
          </p:cNvPr>
          <p:cNvGraphicFramePr/>
          <p:nvPr>
            <p:extLst>
              <p:ext uri="{D42A27DB-BD31-4B8C-83A1-F6EECF244321}">
                <p14:modId xmlns:p14="http://schemas.microsoft.com/office/powerpoint/2010/main" val="3932102294"/>
              </p:ext>
            </p:extLst>
          </p:nvPr>
        </p:nvGraphicFramePr>
        <p:xfrm>
          <a:off x="231535" y="1051025"/>
          <a:ext cx="8680950" cy="5457706"/>
        </p:xfrm>
        <a:graphic>
          <a:graphicData uri="http://schemas.openxmlformats.org/drawingml/2006/table">
            <a:tbl>
              <a:tblPr bandRow="1">
                <a:noFill/>
              </a:tblPr>
              <a:tblGrid>
                <a:gridCol w="77432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001991">
                  <a:extLst>
                    <a:ext uri="{9D8B030D-6E8A-4147-A177-3AD203B41FA5}">
                      <a16:colId xmlns:a16="http://schemas.microsoft.com/office/drawing/2014/main" val="20002"/>
                    </a:ext>
                  </a:extLst>
                </a:gridCol>
                <a:gridCol w="5167284">
                  <a:extLst>
                    <a:ext uri="{9D8B030D-6E8A-4147-A177-3AD203B41FA5}">
                      <a16:colId xmlns:a16="http://schemas.microsoft.com/office/drawing/2014/main" val="20003"/>
                    </a:ext>
                  </a:extLst>
                </a:gridCol>
              </a:tblGrid>
              <a:tr h="465047">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355893"/>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extLst>
                  <a:ext uri="{0D108BD9-81ED-4DB2-BD59-A6C34878D82A}">
                    <a16:rowId xmlns:a16="http://schemas.microsoft.com/office/drawing/2014/main" val="10000"/>
                  </a:ext>
                </a:extLst>
              </a:tr>
              <a:tr h="52113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50300" marB="5030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look at the learning objectives and keywords for the lesson.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1"/>
                  </a:ext>
                </a:extLst>
              </a:tr>
              <a:tr h="50956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discuss what LMI is and how it can be used to understand what employment opportunities there are locally.     </a:t>
                      </a:r>
                      <a:endParaRPr sz="1200" b="0" dirty="0">
                        <a:latin typeface="Century Gothic" panose="020B0502020202020204" pitchFamily="34" charset="0"/>
                      </a:endParaRPr>
                    </a:p>
                  </a:txBody>
                  <a:tcPr marL="32150" marR="32150" marT="50300" marB="50300" anchor="ctr">
                    <a:solidFill>
                      <a:srgbClr val="FAD2E1"/>
                    </a:solidFill>
                  </a:tcPr>
                </a:tc>
                <a:extLst>
                  <a:ext uri="{0D108BD9-81ED-4DB2-BD59-A6C34878D82A}">
                    <a16:rowId xmlns:a16="http://schemas.microsoft.com/office/drawing/2014/main" val="10002"/>
                  </a:ext>
                </a:extLst>
              </a:tr>
              <a:tr h="690709">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2. What is the LMI in Berkshire?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EC6599"/>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Students discuss with a partner what opportunities, employers and sectors they are aware of in Berkshire.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3"/>
                  </a:ext>
                </a:extLst>
              </a:tr>
              <a:tr h="48640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3-8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Berkshire opportunities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learn more about opportunities in education in Berkshire.  More information is available in </a:t>
                      </a:r>
                      <a:r>
                        <a:rPr lang="en-GB" sz="1200" b="1" dirty="0">
                          <a:solidFill>
                            <a:schemeClr val="dk1"/>
                          </a:solidFill>
                          <a:latin typeface="Century Gothic" panose="020B0502020202020204" pitchFamily="34" charset="0"/>
                          <a:ea typeface="Arial"/>
                          <a:cs typeface="Arial"/>
                          <a:sym typeface="Arial"/>
                        </a:rPr>
                        <a:t>Starting out – The Berkshire Careers Guide.  </a:t>
                      </a:r>
                      <a:endParaRPr sz="1200" b="1"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4"/>
                  </a:ext>
                </a:extLst>
              </a:tr>
              <a:tr h="509568">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4-5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Are you ready to succeed?</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talk to a partner about their plans for the future and which sectors they are interested in.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5"/>
                  </a:ext>
                </a:extLst>
              </a:tr>
              <a:tr h="58368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6-10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5. What are stereotypes?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Pair/Whole c</a:t>
                      </a:r>
                      <a:r>
                        <a:rPr lang="en-GB" sz="1200" b="0" dirty="0">
                          <a:solidFill>
                            <a:schemeClr val="dk1"/>
                          </a:solidFill>
                          <a:latin typeface="Century Gothic" panose="020B0502020202020204" pitchFamily="34" charset="0"/>
                          <a:cs typeface="Arial"/>
                          <a:sym typeface="Arial"/>
                        </a:rPr>
                        <a:t>lass</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think about what stereotypes are and how we sometimes makes assumptions based on them.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3344691800"/>
                  </a:ext>
                </a:extLst>
              </a:tr>
              <a:tr h="583683">
                <a:tc>
                  <a:txBody>
                    <a:bodyPr/>
                    <a:lstStyle/>
                    <a:p>
                      <a:pPr marL="0" marR="0" lvl="0" indent="0" algn="ctr" rtl="0">
                        <a:spcBef>
                          <a:spcPts val="0"/>
                        </a:spcBef>
                        <a:spcAft>
                          <a:spcPts val="0"/>
                        </a:spcAft>
                        <a:buNone/>
                      </a:pPr>
                      <a:r>
                        <a:rPr lang="en-GB" sz="1200" b="1" dirty="0">
                          <a:latin typeface="Century Gothic" panose="020B0502020202020204" pitchFamily="34" charset="0"/>
                        </a:rPr>
                        <a:t>3-4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What is discrimination?</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discuss how stereotyping can lead to discrimination and what they can do to tackle it.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3548020247"/>
                  </a:ext>
                </a:extLst>
              </a:tr>
              <a:tr h="58368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4-6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7. Planning your future</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think about their future plans and which route they want to take into their chosen career.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6"/>
                  </a:ext>
                </a:extLst>
              </a:tr>
              <a:tr h="461987">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N/A</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cs typeface="Arial"/>
                          <a:sym typeface="Arial"/>
                        </a:rPr>
                        <a:t>Get to know the employers!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have the opportunity to find out more about the employers in Berkshire and the jobs that are on offer.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7"/>
                  </a:ext>
                </a:extLst>
              </a:tr>
            </a:tbl>
          </a:graphicData>
        </a:graphic>
      </p:graphicFrame>
      <p:sp>
        <p:nvSpPr>
          <p:cNvPr id="6" name="Google Shape;35;p2">
            <a:extLst>
              <a:ext uri="{FF2B5EF4-FFF2-40B4-BE49-F238E27FC236}">
                <a16:creationId xmlns:a16="http://schemas.microsoft.com/office/drawing/2014/main" id="{48EC5DAF-6937-472F-9F35-58719192D7D4}"/>
              </a:ext>
            </a:extLst>
          </p:cNvPr>
          <p:cNvSpPr txBox="1"/>
          <p:nvPr/>
        </p:nvSpPr>
        <p:spPr>
          <a:xfrm>
            <a:off x="231515" y="150045"/>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600" b="1" dirty="0">
                <a:latin typeface="Century Gothic" panose="020B0502020202020204" pitchFamily="34" charset="0"/>
                <a:ea typeface="Arial"/>
                <a:cs typeface="Arial"/>
                <a:sym typeface="Arial"/>
              </a:rPr>
              <a:t>Berk</a:t>
            </a:r>
            <a:r>
              <a:rPr lang="en-GB" sz="2600" b="1" dirty="0">
                <a:solidFill>
                  <a:schemeClr val="tx1"/>
                </a:solidFill>
                <a:latin typeface="Century Gothic" panose="020B0502020202020204" pitchFamily="34" charset="0"/>
                <a:ea typeface="Arial"/>
                <a:cs typeface="Arial"/>
                <a:sym typeface="Arial"/>
              </a:rPr>
              <a:t>shire </a:t>
            </a:r>
            <a:r>
              <a:rPr lang="en-GB" sz="2600" b="1" dirty="0">
                <a:latin typeface="Century Gothic" panose="020B0502020202020204" pitchFamily="34" charset="0"/>
                <a:ea typeface="Arial"/>
                <a:cs typeface="Arial"/>
                <a:sym typeface="Arial"/>
              </a:rPr>
              <a:t>Opportunities Y10</a:t>
            </a:r>
            <a:r>
              <a:rPr lang="en-GB" sz="2600" b="1" dirty="0">
                <a:solidFill>
                  <a:schemeClr val="tx1"/>
                </a:solidFill>
                <a:latin typeface="Century Gothic" panose="020B0502020202020204" pitchFamily="34" charset="0"/>
                <a:ea typeface="Arial"/>
                <a:cs typeface="Arial"/>
                <a:sym typeface="Arial"/>
              </a:rPr>
              <a:t> Lesson Plan</a:t>
            </a:r>
            <a:endParaRPr sz="26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600" dirty="0">
                <a:solidFill>
                  <a:schemeClr val="tx1"/>
                </a:solidFill>
                <a:latin typeface="Century Gothic" panose="020B0502020202020204" pitchFamily="34" charset="0"/>
                <a:ea typeface="Arial"/>
                <a:cs typeface="Arial"/>
                <a:sym typeface="Arial"/>
              </a:rPr>
              <a:t>Lesson Duration: 20-40 minutes</a:t>
            </a:r>
            <a:endParaRPr sz="2600" dirty="0">
              <a:solidFill>
                <a:schemeClr val="tx1"/>
              </a:solidFill>
              <a:latin typeface="Century Gothic" panose="020B0502020202020204" pitchFamily="34" charset="0"/>
            </a:endParaRPr>
          </a:p>
        </p:txBody>
      </p:sp>
      <p:pic>
        <p:nvPicPr>
          <p:cNvPr id="10" name="Picture 2" descr="Berkshire Opportunities logo">
            <a:extLst>
              <a:ext uri="{FF2B5EF4-FFF2-40B4-BE49-F238E27FC236}">
                <a16:creationId xmlns:a16="http://schemas.microsoft.com/office/drawing/2014/main" id="{9CB77328-4849-4973-B8D9-A03EE3A253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spTree>
    <p:extLst>
      <p:ext uri="{BB962C8B-B14F-4D97-AF65-F5344CB8AC3E}">
        <p14:creationId xmlns:p14="http://schemas.microsoft.com/office/powerpoint/2010/main" val="28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3220</TotalTime>
  <Words>2531</Words>
  <Application>Microsoft Office PowerPoint</Application>
  <PresentationFormat>On-screen Show (4:3)</PresentationFormat>
  <Paragraphs>290</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181</cp:revision>
  <cp:lastPrinted>2021-05-05T14:35:11Z</cp:lastPrinted>
  <dcterms:created xsi:type="dcterms:W3CDTF">2021-02-15T13:09:11Z</dcterms:created>
  <dcterms:modified xsi:type="dcterms:W3CDTF">2021-06-28T15:23:51Z</dcterms:modified>
</cp:coreProperties>
</file>