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6" r:id="rId3"/>
    <p:sldId id="292" r:id="rId4"/>
    <p:sldId id="293" r:id="rId5"/>
    <p:sldId id="311" r:id="rId6"/>
    <p:sldId id="294" r:id="rId7"/>
    <p:sldId id="290" r:id="rId8"/>
    <p:sldId id="297" r:id="rId9"/>
    <p:sldId id="300" r:id="rId10"/>
    <p:sldId id="275" r:id="rId11"/>
    <p:sldId id="312" r:id="rId12"/>
    <p:sldId id="301" r:id="rId13"/>
    <p:sldId id="302" r:id="rId14"/>
    <p:sldId id="307" r:id="rId15"/>
    <p:sldId id="308" r:id="rId16"/>
    <p:sldId id="303" r:id="rId17"/>
    <p:sldId id="306" r:id="rId18"/>
    <p:sldId id="304" r:id="rId19"/>
    <p:sldId id="309" r:id="rId2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C6599"/>
    <a:srgbClr val="FADAE6"/>
    <a:srgbClr val="404040"/>
    <a:srgbClr val="E1F3FB"/>
    <a:srgbClr val="F4FBFE"/>
    <a:srgbClr val="F6C6E0"/>
    <a:srgbClr val="355792"/>
    <a:srgbClr val="F6C2DE"/>
    <a:srgbClr val="B8E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18" autoAdjust="0"/>
  </p:normalViewPr>
  <p:slideViewPr>
    <p:cSldViewPr snapToGrid="0">
      <p:cViewPr varScale="1">
        <p:scale>
          <a:sx n="64" d="100"/>
          <a:sy n="64" d="100"/>
        </p:scale>
        <p:origin x="19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F23C3FB-A12B-4BBB-8A01-B317BE61FE35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E7A800-59B0-4B9A-9AA6-4437779AF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602199d2bb0d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http://www.thamesvalleyberkshire.co.uk/careers-hub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https://www.careersandenterprise.co.uk/</a:t>
            </a:r>
          </a:p>
          <a:p>
            <a:pPr marL="241539" indent="-241539" defTabSz="966155">
              <a:buFontTx/>
              <a:buAutoNum type="arabicParenR"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 – Employability Skills: </a:t>
            </a:r>
            <a:r>
              <a:rPr lang="en-GB" b="0" dirty="0"/>
              <a:t>https://www.youtube.com/watch?v=tKKPUYfOkvw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 – The WOW Show – Employability skills. 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https://www.careershubluton.co.uk/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http://www.thamesvalleyberkshire.co.uk/careers-hub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https://www.careersandenterprise.co.uk/</a:t>
            </a:r>
          </a:p>
          <a:p>
            <a:pPr marL="241539" indent="-241539" defTabSz="966155">
              <a:buFontTx/>
              <a:buAutoNum type="arabicParenR"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r>
              <a:rPr lang="en-GB" b="0" dirty="0"/>
              <a:t>1) https://www.berkshireopportunities.co.uk/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r>
              <a:rPr lang="en-GB" b="1" dirty="0"/>
              <a:t>Images: 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Icons8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0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marR="0" lvl="0" indent="-2415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</a:t>
            </a:r>
          </a:p>
          <a:p>
            <a:pPr marL="241539" indent="-241539">
              <a:buAutoNum type="arabicParenR"/>
            </a:pPr>
            <a:r>
              <a:rPr lang="en-GB" dirty="0"/>
              <a:t>http://www.thamesvalleyberkshire.co.uk/getfile/TVBLEP%20Skills%20Priority%20Statement%20Executive%20Summary.pdf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4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https://www.ngbailey.com/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https://www.kier.co.uk/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https://www.persimmonhomes.com/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https://www.woodplc.com/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https://www.francisconstruction.co.uk/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https://www.costain.com/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https://www.crestnicholson.com/towns-counties-new-homes/Berkshire</a:t>
            </a:r>
          </a:p>
          <a:p>
            <a:pPr marL="241539" indent="-241539">
              <a:buAutoNum type="arabicParenR"/>
            </a:pPr>
            <a:r>
              <a:rPr lang="en-GB" dirty="0"/>
              <a:t>https://www.bsria.com/uk/</a:t>
            </a:r>
          </a:p>
          <a:p>
            <a:pPr marL="241539" indent="-241539">
              <a:buAutoNum type="arabicParenR"/>
            </a:pPr>
            <a:r>
              <a:rPr lang="en-GB" dirty="0"/>
              <a:t>https://www.balfourbeatty.com/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https://www.jacobs.com/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https://careers.microsoft.com</a:t>
            </a:r>
          </a:p>
          <a:p>
            <a:pPr marL="241539" indent="-241539">
              <a:buAutoNum type="arabicParenR"/>
            </a:pPr>
            <a:r>
              <a:rPr lang="en-GB" dirty="0"/>
              <a:t>https://mapr.com/try-mapr/</a:t>
            </a:r>
          </a:p>
          <a:p>
            <a:pPr marL="241539" indent="-241539">
              <a:buAutoNum type="arabicParenR"/>
            </a:pPr>
            <a:r>
              <a:rPr lang="en-GB" dirty="0"/>
              <a:t>https://www.oneadvanced.com/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https://www.broadcom.com/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https://www.blackswan.com/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https://www.visa.co.uk/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https://www.blackducksoftware.com/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https://www.vodafone.co.uk/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https://www.o2.co.uk/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https://www.berkshirehealthcare.nhs.uk/</a:t>
            </a:r>
          </a:p>
          <a:p>
            <a:pPr marL="241539" indent="-241539">
              <a:buAutoNum type="arabicParenR"/>
            </a:pPr>
            <a:r>
              <a:rPr lang="en-GB" dirty="0"/>
              <a:t>https://userreplay.com/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9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https://www.windsor-forest.ac.uk/</a:t>
            </a:r>
          </a:p>
          <a:p>
            <a:pPr marL="241539" indent="-241539">
              <a:buAutoNum type="arabicParenR"/>
            </a:pPr>
            <a:r>
              <a:rPr lang="en-GB" dirty="0"/>
              <a:t>https://www.reading.ac.uk/</a:t>
            </a:r>
          </a:p>
          <a:p>
            <a:pPr marL="241539" indent="-241539">
              <a:buAutoNum type="arabicParenR"/>
            </a:pPr>
            <a:r>
              <a:rPr lang="en-GB" dirty="0"/>
              <a:t>https://bracknell.activatelearning.ac.uk/</a:t>
            </a:r>
          </a:p>
          <a:p>
            <a:pPr marL="241539" indent="-241539">
              <a:buAutoNum type="arabicParenR"/>
            </a:pPr>
            <a:r>
              <a:rPr lang="en-GB" dirty="0"/>
              <a:t>http://www.coxgreen.com/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https://www.bca.ac.uk/</a:t>
            </a:r>
          </a:p>
          <a:p>
            <a:pPr marL="241539" indent="-241539">
              <a:buAutoNum type="arabicParenR"/>
            </a:pPr>
            <a:r>
              <a:rPr lang="en-GB" dirty="0"/>
              <a:t>https://newbury-college.ac.uk/</a:t>
            </a:r>
          </a:p>
          <a:p>
            <a:pPr marL="241539" indent="-241539">
              <a:buAutoNum type="arabicParenR"/>
            </a:pPr>
            <a:r>
              <a:rPr lang="en-GB" dirty="0"/>
              <a:t>https://ranelagh.bonitas.org.uk/</a:t>
            </a:r>
          </a:p>
          <a:p>
            <a:pPr marL="241539" indent="-241539">
              <a:buAutoNum type="arabicParenR"/>
            </a:pPr>
            <a:r>
              <a:rPr lang="en-GB" dirty="0"/>
              <a:t>https://www.utcreading.co.uk/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58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https://www.xtrac.com/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https://www.morganadvancedmaterials.com/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https://www.ucb.com/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https://www.3m.com/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https://www.gsk.com/en-gb/home/</a:t>
            </a:r>
          </a:p>
          <a:p>
            <a:pPr marL="241539" indent="-241539">
              <a:buAutoNum type="arabicParenR"/>
            </a:pPr>
            <a:r>
              <a:rPr lang="en-GB" dirty="0"/>
              <a:t>https://www.covance.com/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https://www.lonza.com/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https://www.awe.co.uk/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https://www.stantec.com/uk</a:t>
            </a:r>
          </a:p>
          <a:p>
            <a:pPr marL="241539" indent="-241539">
              <a:buAutoNum type="arabicParenR"/>
            </a:pPr>
            <a:r>
              <a:rPr lang="en-GB" dirty="0"/>
              <a:t>https://www.stryker.com/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https://www.thalesgroup.com/en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6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https://www.berkshirehealthcare.nhs.uk/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https://www.bmihealthcare.co.uk/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https://www.voyagecare.com/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https://www.newcrosshealthcare.com/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https://www.slough.gov.uk/</a:t>
            </a:r>
          </a:p>
          <a:p>
            <a:pPr marL="241539" indent="-241539">
              <a:buAutoNum type="arabicParenR"/>
            </a:pPr>
            <a:r>
              <a:rPr lang="en-GB" dirty="0"/>
              <a:t>https://www.sunrise-care.co.uk/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8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https://saints.co.uk/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https://www.ups.com/gb/en/Home.page</a:t>
            </a:r>
          </a:p>
          <a:p>
            <a:pPr marL="241539" indent="-241539">
              <a:buAutoNum type="arabicParenR"/>
            </a:pPr>
            <a:r>
              <a:rPr lang="en-GB" dirty="0"/>
              <a:t>https://www.waitrose.com/</a:t>
            </a:r>
          </a:p>
          <a:p>
            <a:pPr marL="241539" indent="-241539">
              <a:buAutoNum type="arabicParenR"/>
            </a:pPr>
            <a:r>
              <a:rPr lang="en-GB" dirty="0"/>
              <a:t>https://home.kuehne-nagel.com/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https://www.royalmail.com/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https://www.amazon.co.uk/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https://www.bidfood.co.uk/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https://www.argos.co.uk/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https://www.brake.co.uk/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https://www.dhl.com/en/express.html</a:t>
            </a:r>
          </a:p>
          <a:p>
            <a:pPr marL="241539" indent="-241539">
              <a:buAutoNum type="arabicParenR"/>
            </a:pPr>
            <a:r>
              <a:rPr lang="en-GB" dirty="0"/>
              <a:t>https://www.westcoast.co.uk/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https://www.harrods.com/en-gb/</a:t>
            </a:r>
          </a:p>
          <a:p>
            <a:pPr marL="241539" indent="-241539">
              <a:buAutoNum type="arabicParenR"/>
            </a:pPr>
            <a:r>
              <a:rPr lang="en-GB" dirty="0"/>
              <a:t>https://www.ricogroup.global/</a:t>
            </a:r>
          </a:p>
          <a:p>
            <a:pPr marL="241539" indent="-241539">
              <a:buAutoNum type="arabicParenR"/>
            </a:pPr>
            <a:r>
              <a:rPr lang="en-GB" dirty="0"/>
              <a:t>https://www.tesco.com/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https://www.thecdi.net/New-Career-Development-Framework</a:t>
            </a:r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6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41539" indent="-241539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9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https://www.tvbintelligence.co.uk/people </a:t>
            </a:r>
            <a:r>
              <a:rPr lang="en-GB" b="1" dirty="0"/>
              <a:t> </a:t>
            </a:r>
          </a:p>
          <a:p>
            <a:pPr marL="241539" indent="-241539">
              <a:buAutoNum type="arabicParenR"/>
            </a:pPr>
            <a:r>
              <a:rPr lang="en-GB" b="0" dirty="0"/>
              <a:t>http://www.thamesvalleyberkshire.co.uk/schools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0" indent="0">
              <a:buNone/>
            </a:pPr>
            <a:r>
              <a:rPr lang="en-GB" b="0" dirty="0"/>
              <a:t>1) Icons8</a:t>
            </a:r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https://www.tvbintelligence.co.uk/people </a:t>
            </a:r>
            <a:r>
              <a:rPr lang="en-GB" b="1" dirty="0"/>
              <a:t>Link to more information about LMI</a:t>
            </a:r>
          </a:p>
          <a:p>
            <a:pPr marL="241539" indent="-241539">
              <a:buAutoNum type="arabicParenR"/>
            </a:pPr>
            <a:r>
              <a:rPr lang="en-GB" b="0" dirty="0"/>
              <a:t>http://www.thamesvalleyberkshire.co.uk/schools</a:t>
            </a:r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pink images to link to explore the sectors on a recruitment drive</a:t>
            </a:r>
          </a:p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https://www.berkshireopportunities.co.uk/advice/explore-job-sectors/job-sectors/sectors-recruiting-now/priority-sectors/digital-technology/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https://www.berkshireopportunities.co.uk/advice/explore-job-sectors/job-sectors/sectors-recruiting-now/priority-sectors/health-and-care/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https://www.berkshireopportunities.co.uk/advice/explore-job-sectors/job-sectors/sectors-recruiting-now/priority-sectors/life-sciences/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https://www.berkshireopportunities.co.uk/advice/explore-job-sectors/job-sectors/sectors-recruiting-now/priority-sectors/business-and-finance/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2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sz="130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41539" indent="-241539">
              <a:buAutoNum type="arabicParenR"/>
            </a:pPr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1300" b="1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41539" indent="-241539">
              <a:buAutoNum type="arabicParenR"/>
            </a:pPr>
            <a:r>
              <a:rPr lang="en-GB" sz="130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41539" indent="-241539">
              <a:buAutoNum type="arabicParenR"/>
            </a:pPr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5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Icons8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iStock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4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5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9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3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safeshare.tv/x/ss602199d2bb0de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www.berkshireopportunities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hyperlink" Target="http://www.thamesvalleyberkshire.co.uk/getfile/Starting%20Out%20-%20The%20Berkshire%20Careers%20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erkshireopportunities.co.uk/" TargetMode="External"/><Relationship Id="rId4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ain.com/" TargetMode="External"/><Relationship Id="rId13" Type="http://schemas.openxmlformats.org/officeDocument/2006/relationships/image" Target="../media/image56.png"/><Relationship Id="rId18" Type="http://schemas.openxmlformats.org/officeDocument/2006/relationships/hyperlink" Target="https://www.persimmonhomes.com/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hyperlink" Target="https://www.jacobs.com/" TargetMode="Externa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kier.co.uk/" TargetMode="External"/><Relationship Id="rId20" Type="http://schemas.openxmlformats.org/officeDocument/2006/relationships/hyperlink" Target="https://www.ngbaile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odplc.com/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s://www.bsria.com/uk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hyperlink" Target="https://www.balfourbeatty.com/" TargetMode="External"/><Relationship Id="rId19" Type="http://schemas.openxmlformats.org/officeDocument/2006/relationships/image" Target="../media/image59.png"/><Relationship Id="rId4" Type="http://schemas.openxmlformats.org/officeDocument/2006/relationships/image" Target="../media/image50.svg"/><Relationship Id="rId9" Type="http://schemas.openxmlformats.org/officeDocument/2006/relationships/image" Target="../media/image54.png"/><Relationship Id="rId14" Type="http://schemas.openxmlformats.org/officeDocument/2006/relationships/hyperlink" Target="https://www.crestnicholson.com/" TargetMode="External"/><Relationship Id="rId22" Type="http://schemas.openxmlformats.org/officeDocument/2006/relationships/hyperlink" Target="https://www.francisconstruction.co.u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dafone.co.uk/" TargetMode="External"/><Relationship Id="rId13" Type="http://schemas.openxmlformats.org/officeDocument/2006/relationships/image" Target="../media/image66.png"/><Relationship Id="rId18" Type="http://schemas.openxmlformats.org/officeDocument/2006/relationships/hyperlink" Target="https://www.oneadvanced.com/" TargetMode="External"/><Relationship Id="rId26" Type="http://schemas.openxmlformats.org/officeDocument/2006/relationships/hyperlink" Target="https://www.o2.co.uk/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hyperlink" Target="https://careers.microsoft.com/professionals/us/en/l-reading" TargetMode="Externa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mapr.com/try-mapr/" TargetMode="External"/><Relationship Id="rId20" Type="http://schemas.openxmlformats.org/officeDocument/2006/relationships/hyperlink" Target="https://www.blackducksoftwar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oadcom.com/" TargetMode="External"/><Relationship Id="rId11" Type="http://schemas.openxmlformats.org/officeDocument/2006/relationships/image" Target="../media/image65.png"/><Relationship Id="rId24" Type="http://schemas.openxmlformats.org/officeDocument/2006/relationships/hyperlink" Target="https://www.visa.co.uk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10" Type="http://schemas.openxmlformats.org/officeDocument/2006/relationships/hyperlink" Target="https://userreplay.com/" TargetMode="External"/><Relationship Id="rId19" Type="http://schemas.openxmlformats.org/officeDocument/2006/relationships/image" Target="../media/image69.png"/><Relationship Id="rId4" Type="http://schemas.openxmlformats.org/officeDocument/2006/relationships/image" Target="../media/image50.svg"/><Relationship Id="rId9" Type="http://schemas.openxmlformats.org/officeDocument/2006/relationships/image" Target="../media/image64.png"/><Relationship Id="rId14" Type="http://schemas.openxmlformats.org/officeDocument/2006/relationships/hyperlink" Target="https://www.blackswan.com/" TargetMode="External"/><Relationship Id="rId22" Type="http://schemas.openxmlformats.org/officeDocument/2006/relationships/hyperlink" Target="https://www.heathcareers.nhs.uk/" TargetMode="External"/><Relationship Id="rId27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racknell.activatelearning.ac.uk/" TargetMode="External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3" Type="http://schemas.openxmlformats.org/officeDocument/2006/relationships/image" Target="../media/image49.png"/><Relationship Id="rId21" Type="http://schemas.openxmlformats.org/officeDocument/2006/relationships/image" Target="../media/image82.png"/><Relationship Id="rId7" Type="http://schemas.openxmlformats.org/officeDocument/2006/relationships/image" Target="../media/image74.png"/><Relationship Id="rId12" Type="http://schemas.openxmlformats.org/officeDocument/2006/relationships/hyperlink" Target="https://www.bca.ac.uk/" TargetMode="External"/><Relationship Id="rId17" Type="http://schemas.openxmlformats.org/officeDocument/2006/relationships/hyperlink" Target="http://www.coxgreen.com/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9.png"/><Relationship Id="rId20" Type="http://schemas.openxmlformats.org/officeDocument/2006/relationships/hyperlink" Target="https://www.utcreading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ading.ac.uk/" TargetMode="External"/><Relationship Id="rId11" Type="http://schemas.openxmlformats.org/officeDocument/2006/relationships/image" Target="../media/image76.png"/><Relationship Id="rId5" Type="http://schemas.openxmlformats.org/officeDocument/2006/relationships/image" Target="../media/image2.png"/><Relationship Id="rId15" Type="http://schemas.openxmlformats.org/officeDocument/2006/relationships/hyperlink" Target="https://www.windsor-forest.ac.uk/" TargetMode="External"/><Relationship Id="rId23" Type="http://schemas.openxmlformats.org/officeDocument/2006/relationships/image" Target="../media/image83.png"/><Relationship Id="rId10" Type="http://schemas.openxmlformats.org/officeDocument/2006/relationships/hyperlink" Target="https://newbury-college.ac.uk/" TargetMode="External"/><Relationship Id="rId19" Type="http://schemas.openxmlformats.org/officeDocument/2006/relationships/image" Target="../media/image81.png"/><Relationship Id="rId4" Type="http://schemas.openxmlformats.org/officeDocument/2006/relationships/image" Target="../media/image50.svg"/><Relationship Id="rId9" Type="http://schemas.openxmlformats.org/officeDocument/2006/relationships/image" Target="../media/image75.png"/><Relationship Id="rId14" Type="http://schemas.openxmlformats.org/officeDocument/2006/relationships/image" Target="../media/image78.png"/><Relationship Id="rId22" Type="http://schemas.openxmlformats.org/officeDocument/2006/relationships/hyperlink" Target="https://ranelagh.bonitas.org.u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yker.com/" TargetMode="External"/><Relationship Id="rId13" Type="http://schemas.openxmlformats.org/officeDocument/2006/relationships/image" Target="../media/image87.png"/><Relationship Id="rId18" Type="http://schemas.openxmlformats.org/officeDocument/2006/relationships/hyperlink" Target="https://www.ucb.com/" TargetMode="External"/><Relationship Id="rId26" Type="http://schemas.openxmlformats.org/officeDocument/2006/relationships/hyperlink" Target="https://www.stantec.com/uk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91.png"/><Relationship Id="rId7" Type="http://schemas.openxmlformats.org/officeDocument/2006/relationships/image" Target="../media/image84.png"/><Relationship Id="rId12" Type="http://schemas.openxmlformats.org/officeDocument/2006/relationships/hyperlink" Target="https://www.gsk.com/en-gb/home/" TargetMode="Externa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awe.co.uk/" TargetMode="External"/><Relationship Id="rId20" Type="http://schemas.openxmlformats.org/officeDocument/2006/relationships/hyperlink" Target="https://www.lonz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xtrac.com/" TargetMode="External"/><Relationship Id="rId11" Type="http://schemas.openxmlformats.org/officeDocument/2006/relationships/image" Target="../media/image86.png"/><Relationship Id="rId24" Type="http://schemas.openxmlformats.org/officeDocument/2006/relationships/hyperlink" Target="https://www.thalesgroup.com/en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10" Type="http://schemas.openxmlformats.org/officeDocument/2006/relationships/hyperlink" Target="https://www.morganadvancedmaterials.com/" TargetMode="External"/><Relationship Id="rId19" Type="http://schemas.openxmlformats.org/officeDocument/2006/relationships/image" Target="../media/image90.png"/><Relationship Id="rId4" Type="http://schemas.openxmlformats.org/officeDocument/2006/relationships/image" Target="../media/image50.svg"/><Relationship Id="rId9" Type="http://schemas.openxmlformats.org/officeDocument/2006/relationships/image" Target="../media/image85.png"/><Relationship Id="rId14" Type="http://schemas.openxmlformats.org/officeDocument/2006/relationships/hyperlink" Target="https://www.covance.com/" TargetMode="External"/><Relationship Id="rId22" Type="http://schemas.openxmlformats.org/officeDocument/2006/relationships/hyperlink" Target="https://www.3m.com/" TargetMode="External"/><Relationship Id="rId27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yagecare.com/" TargetMode="External"/><Relationship Id="rId13" Type="http://schemas.openxmlformats.org/officeDocument/2006/relationships/image" Target="../media/image98.png"/><Relationship Id="rId18" Type="http://schemas.openxmlformats.org/officeDocument/2006/relationships/image" Target="../media/image23.png"/><Relationship Id="rId3" Type="http://schemas.openxmlformats.org/officeDocument/2006/relationships/image" Target="../media/image49.png"/><Relationship Id="rId7" Type="http://schemas.openxmlformats.org/officeDocument/2006/relationships/image" Target="../media/image95.png"/><Relationship Id="rId12" Type="http://schemas.openxmlformats.org/officeDocument/2006/relationships/hyperlink" Target="https://www.newcrosshealthcare.com/" TargetMode="External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slough.gov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thcareers.nhs.uk/" TargetMode="External"/><Relationship Id="rId11" Type="http://schemas.openxmlformats.org/officeDocument/2006/relationships/image" Target="../media/image97.png"/><Relationship Id="rId5" Type="http://schemas.openxmlformats.org/officeDocument/2006/relationships/image" Target="../media/image2.png"/><Relationship Id="rId15" Type="http://schemas.openxmlformats.org/officeDocument/2006/relationships/image" Target="../media/image99.png"/><Relationship Id="rId10" Type="http://schemas.openxmlformats.org/officeDocument/2006/relationships/hyperlink" Target="https://www.bmihealthcare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96.png"/><Relationship Id="rId14" Type="http://schemas.openxmlformats.org/officeDocument/2006/relationships/hyperlink" Target="https://www.sunrise-care.co.uk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l.com/en/express.html" TargetMode="External"/><Relationship Id="rId13" Type="http://schemas.openxmlformats.org/officeDocument/2006/relationships/image" Target="../media/image104.png"/><Relationship Id="rId18" Type="http://schemas.openxmlformats.org/officeDocument/2006/relationships/image" Target="../media/image107.png"/><Relationship Id="rId26" Type="http://schemas.openxmlformats.org/officeDocument/2006/relationships/image" Target="../media/image111.png"/><Relationship Id="rId3" Type="http://schemas.openxmlformats.org/officeDocument/2006/relationships/image" Target="../media/image49.png"/><Relationship Id="rId21" Type="http://schemas.openxmlformats.org/officeDocument/2006/relationships/hyperlink" Target="https://home.kuehne-nagel.com/" TargetMode="External"/><Relationship Id="rId34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hyperlink" Target="https://www.bidfood.co.uk/" TargetMode="External"/><Relationship Id="rId17" Type="http://schemas.openxmlformats.org/officeDocument/2006/relationships/hyperlink" Target="https://www.ups.com/gb/en/Home.page" TargetMode="External"/><Relationship Id="rId25" Type="http://schemas.openxmlformats.org/officeDocument/2006/relationships/hyperlink" Target="https://www.harrods.com/en-gb/" TargetMode="External"/><Relationship Id="rId33" Type="http://schemas.openxmlformats.org/officeDocument/2006/relationships/hyperlink" Target="https://www.amazon.co.uk/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6.png"/><Relationship Id="rId20" Type="http://schemas.openxmlformats.org/officeDocument/2006/relationships/image" Target="../media/image108.png"/><Relationship Id="rId29" Type="http://schemas.openxmlformats.org/officeDocument/2006/relationships/hyperlink" Target="https://www.brake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oyalmail.com/" TargetMode="External"/><Relationship Id="rId11" Type="http://schemas.openxmlformats.org/officeDocument/2006/relationships/image" Target="../media/image103.png"/><Relationship Id="rId24" Type="http://schemas.openxmlformats.org/officeDocument/2006/relationships/image" Target="../media/image110.png"/><Relationship Id="rId32" Type="http://schemas.openxmlformats.org/officeDocument/2006/relationships/image" Target="../media/image114.png"/><Relationship Id="rId5" Type="http://schemas.openxmlformats.org/officeDocument/2006/relationships/image" Target="../media/image2.png"/><Relationship Id="rId15" Type="http://schemas.openxmlformats.org/officeDocument/2006/relationships/hyperlink" Target="https://www.ricogroup.global/" TargetMode="External"/><Relationship Id="rId23" Type="http://schemas.openxmlformats.org/officeDocument/2006/relationships/hyperlink" Target="https://www.argos.co.uk/" TargetMode="External"/><Relationship Id="rId28" Type="http://schemas.openxmlformats.org/officeDocument/2006/relationships/image" Target="../media/image112.png"/><Relationship Id="rId10" Type="http://schemas.openxmlformats.org/officeDocument/2006/relationships/hyperlink" Target="https://www.tesco.com/" TargetMode="External"/><Relationship Id="rId19" Type="http://schemas.openxmlformats.org/officeDocument/2006/relationships/hyperlink" Target="https://saints.co.uk/" TargetMode="External"/><Relationship Id="rId31" Type="http://schemas.openxmlformats.org/officeDocument/2006/relationships/hyperlink" Target="https://www.westcoast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102.png"/><Relationship Id="rId14" Type="http://schemas.openxmlformats.org/officeDocument/2006/relationships/image" Target="../media/image105.png"/><Relationship Id="rId22" Type="http://schemas.openxmlformats.org/officeDocument/2006/relationships/image" Target="../media/image109.png"/><Relationship Id="rId27" Type="http://schemas.openxmlformats.org/officeDocument/2006/relationships/hyperlink" Target="https://www.waitrose.com/" TargetMode="External"/><Relationship Id="rId30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15DCC5C-5EE2-4565-B10B-FFF7B03D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987" y="5523721"/>
            <a:ext cx="2633747" cy="10682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5BFF442-03F1-4B69-AE86-EF313D03BA77}"/>
              </a:ext>
            </a:extLst>
          </p:cNvPr>
          <p:cNvSpPr txBox="1">
            <a:spLocks/>
          </p:cNvSpPr>
          <p:nvPr/>
        </p:nvSpPr>
        <p:spPr>
          <a:xfrm>
            <a:off x="594852" y="2365592"/>
            <a:ext cx="7954296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Success starts here – Berkshire </a:t>
            </a:r>
            <a:r>
              <a:rPr lang="en-GB" sz="3600">
                <a:solidFill>
                  <a:schemeClr val="bg1"/>
                </a:solidFill>
                <a:latin typeface="Century Gothic" panose="020B0502020202020204" pitchFamily="34" charset="0"/>
              </a:rPr>
              <a:t>Careers 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SEND Lesson: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875949-FF70-40DF-B8A8-A7328CCECF31}"/>
              </a:ext>
            </a:extLst>
          </p:cNvPr>
          <p:cNvSpPr txBox="1">
            <a:spLocks/>
          </p:cNvSpPr>
          <p:nvPr/>
        </p:nvSpPr>
        <p:spPr>
          <a:xfrm>
            <a:off x="594852" y="344045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</a:rPr>
              <a:t>In association with VotesforSchools and The WOW Show  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erkshire Opportunities logo">
            <a:extLst>
              <a:ext uri="{FF2B5EF4-FFF2-40B4-BE49-F238E27FC236}">
                <a16:creationId xmlns:a16="http://schemas.microsoft.com/office/drawing/2014/main" id="{CAD59E47-5D21-4844-B151-7ABC7F90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" y="289513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">
            <a:extLst>
              <a:ext uri="{FF2B5EF4-FFF2-40B4-BE49-F238E27FC236}">
                <a16:creationId xmlns:a16="http://schemas.microsoft.com/office/drawing/2014/main" id="{78329C1B-D55F-4577-8C24-3B9E5DD3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7" y="5517928"/>
            <a:ext cx="2088013" cy="1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eers Hub launched in Berkshire to improve opportunities for young people">
            <a:extLst>
              <a:ext uri="{FF2B5EF4-FFF2-40B4-BE49-F238E27FC236}">
                <a16:creationId xmlns:a16="http://schemas.microsoft.com/office/drawing/2014/main" id="{C14819BE-42A7-429A-AE84-0BE25E8B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50" y="5523721"/>
            <a:ext cx="1066800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7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How employable are you?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2F5377C8-49AE-4CAE-A5E1-9E41814431EA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9F1824-1BEE-4602-A12B-819AAC473F17}"/>
              </a:ext>
            </a:extLst>
          </p:cNvPr>
          <p:cNvSpPr/>
          <p:nvPr/>
        </p:nvSpPr>
        <p:spPr>
          <a:xfrm>
            <a:off x="4781167" y="1411962"/>
            <a:ext cx="3846213" cy="19684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person for a particular job? </a:t>
            </a:r>
          </a:p>
        </p:txBody>
      </p:sp>
      <p:pic>
        <p:nvPicPr>
          <p:cNvPr id="16" name="Picture 2" descr="Employability skills – have you got them? - YouTube">
            <a:hlinkClick r:id="rId3"/>
            <a:extLst>
              <a:ext uri="{FF2B5EF4-FFF2-40B4-BE49-F238E27FC236}">
                <a16:creationId xmlns:a16="http://schemas.microsoft.com/office/drawing/2014/main" id="{3A5F8A1F-80A7-486A-8334-2589D1C3E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7483"/>
          <a:stretch/>
        </p:blipFill>
        <p:spPr bwMode="auto">
          <a:xfrm>
            <a:off x="516618" y="1161344"/>
            <a:ext cx="3846213" cy="24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hlinkClick r:id="rId3"/>
            <a:extLst>
              <a:ext uri="{FF2B5EF4-FFF2-40B4-BE49-F238E27FC236}">
                <a16:creationId xmlns:a16="http://schemas.microsoft.com/office/drawing/2014/main" id="{68AF5C68-A8C5-4B71-8A89-C7174D6CA115}"/>
              </a:ext>
            </a:extLst>
          </p:cNvPr>
          <p:cNvSpPr/>
          <p:nvPr/>
        </p:nvSpPr>
        <p:spPr>
          <a:xfrm>
            <a:off x="3787924" y="996852"/>
            <a:ext cx="784076" cy="5386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180E97-5808-4E8D-9CE0-7844EFF70B2C}"/>
              </a:ext>
            </a:extLst>
          </p:cNvPr>
          <p:cNvSpPr/>
          <p:nvPr/>
        </p:nvSpPr>
        <p:spPr>
          <a:xfrm>
            <a:off x="516618" y="4120304"/>
            <a:ext cx="3846213" cy="19684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(2-4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positive things about you. You can help others by telling them about a great skill you think they have.</a:t>
            </a:r>
          </a:p>
        </p:txBody>
      </p:sp>
      <p:pic>
        <p:nvPicPr>
          <p:cNvPr id="27" name="Picture 2" descr="Volunteering icon">
            <a:extLst>
              <a:ext uri="{FF2B5EF4-FFF2-40B4-BE49-F238E27FC236}">
                <a16:creationId xmlns:a16="http://schemas.microsoft.com/office/drawing/2014/main" id="{04A92372-BAE8-4A74-9DFB-DFE073C7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5458106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evelopment Skill icon">
            <a:extLst>
              <a:ext uri="{FF2B5EF4-FFF2-40B4-BE49-F238E27FC236}">
                <a16:creationId xmlns:a16="http://schemas.microsoft.com/office/drawing/2014/main" id="{8B604F03-D33E-4429-AC10-A0C932DB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3861525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harity icon">
            <a:extLst>
              <a:ext uri="{FF2B5EF4-FFF2-40B4-BE49-F238E27FC236}">
                <a16:creationId xmlns:a16="http://schemas.microsoft.com/office/drawing/2014/main" id="{CB097300-78A5-47AA-BD32-E1AA9046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8" y="5458106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omputer Support icon">
            <a:extLst>
              <a:ext uri="{FF2B5EF4-FFF2-40B4-BE49-F238E27FC236}">
                <a16:creationId xmlns:a16="http://schemas.microsoft.com/office/drawing/2014/main" id="{95F49C92-8160-4342-A7E2-791AC26E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8" y="3857497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olve Problem icon">
            <a:extLst>
              <a:ext uri="{FF2B5EF4-FFF2-40B4-BE49-F238E27FC236}">
                <a16:creationId xmlns:a16="http://schemas.microsoft.com/office/drawing/2014/main" id="{D045FB42-97E8-4735-AA3A-7FD570EE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17" y="4699824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15DCC5C-5EE2-4565-B10B-FFF7B03D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987" y="5523721"/>
            <a:ext cx="2633747" cy="1068233"/>
          </a:xfrm>
          <a:prstGeom prst="rect">
            <a:avLst/>
          </a:prstGeom>
        </p:spPr>
      </p:pic>
      <p:pic>
        <p:nvPicPr>
          <p:cNvPr id="1026" name="Picture 2" descr="Berkshire Opportunities logo">
            <a:extLst>
              <a:ext uri="{FF2B5EF4-FFF2-40B4-BE49-F238E27FC236}">
                <a16:creationId xmlns:a16="http://schemas.microsoft.com/office/drawing/2014/main" id="{CAD59E47-5D21-4844-B151-7ABC7F90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" y="289513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">
            <a:extLst>
              <a:ext uri="{FF2B5EF4-FFF2-40B4-BE49-F238E27FC236}">
                <a16:creationId xmlns:a16="http://schemas.microsoft.com/office/drawing/2014/main" id="{78329C1B-D55F-4577-8C24-3B9E5DD3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7" y="5517928"/>
            <a:ext cx="2088013" cy="1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eers Hub launched in Berkshire to improve opportunities for young people">
            <a:extLst>
              <a:ext uri="{FF2B5EF4-FFF2-40B4-BE49-F238E27FC236}">
                <a16:creationId xmlns:a16="http://schemas.microsoft.com/office/drawing/2014/main" id="{C14819BE-42A7-429A-AE84-0BE25E8B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50" y="5523721"/>
            <a:ext cx="1066800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4">
            <a:extLst>
              <a:ext uri="{FF2B5EF4-FFF2-40B4-BE49-F238E27FC236}">
                <a16:creationId xmlns:a16="http://schemas.microsoft.com/office/drawing/2014/main" id="{4E18D69A-50D1-41E6-B12E-D9AFB812B72E}"/>
              </a:ext>
            </a:extLst>
          </p:cNvPr>
          <p:cNvSpPr/>
          <p:nvPr/>
        </p:nvSpPr>
        <p:spPr>
          <a:xfrm>
            <a:off x="967563" y="2471915"/>
            <a:ext cx="7230140" cy="11750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GB" sz="24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following slides contain information for staff on employers in Berkshire.  </a:t>
            </a:r>
          </a:p>
        </p:txBody>
      </p:sp>
    </p:spTree>
    <p:extLst>
      <p:ext uri="{BB962C8B-B14F-4D97-AF65-F5344CB8AC3E}">
        <p14:creationId xmlns:p14="http://schemas.microsoft.com/office/powerpoint/2010/main" val="333023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D6E693ED-D05C-41FF-8A2D-A53808F567F6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sp>
        <p:nvSpPr>
          <p:cNvPr id="8" name="Pentagon 20">
            <a:extLst>
              <a:ext uri="{FF2B5EF4-FFF2-40B4-BE49-F238E27FC236}">
                <a16:creationId xmlns:a16="http://schemas.microsoft.com/office/drawing/2014/main" id="{018B87BA-5F82-4120-9468-58754D65CB4A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Graphic 17" descr="Badge Question Mark with solid fill">
            <a:extLst>
              <a:ext uri="{FF2B5EF4-FFF2-40B4-BE49-F238E27FC236}">
                <a16:creationId xmlns:a16="http://schemas.microsoft.com/office/drawing/2014/main" id="{DE050AE6-8805-4C91-9967-609814F99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1AF919-7D1F-4D98-AF8F-439AED233B7C}"/>
              </a:ext>
            </a:extLst>
          </p:cNvPr>
          <p:cNvSpPr/>
          <p:nvPr/>
        </p:nvSpPr>
        <p:spPr>
          <a:xfrm>
            <a:off x="392391" y="1014763"/>
            <a:ext cx="4858661" cy="157829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 need to find more help and information,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Berkshire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has everything you need on their website. Click the logo to check it out, or read more about them below.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48853-5EB2-4857-9AB9-C58F5A5F9483}"/>
              </a:ext>
            </a:extLst>
          </p:cNvPr>
          <p:cNvSpPr txBox="1"/>
          <p:nvPr/>
        </p:nvSpPr>
        <p:spPr>
          <a:xfrm>
            <a:off x="1832938" y="2965618"/>
            <a:ext cx="7034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effectLst/>
                <a:latin typeface="Century Gothic" panose="020B0502020202020204" pitchFamily="34" charset="0"/>
              </a:rPr>
              <a:t>Berkshire Opportunities 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is a one-stop-shop digital service for benefit of the Berkshire workforce.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15ADF-C55A-4BFB-86EA-52FE89B5F357}"/>
              </a:ext>
            </a:extLst>
          </p:cNvPr>
          <p:cNvSpPr txBox="1"/>
          <p:nvPr/>
        </p:nvSpPr>
        <p:spPr>
          <a:xfrm>
            <a:off x="236273" y="3922952"/>
            <a:ext cx="7034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Century Gothic" panose="020B0502020202020204" pitchFamily="34" charset="0"/>
              </a:rPr>
              <a:t>Led by the </a:t>
            </a:r>
            <a:r>
              <a:rPr lang="en-GB" sz="1600" b="1" i="0" dirty="0">
                <a:effectLst/>
                <a:latin typeface="Century Gothic" panose="020B0502020202020204" pitchFamily="34" charset="0"/>
              </a:rPr>
              <a:t>Thames Valley Berkshire Local Enterprise Partnership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, students, employers, schools, colleges and residents, wanting to upskill or find a career, are able to explore all the resources they require to understand the career opportunities and pathways available in the area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8FD3B0-85D2-4DF5-A92B-F34A0A22C316}"/>
              </a:ext>
            </a:extLst>
          </p:cNvPr>
          <p:cNvSpPr txBox="1"/>
          <p:nvPr/>
        </p:nvSpPr>
        <p:spPr>
          <a:xfrm>
            <a:off x="1583247" y="5618950"/>
            <a:ext cx="7034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Century Gothic" panose="020B0502020202020204" pitchFamily="34" charset="0"/>
              </a:rPr>
              <a:t>This platform aims to </a:t>
            </a:r>
            <a:r>
              <a:rPr lang="en-GB" sz="1600" b="1" i="0" dirty="0">
                <a:effectLst/>
                <a:latin typeface="Century Gothic" panose="020B0502020202020204" pitchFamily="34" charset="0"/>
              </a:rPr>
              <a:t>signpost you to useful resources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, careers and employability advice and important information about Berkshire’s economy.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25" name="Picture 6" descr="Leadership icon">
            <a:extLst>
              <a:ext uri="{FF2B5EF4-FFF2-40B4-BE49-F238E27FC236}">
                <a16:creationId xmlns:a16="http://schemas.microsoft.com/office/drawing/2014/main" id="{1CD99C7D-2833-4842-8295-90909A86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561" y="4078601"/>
            <a:ext cx="1012141" cy="1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Test Passed icon">
            <a:extLst>
              <a:ext uri="{FF2B5EF4-FFF2-40B4-BE49-F238E27FC236}">
                <a16:creationId xmlns:a16="http://schemas.microsoft.com/office/drawing/2014/main" id="{EA66E647-2E77-4F63-9E1F-577C6109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0" y="5528378"/>
            <a:ext cx="1012140" cy="10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erkshire Opportunities logo">
            <a:hlinkClick r:id="rId5"/>
            <a:extLst>
              <a:ext uri="{FF2B5EF4-FFF2-40B4-BE49-F238E27FC236}">
                <a16:creationId xmlns:a16="http://schemas.microsoft.com/office/drawing/2014/main" id="{3D23D7F4-977E-4812-BBBC-603F2ABE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838" y="1002031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aptop icon">
            <a:extLst>
              <a:ext uri="{FF2B5EF4-FFF2-40B4-BE49-F238E27FC236}">
                <a16:creationId xmlns:a16="http://schemas.microsoft.com/office/drawing/2014/main" id="{0D09A497-A049-48BB-9F0D-EFE62957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60" y="28597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68CFB6-58B8-4272-B586-4655808DFFF5}"/>
              </a:ext>
            </a:extLst>
          </p:cNvPr>
          <p:cNvSpPr/>
          <p:nvPr/>
        </p:nvSpPr>
        <p:spPr>
          <a:xfrm>
            <a:off x="292657" y="895606"/>
            <a:ext cx="4965143" cy="1101635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Berkshire also have a booklet to support your search for your future.  </a:t>
            </a:r>
          </a:p>
        </p:txBody>
      </p:sp>
      <p:pic>
        <p:nvPicPr>
          <p:cNvPr id="13" name="Picture 2" descr="Berkshire Opportunities logo">
            <a:hlinkClick r:id="rId5"/>
            <a:extLst>
              <a:ext uri="{FF2B5EF4-FFF2-40B4-BE49-F238E27FC236}">
                <a16:creationId xmlns:a16="http://schemas.microsoft.com/office/drawing/2014/main" id="{89C1DEDE-47A1-4AA7-98EA-8C5E9D00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744" y="1046635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0134215D-E467-40DE-B8DD-648684BA6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983" y="3194743"/>
            <a:ext cx="4728411" cy="29894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727724-5BAE-41D4-BE13-D6EBAFBCD007}"/>
              </a:ext>
            </a:extLst>
          </p:cNvPr>
          <p:cNvSpPr/>
          <p:nvPr/>
        </p:nvSpPr>
        <p:spPr>
          <a:xfrm>
            <a:off x="303177" y="2392216"/>
            <a:ext cx="3631147" cy="1814517"/>
          </a:xfrm>
          <a:prstGeom prst="roundRect">
            <a:avLst/>
          </a:prstGeom>
          <a:solidFill>
            <a:srgbClr val="E1F3FB"/>
          </a:solidFill>
          <a:ln w="38100">
            <a:solidFill>
              <a:srgbClr val="3557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booklet contains a mix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useful information, data, tips and tasks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Work through the pages to get to grips with the world of work and use the links to find out more.</a:t>
            </a:r>
            <a:endParaRPr lang="en-GB" sz="1600" dirty="0">
              <a:ln>
                <a:solidFill>
                  <a:srgbClr val="00A8A8"/>
                </a:solidFill>
              </a:ln>
              <a:solidFill>
                <a:schemeClr val="tx1"/>
              </a:solidFill>
              <a:latin typeface="Century Gothic" panose="020B050202020202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F6450F-E75A-4D27-B7B9-1D95D3BDB175}"/>
              </a:ext>
            </a:extLst>
          </p:cNvPr>
          <p:cNvSpPr/>
          <p:nvPr/>
        </p:nvSpPr>
        <p:spPr>
          <a:xfrm>
            <a:off x="303177" y="4601708"/>
            <a:ext cx="3631147" cy="1477227"/>
          </a:xfrm>
          <a:prstGeom prst="roundRect">
            <a:avLst/>
          </a:prstGeom>
          <a:solidFill>
            <a:srgbClr val="FADAE6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a mix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exercises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tips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links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to useful web pages. Click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to find out more about it.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2AE7BAE1-EA47-43D5-B384-9E1E3B16EB7F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03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1BF398BE-A329-4F9B-820A-94407EFC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71724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63BB4C-5092-404C-AFAC-D2E364C89D2E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Construction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2249FFD4-F432-4BD5-BBBA-41CCCDE9D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86529">
            <a:off x="2551608" y="2256938"/>
            <a:ext cx="1589514" cy="953708"/>
          </a:xfrm>
          <a:prstGeom prst="rect">
            <a:avLst/>
          </a:prstGeom>
          <a:effectLst/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1430E73F-B6EF-43C6-8F9B-B6B0BEB7F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79993">
            <a:off x="610897" y="3623934"/>
            <a:ext cx="1564229" cy="1251383"/>
          </a:xfrm>
          <a:prstGeom prst="rect">
            <a:avLst/>
          </a:prstGeom>
          <a:effectLst/>
        </p:spPr>
      </p:pic>
      <p:pic>
        <p:nvPicPr>
          <p:cNvPr id="39" name="Picture 38">
            <a:hlinkClick r:id="rId10"/>
            <a:extLst>
              <a:ext uri="{FF2B5EF4-FFF2-40B4-BE49-F238E27FC236}">
                <a16:creationId xmlns:a16="http://schemas.microsoft.com/office/drawing/2014/main" id="{81521391-934B-4304-BC5E-71E304F769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40508">
            <a:off x="6311578" y="3637474"/>
            <a:ext cx="2328362" cy="384539"/>
          </a:xfrm>
          <a:prstGeom prst="rect">
            <a:avLst/>
          </a:prstGeom>
          <a:effectLst/>
        </p:spPr>
      </p:pic>
      <p:pic>
        <p:nvPicPr>
          <p:cNvPr id="40" name="Picture 39">
            <a:hlinkClick r:id="rId12"/>
            <a:extLst>
              <a:ext uri="{FF2B5EF4-FFF2-40B4-BE49-F238E27FC236}">
                <a16:creationId xmlns:a16="http://schemas.microsoft.com/office/drawing/2014/main" id="{8D878E80-8AF1-4828-8C17-C764B2363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35967">
            <a:off x="3643070" y="3730168"/>
            <a:ext cx="2354526" cy="36160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14"/>
            <a:extLst>
              <a:ext uri="{FF2B5EF4-FFF2-40B4-BE49-F238E27FC236}">
                <a16:creationId xmlns:a16="http://schemas.microsoft.com/office/drawing/2014/main" id="{056DD7BC-FB63-49A7-84CE-3BCD980086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003">
            <a:off x="2490443" y="3668578"/>
            <a:ext cx="902468" cy="1209493"/>
          </a:xfrm>
          <a:prstGeom prst="rect">
            <a:avLst/>
          </a:prstGeom>
          <a:effectLst/>
        </p:spPr>
      </p:pic>
      <p:pic>
        <p:nvPicPr>
          <p:cNvPr id="42" name="Picture 41">
            <a:hlinkClick r:id="rId16"/>
            <a:extLst>
              <a:ext uri="{FF2B5EF4-FFF2-40B4-BE49-F238E27FC236}">
                <a16:creationId xmlns:a16="http://schemas.microsoft.com/office/drawing/2014/main" id="{C6C9E2D0-599D-42C0-AF5D-C3C5B06C3E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248230">
            <a:off x="4768211" y="2388298"/>
            <a:ext cx="1600180" cy="953707"/>
          </a:xfrm>
          <a:prstGeom prst="rect">
            <a:avLst/>
          </a:prstGeom>
          <a:effectLst/>
        </p:spPr>
      </p:pic>
      <p:pic>
        <p:nvPicPr>
          <p:cNvPr id="43" name="Picture 42">
            <a:hlinkClick r:id="rId18"/>
            <a:extLst>
              <a:ext uri="{FF2B5EF4-FFF2-40B4-BE49-F238E27FC236}">
                <a16:creationId xmlns:a16="http://schemas.microsoft.com/office/drawing/2014/main" id="{DF53EBFC-3C57-452A-B76B-AE566684F8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43081">
            <a:off x="6628995" y="2380932"/>
            <a:ext cx="2091746" cy="766785"/>
          </a:xfrm>
          <a:prstGeom prst="rect">
            <a:avLst/>
          </a:prstGeom>
          <a:effectLst/>
        </p:spPr>
      </p:pic>
      <p:pic>
        <p:nvPicPr>
          <p:cNvPr id="44" name="Picture 43">
            <a:hlinkClick r:id="rId20"/>
            <a:extLst>
              <a:ext uri="{FF2B5EF4-FFF2-40B4-BE49-F238E27FC236}">
                <a16:creationId xmlns:a16="http://schemas.microsoft.com/office/drawing/2014/main" id="{B50D9B35-0A8D-45AA-8841-BDE5D1DEAC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002257">
            <a:off x="414555" y="2215175"/>
            <a:ext cx="1725932" cy="899039"/>
          </a:xfrm>
          <a:prstGeom prst="rect">
            <a:avLst/>
          </a:prstGeom>
          <a:effectLst/>
        </p:spPr>
      </p:pic>
      <p:pic>
        <p:nvPicPr>
          <p:cNvPr id="45" name="Picture 44">
            <a:hlinkClick r:id="rId22"/>
            <a:extLst>
              <a:ext uri="{FF2B5EF4-FFF2-40B4-BE49-F238E27FC236}">
                <a16:creationId xmlns:a16="http://schemas.microsoft.com/office/drawing/2014/main" id="{2D91F31C-8DFE-47C0-AC49-9B636F99FF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9730" y="4270046"/>
            <a:ext cx="1642440" cy="821220"/>
          </a:xfrm>
          <a:prstGeom prst="rect">
            <a:avLst/>
          </a:prstGeom>
          <a:effectLst/>
        </p:spPr>
      </p:pic>
      <p:pic>
        <p:nvPicPr>
          <p:cNvPr id="46" name="Picture 45">
            <a:hlinkClick r:id="rId24"/>
            <a:extLst>
              <a:ext uri="{FF2B5EF4-FFF2-40B4-BE49-F238E27FC236}">
                <a16:creationId xmlns:a16="http://schemas.microsoft.com/office/drawing/2014/main" id="{1AE8F25E-BC2B-4D59-B160-0E6321F45D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85771" y="4405178"/>
            <a:ext cx="1896327" cy="645244"/>
          </a:xfrm>
          <a:prstGeom prst="rect">
            <a:avLst/>
          </a:prstGeom>
          <a:effectLst/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B973F7-269D-4E54-9019-9A6B6E5F505D}"/>
              </a:ext>
            </a:extLst>
          </p:cNvPr>
          <p:cNvSpPr/>
          <p:nvPr/>
        </p:nvSpPr>
        <p:spPr>
          <a:xfrm>
            <a:off x="289595" y="5431844"/>
            <a:ext cx="8564809" cy="111217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construction industry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plays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leading role in delivering economic growth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The industry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essential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meeting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economic and social challenges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that local areas face across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infrastructure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housing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repair and maintenance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industrial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commercial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sectors.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2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FCE86B15-4B4A-4657-AEEA-375BAE88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38AB01-D029-4848-9877-4252B4073C68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Digital Technologies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83D4899-A689-4B42-8167-FB67817C82F3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Major digital tech multinationals including Vodafone, Microsoft, Oracle and Cisco Systems 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have long understood the locational benefits of the Thames Valley.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multinationals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are based at Green Park, whilst the 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Thames Valley Science Park is home to 70 companies.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39" name="Picture 38">
            <a:hlinkClick r:id="rId6"/>
            <a:extLst>
              <a:ext uri="{FF2B5EF4-FFF2-40B4-BE49-F238E27FC236}">
                <a16:creationId xmlns:a16="http://schemas.microsoft.com/office/drawing/2014/main" id="{3EEBA817-BF03-40D1-9F1C-A4005405E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0541">
            <a:off x="7564477" y="2134865"/>
            <a:ext cx="1217665" cy="1084643"/>
          </a:xfrm>
          <a:prstGeom prst="rect">
            <a:avLst/>
          </a:prstGeom>
          <a:effectLst/>
        </p:spPr>
      </p:pic>
      <p:pic>
        <p:nvPicPr>
          <p:cNvPr id="40" name="Picture 39">
            <a:hlinkClick r:id="rId8"/>
            <a:extLst>
              <a:ext uri="{FF2B5EF4-FFF2-40B4-BE49-F238E27FC236}">
                <a16:creationId xmlns:a16="http://schemas.microsoft.com/office/drawing/2014/main" id="{72D86DE7-1449-41E7-A097-676A7FA45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55974">
            <a:off x="463441" y="4334548"/>
            <a:ext cx="1220145" cy="87153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10"/>
            <a:extLst>
              <a:ext uri="{FF2B5EF4-FFF2-40B4-BE49-F238E27FC236}">
                <a16:creationId xmlns:a16="http://schemas.microsoft.com/office/drawing/2014/main" id="{87B14277-6B43-4A3B-9C70-6FFBE203D6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4902">
            <a:off x="7155157" y="4055015"/>
            <a:ext cx="1437670" cy="1126364"/>
          </a:xfrm>
          <a:prstGeom prst="rect">
            <a:avLst/>
          </a:prstGeom>
          <a:effectLst/>
        </p:spPr>
      </p:pic>
      <p:pic>
        <p:nvPicPr>
          <p:cNvPr id="42" name="Picture 41">
            <a:hlinkClick r:id="rId12"/>
            <a:extLst>
              <a:ext uri="{FF2B5EF4-FFF2-40B4-BE49-F238E27FC236}">
                <a16:creationId xmlns:a16="http://schemas.microsoft.com/office/drawing/2014/main" id="{F0C45715-B6AC-4719-A14D-502D2C8CA7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996622">
            <a:off x="371462" y="2138920"/>
            <a:ext cx="2058282" cy="756558"/>
          </a:xfrm>
          <a:prstGeom prst="rect">
            <a:avLst/>
          </a:prstGeom>
          <a:effectLst/>
        </p:spPr>
      </p:pic>
      <p:pic>
        <p:nvPicPr>
          <p:cNvPr id="43" name="Picture 42">
            <a:hlinkClick r:id="rId14"/>
            <a:extLst>
              <a:ext uri="{FF2B5EF4-FFF2-40B4-BE49-F238E27FC236}">
                <a16:creationId xmlns:a16="http://schemas.microsoft.com/office/drawing/2014/main" id="{1DC9A8E2-E183-48F0-901D-C8FDA2BC07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36403">
            <a:off x="664666" y="3287796"/>
            <a:ext cx="2107127" cy="632138"/>
          </a:xfrm>
          <a:prstGeom prst="rect">
            <a:avLst/>
          </a:prstGeom>
          <a:effectLst/>
        </p:spPr>
      </p:pic>
      <p:pic>
        <p:nvPicPr>
          <p:cNvPr id="44" name="Picture 43">
            <a:hlinkClick r:id="rId16"/>
            <a:extLst>
              <a:ext uri="{FF2B5EF4-FFF2-40B4-BE49-F238E27FC236}">
                <a16:creationId xmlns:a16="http://schemas.microsoft.com/office/drawing/2014/main" id="{9FC169E0-902F-4636-8338-927144E82C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23439">
            <a:off x="3263204" y="2312671"/>
            <a:ext cx="1867130" cy="635309"/>
          </a:xfrm>
          <a:prstGeom prst="rect">
            <a:avLst/>
          </a:prstGeom>
          <a:effectLst/>
        </p:spPr>
      </p:pic>
      <p:pic>
        <p:nvPicPr>
          <p:cNvPr id="45" name="Picture 44">
            <a:hlinkClick r:id="rId18"/>
            <a:extLst>
              <a:ext uri="{FF2B5EF4-FFF2-40B4-BE49-F238E27FC236}">
                <a16:creationId xmlns:a16="http://schemas.microsoft.com/office/drawing/2014/main" id="{652063DF-F7CD-44BB-939B-57F40806F7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021519">
            <a:off x="5944200" y="2157249"/>
            <a:ext cx="1283271" cy="760294"/>
          </a:xfrm>
          <a:prstGeom prst="rect">
            <a:avLst/>
          </a:prstGeom>
          <a:effectLst/>
        </p:spPr>
      </p:pic>
      <p:pic>
        <p:nvPicPr>
          <p:cNvPr id="46" name="Picture 45">
            <a:hlinkClick r:id="rId20"/>
            <a:extLst>
              <a:ext uri="{FF2B5EF4-FFF2-40B4-BE49-F238E27FC236}">
                <a16:creationId xmlns:a16="http://schemas.microsoft.com/office/drawing/2014/main" id="{A5A3BB5A-3FA5-410E-84F1-3FD49BA321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90524">
            <a:off x="5669315" y="3245405"/>
            <a:ext cx="1237049" cy="1072793"/>
          </a:xfrm>
          <a:prstGeom prst="rect">
            <a:avLst/>
          </a:prstGeom>
          <a:effectLst/>
        </p:spPr>
      </p:pic>
      <p:pic>
        <p:nvPicPr>
          <p:cNvPr id="47" name="Picture 46">
            <a:hlinkClick r:id="rId22"/>
            <a:extLst>
              <a:ext uri="{FF2B5EF4-FFF2-40B4-BE49-F238E27FC236}">
                <a16:creationId xmlns:a16="http://schemas.microsoft.com/office/drawing/2014/main" id="{0B952DE8-2765-40C5-B1D1-545B404A80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831278">
            <a:off x="4500153" y="4463319"/>
            <a:ext cx="1670797" cy="659894"/>
          </a:xfrm>
          <a:prstGeom prst="rect">
            <a:avLst/>
          </a:prstGeom>
          <a:effectLst/>
        </p:spPr>
      </p:pic>
      <p:pic>
        <p:nvPicPr>
          <p:cNvPr id="48" name="Picture 47">
            <a:hlinkClick r:id="rId24"/>
            <a:extLst>
              <a:ext uri="{FF2B5EF4-FFF2-40B4-BE49-F238E27FC236}">
                <a16:creationId xmlns:a16="http://schemas.microsoft.com/office/drawing/2014/main" id="{09301BE6-DE6B-4115-BC29-6EA8C4C398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181454">
            <a:off x="3469939" y="3323429"/>
            <a:ext cx="1703586" cy="597829"/>
          </a:xfrm>
          <a:prstGeom prst="rect">
            <a:avLst/>
          </a:prstGeom>
          <a:effectLst/>
        </p:spPr>
      </p:pic>
      <p:pic>
        <p:nvPicPr>
          <p:cNvPr id="49" name="Picture 48">
            <a:hlinkClick r:id="rId26"/>
            <a:extLst>
              <a:ext uri="{FF2B5EF4-FFF2-40B4-BE49-F238E27FC236}">
                <a16:creationId xmlns:a16="http://schemas.microsoft.com/office/drawing/2014/main" id="{3CD192A9-D158-4DC3-AB0F-4547C88548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235173">
            <a:off x="2347137" y="4240590"/>
            <a:ext cx="1342136" cy="10014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20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26" name="Picture 2" descr="Berkshire Opportunities logo">
            <a:extLst>
              <a:ext uri="{FF2B5EF4-FFF2-40B4-BE49-F238E27FC236}">
                <a16:creationId xmlns:a16="http://schemas.microsoft.com/office/drawing/2014/main" id="{BDDCEF26-8265-4CCB-85FE-943E2AAE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FA913E4-119C-414E-AA79-12C989134371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Education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D625CF-16B8-4E28-9EF3-3ADD34738C83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offers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range of careers in education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from Primary schools to Further Education colleges and Higher Education institutions. </a:t>
            </a:r>
          </a:p>
        </p:txBody>
      </p:sp>
      <p:pic>
        <p:nvPicPr>
          <p:cNvPr id="28" name="Picture 27">
            <a:hlinkClick r:id="rId6"/>
            <a:extLst>
              <a:ext uri="{FF2B5EF4-FFF2-40B4-BE49-F238E27FC236}">
                <a16:creationId xmlns:a16="http://schemas.microsoft.com/office/drawing/2014/main" id="{6F9D5303-3B44-4750-8B29-567A94846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0952">
            <a:off x="3992829" y="2164146"/>
            <a:ext cx="2042268" cy="714794"/>
          </a:xfrm>
          <a:prstGeom prst="rect">
            <a:avLst/>
          </a:prstGeom>
          <a:effectLst/>
        </p:spPr>
      </p:pic>
      <p:pic>
        <p:nvPicPr>
          <p:cNvPr id="29" name="Picture 28">
            <a:hlinkClick r:id="rId8"/>
            <a:extLst>
              <a:ext uri="{FF2B5EF4-FFF2-40B4-BE49-F238E27FC236}">
                <a16:creationId xmlns:a16="http://schemas.microsoft.com/office/drawing/2014/main" id="{80036F72-ABAB-4CC6-ABFA-0AB5370AD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96143">
            <a:off x="6574646" y="2237846"/>
            <a:ext cx="2054915" cy="1191154"/>
          </a:xfrm>
          <a:prstGeom prst="rect">
            <a:avLst/>
          </a:prstGeom>
          <a:effectLst/>
        </p:spPr>
      </p:pic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4E4A8803-24C2-4401-AB76-ED97907E4E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73607">
            <a:off x="2856746" y="4557532"/>
            <a:ext cx="1715253" cy="656805"/>
          </a:xfrm>
          <a:prstGeom prst="rect">
            <a:avLst/>
          </a:prstGeom>
          <a:effectLst/>
        </p:spPr>
      </p:pic>
      <p:pic>
        <p:nvPicPr>
          <p:cNvPr id="31" name="Picture 30">
            <a:hlinkClick r:id="rId12"/>
            <a:extLst>
              <a:ext uri="{FF2B5EF4-FFF2-40B4-BE49-F238E27FC236}">
                <a16:creationId xmlns:a16="http://schemas.microsoft.com/office/drawing/2014/main" id="{150107B9-66AF-4AAA-9F43-C092F4B979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769586">
            <a:off x="1926265" y="3523170"/>
            <a:ext cx="1380541" cy="773102"/>
          </a:xfrm>
          <a:prstGeom prst="rect">
            <a:avLst/>
          </a:prstGeom>
          <a:effectLst/>
        </p:spPr>
      </p:pic>
      <p:pic>
        <p:nvPicPr>
          <p:cNvPr id="32" name="Picture 31">
            <a:hlinkClick r:id="rId8"/>
            <a:extLst>
              <a:ext uri="{FF2B5EF4-FFF2-40B4-BE49-F238E27FC236}">
                <a16:creationId xmlns:a16="http://schemas.microsoft.com/office/drawing/2014/main" id="{90C7F492-5FCC-436B-A38C-50F7BB560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77673">
            <a:off x="2081582" y="2281476"/>
            <a:ext cx="1648039" cy="719498"/>
          </a:xfrm>
          <a:prstGeom prst="rect">
            <a:avLst/>
          </a:prstGeom>
          <a:effectLst/>
        </p:spPr>
      </p:pic>
      <p:pic>
        <p:nvPicPr>
          <p:cNvPr id="33" name="Picture 32">
            <a:hlinkClick r:id="rId15"/>
            <a:extLst>
              <a:ext uri="{FF2B5EF4-FFF2-40B4-BE49-F238E27FC236}">
                <a16:creationId xmlns:a16="http://schemas.microsoft.com/office/drawing/2014/main" id="{2B3EB4EE-57BC-4EBF-9828-14BA6E5A1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05951">
            <a:off x="303270" y="2126857"/>
            <a:ext cx="1275622" cy="1454209"/>
          </a:xfrm>
          <a:prstGeom prst="rect">
            <a:avLst/>
          </a:prstGeom>
          <a:effectLst/>
        </p:spPr>
      </p:pic>
      <p:pic>
        <p:nvPicPr>
          <p:cNvPr id="34" name="Picture 33">
            <a:hlinkClick r:id="rId17"/>
            <a:extLst>
              <a:ext uri="{FF2B5EF4-FFF2-40B4-BE49-F238E27FC236}">
                <a16:creationId xmlns:a16="http://schemas.microsoft.com/office/drawing/2014/main" id="{AD366923-B810-48C4-A32C-2D858DFDA4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8215">
            <a:off x="447216" y="4197933"/>
            <a:ext cx="1378689" cy="957256"/>
          </a:xfrm>
          <a:prstGeom prst="rect">
            <a:avLst/>
          </a:prstGeom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B23C88-475B-43EE-9A87-CB9BD2B90F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119760">
            <a:off x="7617214" y="4149191"/>
            <a:ext cx="987869" cy="987869"/>
          </a:xfrm>
          <a:prstGeom prst="rect">
            <a:avLst/>
          </a:prstGeom>
          <a:effectLst/>
        </p:spPr>
      </p:pic>
      <p:pic>
        <p:nvPicPr>
          <p:cNvPr id="36" name="Picture 35">
            <a:hlinkClick r:id="rId20"/>
            <a:extLst>
              <a:ext uri="{FF2B5EF4-FFF2-40B4-BE49-F238E27FC236}">
                <a16:creationId xmlns:a16="http://schemas.microsoft.com/office/drawing/2014/main" id="{429C0E1E-4BCF-47C8-91E6-D315217994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78340">
            <a:off x="5836596" y="3801126"/>
            <a:ext cx="1381139" cy="933036"/>
          </a:xfrm>
          <a:prstGeom prst="rect">
            <a:avLst/>
          </a:prstGeom>
          <a:effectLst/>
        </p:spPr>
      </p:pic>
      <p:pic>
        <p:nvPicPr>
          <p:cNvPr id="37" name="Picture 36">
            <a:hlinkClick r:id="rId22"/>
            <a:extLst>
              <a:ext uri="{FF2B5EF4-FFF2-40B4-BE49-F238E27FC236}">
                <a16:creationId xmlns:a16="http://schemas.microsoft.com/office/drawing/2014/main" id="{2F0FB484-05A1-4BED-8CD8-CBB9BB66A7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402140">
            <a:off x="4082240" y="3103236"/>
            <a:ext cx="1222255" cy="12222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18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3B5FCB22-B873-4E1F-AE65-F55249A9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DA0A8BC-3B21-4E03-9713-BD293EBC1023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Engineering and Science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hlinkClick r:id="rId6"/>
            <a:extLst>
              <a:ext uri="{FF2B5EF4-FFF2-40B4-BE49-F238E27FC236}">
                <a16:creationId xmlns:a16="http://schemas.microsoft.com/office/drawing/2014/main" id="{57BA8A5C-6320-4566-8557-C76FFD119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64843">
            <a:off x="361005" y="2217101"/>
            <a:ext cx="1600983" cy="617702"/>
          </a:xfrm>
          <a:prstGeom prst="rect">
            <a:avLst/>
          </a:prstGeom>
        </p:spPr>
      </p:pic>
      <p:pic>
        <p:nvPicPr>
          <p:cNvPr id="39" name="Picture 38">
            <a:hlinkClick r:id="rId8"/>
            <a:extLst>
              <a:ext uri="{FF2B5EF4-FFF2-40B4-BE49-F238E27FC236}">
                <a16:creationId xmlns:a16="http://schemas.microsoft.com/office/drawing/2014/main" id="{15026459-6A69-4C28-9CD4-EF68225486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583" b="25643"/>
          <a:stretch/>
        </p:blipFill>
        <p:spPr>
          <a:xfrm rot="21059476">
            <a:off x="3437451" y="4612904"/>
            <a:ext cx="1380283" cy="769849"/>
          </a:xfrm>
          <a:prstGeom prst="rect">
            <a:avLst/>
          </a:prstGeom>
        </p:spPr>
      </p:pic>
      <p:pic>
        <p:nvPicPr>
          <p:cNvPr id="40" name="Picture 39">
            <a:hlinkClick r:id="rId10"/>
            <a:extLst>
              <a:ext uri="{FF2B5EF4-FFF2-40B4-BE49-F238E27FC236}">
                <a16:creationId xmlns:a16="http://schemas.microsoft.com/office/drawing/2014/main" id="{7A1814FC-C0AD-454B-ACA8-8E9BD46B10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58710">
            <a:off x="3184682" y="2160867"/>
            <a:ext cx="2029299" cy="599454"/>
          </a:xfrm>
          <a:prstGeom prst="rect">
            <a:avLst/>
          </a:prstGeom>
        </p:spPr>
      </p:pic>
      <p:pic>
        <p:nvPicPr>
          <p:cNvPr id="41" name="Picture 40">
            <a:hlinkClick r:id="rId12"/>
            <a:extLst>
              <a:ext uri="{FF2B5EF4-FFF2-40B4-BE49-F238E27FC236}">
                <a16:creationId xmlns:a16="http://schemas.microsoft.com/office/drawing/2014/main" id="{8DB3156C-0CD7-4CCA-8E2F-0E958C63C7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62604">
            <a:off x="1172102" y="2980692"/>
            <a:ext cx="1911738" cy="681311"/>
          </a:xfrm>
          <a:prstGeom prst="rect">
            <a:avLst/>
          </a:prstGeom>
        </p:spPr>
      </p:pic>
      <p:pic>
        <p:nvPicPr>
          <p:cNvPr id="42" name="Picture 41">
            <a:hlinkClick r:id="rId14"/>
            <a:extLst>
              <a:ext uri="{FF2B5EF4-FFF2-40B4-BE49-F238E27FC236}">
                <a16:creationId xmlns:a16="http://schemas.microsoft.com/office/drawing/2014/main" id="{3D37954D-27E7-4211-99F6-5B223FCD1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19260">
            <a:off x="2994958" y="3496806"/>
            <a:ext cx="2517877" cy="368261"/>
          </a:xfrm>
          <a:prstGeom prst="rect">
            <a:avLst/>
          </a:prstGeom>
        </p:spPr>
      </p:pic>
      <p:pic>
        <p:nvPicPr>
          <p:cNvPr id="43" name="Picture 42">
            <a:hlinkClick r:id="rId16"/>
            <a:extLst>
              <a:ext uri="{FF2B5EF4-FFF2-40B4-BE49-F238E27FC236}">
                <a16:creationId xmlns:a16="http://schemas.microsoft.com/office/drawing/2014/main" id="{66EB0AB1-0ED2-4773-94E9-5EB6C773C67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5261" t="10315" r="13931" b="18690"/>
          <a:stretch/>
        </p:blipFill>
        <p:spPr>
          <a:xfrm rot="867934">
            <a:off x="5145189" y="3956943"/>
            <a:ext cx="1401977" cy="854134"/>
          </a:xfrm>
          <a:prstGeom prst="rect">
            <a:avLst/>
          </a:prstGeom>
        </p:spPr>
      </p:pic>
      <p:pic>
        <p:nvPicPr>
          <p:cNvPr id="44" name="Picture 43">
            <a:hlinkClick r:id="rId18"/>
            <a:extLst>
              <a:ext uri="{FF2B5EF4-FFF2-40B4-BE49-F238E27FC236}">
                <a16:creationId xmlns:a16="http://schemas.microsoft.com/office/drawing/2014/main" id="{D838D85A-FC66-42FD-AAEB-D51AB3607CC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0161" r="21057"/>
          <a:stretch/>
        </p:blipFill>
        <p:spPr>
          <a:xfrm rot="504626">
            <a:off x="5931684" y="2427376"/>
            <a:ext cx="1004153" cy="854134"/>
          </a:xfrm>
          <a:prstGeom prst="rect">
            <a:avLst/>
          </a:prstGeom>
        </p:spPr>
      </p:pic>
      <p:pic>
        <p:nvPicPr>
          <p:cNvPr id="45" name="Picture 44">
            <a:hlinkClick r:id="rId20"/>
            <a:extLst>
              <a:ext uri="{FF2B5EF4-FFF2-40B4-BE49-F238E27FC236}">
                <a16:creationId xmlns:a16="http://schemas.microsoft.com/office/drawing/2014/main" id="{3E4F7B97-F82C-4A5D-B37D-3A14B137623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3253" b="21176"/>
          <a:stretch/>
        </p:blipFill>
        <p:spPr>
          <a:xfrm>
            <a:off x="7112052" y="3512575"/>
            <a:ext cx="1348561" cy="749420"/>
          </a:xfrm>
          <a:prstGeom prst="rect">
            <a:avLst/>
          </a:prstGeom>
        </p:spPr>
      </p:pic>
      <p:pic>
        <p:nvPicPr>
          <p:cNvPr id="46" name="Picture 45">
            <a:hlinkClick r:id="rId22"/>
            <a:extLst>
              <a:ext uri="{FF2B5EF4-FFF2-40B4-BE49-F238E27FC236}">
                <a16:creationId xmlns:a16="http://schemas.microsoft.com/office/drawing/2014/main" id="{3088FF06-1499-4CEC-8A8E-926758B504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039887">
            <a:off x="7299853" y="2224935"/>
            <a:ext cx="1348561" cy="720404"/>
          </a:xfrm>
          <a:prstGeom prst="rect">
            <a:avLst/>
          </a:prstGeom>
        </p:spPr>
      </p:pic>
      <p:pic>
        <p:nvPicPr>
          <p:cNvPr id="47" name="Picture 46">
            <a:hlinkClick r:id="rId24"/>
            <a:extLst>
              <a:ext uri="{FF2B5EF4-FFF2-40B4-BE49-F238E27FC236}">
                <a16:creationId xmlns:a16="http://schemas.microsoft.com/office/drawing/2014/main" id="{6646DC56-C54C-4C7D-83AD-6EC0BD383F7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30370" b="39064"/>
          <a:stretch/>
        </p:blipFill>
        <p:spPr>
          <a:xfrm rot="21264843">
            <a:off x="6843961" y="4800817"/>
            <a:ext cx="1687486" cy="515800"/>
          </a:xfrm>
          <a:prstGeom prst="rect">
            <a:avLst/>
          </a:prstGeom>
        </p:spPr>
      </p:pic>
      <p:pic>
        <p:nvPicPr>
          <p:cNvPr id="48" name="Picture 2" descr="Jobs with Peter Brett Associates">
            <a:hlinkClick r:id="rId26"/>
            <a:extLst>
              <a:ext uri="{FF2B5EF4-FFF2-40B4-BE49-F238E27FC236}">
                <a16:creationId xmlns:a16="http://schemas.microsoft.com/office/drawing/2014/main" id="{AD7D65F1-BD1B-47D7-A723-7320D4C1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217">
            <a:off x="465562" y="4182229"/>
            <a:ext cx="2474351" cy="12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411BAE0-E773-4EE7-97B2-2C6729E4198F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nature of the Berkshire economy means there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 demand for engineering, maths and science skills.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Engineering firms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concentrated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the West of the sub-region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life sciences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firms in central and Eastern Berkshire. </a:t>
            </a:r>
          </a:p>
        </p:txBody>
      </p:sp>
    </p:spTree>
    <p:extLst>
      <p:ext uri="{BB962C8B-B14F-4D97-AF65-F5344CB8AC3E}">
        <p14:creationId xmlns:p14="http://schemas.microsoft.com/office/powerpoint/2010/main" val="36792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20" name="Picture 2" descr="Berkshire Opportunities logo">
            <a:extLst>
              <a:ext uri="{FF2B5EF4-FFF2-40B4-BE49-F238E27FC236}">
                <a16:creationId xmlns:a16="http://schemas.microsoft.com/office/drawing/2014/main" id="{66B332EE-33EA-43DA-B353-15EFCA83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4F4B59-B10F-45FF-B70A-E7EB4B738D4B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Health and Care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70AC214B-5993-46E3-B26C-CE016B834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0165">
            <a:off x="3808624" y="2166651"/>
            <a:ext cx="1749770" cy="791064"/>
          </a:xfrm>
          <a:prstGeom prst="rect">
            <a:avLst/>
          </a:prstGeom>
          <a:effectLst/>
        </p:spPr>
      </p:pic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8B5E920-E72E-4E86-9867-3B3DC3686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96140">
            <a:off x="3729884" y="3274847"/>
            <a:ext cx="2382222" cy="514006"/>
          </a:xfrm>
          <a:prstGeom prst="rect">
            <a:avLst/>
          </a:prstGeom>
          <a:effectLst/>
        </p:spPr>
      </p:pic>
      <p:pic>
        <p:nvPicPr>
          <p:cNvPr id="23" name="Picture 22">
            <a:hlinkClick r:id="rId10"/>
            <a:extLst>
              <a:ext uri="{FF2B5EF4-FFF2-40B4-BE49-F238E27FC236}">
                <a16:creationId xmlns:a16="http://schemas.microsoft.com/office/drawing/2014/main" id="{4A3696BB-7CFC-4898-AB05-C74E8D5BB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53986">
            <a:off x="6256082" y="2290302"/>
            <a:ext cx="2519352" cy="970054"/>
          </a:xfrm>
          <a:prstGeom prst="rect">
            <a:avLst/>
          </a:prstGeom>
          <a:effectLst/>
        </p:spPr>
      </p:pic>
      <p:pic>
        <p:nvPicPr>
          <p:cNvPr id="26" name="Picture 25">
            <a:hlinkClick r:id="rId12"/>
            <a:extLst>
              <a:ext uri="{FF2B5EF4-FFF2-40B4-BE49-F238E27FC236}">
                <a16:creationId xmlns:a16="http://schemas.microsoft.com/office/drawing/2014/main" id="{884505B2-B96B-45FC-9E5C-C8682064E8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792876">
            <a:off x="3575079" y="4381151"/>
            <a:ext cx="1635414" cy="727760"/>
          </a:xfrm>
          <a:prstGeom prst="rect">
            <a:avLst/>
          </a:prstGeom>
          <a:effectLst/>
        </p:spPr>
      </p:pic>
      <p:pic>
        <p:nvPicPr>
          <p:cNvPr id="28" name="Picture 27">
            <a:hlinkClick r:id="rId14"/>
            <a:extLst>
              <a:ext uri="{FF2B5EF4-FFF2-40B4-BE49-F238E27FC236}">
                <a16:creationId xmlns:a16="http://schemas.microsoft.com/office/drawing/2014/main" id="{3C021575-D14D-480A-AB59-38F92C299E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10165">
            <a:off x="7055374" y="4207738"/>
            <a:ext cx="1693607" cy="957256"/>
          </a:xfrm>
          <a:prstGeom prst="rect">
            <a:avLst/>
          </a:prstGeom>
          <a:effectLst/>
        </p:spPr>
      </p:pic>
      <p:pic>
        <p:nvPicPr>
          <p:cNvPr id="29" name="Picture 28">
            <a:hlinkClick r:id="rId16"/>
            <a:extLst>
              <a:ext uri="{FF2B5EF4-FFF2-40B4-BE49-F238E27FC236}">
                <a16:creationId xmlns:a16="http://schemas.microsoft.com/office/drawing/2014/main" id="{5529316C-C2D3-4F10-9DA7-7640F7A91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97654">
            <a:off x="5458728" y="3855031"/>
            <a:ext cx="1308290" cy="686853"/>
          </a:xfrm>
          <a:prstGeom prst="rect">
            <a:avLst/>
          </a:prstGeom>
          <a:effectLst/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9B8DAC-7147-4DD7-A267-B73C5E3462D2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health and care sector workforce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stretched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reaching a tipping point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Demand for services is growing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(mainly due to people living longer) but an ageing workforce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impact of Brexit is likely to diminish the recruitment pool.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C7BF7FC-114C-4DDB-ACF8-40230003039C}"/>
              </a:ext>
            </a:extLst>
          </p:cNvPr>
          <p:cNvSpPr/>
          <p:nvPr/>
        </p:nvSpPr>
        <p:spPr>
          <a:xfrm>
            <a:off x="289595" y="2090238"/>
            <a:ext cx="2939454" cy="310423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Royal Berkshire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Health Care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Heatherwood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Hospital 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Wexham Park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Broadmoor Hospital 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Independent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35085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33" name="Shape 114">
            <a:extLst>
              <a:ext uri="{FF2B5EF4-FFF2-40B4-BE49-F238E27FC236}">
                <a16:creationId xmlns:a16="http://schemas.microsoft.com/office/drawing/2014/main" id="{01365315-B753-4205-AF7C-92FC4CD75618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pic>
        <p:nvPicPr>
          <p:cNvPr id="35" name="Picture 2" descr="Berkshire Opportunities logo">
            <a:extLst>
              <a:ext uri="{FF2B5EF4-FFF2-40B4-BE49-F238E27FC236}">
                <a16:creationId xmlns:a16="http://schemas.microsoft.com/office/drawing/2014/main" id="{56ADF8F4-7BD5-41EA-BB92-3C2D91C7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hlinkClick r:id="rId6"/>
            <a:extLst>
              <a:ext uri="{FF2B5EF4-FFF2-40B4-BE49-F238E27FC236}">
                <a16:creationId xmlns:a16="http://schemas.microsoft.com/office/drawing/2014/main" id="{FB74E770-882B-4382-894D-6CC37DAE5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1569">
            <a:off x="7240491" y="2094264"/>
            <a:ext cx="1571154" cy="1126489"/>
          </a:xfrm>
          <a:prstGeom prst="rect">
            <a:avLst/>
          </a:prstGeom>
          <a:effectLst/>
        </p:spPr>
      </p:pic>
      <p:pic>
        <p:nvPicPr>
          <p:cNvPr id="30" name="Picture 29">
            <a:hlinkClick r:id="rId8"/>
            <a:extLst>
              <a:ext uri="{FF2B5EF4-FFF2-40B4-BE49-F238E27FC236}">
                <a16:creationId xmlns:a16="http://schemas.microsoft.com/office/drawing/2014/main" id="{FDFE24E3-3179-49A9-B6C9-347AEBB6C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8475">
            <a:off x="6943317" y="3573477"/>
            <a:ext cx="1885289" cy="577224"/>
          </a:xfrm>
          <a:prstGeom prst="rect">
            <a:avLst/>
          </a:prstGeom>
          <a:effectLst/>
        </p:spPr>
      </p:pic>
      <p:pic>
        <p:nvPicPr>
          <p:cNvPr id="31" name="Picture 30">
            <a:hlinkClick r:id="rId10"/>
            <a:extLst>
              <a:ext uri="{FF2B5EF4-FFF2-40B4-BE49-F238E27FC236}">
                <a16:creationId xmlns:a16="http://schemas.microsoft.com/office/drawing/2014/main" id="{0D82B570-6D95-4C96-A03A-F8A3EAD926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402274">
            <a:off x="7053413" y="4552895"/>
            <a:ext cx="1660578" cy="442821"/>
          </a:xfrm>
          <a:prstGeom prst="rect">
            <a:avLst/>
          </a:prstGeom>
          <a:effectLst/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8E639727-3898-400B-A1C8-B7EC397A74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60887">
            <a:off x="347441" y="3648891"/>
            <a:ext cx="1660167" cy="830084"/>
          </a:xfrm>
          <a:prstGeom prst="rect">
            <a:avLst/>
          </a:prstGeom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FDC6D-D3A0-4CDD-BB03-97E4348421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64147">
            <a:off x="3860394" y="3482583"/>
            <a:ext cx="1143366" cy="825287"/>
          </a:xfrm>
          <a:prstGeom prst="rect">
            <a:avLst/>
          </a:prstGeom>
          <a:effectLst/>
        </p:spPr>
      </p:pic>
      <p:pic>
        <p:nvPicPr>
          <p:cNvPr id="37" name="Picture 36">
            <a:hlinkClick r:id="rId15"/>
            <a:extLst>
              <a:ext uri="{FF2B5EF4-FFF2-40B4-BE49-F238E27FC236}">
                <a16:creationId xmlns:a16="http://schemas.microsoft.com/office/drawing/2014/main" id="{5E3BC4F0-4EE8-4ABA-96AB-486A330B1B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097846">
            <a:off x="5558905" y="4297895"/>
            <a:ext cx="1008623" cy="1008623"/>
          </a:xfrm>
          <a:prstGeom prst="rect">
            <a:avLst/>
          </a:prstGeom>
          <a:effectLst/>
        </p:spPr>
      </p:pic>
      <p:pic>
        <p:nvPicPr>
          <p:cNvPr id="38" name="Picture 37">
            <a:hlinkClick r:id="rId17"/>
            <a:extLst>
              <a:ext uri="{FF2B5EF4-FFF2-40B4-BE49-F238E27FC236}">
                <a16:creationId xmlns:a16="http://schemas.microsoft.com/office/drawing/2014/main" id="{80B1CEA0-6EC9-41B8-BD6A-C7E8B139E8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39747">
            <a:off x="2105402" y="2116022"/>
            <a:ext cx="1367538" cy="841562"/>
          </a:xfrm>
          <a:prstGeom prst="rect">
            <a:avLst/>
          </a:prstGeom>
          <a:effectLst/>
        </p:spPr>
      </p:pic>
      <p:pic>
        <p:nvPicPr>
          <p:cNvPr id="39" name="Picture 38">
            <a:hlinkClick r:id="rId19"/>
            <a:extLst>
              <a:ext uri="{FF2B5EF4-FFF2-40B4-BE49-F238E27FC236}">
                <a16:creationId xmlns:a16="http://schemas.microsoft.com/office/drawing/2014/main" id="{1AAF0645-84DE-4E64-901A-94A5DDFFF9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191789">
            <a:off x="367859" y="2105234"/>
            <a:ext cx="1442026" cy="1066326"/>
          </a:xfrm>
          <a:prstGeom prst="rect">
            <a:avLst/>
          </a:prstGeom>
          <a:effectLst/>
        </p:spPr>
      </p:pic>
      <p:pic>
        <p:nvPicPr>
          <p:cNvPr id="40" name="Picture 39">
            <a:hlinkClick r:id="rId21"/>
            <a:extLst>
              <a:ext uri="{FF2B5EF4-FFF2-40B4-BE49-F238E27FC236}">
                <a16:creationId xmlns:a16="http://schemas.microsoft.com/office/drawing/2014/main" id="{783E140F-A504-4CB1-869C-ACC91E55EA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58024">
            <a:off x="5484826" y="2144048"/>
            <a:ext cx="1460149" cy="77748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3E824101-3971-4CEB-9405-DDADC57C6F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96133">
            <a:off x="2318125" y="3862278"/>
            <a:ext cx="1164433" cy="786571"/>
          </a:xfrm>
          <a:prstGeom prst="rect">
            <a:avLst/>
          </a:prstGeom>
          <a:effectLst/>
        </p:spPr>
      </p:pic>
      <p:pic>
        <p:nvPicPr>
          <p:cNvPr id="42" name="Picture 41">
            <a:hlinkClick r:id="rId25"/>
            <a:extLst>
              <a:ext uri="{FF2B5EF4-FFF2-40B4-BE49-F238E27FC236}">
                <a16:creationId xmlns:a16="http://schemas.microsoft.com/office/drawing/2014/main" id="{A243A4EB-53A1-4666-8D79-E42FB70E8D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71518">
            <a:off x="3544915" y="4572653"/>
            <a:ext cx="1634930" cy="724819"/>
          </a:xfrm>
          <a:prstGeom prst="rect">
            <a:avLst/>
          </a:prstGeom>
          <a:effectLst/>
        </p:spPr>
      </p:pic>
      <p:pic>
        <p:nvPicPr>
          <p:cNvPr id="43" name="Picture 42">
            <a:hlinkClick r:id="rId27"/>
            <a:extLst>
              <a:ext uri="{FF2B5EF4-FFF2-40B4-BE49-F238E27FC236}">
                <a16:creationId xmlns:a16="http://schemas.microsoft.com/office/drawing/2014/main" id="{8A085733-820F-4840-916F-F0512AE83D1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182824">
            <a:off x="3768457" y="2074300"/>
            <a:ext cx="1420852" cy="959782"/>
          </a:xfrm>
          <a:prstGeom prst="rect">
            <a:avLst/>
          </a:prstGeom>
          <a:effectLst/>
        </p:spPr>
      </p:pic>
      <p:pic>
        <p:nvPicPr>
          <p:cNvPr id="44" name="Picture 43">
            <a:hlinkClick r:id="rId29"/>
            <a:extLst>
              <a:ext uri="{FF2B5EF4-FFF2-40B4-BE49-F238E27FC236}">
                <a16:creationId xmlns:a16="http://schemas.microsoft.com/office/drawing/2014/main" id="{98EF29F8-0A36-424F-A5DA-78EE9753423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76452" y="3276446"/>
            <a:ext cx="1634931" cy="779570"/>
          </a:xfrm>
          <a:prstGeom prst="rect">
            <a:avLst/>
          </a:prstGeom>
          <a:effectLst/>
        </p:spPr>
      </p:pic>
      <p:pic>
        <p:nvPicPr>
          <p:cNvPr id="45" name="Picture 2" descr="Image result for westcoast">
            <a:hlinkClick r:id="rId31"/>
            <a:extLst>
              <a:ext uri="{FF2B5EF4-FFF2-40B4-BE49-F238E27FC236}">
                <a16:creationId xmlns:a16="http://schemas.microsoft.com/office/drawing/2014/main" id="{202C3705-9B4B-4DCB-95F5-6A450EF9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5" b="23822"/>
          <a:stretch/>
        </p:blipFill>
        <p:spPr bwMode="auto">
          <a:xfrm rot="186680">
            <a:off x="356460" y="4624870"/>
            <a:ext cx="2169013" cy="6283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amazon">
            <a:hlinkClick r:id="rId33"/>
            <a:extLst>
              <a:ext uri="{FF2B5EF4-FFF2-40B4-BE49-F238E27FC236}">
                <a16:creationId xmlns:a16="http://schemas.microsoft.com/office/drawing/2014/main" id="{6EE58F4D-C080-433F-B07D-E51DFC7E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311">
            <a:off x="2098307" y="3157616"/>
            <a:ext cx="1494265" cy="5477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5AB99F4-7512-4E36-BCAD-91A8A38165AF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Warehouse and Distribution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CDB4B1C-E155-49CE-AEAE-F09EA9EDC0B7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well-established and growing logistics sector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with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large firms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choosing to establish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warehousing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operations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sub-region (particularly in and around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Slough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and to a lesser extent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Thatcham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Theale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West Berkshire). </a:t>
            </a:r>
          </a:p>
        </p:txBody>
      </p:sp>
    </p:spTree>
    <p:extLst>
      <p:ext uri="{BB962C8B-B14F-4D97-AF65-F5344CB8AC3E}">
        <p14:creationId xmlns:p14="http://schemas.microsoft.com/office/powerpoint/2010/main" val="6558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C906BA28-7AC1-4CBE-97B9-8D20DE6B9F6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C8DB1-78B4-45D6-B39F-A2321B348D6F}"/>
              </a:ext>
            </a:extLst>
          </p:cNvPr>
          <p:cNvSpPr txBox="1"/>
          <p:nvPr/>
        </p:nvSpPr>
        <p:spPr>
          <a:xfrm>
            <a:off x="1732546" y="1151442"/>
            <a:ext cx="696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learning, skills and qualifications are important for career.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431F8-9066-4147-A5FE-585F2CAE3929}"/>
              </a:ext>
            </a:extLst>
          </p:cNvPr>
          <p:cNvSpPr txBox="1"/>
          <p:nvPr/>
        </p:nvSpPr>
        <p:spPr>
          <a:xfrm>
            <a:off x="1732546" y="2214064"/>
            <a:ext cx="68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the range of possible jobs.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CAAD0C-A37D-4DFF-9277-0384D1F1545A}"/>
              </a:ext>
            </a:extLst>
          </p:cNvPr>
          <p:cNvSpPr txBox="1"/>
          <p:nvPr/>
        </p:nvSpPr>
        <p:spPr>
          <a:xfrm>
            <a:off x="1732545" y="3000103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career describes their journey through life, learning and work.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73C30-5917-4759-B686-4438ED75D0DC}"/>
              </a:ext>
            </a:extLst>
          </p:cNvPr>
          <p:cNvSpPr txBox="1"/>
          <p:nvPr/>
        </p:nvSpPr>
        <p:spPr>
          <a:xfrm>
            <a:off x="1732545" y="3916584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Developing the ability to communicate their needs and wants.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FF237D-38F5-48F4-86E3-5B046E4721B9}"/>
              </a:ext>
            </a:extLst>
          </p:cNvPr>
          <p:cNvSpPr txBox="1"/>
          <p:nvPr/>
        </p:nvSpPr>
        <p:spPr>
          <a:xfrm>
            <a:off x="1732544" y="4837281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rights and responsibilities in the workplace and in society.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C0E880-1FCC-42D3-AD48-7E90C66B2D0A}"/>
              </a:ext>
            </a:extLst>
          </p:cNvPr>
          <p:cNvSpPr txBox="1"/>
          <p:nvPr/>
        </p:nvSpPr>
        <p:spPr>
          <a:xfrm>
            <a:off x="1732546" y="5760563"/>
            <a:ext cx="680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4481F036-8ECD-4F94-97C1-F303F3746F27}"/>
              </a:ext>
            </a:extLst>
          </p:cNvPr>
          <p:cNvSpPr/>
          <p:nvPr/>
        </p:nvSpPr>
        <p:spPr>
          <a:xfrm>
            <a:off x="588064" y="329684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07E822-E9D6-4628-91E7-0D34E05D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0" y="1078608"/>
            <a:ext cx="779950" cy="79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2329EC-6143-4020-B1BC-10F6F5D6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4" y="5687729"/>
            <a:ext cx="811074" cy="79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421AD7-4B8F-42BF-B79F-1CCD7B4CA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07" y="4765464"/>
            <a:ext cx="811073" cy="7925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2A5925-1912-454C-95AA-6B4C7891D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7" y="3843750"/>
            <a:ext cx="807488" cy="79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895402-AE7E-4421-A0AD-ACD97200A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47" y="2922036"/>
            <a:ext cx="809591" cy="79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228C92-31C3-4C3D-8892-2F6D5DF798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2" r="7293"/>
          <a:stretch/>
        </p:blipFill>
        <p:spPr>
          <a:xfrm>
            <a:off x="606538" y="2000322"/>
            <a:ext cx="76506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C906BA28-7AC1-4CBE-97B9-8D20DE6B9F6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421086DE-08DA-4BE5-997D-569A08C9F66E}"/>
              </a:ext>
            </a:extLst>
          </p:cNvPr>
          <p:cNvSpPr/>
          <p:nvPr/>
        </p:nvSpPr>
        <p:spPr>
          <a:xfrm>
            <a:off x="588064" y="329684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6" name="Shape 113">
            <a:extLst>
              <a:ext uri="{FF2B5EF4-FFF2-40B4-BE49-F238E27FC236}">
                <a16:creationId xmlns:a16="http://schemas.microsoft.com/office/drawing/2014/main" id="{F8C67522-F287-4A46-99AE-CBF68D6C3E21}"/>
              </a:ext>
            </a:extLst>
          </p:cNvPr>
          <p:cNvSpPr/>
          <p:nvPr/>
        </p:nvSpPr>
        <p:spPr>
          <a:xfrm>
            <a:off x="472484" y="1317773"/>
            <a:ext cx="8199031" cy="3175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(LMI):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Sector: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areas into which the economic activity of a country is divided.</a:t>
            </a: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Employability: 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Having the skills and abilities needed to have a job or career.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Career: 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job or series of jobs that you do during your working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Labour market: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supply of people in a particular country or area who are able and willing to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>
              <a:buClr>
                <a:srgbClr val="BA1A1A"/>
              </a:buClr>
              <a:buSzPct val="100000"/>
            </a:pPr>
            <a:endParaRPr lang="en-GB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2624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Where are you in Berkshire?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4CEB433D-3044-4048-A06E-D5E6482A2887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B85EBD-CF14-4964-96AA-C22D98F33F8F}"/>
              </a:ext>
            </a:extLst>
          </p:cNvPr>
          <p:cNvSpPr/>
          <p:nvPr/>
        </p:nvSpPr>
        <p:spPr>
          <a:xfrm>
            <a:off x="303282" y="5356143"/>
            <a:ext cx="8641303" cy="9897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C34F20-5AD8-4FB9-A4E0-386B22797B90}"/>
              </a:ext>
            </a:extLst>
          </p:cNvPr>
          <p:cNvSpPr/>
          <p:nvPr/>
        </p:nvSpPr>
        <p:spPr>
          <a:xfrm>
            <a:off x="303282" y="976634"/>
            <a:ext cx="2852514" cy="9897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are you in Berkshire?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BCCFB6-EA55-4D4F-82DB-FC850FD824CD}"/>
              </a:ext>
            </a:extLst>
          </p:cNvPr>
          <p:cNvSpPr/>
          <p:nvPr/>
        </p:nvSpPr>
        <p:spPr>
          <a:xfrm>
            <a:off x="3504541" y="3781136"/>
            <a:ext cx="5277411" cy="11588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are you near to? Schools, an airport, work places?</a:t>
            </a:r>
          </a:p>
        </p:txBody>
      </p:sp>
      <p:pic>
        <p:nvPicPr>
          <p:cNvPr id="16" name="Picture 15" descr="Schools">
            <a:extLst>
              <a:ext uri="{FF2B5EF4-FFF2-40B4-BE49-F238E27FC236}">
                <a16:creationId xmlns:a16="http://schemas.microsoft.com/office/drawing/2014/main" id="{3754B6DC-0020-4BF0-B3E1-06D64891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42" y="973395"/>
            <a:ext cx="5282799" cy="24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ity Guide icon">
            <a:extLst>
              <a:ext uri="{FF2B5EF4-FFF2-40B4-BE49-F238E27FC236}">
                <a16:creationId xmlns:a16="http://schemas.microsoft.com/office/drawing/2014/main" id="{E1D00AE5-9800-427C-9A04-08F33C95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283" y="421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arning icon">
            <a:extLst>
              <a:ext uri="{FF2B5EF4-FFF2-40B4-BE49-F238E27FC236}">
                <a16:creationId xmlns:a16="http://schemas.microsoft.com/office/drawing/2014/main" id="{4BE8F8BE-3337-4653-9CF0-6587852D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3" y="21687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ard Working icon">
            <a:extLst>
              <a:ext uri="{FF2B5EF4-FFF2-40B4-BE49-F238E27FC236}">
                <a16:creationId xmlns:a16="http://schemas.microsoft.com/office/drawing/2014/main" id="{424D49D6-0E7B-4732-8F69-61192924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96" y="217346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chool Building icon">
            <a:extLst>
              <a:ext uri="{FF2B5EF4-FFF2-40B4-BE49-F238E27FC236}">
                <a16:creationId xmlns:a16="http://schemas.microsoft.com/office/drawing/2014/main" id="{019A1503-82C4-4068-A08D-2FC59DDB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0" y="31851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irplane Mode On icon">
            <a:extLst>
              <a:ext uri="{FF2B5EF4-FFF2-40B4-BE49-F238E27FC236}">
                <a16:creationId xmlns:a16="http://schemas.microsoft.com/office/drawing/2014/main" id="{3A71C5E6-51AB-4239-98E5-40123CF2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96" y="421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4CEB433D-3044-4048-A06E-D5E6482A2887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C2248F4-8448-442D-ADBC-F04DC7C8556C}"/>
              </a:ext>
            </a:extLst>
          </p:cNvPr>
          <p:cNvSpPr/>
          <p:nvPr/>
        </p:nvSpPr>
        <p:spPr>
          <a:xfrm>
            <a:off x="323184" y="988061"/>
            <a:ext cx="4978634" cy="115374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Labour Market Information (LMI) is information about which jobs and careers are available in the area.  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4CAB143-5728-47BA-8A7B-430A25FDF1C4}"/>
              </a:ext>
            </a:extLst>
          </p:cNvPr>
          <p:cNvSpPr/>
          <p:nvPr/>
        </p:nvSpPr>
        <p:spPr>
          <a:xfrm>
            <a:off x="2299735" y="3134787"/>
            <a:ext cx="4544529" cy="9897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thought about what you would like to do for your job in the future?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44C2B1A-4EE1-4F49-BD68-FF10D8A3F1D1}"/>
              </a:ext>
            </a:extLst>
          </p:cNvPr>
          <p:cNvSpPr/>
          <p:nvPr/>
        </p:nvSpPr>
        <p:spPr>
          <a:xfrm>
            <a:off x="4973444" y="5218420"/>
            <a:ext cx="3808509" cy="128102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Labour Market Information: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43" name="Picture 2" descr="Teamwork icon">
            <a:extLst>
              <a:ext uri="{FF2B5EF4-FFF2-40B4-BE49-F238E27FC236}">
                <a16:creationId xmlns:a16="http://schemas.microsoft.com/office/drawing/2014/main" id="{F99EEE32-83F0-4D74-8895-60E0921F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3" y="988061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linic icon">
            <a:extLst>
              <a:ext uri="{FF2B5EF4-FFF2-40B4-BE49-F238E27FC236}">
                <a16:creationId xmlns:a16="http://schemas.microsoft.com/office/drawing/2014/main" id="{7F093FD5-ABF2-47A1-B0EE-90E645D4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6" y="4001184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Question Mark icon">
            <a:extLst>
              <a:ext uri="{FF2B5EF4-FFF2-40B4-BE49-F238E27FC236}">
                <a16:creationId xmlns:a16="http://schemas.microsoft.com/office/drawing/2014/main" id="{AE41C14A-B088-4A9E-81D6-8BCFF2B5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8" y="2178765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sk icon">
            <a:extLst>
              <a:ext uri="{FF2B5EF4-FFF2-40B4-BE49-F238E27FC236}">
                <a16:creationId xmlns:a16="http://schemas.microsoft.com/office/drawing/2014/main" id="{EE41F6AE-8EBA-4873-831B-58456095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4" y="5443271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ity Block icon">
            <a:extLst>
              <a:ext uri="{FF2B5EF4-FFF2-40B4-BE49-F238E27FC236}">
                <a16:creationId xmlns:a16="http://schemas.microsoft.com/office/drawing/2014/main" id="{AF292C76-863F-4918-B918-5D8CD9F3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4" y="3641867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omputer Support icon">
            <a:extLst>
              <a:ext uri="{FF2B5EF4-FFF2-40B4-BE49-F238E27FC236}">
                <a16:creationId xmlns:a16="http://schemas.microsoft.com/office/drawing/2014/main" id="{1EC996DD-20A4-4900-B9BD-FD096C83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93" y="4744443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ard Working icon">
            <a:extLst>
              <a:ext uri="{FF2B5EF4-FFF2-40B4-BE49-F238E27FC236}">
                <a16:creationId xmlns:a16="http://schemas.microsoft.com/office/drawing/2014/main" id="{5E8F5DC0-9CD5-4346-8F53-0D6F36C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6" y="2267433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Berkshire?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6" name="Pentagon 20">
            <a:extLst>
              <a:ext uri="{FF2B5EF4-FFF2-40B4-BE49-F238E27FC236}">
                <a16:creationId xmlns:a16="http://schemas.microsoft.com/office/drawing/2014/main" id="{CF6269C9-F1F3-4828-B491-FFAA65182D55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B2DD72-6E7C-4068-9136-BFC6C1F12407}"/>
              </a:ext>
            </a:extLst>
          </p:cNvPr>
          <p:cNvSpPr/>
          <p:nvPr/>
        </p:nvSpPr>
        <p:spPr>
          <a:xfrm>
            <a:off x="314331" y="931275"/>
            <a:ext cx="8513818" cy="1178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 mins)</a:t>
            </a:r>
          </a:p>
          <a:p>
            <a:pPr marL="285750" indent="-285750" algn="ctr">
              <a:buBlip>
                <a:blip r:embed="rId3"/>
              </a:buBlip>
            </a:pP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have you heard about in your area?</a:t>
            </a:r>
          </a:p>
          <a:p>
            <a:pPr marL="285750" indent="-285750" algn="ctr">
              <a:buBlip>
                <a:blip r:embed="rId3"/>
              </a:buBlip>
            </a:pP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do your family members have?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to find out more about the types of jobs that are available.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B092A6-7AD2-4D2C-953A-703429DBB542}"/>
              </a:ext>
            </a:extLst>
          </p:cNvPr>
          <p:cNvSpPr/>
          <p:nvPr/>
        </p:nvSpPr>
        <p:spPr>
          <a:xfrm>
            <a:off x="397798" y="5867978"/>
            <a:ext cx="8346884" cy="68156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which sector interests you for your future?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51E9FD-5705-49CF-A165-CC1D4DCA40DE}"/>
              </a:ext>
            </a:extLst>
          </p:cNvPr>
          <p:cNvSpPr/>
          <p:nvPr/>
        </p:nvSpPr>
        <p:spPr>
          <a:xfrm>
            <a:off x="5021166" y="3554986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Care  and Welfare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F5B812-614C-4C3D-ABD3-122AE1034A70}"/>
              </a:ext>
            </a:extLst>
          </p:cNvPr>
          <p:cNvSpPr/>
          <p:nvPr/>
        </p:nvSpPr>
        <p:spPr>
          <a:xfrm>
            <a:off x="6833896" y="4693554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Shops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D0FE1C-4F01-483D-8EA5-3BD78D160AF7}"/>
              </a:ext>
            </a:extLst>
          </p:cNvPr>
          <p:cNvSpPr/>
          <p:nvPr/>
        </p:nvSpPr>
        <p:spPr>
          <a:xfrm>
            <a:off x="6833896" y="2370018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and Distribution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B8FB417-4920-43B0-A505-9D75D4E31F97}"/>
              </a:ext>
            </a:extLst>
          </p:cNvPr>
          <p:cNvSpPr/>
          <p:nvPr/>
        </p:nvSpPr>
        <p:spPr>
          <a:xfrm>
            <a:off x="2556097" y="4693554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911A7E-3E14-45D5-A644-5FC098CAE9F4}"/>
              </a:ext>
            </a:extLst>
          </p:cNvPr>
          <p:cNvSpPr/>
          <p:nvPr/>
        </p:nvSpPr>
        <p:spPr>
          <a:xfrm>
            <a:off x="744632" y="3554986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B256FA4-C7D0-467A-81F9-EA9F381C09A3}"/>
              </a:ext>
            </a:extLst>
          </p:cNvPr>
          <p:cNvSpPr/>
          <p:nvPr/>
        </p:nvSpPr>
        <p:spPr>
          <a:xfrm>
            <a:off x="2557363" y="2370018"/>
            <a:ext cx="1565472" cy="821600"/>
          </a:xfrm>
          <a:prstGeom prst="roundRect">
            <a:avLst/>
          </a:prstGeom>
          <a:solidFill>
            <a:srgbClr val="595959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</a:t>
            </a:r>
          </a:p>
        </p:txBody>
      </p:sp>
      <p:pic>
        <p:nvPicPr>
          <p:cNvPr id="39" name="Picture 2" descr="Stethoscope icon">
            <a:extLst>
              <a:ext uri="{FF2B5EF4-FFF2-40B4-BE49-F238E27FC236}">
                <a16:creationId xmlns:a16="http://schemas.microsoft.com/office/drawing/2014/main" id="{7FC7C150-7DF5-426F-B16A-3BF1091F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968" y="34853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chool Building icon">
            <a:extLst>
              <a:ext uri="{FF2B5EF4-FFF2-40B4-BE49-F238E27FC236}">
                <a16:creationId xmlns:a16="http://schemas.microsoft.com/office/drawing/2014/main" id="{9B6CFC30-4C90-490C-857F-207CF9D1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33" y="46935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Structural icon">
            <a:extLst>
              <a:ext uri="{FF2B5EF4-FFF2-40B4-BE49-F238E27FC236}">
                <a16:creationId xmlns:a16="http://schemas.microsoft.com/office/drawing/2014/main" id="{F911ACAE-54C7-4B02-8E40-972771ED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5" y="34853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angar icon">
            <a:extLst>
              <a:ext uri="{FF2B5EF4-FFF2-40B4-BE49-F238E27FC236}">
                <a16:creationId xmlns:a16="http://schemas.microsoft.com/office/drawing/2014/main" id="{516F9C78-F737-4A48-8ACC-01E37FFA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6" y="23236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hop icon">
            <a:extLst>
              <a:ext uri="{FF2B5EF4-FFF2-40B4-BE49-F238E27FC236}">
                <a16:creationId xmlns:a16="http://schemas.microsoft.com/office/drawing/2014/main" id="{5BCEA29D-CC5F-49E6-A870-E99938B0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3" y="46935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Art Book icon">
            <a:extLst>
              <a:ext uri="{FF2B5EF4-FFF2-40B4-BE49-F238E27FC236}">
                <a16:creationId xmlns:a16="http://schemas.microsoft.com/office/drawing/2014/main" id="{5C7C4DB2-937D-48B1-9821-967D7755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2" y="23236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3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90C30DA7-49C3-4AAE-824B-DC2B5177C55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Berkshire?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693259F2-F12F-42AC-A6C6-F3BC55218915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8EAC19-325C-4BD7-89CD-8DC489479037}"/>
              </a:ext>
            </a:extLst>
          </p:cNvPr>
          <p:cNvSpPr/>
          <p:nvPr/>
        </p:nvSpPr>
        <p:spPr>
          <a:xfrm>
            <a:off x="301828" y="959623"/>
            <a:ext cx="8540344" cy="10643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thinking about doing?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804EDA-E0CB-4C7A-9E1B-7969792283CB}"/>
              </a:ext>
            </a:extLst>
          </p:cNvPr>
          <p:cNvSpPr/>
          <p:nvPr/>
        </p:nvSpPr>
        <p:spPr>
          <a:xfrm>
            <a:off x="3789264" y="3894885"/>
            <a:ext cx="1565472" cy="82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Berkshire Council </a:t>
            </a:r>
          </a:p>
        </p:txBody>
      </p:sp>
      <p:pic>
        <p:nvPicPr>
          <p:cNvPr id="23" name="Picture 2" descr="Park Bench icon">
            <a:extLst>
              <a:ext uri="{FF2B5EF4-FFF2-40B4-BE49-F238E27FC236}">
                <a16:creationId xmlns:a16="http://schemas.microsoft.com/office/drawing/2014/main" id="{59AAFF66-DCF8-4F3A-8250-A1DEAE11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31" y="380513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ace Car icon">
            <a:extLst>
              <a:ext uri="{FF2B5EF4-FFF2-40B4-BE49-F238E27FC236}">
                <a16:creationId xmlns:a16="http://schemas.microsoft.com/office/drawing/2014/main" id="{78887555-1294-409D-B977-4FE3DF6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26" y="37749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ull Tool Storage Box icon">
            <a:extLst>
              <a:ext uri="{FF2B5EF4-FFF2-40B4-BE49-F238E27FC236}">
                <a16:creationId xmlns:a16="http://schemas.microsoft.com/office/drawing/2014/main" id="{6832239F-7724-4614-A523-F612664B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38484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Laptop icon">
            <a:extLst>
              <a:ext uri="{FF2B5EF4-FFF2-40B4-BE49-F238E27FC236}">
                <a16:creationId xmlns:a16="http://schemas.microsoft.com/office/drawing/2014/main" id="{56322077-D97E-496D-9D01-7D39D4E2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4" y="38484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681853D-4137-4174-99F6-1677483154EE}"/>
              </a:ext>
            </a:extLst>
          </p:cNvPr>
          <p:cNvSpPr/>
          <p:nvPr/>
        </p:nvSpPr>
        <p:spPr>
          <a:xfrm>
            <a:off x="1336200" y="2450650"/>
            <a:ext cx="1565472" cy="82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Warehouses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3BB800-B9B5-4387-A615-3264FB26E463}"/>
              </a:ext>
            </a:extLst>
          </p:cNvPr>
          <p:cNvSpPr/>
          <p:nvPr/>
        </p:nvSpPr>
        <p:spPr>
          <a:xfrm>
            <a:off x="6242327" y="2450650"/>
            <a:ext cx="1565472" cy="82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Retail/Shops</a:t>
            </a:r>
          </a:p>
        </p:txBody>
      </p:sp>
      <p:pic>
        <p:nvPicPr>
          <p:cNvPr id="31" name="Picture 2" descr="Shopping Basket icon">
            <a:extLst>
              <a:ext uri="{FF2B5EF4-FFF2-40B4-BE49-F238E27FC236}">
                <a16:creationId xmlns:a16="http://schemas.microsoft.com/office/drawing/2014/main" id="{5B1B4609-317A-4ECA-BADE-290B1B56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76" y="24036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Warehouse icon">
            <a:extLst>
              <a:ext uri="{FF2B5EF4-FFF2-40B4-BE49-F238E27FC236}">
                <a16:creationId xmlns:a16="http://schemas.microsoft.com/office/drawing/2014/main" id="{9B0F33D7-74E4-4F1A-A4D7-B0B337FA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4" y="24042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505AD60-EC8F-458F-B8AB-CD2030952378}"/>
              </a:ext>
            </a:extLst>
          </p:cNvPr>
          <p:cNvSpPr/>
          <p:nvPr/>
        </p:nvSpPr>
        <p:spPr>
          <a:xfrm>
            <a:off x="1545368" y="5312580"/>
            <a:ext cx="1565472" cy="82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9DE439-41B9-4741-9598-3F841BDFC094}"/>
              </a:ext>
            </a:extLst>
          </p:cNvPr>
          <p:cNvSpPr/>
          <p:nvPr/>
        </p:nvSpPr>
        <p:spPr>
          <a:xfrm>
            <a:off x="6451495" y="5312580"/>
            <a:ext cx="1565472" cy="82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Driving</a:t>
            </a:r>
          </a:p>
        </p:txBody>
      </p:sp>
      <p:pic>
        <p:nvPicPr>
          <p:cNvPr id="38" name="Picture 16" descr="Welfare icon">
            <a:extLst>
              <a:ext uri="{FF2B5EF4-FFF2-40B4-BE49-F238E27FC236}">
                <a16:creationId xmlns:a16="http://schemas.microsoft.com/office/drawing/2014/main" id="{9BB4005A-11EA-4094-B363-62CC5B9B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92" y="52661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ruck icon">
            <a:extLst>
              <a:ext uri="{FF2B5EF4-FFF2-40B4-BE49-F238E27FC236}">
                <a16:creationId xmlns:a16="http://schemas.microsoft.com/office/drawing/2014/main" id="{00B1439D-3757-4C5A-B758-861CC78A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44" y="53125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250116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Soft Skills – What are they and why do you need them?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1735390B-70CA-4B26-8365-9A5084F286CE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C6FCA8-4D78-47FD-9158-0FECE3E3288A}"/>
              </a:ext>
            </a:extLst>
          </p:cNvPr>
          <p:cNvSpPr/>
          <p:nvPr/>
        </p:nvSpPr>
        <p:spPr>
          <a:xfrm>
            <a:off x="556034" y="959623"/>
            <a:ext cx="8031932" cy="12159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(4-5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you begin to look for a job or your next steps after school, what skills do you think you might need? Click if you need a few hints!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6DEE21-2710-4342-8D2D-F36C38E36166}"/>
              </a:ext>
            </a:extLst>
          </p:cNvPr>
          <p:cNvSpPr/>
          <p:nvPr/>
        </p:nvSpPr>
        <p:spPr>
          <a:xfrm>
            <a:off x="7134815" y="4036555"/>
            <a:ext cx="1453151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9B2B64-D33A-4BD0-83ED-589C160F1B75}"/>
              </a:ext>
            </a:extLst>
          </p:cNvPr>
          <p:cNvSpPr/>
          <p:nvPr/>
        </p:nvSpPr>
        <p:spPr>
          <a:xfrm>
            <a:off x="3845425" y="4035484"/>
            <a:ext cx="1453151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B7024A-1A6C-47F8-87CE-94D7F91B7E19}"/>
              </a:ext>
            </a:extLst>
          </p:cNvPr>
          <p:cNvSpPr/>
          <p:nvPr/>
        </p:nvSpPr>
        <p:spPr>
          <a:xfrm>
            <a:off x="556033" y="5405631"/>
            <a:ext cx="2539752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439D25-C98E-4DE2-BB74-F4D09EBF9615}"/>
              </a:ext>
            </a:extLst>
          </p:cNvPr>
          <p:cNvSpPr/>
          <p:nvPr/>
        </p:nvSpPr>
        <p:spPr>
          <a:xfrm>
            <a:off x="556034" y="2798959"/>
            <a:ext cx="2539751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Manners</a:t>
            </a:r>
          </a:p>
        </p:txBody>
      </p:sp>
      <p:pic>
        <p:nvPicPr>
          <p:cNvPr id="24" name="Picture 8" descr="Communication icon">
            <a:extLst>
              <a:ext uri="{FF2B5EF4-FFF2-40B4-BE49-F238E27FC236}">
                <a16:creationId xmlns:a16="http://schemas.microsoft.com/office/drawing/2014/main" id="{C0F673F2-8C0A-4B5C-89B2-4CBAE3CA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740" y="5246413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eadership icon">
            <a:extLst>
              <a:ext uri="{FF2B5EF4-FFF2-40B4-BE49-F238E27FC236}">
                <a16:creationId xmlns:a16="http://schemas.microsoft.com/office/drawing/2014/main" id="{1D6FF51C-F1E4-48FF-96F2-44071085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64" y="3876266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onnected People icon">
            <a:extLst>
              <a:ext uri="{FF2B5EF4-FFF2-40B4-BE49-F238E27FC236}">
                <a16:creationId xmlns:a16="http://schemas.microsoft.com/office/drawing/2014/main" id="{6DB48EDE-E2B2-4796-BBA0-A448D0BB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40" y="2570724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hecked icon">
            <a:extLst>
              <a:ext uri="{FF2B5EF4-FFF2-40B4-BE49-F238E27FC236}">
                <a16:creationId xmlns:a16="http://schemas.microsoft.com/office/drawing/2014/main" id="{C40A41D1-770F-4FC0-9752-978217AB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7" y="5246413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A481EA0-9CB9-488B-A289-0BCF2C2D85F0}"/>
              </a:ext>
            </a:extLst>
          </p:cNvPr>
          <p:cNvSpPr/>
          <p:nvPr/>
        </p:nvSpPr>
        <p:spPr>
          <a:xfrm>
            <a:off x="6048215" y="2798959"/>
            <a:ext cx="2539751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Trying Hard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1F0D8D-6DCC-4DE0-9F34-2C106DEDB4DD}"/>
              </a:ext>
            </a:extLst>
          </p:cNvPr>
          <p:cNvSpPr/>
          <p:nvPr/>
        </p:nvSpPr>
        <p:spPr>
          <a:xfrm>
            <a:off x="6048214" y="5405631"/>
            <a:ext cx="2539752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Positive Attitude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AFCBFA-4EDD-4FEA-955D-0EF8C221C79F}"/>
              </a:ext>
            </a:extLst>
          </p:cNvPr>
          <p:cNvSpPr/>
          <p:nvPr/>
        </p:nvSpPr>
        <p:spPr>
          <a:xfrm>
            <a:off x="556034" y="4035484"/>
            <a:ext cx="1453151" cy="6028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Honesty</a:t>
            </a:r>
          </a:p>
        </p:txBody>
      </p:sp>
      <p:pic>
        <p:nvPicPr>
          <p:cNvPr id="31" name="Picture 10" descr="Teamwork icon">
            <a:extLst>
              <a:ext uri="{FF2B5EF4-FFF2-40B4-BE49-F238E27FC236}">
                <a16:creationId xmlns:a16="http://schemas.microsoft.com/office/drawing/2014/main" id="{377EC7E6-52C3-455F-B60A-E580DD41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55" y="3876266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Goal icon">
            <a:extLst>
              <a:ext uri="{FF2B5EF4-FFF2-40B4-BE49-F238E27FC236}">
                <a16:creationId xmlns:a16="http://schemas.microsoft.com/office/drawing/2014/main" id="{55569724-79C1-4E4B-A97D-321EF418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7" y="2639741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F867C-9E4D-4B53-A2F3-4FD3E99F425D}"/>
              </a:ext>
            </a:extLst>
          </p:cNvPr>
          <p:cNvSpPr/>
          <p:nvPr/>
        </p:nvSpPr>
        <p:spPr>
          <a:xfrm>
            <a:off x="6632478" y="0"/>
            <a:ext cx="2511522" cy="68678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FB320A05-8474-469E-BEDE-3D4F098D281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Look who’s talking</a:t>
            </a:r>
          </a:p>
        </p:txBody>
      </p:sp>
      <p:sp>
        <p:nvSpPr>
          <p:cNvPr id="22" name="Pentagon 20">
            <a:extLst>
              <a:ext uri="{FF2B5EF4-FFF2-40B4-BE49-F238E27FC236}">
                <a16:creationId xmlns:a16="http://schemas.microsoft.com/office/drawing/2014/main" id="{9C1B34D8-3353-4DCC-92BD-32F1FFC7344A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B4F0F6-63A1-4B40-A362-A107C7923C3B}"/>
              </a:ext>
            </a:extLst>
          </p:cNvPr>
          <p:cNvSpPr/>
          <p:nvPr/>
        </p:nvSpPr>
        <p:spPr>
          <a:xfrm>
            <a:off x="306290" y="973259"/>
            <a:ext cx="8535882" cy="639045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 skills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the number one skill employers in Berkshire look for.  </a:t>
            </a:r>
          </a:p>
        </p:txBody>
      </p:sp>
      <p:pic>
        <p:nvPicPr>
          <p:cNvPr id="24" name="Picture 4" descr="Wait icon">
            <a:extLst>
              <a:ext uri="{FF2B5EF4-FFF2-40B4-BE49-F238E27FC236}">
                <a16:creationId xmlns:a16="http://schemas.microsoft.com/office/drawing/2014/main" id="{F1BFA1AD-BF0B-4E2E-AB60-A71687D8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1772997"/>
            <a:ext cx="1021155" cy="1021155"/>
          </a:xfrm>
          <a:prstGeom prst="rect">
            <a:avLst/>
          </a:prstGeom>
          <a:noFill/>
        </p:spPr>
      </p:pic>
      <p:pic>
        <p:nvPicPr>
          <p:cNvPr id="25" name="Picture 8" descr="Thinking Male icon">
            <a:extLst>
              <a:ext uri="{FF2B5EF4-FFF2-40B4-BE49-F238E27FC236}">
                <a16:creationId xmlns:a16="http://schemas.microsoft.com/office/drawing/2014/main" id="{62F0807F-3E42-4721-804D-A20AC738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3069659"/>
            <a:ext cx="1021155" cy="1021155"/>
          </a:xfrm>
          <a:prstGeom prst="rect">
            <a:avLst/>
          </a:prstGeom>
          <a:noFill/>
        </p:spPr>
      </p:pic>
      <p:pic>
        <p:nvPicPr>
          <p:cNvPr id="26" name="Picture 10" descr="Question Mark icon">
            <a:extLst>
              <a:ext uri="{FF2B5EF4-FFF2-40B4-BE49-F238E27FC236}">
                <a16:creationId xmlns:a16="http://schemas.microsoft.com/office/drawing/2014/main" id="{39AE6914-8257-43AC-8364-8EB9DB61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4366321"/>
            <a:ext cx="1021155" cy="1021155"/>
          </a:xfrm>
          <a:prstGeom prst="rect">
            <a:avLst/>
          </a:prstGeom>
          <a:noFill/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6934945-BAF0-41BB-AF6A-4CF416700BD0}"/>
              </a:ext>
            </a:extLst>
          </p:cNvPr>
          <p:cNvSpPr/>
          <p:nvPr/>
        </p:nvSpPr>
        <p:spPr>
          <a:xfrm>
            <a:off x="306290" y="1915018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for your turn to speak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BE1187-1C11-4B0C-9732-EB99ECE97E5E}"/>
              </a:ext>
            </a:extLst>
          </p:cNvPr>
          <p:cNvSpPr/>
          <p:nvPr/>
        </p:nvSpPr>
        <p:spPr>
          <a:xfrm>
            <a:off x="5411273" y="1908851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D5DB57-FFB0-4C1B-8B4A-EFF3EF1ACD1B}"/>
              </a:ext>
            </a:extLst>
          </p:cNvPr>
          <p:cNvSpPr/>
          <p:nvPr/>
        </p:nvSpPr>
        <p:spPr>
          <a:xfrm>
            <a:off x="306290" y="3208595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useful questions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C9A018A-4C26-47D1-ABC6-C406A2BB9DC0}"/>
              </a:ext>
            </a:extLst>
          </p:cNvPr>
          <p:cNvSpPr/>
          <p:nvPr/>
        </p:nvSpPr>
        <p:spPr>
          <a:xfrm>
            <a:off x="5411129" y="3206074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AA28EC-4734-455B-886F-E42BD23DF7AA}"/>
              </a:ext>
            </a:extLst>
          </p:cNvPr>
          <p:cNvSpPr/>
          <p:nvPr/>
        </p:nvSpPr>
        <p:spPr>
          <a:xfrm>
            <a:off x="302185" y="4502173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38DF485-50FA-4366-9B96-93C7B3BDB2EE}"/>
              </a:ext>
            </a:extLst>
          </p:cNvPr>
          <p:cNvSpPr/>
          <p:nvPr/>
        </p:nvSpPr>
        <p:spPr>
          <a:xfrm>
            <a:off x="302184" y="5590393"/>
            <a:ext cx="8535381" cy="8771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Reflection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good are you at speaking and listening?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E4A475A-78C8-43AE-8327-4DEE651CE7A2}"/>
              </a:ext>
            </a:extLst>
          </p:cNvPr>
          <p:cNvSpPr/>
          <p:nvPr/>
        </p:nvSpPr>
        <p:spPr>
          <a:xfrm>
            <a:off x="5411128" y="4503297"/>
            <a:ext cx="3426437" cy="749449"/>
          </a:xfrm>
          <a:prstGeom prst="roundRect">
            <a:avLst/>
          </a:prstGeom>
          <a:solidFill>
            <a:srgbClr val="595959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 who is talking</a:t>
            </a:r>
          </a:p>
        </p:txBody>
      </p:sp>
    </p:spTree>
    <p:extLst>
      <p:ext uri="{BB962C8B-B14F-4D97-AF65-F5344CB8AC3E}">
        <p14:creationId xmlns:p14="http://schemas.microsoft.com/office/powerpoint/2010/main" val="10419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7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3029</TotalTime>
  <Words>2616</Words>
  <Application>Microsoft Office PowerPoint</Application>
  <PresentationFormat>On-screen Show (4:3)</PresentationFormat>
  <Paragraphs>349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168</cp:revision>
  <cp:lastPrinted>2021-05-05T14:35:11Z</cp:lastPrinted>
  <dcterms:created xsi:type="dcterms:W3CDTF">2021-02-15T13:09:11Z</dcterms:created>
  <dcterms:modified xsi:type="dcterms:W3CDTF">2021-06-28T15:21:33Z</dcterms:modified>
</cp:coreProperties>
</file>