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notesMasterIdLst>
    <p:notesMasterId r:id="rId46"/>
  </p:notesMasterIdLst>
  <p:handoutMasterIdLst>
    <p:handoutMasterId r:id="rId47"/>
  </p:handoutMasterIdLst>
  <p:sldIdLst>
    <p:sldId id="256" r:id="rId6"/>
    <p:sldId id="332" r:id="rId7"/>
    <p:sldId id="322" r:id="rId8"/>
    <p:sldId id="259" r:id="rId9"/>
    <p:sldId id="258" r:id="rId10"/>
    <p:sldId id="308" r:id="rId11"/>
    <p:sldId id="309" r:id="rId12"/>
    <p:sldId id="325" r:id="rId13"/>
    <p:sldId id="326" r:id="rId14"/>
    <p:sldId id="327" r:id="rId15"/>
    <p:sldId id="262" r:id="rId16"/>
    <p:sldId id="335" r:id="rId17"/>
    <p:sldId id="336" r:id="rId18"/>
    <p:sldId id="260" r:id="rId19"/>
    <p:sldId id="337" r:id="rId20"/>
    <p:sldId id="329" r:id="rId21"/>
    <p:sldId id="305" r:id="rId22"/>
    <p:sldId id="263" r:id="rId23"/>
    <p:sldId id="279" r:id="rId24"/>
    <p:sldId id="334" r:id="rId25"/>
    <p:sldId id="283" r:id="rId26"/>
    <p:sldId id="266" r:id="rId27"/>
    <p:sldId id="267" r:id="rId28"/>
    <p:sldId id="273" r:id="rId29"/>
    <p:sldId id="311" r:id="rId30"/>
    <p:sldId id="268" r:id="rId31"/>
    <p:sldId id="274" r:id="rId32"/>
    <p:sldId id="312" r:id="rId33"/>
    <p:sldId id="269" r:id="rId34"/>
    <p:sldId id="275" r:id="rId35"/>
    <p:sldId id="313" r:id="rId36"/>
    <p:sldId id="270" r:id="rId37"/>
    <p:sldId id="276" r:id="rId38"/>
    <p:sldId id="314" r:id="rId39"/>
    <p:sldId id="271" r:id="rId40"/>
    <p:sldId id="277" r:id="rId41"/>
    <p:sldId id="315" r:id="rId42"/>
    <p:sldId id="272" r:id="rId43"/>
    <p:sldId id="278" r:id="rId44"/>
    <p:sldId id="31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E2D9FC-54B4-428D-B630-9A2C54230039}" v="7" dt="2022-05-20T13:39:30.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2308" autoAdjust="0"/>
  </p:normalViewPr>
  <p:slideViewPr>
    <p:cSldViewPr snapToGrid="0" showGuides="1">
      <p:cViewPr varScale="1">
        <p:scale>
          <a:sx n="58" d="100"/>
          <a:sy n="58" d="100"/>
        </p:scale>
        <p:origin x="860" y="52"/>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xter Levick" userId="cfead303-d38c-40a9-9e05-c9b454a5ec9d" providerId="ADAL" clId="{9AE2D9FC-54B4-428D-B630-9A2C54230039}"/>
    <pc:docChg chg="undo custSel addSld delSld modSld">
      <pc:chgData name="Dexter Levick" userId="cfead303-d38c-40a9-9e05-c9b454a5ec9d" providerId="ADAL" clId="{9AE2D9FC-54B4-428D-B630-9A2C54230039}" dt="2022-05-20T13:37:52.675" v="1306" actId="5793"/>
      <pc:docMkLst>
        <pc:docMk/>
      </pc:docMkLst>
      <pc:sldChg chg="modSp mod">
        <pc:chgData name="Dexter Levick" userId="cfead303-d38c-40a9-9e05-c9b454a5ec9d" providerId="ADAL" clId="{9AE2D9FC-54B4-428D-B630-9A2C54230039}" dt="2022-05-19T17:30:39.139" v="9" actId="20577"/>
        <pc:sldMkLst>
          <pc:docMk/>
          <pc:sldMk cId="1539589137" sldId="256"/>
        </pc:sldMkLst>
        <pc:spChg chg="mod">
          <ac:chgData name="Dexter Levick" userId="cfead303-d38c-40a9-9e05-c9b454a5ec9d" providerId="ADAL" clId="{9AE2D9FC-54B4-428D-B630-9A2C54230039}" dt="2022-05-19T17:30:39.139" v="9" actId="20577"/>
          <ac:spMkLst>
            <pc:docMk/>
            <pc:sldMk cId="1539589137" sldId="256"/>
            <ac:spMk id="19" creationId="{834F7385-1E85-46BC-A78A-F8A630D2363F}"/>
          </ac:spMkLst>
        </pc:spChg>
      </pc:sldChg>
      <pc:sldChg chg="modSp mod">
        <pc:chgData name="Dexter Levick" userId="cfead303-d38c-40a9-9e05-c9b454a5ec9d" providerId="ADAL" clId="{9AE2D9FC-54B4-428D-B630-9A2C54230039}" dt="2022-05-20T11:42:12.561" v="1230" actId="20577"/>
        <pc:sldMkLst>
          <pc:docMk/>
          <pc:sldMk cId="4122218767" sldId="258"/>
        </pc:sldMkLst>
        <pc:spChg chg="mod">
          <ac:chgData name="Dexter Levick" userId="cfead303-d38c-40a9-9e05-c9b454a5ec9d" providerId="ADAL" clId="{9AE2D9FC-54B4-428D-B630-9A2C54230039}" dt="2022-05-20T11:42:12.561" v="1230" actId="20577"/>
          <ac:spMkLst>
            <pc:docMk/>
            <pc:sldMk cId="4122218767" sldId="258"/>
            <ac:spMk id="5" creationId="{4155AF48-89AA-4413-87CD-4865A9A592CB}"/>
          </ac:spMkLst>
        </pc:spChg>
        <pc:spChg chg="mod">
          <ac:chgData name="Dexter Levick" userId="cfead303-d38c-40a9-9e05-c9b454a5ec9d" providerId="ADAL" clId="{9AE2D9FC-54B4-428D-B630-9A2C54230039}" dt="2022-05-20T11:41:17.882" v="1204" actId="14100"/>
          <ac:spMkLst>
            <pc:docMk/>
            <pc:sldMk cId="4122218767" sldId="258"/>
            <ac:spMk id="9" creationId="{EEC400EC-A4AB-2631-B062-A1FB73D59B93}"/>
          </ac:spMkLst>
        </pc:spChg>
      </pc:sldChg>
      <pc:sldChg chg="modSp add mod">
        <pc:chgData name="Dexter Levick" userId="cfead303-d38c-40a9-9e05-c9b454a5ec9d" providerId="ADAL" clId="{9AE2D9FC-54B4-428D-B630-9A2C54230039}" dt="2022-05-20T09:01:48.380" v="253" actId="255"/>
        <pc:sldMkLst>
          <pc:docMk/>
          <pc:sldMk cId="1677744757" sldId="260"/>
        </pc:sldMkLst>
        <pc:spChg chg="mod">
          <ac:chgData name="Dexter Levick" userId="cfead303-d38c-40a9-9e05-c9b454a5ec9d" providerId="ADAL" clId="{9AE2D9FC-54B4-428D-B630-9A2C54230039}" dt="2022-05-20T09:01:48.380" v="253" actId="255"/>
          <ac:spMkLst>
            <pc:docMk/>
            <pc:sldMk cId="1677744757" sldId="260"/>
            <ac:spMk id="3" creationId="{12C9B686-2568-2D82-EAF6-A9B28FE11C23}"/>
          </ac:spMkLst>
        </pc:spChg>
      </pc:sldChg>
      <pc:sldChg chg="modSp add mod">
        <pc:chgData name="Dexter Levick" userId="cfead303-d38c-40a9-9e05-c9b454a5ec9d" providerId="ADAL" clId="{9AE2D9FC-54B4-428D-B630-9A2C54230039}" dt="2022-05-20T11:24:47.004" v="1121" actId="2"/>
        <pc:sldMkLst>
          <pc:docMk/>
          <pc:sldMk cId="2106556608" sldId="262"/>
        </pc:sldMkLst>
        <pc:spChg chg="mod">
          <ac:chgData name="Dexter Levick" userId="cfead303-d38c-40a9-9e05-c9b454a5ec9d" providerId="ADAL" clId="{9AE2D9FC-54B4-428D-B630-9A2C54230039}" dt="2022-05-20T11:24:47.004" v="1121" actId="2"/>
          <ac:spMkLst>
            <pc:docMk/>
            <pc:sldMk cId="2106556608" sldId="262"/>
            <ac:spMk id="3" creationId="{7E18F019-925C-00DB-0839-B4F1BE5EF4E0}"/>
          </ac:spMkLst>
        </pc:spChg>
      </pc:sldChg>
      <pc:sldChg chg="modSp mod">
        <pc:chgData name="Dexter Levick" userId="cfead303-d38c-40a9-9e05-c9b454a5ec9d" providerId="ADAL" clId="{9AE2D9FC-54B4-428D-B630-9A2C54230039}" dt="2022-05-19T17:43:55.603" v="160" actId="20577"/>
        <pc:sldMkLst>
          <pc:docMk/>
          <pc:sldMk cId="3500402011" sldId="263"/>
        </pc:sldMkLst>
        <pc:spChg chg="mod">
          <ac:chgData name="Dexter Levick" userId="cfead303-d38c-40a9-9e05-c9b454a5ec9d" providerId="ADAL" clId="{9AE2D9FC-54B4-428D-B630-9A2C54230039}" dt="2022-05-19T17:43:55.603" v="160" actId="20577"/>
          <ac:spMkLst>
            <pc:docMk/>
            <pc:sldMk cId="3500402011" sldId="263"/>
            <ac:spMk id="3" creationId="{F2AF794A-A653-4D58-9187-DF90CB19BDA8}"/>
          </ac:spMkLst>
        </pc:spChg>
      </pc:sldChg>
      <pc:sldChg chg="modSp mod">
        <pc:chgData name="Dexter Levick" userId="cfead303-d38c-40a9-9e05-c9b454a5ec9d" providerId="ADAL" clId="{9AE2D9FC-54B4-428D-B630-9A2C54230039}" dt="2022-05-20T11:31:53.529" v="1134" actId="20577"/>
        <pc:sldMkLst>
          <pc:docMk/>
          <pc:sldMk cId="2963334391" sldId="273"/>
        </pc:sldMkLst>
        <pc:spChg chg="mod">
          <ac:chgData name="Dexter Levick" userId="cfead303-d38c-40a9-9e05-c9b454a5ec9d" providerId="ADAL" clId="{9AE2D9FC-54B4-428D-B630-9A2C54230039}" dt="2022-05-20T09:12:47.128" v="465" actId="20577"/>
          <ac:spMkLst>
            <pc:docMk/>
            <pc:sldMk cId="2963334391" sldId="273"/>
            <ac:spMk id="2" creationId="{C4ACEAB2-3BE6-4ECE-882E-D28872F00D27}"/>
          </ac:spMkLst>
        </pc:spChg>
        <pc:spChg chg="mod">
          <ac:chgData name="Dexter Levick" userId="cfead303-d38c-40a9-9e05-c9b454a5ec9d" providerId="ADAL" clId="{9AE2D9FC-54B4-428D-B630-9A2C54230039}" dt="2022-05-20T11:31:53.529" v="1134" actId="20577"/>
          <ac:spMkLst>
            <pc:docMk/>
            <pc:sldMk cId="2963334391" sldId="273"/>
            <ac:spMk id="3" creationId="{94864C9D-1187-4A4B-AB54-EC117231882E}"/>
          </ac:spMkLst>
        </pc:spChg>
      </pc:sldChg>
      <pc:sldChg chg="modSp mod">
        <pc:chgData name="Dexter Levick" userId="cfead303-d38c-40a9-9e05-c9b454a5ec9d" providerId="ADAL" clId="{9AE2D9FC-54B4-428D-B630-9A2C54230039}" dt="2022-05-20T13:37:52.675" v="1306" actId="5793"/>
        <pc:sldMkLst>
          <pc:docMk/>
          <pc:sldMk cId="4140400971" sldId="274"/>
        </pc:sldMkLst>
        <pc:spChg chg="mod">
          <ac:chgData name="Dexter Levick" userId="cfead303-d38c-40a9-9e05-c9b454a5ec9d" providerId="ADAL" clId="{9AE2D9FC-54B4-428D-B630-9A2C54230039}" dt="2022-05-20T09:17:14.014" v="474" actId="27636"/>
          <ac:spMkLst>
            <pc:docMk/>
            <pc:sldMk cId="4140400971" sldId="274"/>
            <ac:spMk id="2" creationId="{C4ACEAB2-3BE6-4ECE-882E-D28872F00D27}"/>
          </ac:spMkLst>
        </pc:spChg>
        <pc:spChg chg="mod">
          <ac:chgData name="Dexter Levick" userId="cfead303-d38c-40a9-9e05-c9b454a5ec9d" providerId="ADAL" clId="{9AE2D9FC-54B4-428D-B630-9A2C54230039}" dt="2022-05-20T13:37:52.675" v="1306" actId="5793"/>
          <ac:spMkLst>
            <pc:docMk/>
            <pc:sldMk cId="4140400971" sldId="274"/>
            <ac:spMk id="3" creationId="{94864C9D-1187-4A4B-AB54-EC117231882E}"/>
          </ac:spMkLst>
        </pc:spChg>
      </pc:sldChg>
      <pc:sldChg chg="modSp mod">
        <pc:chgData name="Dexter Levick" userId="cfead303-d38c-40a9-9e05-c9b454a5ec9d" providerId="ADAL" clId="{9AE2D9FC-54B4-428D-B630-9A2C54230039}" dt="2022-05-20T11:24:59.372" v="1126" actId="2"/>
        <pc:sldMkLst>
          <pc:docMk/>
          <pc:sldMk cId="2369565718" sldId="275"/>
        </pc:sldMkLst>
        <pc:spChg chg="mod">
          <ac:chgData name="Dexter Levick" userId="cfead303-d38c-40a9-9e05-c9b454a5ec9d" providerId="ADAL" clId="{9AE2D9FC-54B4-428D-B630-9A2C54230039}" dt="2022-05-20T09:17:48.591" v="479" actId="27636"/>
          <ac:spMkLst>
            <pc:docMk/>
            <pc:sldMk cId="2369565718" sldId="275"/>
            <ac:spMk id="2" creationId="{C4ACEAB2-3BE6-4ECE-882E-D28872F00D27}"/>
          </ac:spMkLst>
        </pc:spChg>
        <pc:spChg chg="mod">
          <ac:chgData name="Dexter Levick" userId="cfead303-d38c-40a9-9e05-c9b454a5ec9d" providerId="ADAL" clId="{9AE2D9FC-54B4-428D-B630-9A2C54230039}" dt="2022-05-20T11:24:59.372" v="1126" actId="2"/>
          <ac:spMkLst>
            <pc:docMk/>
            <pc:sldMk cId="2369565718" sldId="275"/>
            <ac:spMk id="3" creationId="{94864C9D-1187-4A4B-AB54-EC117231882E}"/>
          </ac:spMkLst>
        </pc:spChg>
      </pc:sldChg>
      <pc:sldChg chg="modSp mod">
        <pc:chgData name="Dexter Levick" userId="cfead303-d38c-40a9-9e05-c9b454a5ec9d" providerId="ADAL" clId="{9AE2D9FC-54B4-428D-B630-9A2C54230039}" dt="2022-05-20T11:22:49.802" v="1090" actId="404"/>
        <pc:sldMkLst>
          <pc:docMk/>
          <pc:sldMk cId="2021082296" sldId="276"/>
        </pc:sldMkLst>
        <pc:spChg chg="mod">
          <ac:chgData name="Dexter Levick" userId="cfead303-d38c-40a9-9e05-c9b454a5ec9d" providerId="ADAL" clId="{9AE2D9FC-54B4-428D-B630-9A2C54230039}" dt="2022-05-20T09:20:06.724" v="510" actId="27636"/>
          <ac:spMkLst>
            <pc:docMk/>
            <pc:sldMk cId="2021082296" sldId="276"/>
            <ac:spMk id="2" creationId="{C4ACEAB2-3BE6-4ECE-882E-D28872F00D27}"/>
          </ac:spMkLst>
        </pc:spChg>
        <pc:spChg chg="mod">
          <ac:chgData name="Dexter Levick" userId="cfead303-d38c-40a9-9e05-c9b454a5ec9d" providerId="ADAL" clId="{9AE2D9FC-54B4-428D-B630-9A2C54230039}" dt="2022-05-20T11:22:49.802" v="1090" actId="404"/>
          <ac:spMkLst>
            <pc:docMk/>
            <pc:sldMk cId="2021082296" sldId="276"/>
            <ac:spMk id="3" creationId="{94864C9D-1187-4A4B-AB54-EC117231882E}"/>
          </ac:spMkLst>
        </pc:spChg>
      </pc:sldChg>
      <pc:sldChg chg="modSp mod">
        <pc:chgData name="Dexter Levick" userId="cfead303-d38c-40a9-9e05-c9b454a5ec9d" providerId="ADAL" clId="{9AE2D9FC-54B4-428D-B630-9A2C54230039}" dt="2022-05-20T11:34:07.847" v="1137" actId="20577"/>
        <pc:sldMkLst>
          <pc:docMk/>
          <pc:sldMk cId="384645124" sldId="277"/>
        </pc:sldMkLst>
        <pc:spChg chg="mod">
          <ac:chgData name="Dexter Levick" userId="cfead303-d38c-40a9-9e05-c9b454a5ec9d" providerId="ADAL" clId="{9AE2D9FC-54B4-428D-B630-9A2C54230039}" dt="2022-05-20T09:20:27.124" v="514" actId="27636"/>
          <ac:spMkLst>
            <pc:docMk/>
            <pc:sldMk cId="384645124" sldId="277"/>
            <ac:spMk id="2" creationId="{C4ACEAB2-3BE6-4ECE-882E-D28872F00D27}"/>
          </ac:spMkLst>
        </pc:spChg>
        <pc:spChg chg="mod">
          <ac:chgData name="Dexter Levick" userId="cfead303-d38c-40a9-9e05-c9b454a5ec9d" providerId="ADAL" clId="{9AE2D9FC-54B4-428D-B630-9A2C54230039}" dt="2022-05-20T11:34:07.847" v="1137" actId="20577"/>
          <ac:spMkLst>
            <pc:docMk/>
            <pc:sldMk cId="384645124" sldId="277"/>
            <ac:spMk id="3" creationId="{94864C9D-1187-4A4B-AB54-EC117231882E}"/>
          </ac:spMkLst>
        </pc:spChg>
      </pc:sldChg>
      <pc:sldChg chg="modSp mod">
        <pc:chgData name="Dexter Levick" userId="cfead303-d38c-40a9-9e05-c9b454a5ec9d" providerId="ADAL" clId="{9AE2D9FC-54B4-428D-B630-9A2C54230039}" dt="2022-05-20T11:35:20.761" v="1167" actId="20577"/>
        <pc:sldMkLst>
          <pc:docMk/>
          <pc:sldMk cId="1115866447" sldId="278"/>
        </pc:sldMkLst>
        <pc:spChg chg="mod">
          <ac:chgData name="Dexter Levick" userId="cfead303-d38c-40a9-9e05-c9b454a5ec9d" providerId="ADAL" clId="{9AE2D9FC-54B4-428D-B630-9A2C54230039}" dt="2022-05-20T09:24:39.648" v="552" actId="27636"/>
          <ac:spMkLst>
            <pc:docMk/>
            <pc:sldMk cId="1115866447" sldId="278"/>
            <ac:spMk id="2" creationId="{C4ACEAB2-3BE6-4ECE-882E-D28872F00D27}"/>
          </ac:spMkLst>
        </pc:spChg>
        <pc:spChg chg="mod">
          <ac:chgData name="Dexter Levick" userId="cfead303-d38c-40a9-9e05-c9b454a5ec9d" providerId="ADAL" clId="{9AE2D9FC-54B4-428D-B630-9A2C54230039}" dt="2022-05-20T11:35:20.761" v="1167" actId="20577"/>
          <ac:spMkLst>
            <pc:docMk/>
            <pc:sldMk cId="1115866447" sldId="278"/>
            <ac:spMk id="3" creationId="{94864C9D-1187-4A4B-AB54-EC117231882E}"/>
          </ac:spMkLst>
        </pc:spChg>
      </pc:sldChg>
      <pc:sldChg chg="modSp mod">
        <pc:chgData name="Dexter Levick" userId="cfead303-d38c-40a9-9e05-c9b454a5ec9d" providerId="ADAL" clId="{9AE2D9FC-54B4-428D-B630-9A2C54230039}" dt="2022-05-19T17:44:51.644" v="161" actId="20577"/>
        <pc:sldMkLst>
          <pc:docMk/>
          <pc:sldMk cId="679703342" sldId="279"/>
        </pc:sldMkLst>
        <pc:spChg chg="mod">
          <ac:chgData name="Dexter Levick" userId="cfead303-d38c-40a9-9e05-c9b454a5ec9d" providerId="ADAL" clId="{9AE2D9FC-54B4-428D-B630-9A2C54230039}" dt="2022-05-19T17:44:51.644" v="161" actId="20577"/>
          <ac:spMkLst>
            <pc:docMk/>
            <pc:sldMk cId="679703342" sldId="279"/>
            <ac:spMk id="3" creationId="{5E3BC8CB-7298-4378-9C7B-259CD97B2A6D}"/>
          </ac:spMkLst>
        </pc:spChg>
      </pc:sldChg>
      <pc:sldChg chg="modSp mod">
        <pc:chgData name="Dexter Levick" userId="cfead303-d38c-40a9-9e05-c9b454a5ec9d" providerId="ADAL" clId="{9AE2D9FC-54B4-428D-B630-9A2C54230039}" dt="2022-05-20T09:06:08.467" v="355" actId="20577"/>
        <pc:sldMkLst>
          <pc:docMk/>
          <pc:sldMk cId="136704172" sldId="305"/>
        </pc:sldMkLst>
        <pc:spChg chg="mod">
          <ac:chgData name="Dexter Levick" userId="cfead303-d38c-40a9-9e05-c9b454a5ec9d" providerId="ADAL" clId="{9AE2D9FC-54B4-428D-B630-9A2C54230039}" dt="2022-05-20T09:06:08.467" v="355" actId="20577"/>
          <ac:spMkLst>
            <pc:docMk/>
            <pc:sldMk cId="136704172" sldId="305"/>
            <ac:spMk id="18" creationId="{C30B065E-6D3F-49AF-9284-962DE7739102}"/>
          </ac:spMkLst>
        </pc:spChg>
      </pc:sldChg>
      <pc:sldChg chg="modSp mod">
        <pc:chgData name="Dexter Levick" userId="cfead303-d38c-40a9-9e05-c9b454a5ec9d" providerId="ADAL" clId="{9AE2D9FC-54B4-428D-B630-9A2C54230039}" dt="2022-05-20T08:52:00.406" v="234" actId="20577"/>
        <pc:sldMkLst>
          <pc:docMk/>
          <pc:sldMk cId="2659660840" sldId="322"/>
        </pc:sldMkLst>
        <pc:spChg chg="mod">
          <ac:chgData name="Dexter Levick" userId="cfead303-d38c-40a9-9e05-c9b454a5ec9d" providerId="ADAL" clId="{9AE2D9FC-54B4-428D-B630-9A2C54230039}" dt="2022-05-20T08:52:00.406" v="234" actId="20577"/>
          <ac:spMkLst>
            <pc:docMk/>
            <pc:sldMk cId="2659660840" sldId="322"/>
            <ac:spMk id="3" creationId="{BEECC9EC-FCF2-4D82-BEAF-843D5AE62477}"/>
          </ac:spMkLst>
        </pc:spChg>
      </pc:sldChg>
      <pc:sldChg chg="modSp mod">
        <pc:chgData name="Dexter Levick" userId="cfead303-d38c-40a9-9e05-c9b454a5ec9d" providerId="ADAL" clId="{9AE2D9FC-54B4-428D-B630-9A2C54230039}" dt="2022-05-20T11:24:45.049" v="1120" actId="2"/>
        <pc:sldMkLst>
          <pc:docMk/>
          <pc:sldMk cId="2807999838" sldId="325"/>
        </pc:sldMkLst>
        <pc:spChg chg="mod">
          <ac:chgData name="Dexter Levick" userId="cfead303-d38c-40a9-9e05-c9b454a5ec9d" providerId="ADAL" clId="{9AE2D9FC-54B4-428D-B630-9A2C54230039}" dt="2022-05-20T11:24:45.049" v="1120" actId="2"/>
          <ac:spMkLst>
            <pc:docMk/>
            <pc:sldMk cId="2807999838" sldId="325"/>
            <ac:spMk id="3" creationId="{DAC7F12F-1D5A-4D76-A913-3706407B6BC1}"/>
          </ac:spMkLst>
        </pc:spChg>
      </pc:sldChg>
      <pc:sldChg chg="modSp mod">
        <pc:chgData name="Dexter Levick" userId="cfead303-d38c-40a9-9e05-c9b454a5ec9d" providerId="ADAL" clId="{9AE2D9FC-54B4-428D-B630-9A2C54230039}" dt="2022-05-19T17:35:55.129" v="58" actId="1076"/>
        <pc:sldMkLst>
          <pc:docMk/>
          <pc:sldMk cId="3018838771" sldId="326"/>
        </pc:sldMkLst>
        <pc:spChg chg="mod">
          <ac:chgData name="Dexter Levick" userId="cfead303-d38c-40a9-9e05-c9b454a5ec9d" providerId="ADAL" clId="{9AE2D9FC-54B4-428D-B630-9A2C54230039}" dt="2022-05-19T17:35:55.129" v="58" actId="1076"/>
          <ac:spMkLst>
            <pc:docMk/>
            <pc:sldMk cId="3018838771" sldId="326"/>
            <ac:spMk id="14" creationId="{71FA8333-DFFE-B5D5-7918-CACBDE197835}"/>
          </ac:spMkLst>
        </pc:spChg>
        <pc:spChg chg="mod">
          <ac:chgData name="Dexter Levick" userId="cfead303-d38c-40a9-9e05-c9b454a5ec9d" providerId="ADAL" clId="{9AE2D9FC-54B4-428D-B630-9A2C54230039}" dt="2022-05-19T17:35:55.129" v="58" actId="1076"/>
          <ac:spMkLst>
            <pc:docMk/>
            <pc:sldMk cId="3018838771" sldId="326"/>
            <ac:spMk id="19" creationId="{7E6A3DD4-1C0A-4C23-E2BB-97B1D631601D}"/>
          </ac:spMkLst>
        </pc:spChg>
        <pc:spChg chg="mod">
          <ac:chgData name="Dexter Levick" userId="cfead303-d38c-40a9-9e05-c9b454a5ec9d" providerId="ADAL" clId="{9AE2D9FC-54B4-428D-B630-9A2C54230039}" dt="2022-05-19T17:35:55.129" v="58" actId="1076"/>
          <ac:spMkLst>
            <pc:docMk/>
            <pc:sldMk cId="3018838771" sldId="326"/>
            <ac:spMk id="20" creationId="{B3D33C20-3CFB-1841-4C45-DC2437C52848}"/>
          </ac:spMkLst>
        </pc:spChg>
        <pc:picChg chg="mod">
          <ac:chgData name="Dexter Levick" userId="cfead303-d38c-40a9-9e05-c9b454a5ec9d" providerId="ADAL" clId="{9AE2D9FC-54B4-428D-B630-9A2C54230039}" dt="2022-05-19T17:35:55.129" v="58" actId="1076"/>
          <ac:picMkLst>
            <pc:docMk/>
            <pc:sldMk cId="3018838771" sldId="326"/>
            <ac:picMk id="16" creationId="{26EF7F92-7DAA-5149-49C9-4FFF5D774FA5}"/>
          </ac:picMkLst>
        </pc:picChg>
        <pc:picChg chg="mod">
          <ac:chgData name="Dexter Levick" userId="cfead303-d38c-40a9-9e05-c9b454a5ec9d" providerId="ADAL" clId="{9AE2D9FC-54B4-428D-B630-9A2C54230039}" dt="2022-05-19T17:35:55.129" v="58" actId="1076"/>
          <ac:picMkLst>
            <pc:docMk/>
            <pc:sldMk cId="3018838771" sldId="326"/>
            <ac:picMk id="18" creationId="{B9A6813F-63EA-F0BB-93AC-AF3105809F89}"/>
          </ac:picMkLst>
        </pc:picChg>
      </pc:sldChg>
      <pc:sldChg chg="modSp mod">
        <pc:chgData name="Dexter Levick" userId="cfead303-d38c-40a9-9e05-c9b454a5ec9d" providerId="ADAL" clId="{9AE2D9FC-54B4-428D-B630-9A2C54230039}" dt="2022-05-19T17:40:54.075" v="153" actId="20577"/>
        <pc:sldMkLst>
          <pc:docMk/>
          <pc:sldMk cId="3738131294" sldId="327"/>
        </pc:sldMkLst>
        <pc:spChg chg="mod">
          <ac:chgData name="Dexter Levick" userId="cfead303-d38c-40a9-9e05-c9b454a5ec9d" providerId="ADAL" clId="{9AE2D9FC-54B4-428D-B630-9A2C54230039}" dt="2022-05-19T17:40:54.075" v="153" actId="20577"/>
          <ac:spMkLst>
            <pc:docMk/>
            <pc:sldMk cId="3738131294" sldId="327"/>
            <ac:spMk id="5" creationId="{9BF647F1-38CB-47C7-9EC2-D2FD34CEEE61}"/>
          </ac:spMkLst>
        </pc:spChg>
        <pc:spChg chg="mod">
          <ac:chgData name="Dexter Levick" userId="cfead303-d38c-40a9-9e05-c9b454a5ec9d" providerId="ADAL" clId="{9AE2D9FC-54B4-428D-B630-9A2C54230039}" dt="2022-05-19T17:40:12.651" v="124" actId="1076"/>
          <ac:spMkLst>
            <pc:docMk/>
            <pc:sldMk cId="3738131294" sldId="327"/>
            <ac:spMk id="11" creationId="{5C183929-F342-8DA9-BA8C-258BEDEED19C}"/>
          </ac:spMkLst>
        </pc:spChg>
        <pc:spChg chg="mod">
          <ac:chgData name="Dexter Levick" userId="cfead303-d38c-40a9-9e05-c9b454a5ec9d" providerId="ADAL" clId="{9AE2D9FC-54B4-428D-B630-9A2C54230039}" dt="2022-05-19T17:40:24.413" v="151" actId="20577"/>
          <ac:spMkLst>
            <pc:docMk/>
            <pc:sldMk cId="3738131294" sldId="327"/>
            <ac:spMk id="13" creationId="{86EB75A1-7190-479E-CCFE-B8468FBEE04E}"/>
          </ac:spMkLst>
        </pc:spChg>
        <pc:picChg chg="mod">
          <ac:chgData name="Dexter Levick" userId="cfead303-d38c-40a9-9e05-c9b454a5ec9d" providerId="ADAL" clId="{9AE2D9FC-54B4-428D-B630-9A2C54230039}" dt="2022-05-19T17:38:00.908" v="92" actId="1076"/>
          <ac:picMkLst>
            <pc:docMk/>
            <pc:sldMk cId="3738131294" sldId="327"/>
            <ac:picMk id="6" creationId="{7F67A436-585C-82B4-7068-81B28ADA54D8}"/>
          </ac:picMkLst>
        </pc:picChg>
        <pc:picChg chg="mod">
          <ac:chgData name="Dexter Levick" userId="cfead303-d38c-40a9-9e05-c9b454a5ec9d" providerId="ADAL" clId="{9AE2D9FC-54B4-428D-B630-9A2C54230039}" dt="2022-05-19T17:39:12.643" v="100" actId="1076"/>
          <ac:picMkLst>
            <pc:docMk/>
            <pc:sldMk cId="3738131294" sldId="327"/>
            <ac:picMk id="9" creationId="{F8934BB5-6927-1225-0695-973CAC1062D3}"/>
          </ac:picMkLst>
        </pc:picChg>
      </pc:sldChg>
      <pc:sldChg chg="del">
        <pc:chgData name="Dexter Levick" userId="cfead303-d38c-40a9-9e05-c9b454a5ec9d" providerId="ADAL" clId="{9AE2D9FC-54B4-428D-B630-9A2C54230039}" dt="2022-05-20T08:57:08.581" v="235" actId="47"/>
        <pc:sldMkLst>
          <pc:docMk/>
          <pc:sldMk cId="4077493864" sldId="328"/>
        </pc:sldMkLst>
      </pc:sldChg>
      <pc:sldChg chg="modSp mod">
        <pc:chgData name="Dexter Levick" userId="cfead303-d38c-40a9-9e05-c9b454a5ec9d" providerId="ADAL" clId="{9AE2D9FC-54B4-428D-B630-9A2C54230039}" dt="2022-05-20T09:02:08.729" v="254" actId="113"/>
        <pc:sldMkLst>
          <pc:docMk/>
          <pc:sldMk cId="3395529015" sldId="329"/>
        </pc:sldMkLst>
        <pc:spChg chg="mod">
          <ac:chgData name="Dexter Levick" userId="cfead303-d38c-40a9-9e05-c9b454a5ec9d" providerId="ADAL" clId="{9AE2D9FC-54B4-428D-B630-9A2C54230039}" dt="2022-05-20T09:02:08.729" v="254" actId="113"/>
          <ac:spMkLst>
            <pc:docMk/>
            <pc:sldMk cId="3395529015" sldId="329"/>
            <ac:spMk id="5" creationId="{9BF647F1-38CB-47C7-9EC2-D2FD34CEEE61}"/>
          </ac:spMkLst>
        </pc:spChg>
      </pc:sldChg>
      <pc:sldChg chg="modSp mod">
        <pc:chgData name="Dexter Levick" userId="cfead303-d38c-40a9-9e05-c9b454a5ec9d" providerId="ADAL" clId="{9AE2D9FC-54B4-428D-B630-9A2C54230039}" dt="2022-05-20T08:49:27.878" v="232" actId="20577"/>
        <pc:sldMkLst>
          <pc:docMk/>
          <pc:sldMk cId="563067344" sldId="332"/>
        </pc:sldMkLst>
        <pc:spChg chg="mod">
          <ac:chgData name="Dexter Levick" userId="cfead303-d38c-40a9-9e05-c9b454a5ec9d" providerId="ADAL" clId="{9AE2D9FC-54B4-428D-B630-9A2C54230039}" dt="2022-05-20T08:49:27.878" v="232" actId="20577"/>
          <ac:spMkLst>
            <pc:docMk/>
            <pc:sldMk cId="563067344" sldId="332"/>
            <ac:spMk id="3" creationId="{BEECC9EC-FCF2-4D82-BEAF-843D5AE62477}"/>
          </ac:spMkLst>
        </pc:spChg>
      </pc:sldChg>
      <pc:sldChg chg="modSp mod">
        <pc:chgData name="Dexter Levick" userId="cfead303-d38c-40a9-9e05-c9b454a5ec9d" providerId="ADAL" clId="{9AE2D9FC-54B4-428D-B630-9A2C54230039}" dt="2022-05-20T11:43:06.806" v="1231" actId="1076"/>
        <pc:sldMkLst>
          <pc:docMk/>
          <pc:sldMk cId="135437750" sldId="334"/>
        </pc:sldMkLst>
        <pc:spChg chg="mod">
          <ac:chgData name="Dexter Levick" userId="cfead303-d38c-40a9-9e05-c9b454a5ec9d" providerId="ADAL" clId="{9AE2D9FC-54B4-428D-B630-9A2C54230039}" dt="2022-05-20T11:24:30.555" v="1119" actId="20577"/>
          <ac:spMkLst>
            <pc:docMk/>
            <pc:sldMk cId="135437750" sldId="334"/>
            <ac:spMk id="2" creationId="{FE43EB98-63D0-4376-AA2E-D44C68CE2583}"/>
          </ac:spMkLst>
        </pc:spChg>
        <pc:spChg chg="mod">
          <ac:chgData name="Dexter Levick" userId="cfead303-d38c-40a9-9e05-c9b454a5ec9d" providerId="ADAL" clId="{9AE2D9FC-54B4-428D-B630-9A2C54230039}" dt="2022-05-20T11:43:06.806" v="1231" actId="1076"/>
          <ac:spMkLst>
            <pc:docMk/>
            <pc:sldMk cId="135437750" sldId="334"/>
            <ac:spMk id="3" creationId="{F2AF794A-A653-4D58-9187-DF90CB19BDA8}"/>
          </ac:spMkLst>
        </pc:spChg>
      </pc:sldChg>
      <pc:sldChg chg="modSp add mod">
        <pc:chgData name="Dexter Levick" userId="cfead303-d38c-40a9-9e05-c9b454a5ec9d" providerId="ADAL" clId="{9AE2D9FC-54B4-428D-B630-9A2C54230039}" dt="2022-05-20T08:57:58.078" v="237" actId="113"/>
        <pc:sldMkLst>
          <pc:docMk/>
          <pc:sldMk cId="1584419587" sldId="335"/>
        </pc:sldMkLst>
        <pc:spChg chg="mod">
          <ac:chgData name="Dexter Levick" userId="cfead303-d38c-40a9-9e05-c9b454a5ec9d" providerId="ADAL" clId="{9AE2D9FC-54B4-428D-B630-9A2C54230039}" dt="2022-05-20T08:57:58.078" v="237" actId="113"/>
          <ac:spMkLst>
            <pc:docMk/>
            <pc:sldMk cId="1584419587" sldId="335"/>
            <ac:spMk id="5" creationId="{4155AF48-89AA-4413-87CD-4865A9A592CB}"/>
          </ac:spMkLst>
        </pc:spChg>
      </pc:sldChg>
      <pc:sldChg chg="del">
        <pc:chgData name="Dexter Levick" userId="cfead303-d38c-40a9-9e05-c9b454a5ec9d" providerId="ADAL" clId="{9AE2D9FC-54B4-428D-B630-9A2C54230039}" dt="2022-05-20T08:57:08.581" v="235" actId="47"/>
        <pc:sldMkLst>
          <pc:docMk/>
          <pc:sldMk cId="4079102242" sldId="335"/>
        </pc:sldMkLst>
      </pc:sldChg>
      <pc:sldChg chg="modSp add mod">
        <pc:chgData name="Dexter Levick" userId="cfead303-d38c-40a9-9e05-c9b454a5ec9d" providerId="ADAL" clId="{9AE2D9FC-54B4-428D-B630-9A2C54230039}" dt="2022-05-20T08:58:08.526" v="238" actId="113"/>
        <pc:sldMkLst>
          <pc:docMk/>
          <pc:sldMk cId="201385657" sldId="336"/>
        </pc:sldMkLst>
        <pc:spChg chg="mod">
          <ac:chgData name="Dexter Levick" userId="cfead303-d38c-40a9-9e05-c9b454a5ec9d" providerId="ADAL" clId="{9AE2D9FC-54B4-428D-B630-9A2C54230039}" dt="2022-05-20T08:58:08.526" v="238" actId="113"/>
          <ac:spMkLst>
            <pc:docMk/>
            <pc:sldMk cId="201385657" sldId="336"/>
            <ac:spMk id="3" creationId="{5AD585D4-B9AA-07D0-1382-4EEE5E4713B7}"/>
          </ac:spMkLst>
        </pc:spChg>
      </pc:sldChg>
      <pc:sldChg chg="del">
        <pc:chgData name="Dexter Levick" userId="cfead303-d38c-40a9-9e05-c9b454a5ec9d" providerId="ADAL" clId="{9AE2D9FC-54B4-428D-B630-9A2C54230039}" dt="2022-05-20T08:57:08.581" v="235" actId="47"/>
        <pc:sldMkLst>
          <pc:docMk/>
          <pc:sldMk cId="3654007386" sldId="336"/>
        </pc:sldMkLst>
      </pc:sldChg>
      <pc:sldChg chg="del">
        <pc:chgData name="Dexter Levick" userId="cfead303-d38c-40a9-9e05-c9b454a5ec9d" providerId="ADAL" clId="{9AE2D9FC-54B4-428D-B630-9A2C54230039}" dt="2022-05-20T08:57:08.581" v="235" actId="47"/>
        <pc:sldMkLst>
          <pc:docMk/>
          <pc:sldMk cId="2954218788" sldId="337"/>
        </pc:sldMkLst>
      </pc:sldChg>
      <pc:sldChg chg="add">
        <pc:chgData name="Dexter Levick" userId="cfead303-d38c-40a9-9e05-c9b454a5ec9d" providerId="ADAL" clId="{9AE2D9FC-54B4-428D-B630-9A2C54230039}" dt="2022-05-20T08:57:33.927" v="236"/>
        <pc:sldMkLst>
          <pc:docMk/>
          <pc:sldMk cId="3136739494" sldId="3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20/05/2022</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EAD80-622A-4F92-9B6C-842AB117DF18}" type="datetimeFigureOut">
              <a:rPr lang="en-GB" smtClean="0"/>
              <a:t>20/05/2022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8678B-E265-4C8E-8A4B-E3DE21941802}" type="slidenum">
              <a:rPr lang="en-GB" smtClean="0"/>
              <a:t>‹#›</a:t>
            </a:fld>
            <a:endParaRPr lang="en-GB" dirty="0"/>
          </a:p>
        </p:txBody>
      </p:sp>
    </p:spTree>
    <p:extLst>
      <p:ext uri="{BB962C8B-B14F-4D97-AF65-F5344CB8AC3E}">
        <p14:creationId xmlns:p14="http://schemas.microsoft.com/office/powerpoint/2010/main" val="2848715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a:t>
            </a:r>
          </a:p>
        </p:txBody>
      </p:sp>
      <p:sp>
        <p:nvSpPr>
          <p:cNvPr id="4" name="Slide Number Placeholder 3"/>
          <p:cNvSpPr>
            <a:spLocks noGrp="1"/>
          </p:cNvSpPr>
          <p:nvPr>
            <p:ph type="sldNum" sz="quarter" idx="5"/>
          </p:nvPr>
        </p:nvSpPr>
        <p:spPr/>
        <p:txBody>
          <a:bodyPr/>
          <a:lstStyle/>
          <a:p>
            <a:fld id="{9E08678B-E265-4C8E-8A4B-E3DE21941802}" type="slidenum">
              <a:rPr lang="en-GB" smtClean="0"/>
              <a:t>8</a:t>
            </a:fld>
            <a:endParaRPr lang="en-GB" dirty="0"/>
          </a:p>
        </p:txBody>
      </p:sp>
    </p:spTree>
    <p:extLst>
      <p:ext uri="{BB962C8B-B14F-4D97-AF65-F5344CB8AC3E}">
        <p14:creationId xmlns:p14="http://schemas.microsoft.com/office/powerpoint/2010/main" val="241847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source</a:t>
            </a:r>
          </a:p>
        </p:txBody>
      </p:sp>
      <p:sp>
        <p:nvSpPr>
          <p:cNvPr id="4" name="Slide Number Placeholder 3"/>
          <p:cNvSpPr>
            <a:spLocks noGrp="1"/>
          </p:cNvSpPr>
          <p:nvPr>
            <p:ph type="sldNum" sz="quarter" idx="5"/>
          </p:nvPr>
        </p:nvSpPr>
        <p:spPr/>
        <p:txBody>
          <a:bodyPr/>
          <a:lstStyle/>
          <a:p>
            <a:fld id="{9E08678B-E265-4C8E-8A4B-E3DE21941802}" type="slidenum">
              <a:rPr lang="en-GB" smtClean="0"/>
              <a:t>9</a:t>
            </a:fld>
            <a:endParaRPr lang="en-GB" dirty="0"/>
          </a:p>
        </p:txBody>
      </p:sp>
    </p:spTree>
    <p:extLst>
      <p:ext uri="{BB962C8B-B14F-4D97-AF65-F5344CB8AC3E}">
        <p14:creationId xmlns:p14="http://schemas.microsoft.com/office/powerpoint/2010/main" val="2869608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hyperlink" Target="https://www.newstatesman.com/chart-of-the-day/2022/04/how-the-cost-of-living-crisis-is-hitting-consumer-spend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april2022#main-points"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ternationalairportreview.com/news/176695/heathrow-records-strong-april-2022/"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businessmag.co.uk/property/biggest-office-deal-at-landmark-bracknell-building/"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www.linkedin.com/company/segro-plc/"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businessmag.co.uk/professional-services/ey-moves-to-new-hybrid-first-offices-in-reading/"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wokingham.today/newbury-building-society-scoops-national-award-for-third-year-in-a-row/"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insidermedia.com/news/south-east/myworkspot-signs-maidenhead-deal"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https://www.westberks.gov.uk/article/39804/Novuna-make-last-space-at-4-The-Sector-their-UK-HQ"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hyperlink" Target="https://www.imf.org/en/Publications/WEO/Issues/2022/04/19/world-economic-outlook-april-202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home.kpmg/uk/en/home/media/press-releases/2022/04/uk-economy-feels-the-squeeze-while-geopolitical-uncertainty-lowe.html"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s://www.theguardian.com/business/2022/may/18/uk-inflation-soars-to-highest-level-in-more-than-40-years"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April 2022</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lstStyle/>
          <a:p>
            <a:r>
              <a:rPr lang="en-GB" dirty="0"/>
              <a:t>UK Economy 3</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376187" y="1447206"/>
            <a:ext cx="5985635" cy="963343"/>
          </a:xfrm>
        </p:spPr>
        <p:txBody>
          <a:bodyPr>
            <a:noAutofit/>
          </a:bodyPr>
          <a:lstStyle/>
          <a:p>
            <a:pPr fontAlgn="base"/>
            <a:r>
              <a:rPr lang="en-US" sz="1600" b="0" i="0" dirty="0">
                <a:solidFill>
                  <a:srgbClr val="2D2D2D"/>
                </a:solidFill>
                <a:effectLst/>
              </a:rPr>
              <a:t>The</a:t>
            </a:r>
            <a:r>
              <a:rPr lang="en-GB" sz="1600" b="0" i="0" dirty="0">
                <a:solidFill>
                  <a:srgbClr val="2D2D2D"/>
                </a:solidFill>
                <a:effectLst/>
              </a:rPr>
              <a:t> cost-of-living crisis is forcing households to cut back on spending to cope with price rises in food and fuel. Inflation is at the highest rate for 40 years, while the current fall in real wages is set to continue until late 2023.</a:t>
            </a:r>
          </a:p>
        </p:txBody>
      </p:sp>
      <p:pic>
        <p:nvPicPr>
          <p:cNvPr id="6" name="Picture 5" descr="Chart, line chart&#10;&#10;Description automatically generated">
            <a:extLst>
              <a:ext uri="{FF2B5EF4-FFF2-40B4-BE49-F238E27FC236}">
                <a16:creationId xmlns:a16="http://schemas.microsoft.com/office/drawing/2014/main" id="{7F67A436-585C-82B4-7068-81B28ADA5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87" y="2622934"/>
            <a:ext cx="5866448" cy="4235066"/>
          </a:xfrm>
          <a:prstGeom prst="rect">
            <a:avLst/>
          </a:prstGeom>
        </p:spPr>
      </p:pic>
      <p:pic>
        <p:nvPicPr>
          <p:cNvPr id="9" name="Picture 8">
            <a:extLst>
              <a:ext uri="{FF2B5EF4-FFF2-40B4-BE49-F238E27FC236}">
                <a16:creationId xmlns:a16="http://schemas.microsoft.com/office/drawing/2014/main" id="{F8934BB5-6927-1225-0695-973CAC1062D3}"/>
              </a:ext>
            </a:extLst>
          </p:cNvPr>
          <p:cNvPicPr>
            <a:picLocks noChangeAspect="1"/>
          </p:cNvPicPr>
          <p:nvPr/>
        </p:nvPicPr>
        <p:blipFill>
          <a:blip r:embed="rId3"/>
          <a:stretch>
            <a:fillRect/>
          </a:stretch>
        </p:blipFill>
        <p:spPr>
          <a:xfrm>
            <a:off x="6477918" y="1447206"/>
            <a:ext cx="5337895" cy="2737542"/>
          </a:xfrm>
          <a:prstGeom prst="rect">
            <a:avLst/>
          </a:prstGeom>
        </p:spPr>
      </p:pic>
      <p:sp>
        <p:nvSpPr>
          <p:cNvPr id="11" name="TextBox 10">
            <a:extLst>
              <a:ext uri="{FF2B5EF4-FFF2-40B4-BE49-F238E27FC236}">
                <a16:creationId xmlns:a16="http://schemas.microsoft.com/office/drawing/2014/main" id="{5C183929-F342-8DA9-BA8C-258BEDEED19C}"/>
              </a:ext>
            </a:extLst>
          </p:cNvPr>
          <p:cNvSpPr txBox="1"/>
          <p:nvPr/>
        </p:nvSpPr>
        <p:spPr>
          <a:xfrm>
            <a:off x="7037643" y="4442574"/>
            <a:ext cx="4778170" cy="1815882"/>
          </a:xfrm>
          <a:prstGeom prst="rect">
            <a:avLst/>
          </a:prstGeom>
          <a:noFill/>
        </p:spPr>
        <p:txBody>
          <a:bodyPr wrap="square">
            <a:spAutoFit/>
          </a:bodyPr>
          <a:lstStyle/>
          <a:p>
            <a:pPr marL="285750" indent="-285750" fontAlgn="base">
              <a:buFont typeface="Arial" panose="020B0604020202020204" pitchFamily="34" charset="0"/>
              <a:buChar char="•"/>
            </a:pPr>
            <a:r>
              <a:rPr lang="en-GB" sz="1600" b="0" i="0" dirty="0">
                <a:solidFill>
                  <a:srgbClr val="242424"/>
                </a:solidFill>
                <a:effectLst/>
              </a:rPr>
              <a:t>Data from market research firm GfK’s consumer confidence barometer (tracks UK consumers' views of their finances and the economy), revealed the consumer confidence in April fell to its second-lowest level in almost 50 years. The only month sentiment was worse was in July 2008, during the global financial crisis.</a:t>
            </a:r>
            <a:endParaRPr lang="en-US" sz="2400" dirty="0"/>
          </a:p>
        </p:txBody>
      </p:sp>
      <p:sp>
        <p:nvSpPr>
          <p:cNvPr id="13" name="TextBox 12">
            <a:extLst>
              <a:ext uri="{FF2B5EF4-FFF2-40B4-BE49-F238E27FC236}">
                <a16:creationId xmlns:a16="http://schemas.microsoft.com/office/drawing/2014/main" id="{86EB75A1-7190-479E-CCFE-B8468FBEE04E}"/>
              </a:ext>
            </a:extLst>
          </p:cNvPr>
          <p:cNvSpPr txBox="1"/>
          <p:nvPr/>
        </p:nvSpPr>
        <p:spPr>
          <a:xfrm>
            <a:off x="8125414" y="6308209"/>
            <a:ext cx="3690399" cy="369332"/>
          </a:xfrm>
          <a:prstGeom prst="rect">
            <a:avLst/>
          </a:prstGeom>
          <a:noFill/>
        </p:spPr>
        <p:txBody>
          <a:bodyPr wrap="square">
            <a:spAutoFit/>
          </a:bodyPr>
          <a:lstStyle/>
          <a:p>
            <a:pPr marL="0" indent="0" algn="l" fontAlgn="base">
              <a:buNone/>
            </a:pPr>
            <a:r>
              <a:rPr lang="en-US" sz="1800" b="1" dirty="0">
                <a:solidFill>
                  <a:srgbClr val="333333"/>
                </a:solidFill>
                <a:hlinkClick r:id="rId4"/>
              </a:rPr>
              <a:t>Source: </a:t>
            </a:r>
            <a:r>
              <a:rPr lang="en-GB" sz="1800" b="1" dirty="0">
                <a:solidFill>
                  <a:srgbClr val="333333"/>
                </a:solidFill>
                <a:hlinkClick r:id="rId4"/>
              </a:rPr>
              <a:t>New Statesman, April 2022</a:t>
            </a:r>
            <a:endParaRPr lang="en-GB" sz="1800" b="1" dirty="0"/>
          </a:p>
        </p:txBody>
      </p:sp>
    </p:spTree>
    <p:extLst>
      <p:ext uri="{BB962C8B-B14F-4D97-AF65-F5344CB8AC3E}">
        <p14:creationId xmlns:p14="http://schemas.microsoft.com/office/powerpoint/2010/main" val="373813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187C-A10D-5C5B-D070-8A234789CAC7}"/>
              </a:ext>
            </a:extLst>
          </p:cNvPr>
          <p:cNvSpPr>
            <a:spLocks noGrp="1"/>
          </p:cNvSpPr>
          <p:nvPr>
            <p:ph type="title"/>
          </p:nvPr>
        </p:nvSpPr>
        <p:spPr/>
        <p:txBody>
          <a:bodyPr/>
          <a:lstStyle/>
          <a:p>
            <a:r>
              <a:rPr lang="en-GB" dirty="0"/>
              <a:t>Monthly Spotlight: Advantage Britain</a:t>
            </a:r>
          </a:p>
        </p:txBody>
      </p:sp>
      <p:sp>
        <p:nvSpPr>
          <p:cNvPr id="3" name="Content Placeholder 2">
            <a:extLst>
              <a:ext uri="{FF2B5EF4-FFF2-40B4-BE49-F238E27FC236}">
                <a16:creationId xmlns:a16="http://schemas.microsoft.com/office/drawing/2014/main" id="{7E18F019-925C-00DB-0839-B4F1BE5EF4E0}"/>
              </a:ext>
            </a:extLst>
          </p:cNvPr>
          <p:cNvSpPr>
            <a:spLocks noGrp="1"/>
          </p:cNvSpPr>
          <p:nvPr>
            <p:ph idx="1"/>
          </p:nvPr>
        </p:nvSpPr>
        <p:spPr/>
        <p:txBody>
          <a:bodyPr>
            <a:normAutofit/>
          </a:bodyPr>
          <a:lstStyle/>
          <a:p>
            <a:r>
              <a:rPr lang="en-GB" sz="1800" dirty="0">
                <a:latin typeface="Calibri" panose="020F0502020204030204" pitchFamily="34" charset="0"/>
                <a:cs typeface="Calibri" panose="020F0502020204030204" pitchFamily="34" charset="0"/>
              </a:rPr>
              <a:t>Each month, Berkshire’s economic update focuses on a discussion of importance to our economy. </a:t>
            </a:r>
          </a:p>
          <a:p>
            <a:r>
              <a:rPr lang="en-GB" sz="1800" dirty="0">
                <a:latin typeface="Calibri" panose="020F0502020204030204" pitchFamily="34" charset="0"/>
                <a:cs typeface="Calibri" panose="020F0502020204030204" pitchFamily="34" charset="0"/>
              </a:rPr>
              <a:t>This year, we feature ‘Advantage Britain’, a discussion at the Resolution Foundation which took place on 28 April and which considers the UK’s economic strengths, areas of future economic growth and our ability to adapt to new opportunities. </a:t>
            </a:r>
          </a:p>
          <a:p>
            <a:pPr algn="l"/>
            <a:r>
              <a:rPr lang="en-GB" sz="1800" dirty="0">
                <a:latin typeface="Calibri" panose="020F0502020204030204" pitchFamily="34" charset="0"/>
                <a:cs typeface="Calibri" panose="020F0502020204030204" pitchFamily="34" charset="0"/>
              </a:rPr>
              <a:t>Chaired by Lord David Willetts, President of the Resolution Foundation, the discussants were Rupert Harrison, Portfolio Manager at Black Rock, Tera Allas, Director of Research and Economics at McKinsey, and Krishan Shah, Economist at the Resolution Foundation.</a:t>
            </a:r>
          </a:p>
          <a:p>
            <a:pPr algn="l"/>
            <a:r>
              <a:rPr lang="en-GB" sz="1800" dirty="0">
                <a:latin typeface="Calibri" panose="020F0502020204030204" pitchFamily="34" charset="0"/>
                <a:cs typeface="Calibri" panose="020F0502020204030204" pitchFamily="34" charset="0"/>
              </a:rPr>
              <a:t>The key observations from the discussion are contained in the following slides. </a:t>
            </a:r>
          </a:p>
          <a:p>
            <a:endParaRPr lang="en-GB" dirty="0"/>
          </a:p>
        </p:txBody>
      </p:sp>
    </p:spTree>
    <p:extLst>
      <p:ext uri="{BB962C8B-B14F-4D97-AF65-F5344CB8AC3E}">
        <p14:creationId xmlns:p14="http://schemas.microsoft.com/office/powerpoint/2010/main" val="2106556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Monthly Spotlight: Advantage Britain</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lnSpcReduction="10000"/>
          </a:bodyPr>
          <a:lstStyle/>
          <a:p>
            <a:pPr marL="0" indent="0">
              <a:lnSpc>
                <a:spcPct val="107000"/>
              </a:lnSpc>
              <a:spcAft>
                <a:spcPts val="800"/>
              </a:spcAft>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Krishan Shah</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important to avoid the trap of thinking that UK is just a financial services economy, and the route to revitalising is to reindustrialise. We need to think about how the UK’s strengths have changed over time?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UK’s strengths are in services, which were worth $418bn dollars in 2019, amounting to around 45% of total exports. UK is the most heavily weighted towards services among economies of comparative size. The  UK is strong in financial services and pensions, but also in intellectual property, and personal/recreational services, including education and health. We are also strong in several goods categories, including beverages, aircraft, pharmaceuticals and artworks, adding $65bn to UK exports.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Of course, some categories are set to grow in future, including life sciences, net zero and low carbon technologies, so an economic strategy needs to exploit growth opportunities that are adjacent to our current strengths. </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Service sectors tend to benefit from agglomeration effects. This means activity may become concentrated across different parts of the country , possibly reinforcing regional gaps. </a:t>
            </a:r>
          </a:p>
          <a:p>
            <a:endParaRPr lang="en-GB" dirty="0"/>
          </a:p>
        </p:txBody>
      </p:sp>
    </p:spTree>
    <p:extLst>
      <p:ext uri="{BB962C8B-B14F-4D97-AF65-F5344CB8AC3E}">
        <p14:creationId xmlns:p14="http://schemas.microsoft.com/office/powerpoint/2010/main" val="1584419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E429-3814-8082-52A8-DBB8A98F9C48}"/>
              </a:ext>
            </a:extLst>
          </p:cNvPr>
          <p:cNvSpPr>
            <a:spLocks noGrp="1"/>
          </p:cNvSpPr>
          <p:nvPr>
            <p:ph type="title"/>
          </p:nvPr>
        </p:nvSpPr>
        <p:spPr/>
        <p:txBody>
          <a:bodyPr/>
          <a:lstStyle/>
          <a:p>
            <a:r>
              <a:rPr lang="en-GB" dirty="0"/>
              <a:t>Monthly Spotlight: Advantage Britain</a:t>
            </a:r>
          </a:p>
        </p:txBody>
      </p:sp>
      <p:sp>
        <p:nvSpPr>
          <p:cNvPr id="3" name="Content Placeholder 2">
            <a:extLst>
              <a:ext uri="{FF2B5EF4-FFF2-40B4-BE49-F238E27FC236}">
                <a16:creationId xmlns:a16="http://schemas.microsoft.com/office/drawing/2014/main" id="{5AD585D4-B9AA-07D0-1382-4EEE5E4713B7}"/>
              </a:ext>
            </a:extLst>
          </p:cNvPr>
          <p:cNvSpPr>
            <a:spLocks noGrp="1"/>
          </p:cNvSpPr>
          <p:nvPr>
            <p:ph idx="1"/>
          </p:nvPr>
        </p:nvSpPr>
        <p:spPr/>
        <p:txBody>
          <a:bodyPr>
            <a:normAutofit fontScale="25000" lnSpcReduction="20000"/>
          </a:bodyPr>
          <a:lstStyle/>
          <a:p>
            <a:pPr marL="0" indent="0">
              <a:lnSpc>
                <a:spcPct val="107000"/>
              </a:lnSpc>
              <a:spcAft>
                <a:spcPts val="800"/>
              </a:spcAft>
              <a:buNone/>
            </a:pPr>
            <a:r>
              <a:rPr lang="en-GB" sz="7200" b="1" dirty="0">
                <a:effectLst/>
                <a:latin typeface="Calibri" panose="020F0502020204030204" pitchFamily="34" charset="0"/>
                <a:ea typeface="Calibri" panose="020F0502020204030204" pitchFamily="34" charset="0"/>
                <a:cs typeface="Times New Roman" panose="02020603050405020304" pitchFamily="18" charset="0"/>
              </a:rPr>
              <a:t>Rupert Harrison</a:t>
            </a:r>
          </a:p>
          <a:p>
            <a:pPr marL="342900" lvl="0" indent="-342900">
              <a:lnSpc>
                <a:spcPct val="107000"/>
              </a:lnSpc>
              <a:buFont typeface="Symbol" panose="05050102010706020507" pitchFamily="18" charset="2"/>
              <a:buChar char=""/>
            </a:pPr>
            <a:r>
              <a:rPr lang="en-GB" sz="7200" dirty="0">
                <a:effectLst/>
                <a:latin typeface="Calibri" panose="020F0502020204030204" pitchFamily="34" charset="0"/>
                <a:ea typeface="Calibri" panose="020F0502020204030204" pitchFamily="34" charset="0"/>
                <a:cs typeface="Times New Roman" panose="02020603050405020304" pitchFamily="18" charset="0"/>
              </a:rPr>
              <a:t>Much of the UK’s success is based on its openness, to people, to ideas, not just in financial services but also in science. </a:t>
            </a:r>
          </a:p>
          <a:p>
            <a:pPr marL="342900" lvl="0" indent="-342900">
              <a:lnSpc>
                <a:spcPct val="107000"/>
              </a:lnSpc>
              <a:buFont typeface="Symbol" panose="05050102010706020507" pitchFamily="18" charset="2"/>
              <a:buChar char=""/>
            </a:pPr>
            <a:r>
              <a:rPr lang="en-GB" sz="7200" dirty="0">
                <a:effectLst/>
                <a:latin typeface="Calibri" panose="020F0502020204030204" pitchFamily="34" charset="0"/>
                <a:ea typeface="Calibri" panose="020F0502020204030204" pitchFamily="34" charset="0"/>
                <a:cs typeface="Times New Roman" panose="02020603050405020304" pitchFamily="18" charset="0"/>
              </a:rPr>
              <a:t>Some countries that are reliant on manufacturing, especially exports to China, countries such as Germany, might struggle in the future. Chinese growth is slowing rapidly; US-China tensions will make it hard to develop a business model around exports to China. Service exporters are more geared towards the Atlantic, Europe and the emerging world. </a:t>
            </a:r>
          </a:p>
          <a:p>
            <a:pPr marL="342900" lvl="0" indent="-342900">
              <a:lnSpc>
                <a:spcPct val="107000"/>
              </a:lnSpc>
              <a:buFont typeface="Symbol" panose="05050102010706020507" pitchFamily="18" charset="2"/>
              <a:buChar char=""/>
            </a:pPr>
            <a:r>
              <a:rPr lang="en-GB" sz="7200" dirty="0">
                <a:effectLst/>
                <a:latin typeface="Calibri" panose="020F0502020204030204" pitchFamily="34" charset="0"/>
                <a:ea typeface="Calibri" panose="020F0502020204030204" pitchFamily="34" charset="0"/>
                <a:cs typeface="Times New Roman" panose="02020603050405020304" pitchFamily="18" charset="0"/>
              </a:rPr>
              <a:t>A large part of the UK’s productivity problem is based in non-traded sectors, such as logistics, warehouses, care, the public sector. These sectors have a disproportionate number of low wage workers. Industrial strategy in UK should be focused around remote care, prefab construction, more productive hospitality. </a:t>
            </a:r>
          </a:p>
          <a:p>
            <a:pPr marL="342900" lvl="0" indent="-342900">
              <a:lnSpc>
                <a:spcPct val="107000"/>
              </a:lnSpc>
              <a:buFont typeface="Symbol" panose="05050102010706020507" pitchFamily="18" charset="2"/>
              <a:buChar char=""/>
            </a:pPr>
            <a:r>
              <a:rPr lang="en-GB" sz="7200" dirty="0">
                <a:effectLst/>
                <a:latin typeface="Calibri" panose="020F0502020204030204" pitchFamily="34" charset="0"/>
                <a:ea typeface="Calibri" panose="020F0502020204030204" pitchFamily="34" charset="0"/>
                <a:cs typeface="Times New Roman" panose="02020603050405020304" pitchFamily="18" charset="0"/>
              </a:rPr>
              <a:t>There is a regional implications of service specialisation. We may be about to see economic geography change over next 20 years, as result of remote working. A new type of regional strategy is possible, so areas can focus on quality of life, allowing people to continue to work in high-paying export sector because they don’t have to commute into London anymore. </a:t>
            </a:r>
          </a:p>
          <a:p>
            <a:pPr marL="342900" lvl="0" indent="-342900">
              <a:lnSpc>
                <a:spcPct val="107000"/>
              </a:lnSpc>
              <a:spcAft>
                <a:spcPts val="800"/>
              </a:spcAft>
              <a:buFont typeface="Symbol" panose="05050102010706020507" pitchFamily="18" charset="2"/>
              <a:buChar char=""/>
            </a:pPr>
            <a:r>
              <a:rPr lang="en-GB" sz="7200" dirty="0">
                <a:effectLst/>
                <a:latin typeface="Calibri" panose="020F0502020204030204" pitchFamily="34" charset="0"/>
                <a:ea typeface="Calibri" panose="020F0502020204030204" pitchFamily="34" charset="0"/>
                <a:cs typeface="Times New Roman" panose="02020603050405020304" pitchFamily="18" charset="0"/>
              </a:rPr>
              <a:t>It’s possible that we are at the beginning of a new wave of offshoring of services. We haven’t yet thought through what that means for the UK.</a:t>
            </a:r>
          </a:p>
          <a:p>
            <a:endParaRPr lang="en-GB" dirty="0"/>
          </a:p>
        </p:txBody>
      </p:sp>
    </p:spTree>
    <p:extLst>
      <p:ext uri="{BB962C8B-B14F-4D97-AF65-F5344CB8AC3E}">
        <p14:creationId xmlns:p14="http://schemas.microsoft.com/office/powerpoint/2010/main" val="201385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835C-DAA7-B673-9D20-F766DEF5DF14}"/>
              </a:ext>
            </a:extLst>
          </p:cNvPr>
          <p:cNvSpPr>
            <a:spLocks noGrp="1"/>
          </p:cNvSpPr>
          <p:nvPr>
            <p:ph type="title"/>
          </p:nvPr>
        </p:nvSpPr>
        <p:spPr/>
        <p:txBody>
          <a:bodyPr/>
          <a:lstStyle/>
          <a:p>
            <a:r>
              <a:rPr lang="en-GB" dirty="0"/>
              <a:t>Monthly Spotlight: Advantage Britain</a:t>
            </a:r>
          </a:p>
        </p:txBody>
      </p:sp>
      <p:sp>
        <p:nvSpPr>
          <p:cNvPr id="3" name="Content Placeholder 2">
            <a:extLst>
              <a:ext uri="{FF2B5EF4-FFF2-40B4-BE49-F238E27FC236}">
                <a16:creationId xmlns:a16="http://schemas.microsoft.com/office/drawing/2014/main" id="{12C9B686-2568-2D82-EAF6-A9B28FE11C23}"/>
              </a:ext>
            </a:extLst>
          </p:cNvPr>
          <p:cNvSpPr>
            <a:spLocks noGrp="1"/>
          </p:cNvSpPr>
          <p:nvPr>
            <p:ph idx="1"/>
          </p:nvPr>
        </p:nvSpPr>
        <p:spPr/>
        <p:txBody>
          <a:bodyPr>
            <a:normAutofit fontScale="47500" lnSpcReduction="20000"/>
          </a:bodyPr>
          <a:lstStyle/>
          <a:p>
            <a:pPr marL="0" indent="0">
              <a:lnSpc>
                <a:spcPct val="107000"/>
              </a:lnSpc>
              <a:spcAft>
                <a:spcPts val="800"/>
              </a:spcAft>
              <a:buNone/>
            </a:pPr>
            <a:r>
              <a:rPr lang="en-GB" sz="3600" b="1" dirty="0">
                <a:effectLst/>
                <a:latin typeface="Calibri" panose="020F0502020204030204" pitchFamily="34" charset="0"/>
                <a:ea typeface="Calibri" panose="020F0502020204030204" pitchFamily="34" charset="0"/>
                <a:cs typeface="Times New Roman" panose="02020603050405020304" pitchFamily="18" charset="0"/>
              </a:rPr>
              <a:t>Tera Alas </a:t>
            </a:r>
          </a:p>
          <a:p>
            <a:pPr marL="342900" lvl="0" indent="-342900">
              <a:lnSpc>
                <a:spcPct val="107000"/>
              </a:lnSpc>
              <a:buFont typeface="Symbol" panose="05050102010706020507" pitchFamily="18" charset="2"/>
              <a:buChar char=""/>
            </a:pPr>
            <a:r>
              <a:rPr lang="en-GB" sz="3600" dirty="0">
                <a:effectLst/>
                <a:latin typeface="Calibri" panose="020F0502020204030204" pitchFamily="34" charset="0"/>
                <a:ea typeface="Calibri" panose="020F0502020204030204" pitchFamily="34" charset="0"/>
                <a:cs typeface="Times New Roman" panose="02020603050405020304" pitchFamily="18" charset="0"/>
              </a:rPr>
              <a:t>We face a number of mega trends: </a:t>
            </a:r>
          </a:p>
          <a:p>
            <a:pPr marL="742950" lvl="1" indent="-285750">
              <a:lnSpc>
                <a:spcPct val="107000"/>
              </a:lnSpc>
              <a:buFont typeface="Courier New" panose="02070309020205020404" pitchFamily="49" charset="0"/>
              <a:buChar char="o"/>
            </a:pPr>
            <a:r>
              <a:rPr lang="en-GB" sz="3600" dirty="0">
                <a:effectLst/>
                <a:latin typeface="Calibri" panose="020F0502020204030204" pitchFamily="34" charset="0"/>
                <a:ea typeface="Calibri" panose="020F0502020204030204" pitchFamily="34" charset="0"/>
                <a:cs typeface="Times New Roman" panose="02020603050405020304" pitchFamily="18" charset="0"/>
              </a:rPr>
              <a:t>First, the profitability of existing sectors, where is growth still happening. Manufacturing and China will still have the biggest growth and largest profit pools by 2030. Not so much will be open to exporters, but the UK is not as well placed as we could be to take advantage of the opportunities that are there. </a:t>
            </a:r>
          </a:p>
          <a:p>
            <a:pPr marL="742950" lvl="1" indent="-285750">
              <a:lnSpc>
                <a:spcPct val="107000"/>
              </a:lnSpc>
              <a:buFont typeface="Courier New" panose="02070309020205020404" pitchFamily="49" charset="0"/>
              <a:buChar char="o"/>
            </a:pPr>
            <a:r>
              <a:rPr lang="en-GB" sz="3600" dirty="0">
                <a:effectLst/>
                <a:latin typeface="Calibri" panose="020F0502020204030204" pitchFamily="34" charset="0"/>
                <a:ea typeface="Calibri" panose="020F0502020204030204" pitchFamily="34" charset="0"/>
                <a:cs typeface="Times New Roman" panose="02020603050405020304" pitchFamily="18" charset="0"/>
              </a:rPr>
              <a:t>Second, the changing shape of global trade. We are the second largest exporter of services in the world, and services trade is growing faster than goods trade; ICT and financial services are growing two to three times as fast as goods trade. </a:t>
            </a:r>
          </a:p>
          <a:p>
            <a:pPr marL="742950" lvl="1" indent="-285750">
              <a:lnSpc>
                <a:spcPct val="107000"/>
              </a:lnSpc>
              <a:buFont typeface="Courier New" panose="02070309020205020404" pitchFamily="49" charset="0"/>
              <a:buChar char="o"/>
            </a:pPr>
            <a:r>
              <a:rPr lang="en-GB" sz="3600" dirty="0">
                <a:effectLst/>
                <a:latin typeface="Calibri" panose="020F0502020204030204" pitchFamily="34" charset="0"/>
                <a:ea typeface="Calibri" panose="020F0502020204030204" pitchFamily="34" charset="0"/>
                <a:cs typeface="Times New Roman" panose="02020603050405020304" pitchFamily="18" charset="0"/>
              </a:rPr>
              <a:t>Demographic change, particularly ageing. There will be a massive increase in demand for healthcare and pharmaceutical type services and products., especially as we deliver more and more of health services digitally. China has a big ageing problem - 40% of people in the world with dementia live in China, because of its age profile. </a:t>
            </a:r>
          </a:p>
          <a:p>
            <a:pPr marL="742950" lvl="1" indent="-285750">
              <a:lnSpc>
                <a:spcPct val="107000"/>
              </a:lnSpc>
              <a:buFont typeface="Courier New" panose="02070309020205020404" pitchFamily="49" charset="0"/>
              <a:buChar char="o"/>
            </a:pPr>
            <a:r>
              <a:rPr lang="en-GB" sz="3600" dirty="0">
                <a:effectLst/>
                <a:latin typeface="Calibri" panose="020F0502020204030204" pitchFamily="34" charset="0"/>
                <a:ea typeface="Calibri" panose="020F0502020204030204" pitchFamily="34" charset="0"/>
                <a:cs typeface="Times New Roman" panose="02020603050405020304" pitchFamily="18" charset="0"/>
              </a:rPr>
              <a:t>Climate change. There is a shifting of capital expenditure from polluting to green sectors. Quite a lot of this is in manufacturing. We have a lot of basic industries, especially in northern England, which if they manage to pivot to serve the new green Cap-X revolution, could allow for new opportunities.</a:t>
            </a:r>
          </a:p>
          <a:p>
            <a:pPr marL="742950" lvl="1" indent="-285750">
              <a:lnSpc>
                <a:spcPct val="107000"/>
              </a:lnSpc>
              <a:spcAft>
                <a:spcPts val="800"/>
              </a:spcAft>
              <a:buFont typeface="Courier New" panose="02070309020205020404" pitchFamily="49" charset="0"/>
              <a:buChar char="o"/>
            </a:pPr>
            <a:r>
              <a:rPr lang="en-GB" sz="3600" dirty="0">
                <a:effectLst/>
                <a:latin typeface="Calibri" panose="020F0502020204030204" pitchFamily="34" charset="0"/>
                <a:ea typeface="Calibri" panose="020F0502020204030204" pitchFamily="34" charset="0"/>
                <a:cs typeface="Times New Roman" panose="02020603050405020304" pitchFamily="18" charset="0"/>
              </a:rPr>
              <a:t>Digitisation and data. The UK might not be great at automating manufacturing, but in services, we are out there. Two thirds of services were delivered remotely before the pandemic; this is now 80% of services. </a:t>
            </a:r>
          </a:p>
          <a:p>
            <a:endParaRPr lang="en-GB" dirty="0"/>
          </a:p>
        </p:txBody>
      </p:sp>
    </p:spTree>
    <p:extLst>
      <p:ext uri="{BB962C8B-B14F-4D97-AF65-F5344CB8AC3E}">
        <p14:creationId xmlns:p14="http://schemas.microsoft.com/office/powerpoint/2010/main" val="1677744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04BB5-5982-D525-1324-09D164846FA0}"/>
              </a:ext>
            </a:extLst>
          </p:cNvPr>
          <p:cNvSpPr>
            <a:spLocks noGrp="1"/>
          </p:cNvSpPr>
          <p:nvPr>
            <p:ph type="title"/>
          </p:nvPr>
        </p:nvSpPr>
        <p:spPr/>
        <p:txBody>
          <a:bodyPr/>
          <a:lstStyle/>
          <a:p>
            <a:r>
              <a:rPr lang="en-GB" dirty="0"/>
              <a:t>Monthly Spotlight: Advantage Britain</a:t>
            </a:r>
          </a:p>
        </p:txBody>
      </p:sp>
      <p:sp>
        <p:nvSpPr>
          <p:cNvPr id="3" name="Content Placeholder 2">
            <a:extLst>
              <a:ext uri="{FF2B5EF4-FFF2-40B4-BE49-F238E27FC236}">
                <a16:creationId xmlns:a16="http://schemas.microsoft.com/office/drawing/2014/main" id="{327D31C8-8172-3A1A-3105-71388C50AF18}"/>
              </a:ext>
            </a:extLst>
          </p:cNvPr>
          <p:cNvSpPr>
            <a:spLocks noGrp="1"/>
          </p:cNvSpPr>
          <p:nvPr>
            <p:ph idx="1"/>
          </p:nvPr>
        </p:nvSpPr>
        <p:spPr/>
        <p:txBody>
          <a:bodyPr>
            <a:normAutofit/>
          </a:bodyPr>
          <a:lstStyle/>
          <a:p>
            <a:pPr marL="0" indent="0">
              <a:buNone/>
            </a:pPr>
            <a:r>
              <a:rPr lang="en-GB" sz="1800" dirty="0">
                <a:latin typeface="Calibri" panose="020F0502020204030204" pitchFamily="34" charset="0"/>
                <a:cs typeface="Calibri" panose="020F0502020204030204" pitchFamily="34" charset="0"/>
              </a:rPr>
              <a:t>Key takeaways from the Advantage Britain seminar for Berkshire:</a:t>
            </a:r>
          </a:p>
          <a:p>
            <a:r>
              <a:rPr lang="en-GB" sz="1800" dirty="0">
                <a:latin typeface="Calibri" panose="020F0502020204030204" pitchFamily="34" charset="0"/>
                <a:cs typeface="Calibri" panose="020F0502020204030204" pitchFamily="34" charset="0"/>
              </a:rPr>
              <a:t>L</a:t>
            </a:r>
            <a:r>
              <a:rPr lang="en-GB" sz="1800" dirty="0">
                <a:effectLst/>
                <a:latin typeface="Calibri" panose="020F0502020204030204" pitchFamily="34" charset="0"/>
                <a:ea typeface="Calibri" panose="020F0502020204030204" pitchFamily="34" charset="0"/>
                <a:cs typeface="Calibri" panose="020F0502020204030204" pitchFamily="34" charset="0"/>
              </a:rPr>
              <a:t>ife sciences are set to grow in future. An economic strategy for the UK needs to exploit growth opportunities that are adjacent to our current strengths in the wider services sector.</a:t>
            </a:r>
          </a:p>
          <a:p>
            <a:r>
              <a:rPr lang="en-GB" sz="1800" dirty="0">
                <a:effectLst/>
                <a:latin typeface="Calibri" panose="020F0502020204030204" pitchFamily="34" charset="0"/>
                <a:ea typeface="Calibri" panose="020F0502020204030204" pitchFamily="34" charset="0"/>
                <a:cs typeface="Calibri" panose="020F0502020204030204" pitchFamily="34" charset="0"/>
              </a:rPr>
              <a:t>Demographic change, particularly ageing, could mean more demand for both life sciences and pharmaceuticals, and digital services, areas of strength for Berkshire, as we deliver more and more of health services digitally.</a:t>
            </a:r>
          </a:p>
          <a:p>
            <a:r>
              <a:rPr lang="en-GB" sz="1800" dirty="0">
                <a:effectLst/>
                <a:latin typeface="Calibri" panose="020F0502020204030204" pitchFamily="34" charset="0"/>
                <a:ea typeface="Calibri" panose="020F0502020204030204" pitchFamily="34" charset="0"/>
                <a:cs typeface="Calibri" panose="020F0502020204030204" pitchFamily="34" charset="0"/>
              </a:rPr>
              <a:t>We may be about to see a new economic geography, as result of remote working. Places like Berkshire, with its access to green spaces, could focus on quality of life issues, allowing people to base themselves here but work for high-paying, London-based companies. This could bring new people to spend in the Berkshire economy as consumers, boosting the service sector, but those people might not necessarily work here. There would clearly be pros and cons to such a strategy.</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3136739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normAutofit fontScale="90000"/>
          </a:bodyPr>
          <a:lstStyle/>
          <a:p>
            <a:r>
              <a:rPr lang="en-GB" dirty="0"/>
              <a:t>Employment in the UK: Labour Force Survey – April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a:xfrm>
            <a:off x="838200" y="1561381"/>
            <a:ext cx="10515600" cy="4931494"/>
          </a:xfrm>
        </p:spPr>
        <p:txBody>
          <a:bodyPr>
            <a:normAutofit lnSpcReduction="10000"/>
          </a:bodyPr>
          <a:lstStyle/>
          <a:p>
            <a:pPr marL="0" indent="0">
              <a:buNone/>
            </a:pPr>
            <a:r>
              <a:rPr lang="en-GB" sz="2000" b="1" dirty="0"/>
              <a:t>Key points:</a:t>
            </a:r>
          </a:p>
          <a:p>
            <a:r>
              <a:rPr lang="en-GB" sz="2000" dirty="0">
                <a:solidFill>
                  <a:srgbClr val="323132"/>
                </a:solidFill>
              </a:rPr>
              <a:t>December 2021 to February 2022 estimates show a decrease in the unemployment rate, while the employment rate was largely unchanged and the economic inactivity rate increased, compared with the previous three-month period (September to November 2021).</a:t>
            </a:r>
          </a:p>
          <a:p>
            <a:r>
              <a:rPr lang="en-GB" sz="2000" dirty="0">
                <a:solidFill>
                  <a:srgbClr val="323132"/>
                </a:solidFill>
              </a:rPr>
              <a:t>Total hours worked increased compared with the previous three-month period but are still below pre-coronavirus (COVID-19) pandemic levels.</a:t>
            </a:r>
          </a:p>
          <a:p>
            <a:r>
              <a:rPr lang="en-GB" sz="2000" dirty="0">
                <a:solidFill>
                  <a:srgbClr val="323132"/>
                </a:solidFill>
              </a:rPr>
              <a:t>The UK employment rate was estimated at 75.5%, largely unchanged from the previous three-month period and 1.1 percentage points lower than before the coronavirus pandemic (December 2019 to February 2020).</a:t>
            </a:r>
          </a:p>
          <a:p>
            <a:r>
              <a:rPr lang="en-GB" sz="2000" dirty="0">
                <a:solidFill>
                  <a:srgbClr val="323132"/>
                </a:solidFill>
              </a:rPr>
              <a:t>The UK unemployment rate was estimated at 3.8%, 0.2 percentage points lower than the previous three-month period, and 0.1 percentage points below pre-coronavirus pandemic levels.</a:t>
            </a:r>
          </a:p>
          <a:p>
            <a:r>
              <a:rPr lang="en-GB" sz="2000" dirty="0">
                <a:solidFill>
                  <a:srgbClr val="323132"/>
                </a:solidFill>
              </a:rPr>
              <a:t>The UK economic inactivity rate was estimated at 21.4%, 0.2 percentage points higher than the previous quarter, and 1.2 percentage points higher than before the coronavirus pandemic.</a:t>
            </a:r>
            <a:r>
              <a:rPr lang="en-GB" sz="1900" b="1" dirty="0"/>
              <a:t>      				         			</a:t>
            </a:r>
          </a:p>
          <a:p>
            <a:pPr marL="0" indent="0" algn="r">
              <a:buNone/>
            </a:pPr>
            <a:r>
              <a:rPr lang="en-GB" sz="1900" b="1" dirty="0">
                <a:hlinkClick r:id="rId2"/>
              </a:rPr>
              <a:t>Source: </a:t>
            </a:r>
            <a:r>
              <a:rPr lang="en-US" sz="1900" b="1" dirty="0">
                <a:hlinkClick r:id="rId2"/>
              </a:rPr>
              <a:t>ONS, April 2022</a:t>
            </a:r>
            <a:endParaRPr lang="en-GB" sz="1900" b="1" dirty="0"/>
          </a:p>
          <a:p>
            <a:endParaRPr lang="en-GB" dirty="0"/>
          </a:p>
        </p:txBody>
      </p:sp>
    </p:spTree>
    <p:extLst>
      <p:ext uri="{BB962C8B-B14F-4D97-AF65-F5344CB8AC3E}">
        <p14:creationId xmlns:p14="http://schemas.microsoft.com/office/powerpoint/2010/main" val="3395529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Economic and Labour Market Insight: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rmAutofit/>
          </a:bodyPr>
          <a:lstStyle/>
          <a:p>
            <a:r>
              <a:rPr lang="en-GB" dirty="0"/>
              <a:t>Claimant Count (Latest data - April 2022)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17,920 </a:t>
            </a:r>
            <a:r>
              <a:rPr lang="en-GB" sz="1600" dirty="0"/>
              <a:t>claimants (3.1% of the working age population) in Thames Valley Berkshire</a:t>
            </a:r>
          </a:p>
          <a:p>
            <a:r>
              <a:rPr lang="en-GB" sz="1600" dirty="0"/>
              <a:t>1,750 claimants (2.2% of the working age population) in Bracknell Forest UA</a:t>
            </a:r>
          </a:p>
          <a:p>
            <a:r>
              <a:rPr lang="en-GB" sz="1600" dirty="0"/>
              <a:t>5,345 claimants (5.7% of the working age population) in Slough UA</a:t>
            </a:r>
          </a:p>
          <a:p>
            <a:r>
              <a:rPr lang="en-GB" sz="1600" dirty="0"/>
              <a:t>4,470 claimants (4.2% of the working age population) in Reading UA</a:t>
            </a:r>
          </a:p>
          <a:p>
            <a:r>
              <a:rPr lang="en-GB" sz="1600" dirty="0"/>
              <a:t>1,750 claimants (1.6% of the working age population) in Wokingham UA</a:t>
            </a:r>
          </a:p>
          <a:p>
            <a:r>
              <a:rPr lang="en-GB" sz="1600" dirty="0"/>
              <a:t>2,310 claimants (2.5% of the working age population) in Windsor and Maidenhead UA</a:t>
            </a:r>
          </a:p>
          <a:p>
            <a:r>
              <a:rPr lang="en-GB" sz="1600" dirty="0"/>
              <a:t>2,295 claimants (2.4%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a:t>
            </a:r>
            <a:r>
              <a:rPr lang="en-GB" sz="1600" dirty="0">
                <a:ea typeface="Calibri" panose="020F0502020204030204" pitchFamily="34" charset="0"/>
              </a:rPr>
              <a:t>30,395 in April </a:t>
            </a:r>
            <a:r>
              <a:rPr lang="en-GB" sz="1600" dirty="0">
                <a:effectLst/>
                <a:ea typeface="Calibri" panose="020F0502020204030204" pitchFamily="34" charset="0"/>
              </a:rPr>
              <a:t>2021 to </a:t>
            </a:r>
            <a:r>
              <a:rPr lang="en-GB" sz="1600" dirty="0">
                <a:ea typeface="Calibri" panose="020F0502020204030204" pitchFamily="34" charset="0"/>
              </a:rPr>
              <a:t>17,920 in April 2022</a:t>
            </a:r>
            <a:r>
              <a:rPr lang="en-GB" sz="1600" dirty="0">
                <a:effectLst/>
                <a:ea typeface="Calibri" panose="020F0502020204030204" pitchFamily="34" charset="0"/>
              </a:rPr>
              <a:t>. Slough had </a:t>
            </a:r>
            <a:r>
              <a:rPr lang="en-GB" sz="1600" dirty="0">
                <a:ea typeface="Calibri" panose="020F0502020204030204" pitchFamily="34" charset="0"/>
              </a:rPr>
              <a:t>5.7</a:t>
            </a:r>
            <a:r>
              <a:rPr lang="en-GB" sz="1600" dirty="0">
                <a:effectLst/>
                <a:ea typeface="Calibri" panose="020F0502020204030204" pitchFamily="34" charset="0"/>
              </a:rPr>
              <a:t>% of its working age population claim unemployment in </a:t>
            </a:r>
            <a:r>
              <a:rPr lang="en-GB" sz="1600" dirty="0">
                <a:ea typeface="Calibri" panose="020F0502020204030204" pitchFamily="34" charset="0"/>
              </a:rPr>
              <a:t>April</a:t>
            </a:r>
            <a:r>
              <a:rPr lang="en-GB" sz="1600" dirty="0">
                <a:effectLst/>
                <a:ea typeface="Calibri" panose="020F0502020204030204" pitchFamily="34" charset="0"/>
              </a:rPr>
              <a:t> 2022, </a:t>
            </a:r>
            <a:r>
              <a:rPr lang="en-GB" sz="1600" dirty="0">
                <a:ea typeface="Calibri" panose="020F0502020204030204" pitchFamily="34" charset="0"/>
              </a:rPr>
              <a:t>down significantly</a:t>
            </a:r>
            <a:r>
              <a:rPr lang="en-GB" sz="1600" dirty="0">
                <a:effectLst/>
                <a:ea typeface="Calibri" panose="020F0502020204030204" pitchFamily="34" charset="0"/>
              </a:rPr>
              <a:t> from 8.9% in April </a:t>
            </a:r>
            <a:r>
              <a:rPr lang="en-GB" sz="1600" dirty="0">
                <a:ea typeface="Calibri" panose="020F0502020204030204" pitchFamily="34" charset="0"/>
              </a:rPr>
              <a:t>2021.</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April 2022</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2000" b="1" dirty="0"/>
              <a:t>Heathrow Airport:</a:t>
            </a:r>
          </a:p>
          <a:p>
            <a:pPr algn="l" fontAlgn="base"/>
            <a:r>
              <a:rPr lang="en-GB" sz="1800" dirty="0"/>
              <a:t>Five million passengers travelled through London Heathrow Airport (LHR) in April 2022, with outbound leisure travellers and Brits cashing in airline travel vouchers driving the recovery in passenger demand which is expected to last throughout the summer. As a result, Heathrow has increased its 2022 forecast from 45.5 million passengers to nearly 53 million – a 16 per cent increase on the airport’s previous assumptions.</a:t>
            </a:r>
          </a:p>
          <a:p>
            <a:pPr algn="l" fontAlgn="base"/>
            <a:r>
              <a:rPr lang="en-GB" sz="1800" dirty="0"/>
              <a:t>To maintain the service passengers expect over the summer, the airport will be reopening Terminal 4 by July 2022 and are already recruiting up to 1,000 new security officers. </a:t>
            </a:r>
          </a:p>
          <a:p>
            <a:pPr algn="l" fontAlgn="base"/>
            <a:r>
              <a:rPr lang="en-GB" sz="1800" dirty="0"/>
              <a:t>The ongoing war in Ukraine, higher fuel costs, continuing travel restrictions for key markets like the U.S. and the potential for a further variant of concern creates uncertainty going forward. Together with the warning from the Bank of England that inflation is set to pass 10 per cent and that the UK economy will likely ‘slide into recession’ means we are taking a realistic assessment that travel demand will reach 65 per cent of pre-pandemic levels overall for the year (2022).</a:t>
            </a:r>
          </a:p>
          <a:p>
            <a:pPr marL="0" indent="0" algn="l" fontAlgn="base">
              <a:buNone/>
            </a:pPr>
            <a:r>
              <a:rPr lang="en-US" sz="1600" b="1" dirty="0"/>
              <a:t>						                 </a:t>
            </a:r>
            <a:r>
              <a:rPr lang="en-US" sz="1600" b="1" dirty="0">
                <a:hlinkClick r:id="rId2"/>
              </a:rPr>
              <a:t>Source: International Airport Review, April 2022</a:t>
            </a:r>
            <a:endParaRPr lang="en-GB" sz="1600" dirty="0"/>
          </a:p>
        </p:txBody>
      </p:sp>
    </p:spTree>
    <p:extLst>
      <p:ext uri="{BB962C8B-B14F-4D97-AF65-F5344CB8AC3E}">
        <p14:creationId xmlns:p14="http://schemas.microsoft.com/office/powerpoint/2010/main" val="67970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2022 </a:t>
            </a:r>
            <a:r>
              <a:rPr lang="en-GB" dirty="0">
                <a:solidFill>
                  <a:srgbClr val="00B0F0"/>
                </a:solidFill>
              </a:rPr>
              <a:t>Refresh</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t>Following on from stakeholder feedback as well as discussions within the LEP over the course of the last year, we have decided to make some additions to the content of our economic briefings, whilst still continuing to report on the bulk of the areas we were last year.</a:t>
            </a:r>
          </a:p>
          <a:p>
            <a:r>
              <a:rPr lang="en-GB" sz="2000" dirty="0"/>
              <a:t>Each month, we aim to have a themed feature. This month we will be looking at the Resolution Foundations’ ‘Advantage Britain’ event.</a:t>
            </a:r>
            <a:endParaRPr lang="en-US" sz="2000" dirty="0"/>
          </a:p>
          <a:p>
            <a:r>
              <a:rPr lang="en-GB" sz="2000" dirty="0"/>
              <a:t>These monthly economic briefings are constantly evolving documents and their content is dictated in part by data/information requests from our readers. </a:t>
            </a:r>
          </a:p>
          <a:p>
            <a:r>
              <a:rPr lang="en-GB" sz="2000" dirty="0"/>
              <a:t>If there is an economic aspect not currently covered within these reports which you think would be beneficial to include/expand upon (or you have any queries), we will do our best to help. Please contact Dex in the LEP’s research team at </a:t>
            </a:r>
            <a:r>
              <a:rPr lang="en-GB" sz="2000" dirty="0">
                <a:solidFill>
                  <a:srgbClr val="00B0F0"/>
                </a:solidFill>
              </a:rPr>
              <a:t>dexterlevick@thamesvalleyberkshire.co.uk</a:t>
            </a:r>
            <a:r>
              <a:rPr lang="en-GB" sz="2000" dirty="0"/>
              <a:t>.</a:t>
            </a:r>
          </a:p>
          <a:p>
            <a:endParaRPr lang="en-GB" dirty="0"/>
          </a:p>
          <a:p>
            <a:endParaRPr lang="en-GB" dirty="0"/>
          </a:p>
        </p:txBody>
      </p:sp>
    </p:spTree>
    <p:extLst>
      <p:ext uri="{BB962C8B-B14F-4D97-AF65-F5344CB8AC3E}">
        <p14:creationId xmlns:p14="http://schemas.microsoft.com/office/powerpoint/2010/main" val="56306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Autofit/>
          </a:bodyPr>
          <a:lstStyle/>
          <a:p>
            <a:r>
              <a:rPr lang="en-GB" sz="3600" dirty="0"/>
              <a:t>An important note on the EMSI figures contained on the following slides: 21, 25, 28, 31, 34, 37 and 40</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a:xfrm>
            <a:off x="838200" y="1877293"/>
            <a:ext cx="10515600" cy="4615582"/>
          </a:xfrm>
        </p:spPr>
        <p:txBody>
          <a:bodyPr>
            <a:noAutofit/>
          </a:bodyPr>
          <a:lstStyle/>
          <a:p>
            <a:r>
              <a:rPr lang="en-US" sz="2000" dirty="0">
                <a:solidFill>
                  <a:schemeClr val="accent6"/>
                </a:solidFill>
              </a:rPr>
              <a:t>From February 2022, there has been a methodological change in how EMSI calculates job posting figures compared to those from prior months following a merger between EMSI and Burning Glass Technologies. </a:t>
            </a:r>
          </a:p>
          <a:p>
            <a:r>
              <a:rPr lang="en-US" sz="2000" dirty="0">
                <a:solidFill>
                  <a:schemeClr val="accent6"/>
                </a:solidFill>
              </a:rPr>
              <a:t>Those of you who have read previous economic briefings from Thames Valley Berkshire LEP may notice that the job posting figures contained in post-January 2022 briefings are lower across the board – in some cases quite significantly.</a:t>
            </a:r>
          </a:p>
          <a:p>
            <a:r>
              <a:rPr lang="en-US" sz="2000" dirty="0">
                <a:solidFill>
                  <a:schemeClr val="accent6"/>
                </a:solidFill>
              </a:rPr>
              <a:t>This change in methodology does not invalidate previous figures, but it is important to consider when reporting on job posting data longitudinally. </a:t>
            </a:r>
          </a:p>
        </p:txBody>
      </p:sp>
    </p:spTree>
    <p:extLst>
      <p:ext uri="{BB962C8B-B14F-4D97-AF65-F5344CB8AC3E}">
        <p14:creationId xmlns:p14="http://schemas.microsoft.com/office/powerpoint/2010/main" val="13543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April of 2022, there were 4,216 unique job postings for remote positions at companies based in Berkshire, around 37% more than the figure of 3,070 for the same period one year before.</a:t>
            </a:r>
          </a:p>
          <a:p>
            <a:r>
              <a:rPr lang="en-US" sz="1900" dirty="0"/>
              <a:t>Compare this with the South-East, in April 2022 there were 20,291 unique remote job postings for remote positions; rising from 16,286 in April of the previous year – an increase of over 25%.</a:t>
            </a:r>
          </a:p>
          <a:p>
            <a:r>
              <a:rPr lang="en-US" sz="1900" dirty="0"/>
              <a:t>A rise can also be seen at national level, with a recorded 164,608 unique remote job postings in England in April of 2022, rising from 111,061 in April 2021 – an increase of over 48%.</a:t>
            </a:r>
          </a:p>
          <a:p>
            <a:r>
              <a:rPr lang="en-US" sz="1900" dirty="0"/>
              <a:t>From these figures it’s apparent that the COVID-19 pandemic has, somewhat unsurprisingly, prompted a massive boost in job postings for explicitly remote roles. Berkshire has seen a larger boost in vacancies which are remote-based than the South-East, but a smaller one than in England as whole.</a:t>
            </a:r>
          </a:p>
          <a:p>
            <a:pPr marL="0" indent="0">
              <a:buNone/>
            </a:pPr>
            <a:r>
              <a:rPr lang="en-US" sz="1900" b="1" dirty="0"/>
              <a:t>							                   </a:t>
            </a:r>
            <a:r>
              <a:rPr lang="en-US" sz="1900" b="1" dirty="0">
                <a:hlinkClick r:id="rId2"/>
              </a:rPr>
              <a:t>Source: EMSI, April 2022</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a:t>
            </a:r>
          </a:p>
          <a:p>
            <a:r>
              <a:rPr lang="en-GB" sz="1800" dirty="0"/>
              <a:t>1,750 claimants (2.2% of the working age population) in Bracknell Forest UA</a:t>
            </a:r>
          </a:p>
          <a:p>
            <a:pPr marL="0" indent="0">
              <a:buNone/>
            </a:pPr>
            <a:endParaRPr lang="en-US" sz="1800" b="1" dirty="0"/>
          </a:p>
          <a:p>
            <a:pPr marL="0" indent="0">
              <a:buNone/>
            </a:pPr>
            <a:r>
              <a:rPr lang="en-US" sz="1800" b="1" dirty="0"/>
              <a:t>Notable business news:</a:t>
            </a:r>
          </a:p>
          <a:p>
            <a:r>
              <a:rPr lang="en-GB" sz="1800" dirty="0">
                <a:effectLst/>
                <a:ea typeface="Times New Roman" panose="02020603050405020304" pitchFamily="18" charset="0"/>
              </a:rPr>
              <a:t>Bracknell's biggest office letting of the year sees a training provider move into the top floor of an Arlington Square property. The 9,848 sq. ft fourth floor at Three Arlington Square has been leased by iHasco, who are relocating from another location in Bracknell – </a:t>
            </a:r>
            <a:r>
              <a:rPr lang="en-GB" sz="1800" u="sng" dirty="0">
                <a:solidFill>
                  <a:srgbClr val="0563C1"/>
                </a:solidFill>
                <a:effectLst/>
                <a:ea typeface="Times New Roman" panose="02020603050405020304" pitchFamily="18" charset="0"/>
                <a:hlinkClick r:id="rId2"/>
              </a:rPr>
              <a:t>LINK</a:t>
            </a:r>
            <a:r>
              <a:rPr lang="en-GB" sz="1800" dirty="0">
                <a:effectLst/>
                <a:ea typeface="Times New Roman" panose="02020603050405020304" pitchFamily="18" charset="0"/>
              </a:rPr>
              <a:t>.</a:t>
            </a:r>
          </a:p>
          <a:p>
            <a:endParaRPr lang="en-GB" sz="1800" dirty="0"/>
          </a:p>
          <a:p>
            <a:pPr marL="0" indent="0">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a:p>
            <a:endParaRPr lang="en-US" sz="1600" b="1" dirty="0"/>
          </a:p>
          <a:p>
            <a:endParaRPr lang="en-US" sz="1600" dirty="0"/>
          </a:p>
        </p:txBody>
      </p:sp>
    </p:spTree>
    <p:extLst>
      <p:ext uri="{BB962C8B-B14F-4D97-AF65-F5344CB8AC3E}">
        <p14:creationId xmlns:p14="http://schemas.microsoft.com/office/powerpoint/2010/main" val="2963334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4,044</a:t>
            </a:r>
          </a:p>
          <a:p>
            <a:r>
              <a:rPr lang="en-GB" sz="2000" dirty="0"/>
              <a:t>Total job postings: 9,915</a:t>
            </a:r>
          </a:p>
          <a:p>
            <a:r>
              <a:rPr lang="en-GB" sz="2000" dirty="0"/>
              <a:t>Job posting intensity: 2:1</a:t>
            </a:r>
          </a:p>
          <a:p>
            <a:r>
              <a:rPr lang="en-GB" sz="2000" dirty="0"/>
              <a:t>Unique job postings (April 2021): 4,066</a:t>
            </a:r>
            <a:endParaRPr lang="en-GB" dirty="0"/>
          </a:p>
        </p:txBody>
      </p:sp>
      <p:pic>
        <p:nvPicPr>
          <p:cNvPr id="12" name="Picture 11">
            <a:extLst>
              <a:ext uri="{FF2B5EF4-FFF2-40B4-BE49-F238E27FC236}">
                <a16:creationId xmlns:a16="http://schemas.microsoft.com/office/drawing/2014/main" id="{DD96AD9F-B87D-2D57-9E97-61C30B2685A2}"/>
              </a:ext>
            </a:extLst>
          </p:cNvPr>
          <p:cNvPicPr>
            <a:picLocks noChangeAspect="1"/>
          </p:cNvPicPr>
          <p:nvPr/>
        </p:nvPicPr>
        <p:blipFill>
          <a:blip r:embed="rId2"/>
          <a:stretch>
            <a:fillRect/>
          </a:stretch>
        </p:blipFill>
        <p:spPr>
          <a:xfrm>
            <a:off x="-1" y="3551723"/>
            <a:ext cx="6468177" cy="3169292"/>
          </a:xfrm>
          <a:prstGeom prst="rect">
            <a:avLst/>
          </a:prstGeom>
        </p:spPr>
      </p:pic>
      <p:pic>
        <p:nvPicPr>
          <p:cNvPr id="14" name="Picture 13">
            <a:extLst>
              <a:ext uri="{FF2B5EF4-FFF2-40B4-BE49-F238E27FC236}">
                <a16:creationId xmlns:a16="http://schemas.microsoft.com/office/drawing/2014/main" id="{08ADF67C-FBBE-1AEB-0F6A-FD605C9A0748}"/>
              </a:ext>
            </a:extLst>
          </p:cNvPr>
          <p:cNvPicPr>
            <a:picLocks noChangeAspect="1"/>
          </p:cNvPicPr>
          <p:nvPr/>
        </p:nvPicPr>
        <p:blipFill>
          <a:blip r:embed="rId3"/>
          <a:stretch>
            <a:fillRect/>
          </a:stretch>
        </p:blipFill>
        <p:spPr>
          <a:xfrm>
            <a:off x="6566251" y="1212783"/>
            <a:ext cx="5446077" cy="2708218"/>
          </a:xfrm>
          <a:prstGeom prst="rect">
            <a:avLst/>
          </a:prstGeom>
        </p:spPr>
      </p:pic>
      <p:pic>
        <p:nvPicPr>
          <p:cNvPr id="16" name="Picture 15">
            <a:extLst>
              <a:ext uri="{FF2B5EF4-FFF2-40B4-BE49-F238E27FC236}">
                <a16:creationId xmlns:a16="http://schemas.microsoft.com/office/drawing/2014/main" id="{EA0D216F-EE29-7237-857E-EE934ECE30F0}"/>
              </a:ext>
            </a:extLst>
          </p:cNvPr>
          <p:cNvPicPr>
            <a:picLocks noChangeAspect="1"/>
          </p:cNvPicPr>
          <p:nvPr/>
        </p:nvPicPr>
        <p:blipFill>
          <a:blip r:embed="rId4"/>
          <a:stretch>
            <a:fillRect/>
          </a:stretch>
        </p:blipFill>
        <p:spPr>
          <a:xfrm>
            <a:off x="6652348" y="3921001"/>
            <a:ext cx="5288594" cy="2912808"/>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a:t>
            </a:r>
          </a:p>
          <a:p>
            <a:r>
              <a:rPr lang="en-GB" sz="1800" dirty="0"/>
              <a:t>5,345 claimants (5.7% of the working age population) in Slough UA</a:t>
            </a:r>
          </a:p>
          <a:p>
            <a:pPr marL="0" indent="0">
              <a:buNone/>
            </a:pPr>
            <a:endParaRPr lang="en-GB" sz="1800" dirty="0"/>
          </a:p>
          <a:p>
            <a:pPr marL="0" indent="0">
              <a:buNone/>
            </a:pPr>
            <a:r>
              <a:rPr lang="en-US" sz="1800" b="1" dirty="0"/>
              <a:t>Notable business news:</a:t>
            </a:r>
          </a:p>
          <a:p>
            <a:pPr algn="l" fontAlgn="base"/>
            <a:r>
              <a:rPr lang="en-US" sz="1800" dirty="0">
                <a:solidFill>
                  <a:schemeClr val="accent6"/>
                </a:solidFill>
              </a:rPr>
              <a:t>SEGRO held their ‘Together SEGRO’ event at Slough Trading Estate. Customers heard all about Responsible SEGRO &amp; the benefits it can bring from Luc Griffiths MRICS &amp; Jo Jackson. Guest speaker Alison Webster, who is the Chief Executive of Berkshire Local Enterprise Partnership talked about the Levelling Up agenda and development opportunities across Berkshire – </a:t>
            </a:r>
            <a:r>
              <a:rPr lang="en-US" sz="1800" dirty="0">
                <a:solidFill>
                  <a:schemeClr val="accent6"/>
                </a:solidFill>
                <a:hlinkClick r:id="rId2"/>
              </a:rPr>
              <a:t>LINK</a:t>
            </a:r>
            <a:r>
              <a:rPr lang="en-US" sz="1800" dirty="0">
                <a:solidFill>
                  <a:schemeClr val="accent6"/>
                </a:solidFill>
              </a:rPr>
              <a:t>.</a:t>
            </a:r>
          </a:p>
          <a:p>
            <a:pPr algn="l" fontAlgn="base"/>
            <a:endParaRPr lang="en-US" sz="1800" dirty="0">
              <a:solidFill>
                <a:schemeClr val="accent6"/>
              </a:solidFill>
            </a:endParaRPr>
          </a:p>
          <a:p>
            <a:pPr marL="0" indent="0" fontAlgn="base">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0" i="0" u="none" strike="noStrike" dirty="0">
              <a:solidFill>
                <a:schemeClr val="accent6"/>
              </a:solidFill>
              <a:effectLst/>
            </a:endParaRPr>
          </a:p>
          <a:p>
            <a:endParaRPr lang="en-US" sz="2000" dirty="0"/>
          </a:p>
        </p:txBody>
      </p:sp>
    </p:spTree>
    <p:extLst>
      <p:ext uri="{BB962C8B-B14F-4D97-AF65-F5344CB8AC3E}">
        <p14:creationId xmlns:p14="http://schemas.microsoft.com/office/powerpoint/2010/main" val="414040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7,289</a:t>
            </a:r>
          </a:p>
          <a:p>
            <a:r>
              <a:rPr lang="en-GB" sz="2000" dirty="0"/>
              <a:t>Total job postings: 17,385</a:t>
            </a:r>
          </a:p>
          <a:p>
            <a:r>
              <a:rPr lang="en-GB" sz="2000" dirty="0"/>
              <a:t>Job posting intensity: 2:1</a:t>
            </a:r>
          </a:p>
          <a:p>
            <a:r>
              <a:rPr lang="en-GB" sz="2000" dirty="0"/>
              <a:t>Unique job postings (April 2021): 5,945</a:t>
            </a:r>
            <a:endParaRPr lang="en-GB" dirty="0"/>
          </a:p>
        </p:txBody>
      </p:sp>
      <p:pic>
        <p:nvPicPr>
          <p:cNvPr id="6" name="Picture 5">
            <a:extLst>
              <a:ext uri="{FF2B5EF4-FFF2-40B4-BE49-F238E27FC236}">
                <a16:creationId xmlns:a16="http://schemas.microsoft.com/office/drawing/2014/main" id="{F88B5E5C-9A59-4B12-ACF3-9F236CE1F4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7080" y="4087969"/>
            <a:ext cx="5948920" cy="2640224"/>
          </a:xfrm>
          <a:prstGeom prst="rect">
            <a:avLst/>
          </a:prstGeom>
        </p:spPr>
      </p:pic>
      <p:pic>
        <p:nvPicPr>
          <p:cNvPr id="9" name="Picture 8">
            <a:extLst>
              <a:ext uri="{FF2B5EF4-FFF2-40B4-BE49-F238E27FC236}">
                <a16:creationId xmlns:a16="http://schemas.microsoft.com/office/drawing/2014/main" id="{3924727B-2030-4879-95CB-78BD5AD2FA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33562" y="1313344"/>
            <a:ext cx="5411357" cy="2774625"/>
          </a:xfrm>
          <a:prstGeom prst="rect">
            <a:avLst/>
          </a:prstGeom>
        </p:spPr>
      </p:pic>
      <p:pic>
        <p:nvPicPr>
          <p:cNvPr id="12" name="Picture 11">
            <a:extLst>
              <a:ext uri="{FF2B5EF4-FFF2-40B4-BE49-F238E27FC236}">
                <a16:creationId xmlns:a16="http://schemas.microsoft.com/office/drawing/2014/main" id="{8E9394AD-C6DC-421C-8F44-F11D7AAD19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18434" y="4174597"/>
            <a:ext cx="5326485" cy="2770031"/>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t>Updated global and UK economic forecasts</a:t>
            </a:r>
          </a:p>
          <a:p>
            <a:r>
              <a:rPr lang="en-GB" sz="2000" dirty="0"/>
              <a:t>Monthly Event Spotlight – Resolution Foundations’ ‘Advantage Britain’ event.</a:t>
            </a:r>
          </a:p>
          <a:p>
            <a:r>
              <a:rPr lang="en-GB" sz="2000" dirty="0"/>
              <a:t>Key points from the latest Labour Force Survey data</a:t>
            </a:r>
          </a:p>
          <a:p>
            <a:r>
              <a:rPr lang="en-GB" sz="2000" dirty="0"/>
              <a:t>Latest claimant count figures by Local Authority</a:t>
            </a:r>
          </a:p>
          <a:p>
            <a:r>
              <a:rPr lang="en-GB" sz="2000" dirty="0"/>
              <a:t>Latest remote working figures for Thames Valley Berkshire</a:t>
            </a:r>
          </a:p>
          <a:p>
            <a:r>
              <a:rPr lang="en-GB" sz="2000" dirty="0"/>
              <a:t>Latest ‘notable business news’ by Local Authority</a:t>
            </a:r>
          </a:p>
          <a:p>
            <a:r>
              <a:rPr lang="en-GB" sz="2000"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a:t>
            </a:r>
          </a:p>
          <a:p>
            <a:r>
              <a:rPr lang="en-GB" sz="1800" dirty="0"/>
              <a:t>4,470 claimants (4.2% of the working age population) in Reading UA</a:t>
            </a:r>
          </a:p>
          <a:p>
            <a:pPr marL="0" indent="0">
              <a:buNone/>
            </a:pPr>
            <a:endParaRPr lang="en-US" sz="1800" b="1" dirty="0"/>
          </a:p>
          <a:p>
            <a:pPr marL="0" indent="0">
              <a:buNone/>
            </a:pPr>
            <a:r>
              <a:rPr lang="en-US" sz="1800" b="1" dirty="0"/>
              <a:t>Notable business news:</a:t>
            </a:r>
          </a:p>
          <a:p>
            <a:r>
              <a:rPr lang="en-GB" sz="1800" dirty="0">
                <a:effectLst/>
                <a:ea typeface="Times New Roman" panose="02020603050405020304" pitchFamily="18" charset="0"/>
              </a:rPr>
              <a:t>EY Reading has moved to new offices, which have been designed to facilitate the firm’s transition to a hybrid working model by providing a modern, collaborative and tech enabled office environment for its people and clients. The new office at R+ Reading on Blagrave Street is home to over 750 people and maintains the firm’s location in the heart of the town, in close proximity to key transport links – </a:t>
            </a:r>
            <a:r>
              <a:rPr lang="en-GB" sz="1800" u="sng" dirty="0">
                <a:solidFill>
                  <a:srgbClr val="0563C1"/>
                </a:solidFill>
                <a:effectLst/>
                <a:ea typeface="Times New Roman" panose="02020603050405020304" pitchFamily="18" charset="0"/>
                <a:hlinkClick r:id="rId2"/>
              </a:rPr>
              <a:t>LINK</a:t>
            </a:r>
            <a:r>
              <a:rPr lang="en-GB" sz="1800" dirty="0">
                <a:effectLst/>
                <a:ea typeface="Times New Roman" panose="02020603050405020304" pitchFamily="18" charset="0"/>
              </a:rPr>
              <a:t>.</a:t>
            </a:r>
          </a:p>
          <a:p>
            <a:endParaRPr lang="en-GB" sz="1800" dirty="0">
              <a:ea typeface="Calibri" panose="020F0502020204030204" pitchFamily="34" charset="0"/>
            </a:endParaRPr>
          </a:p>
          <a:p>
            <a:pPr marL="0" indent="0">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p:txBody>
      </p:sp>
    </p:spTree>
    <p:extLst>
      <p:ext uri="{BB962C8B-B14F-4D97-AF65-F5344CB8AC3E}">
        <p14:creationId xmlns:p14="http://schemas.microsoft.com/office/powerpoint/2010/main" val="2369565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18,260</a:t>
            </a:r>
          </a:p>
          <a:p>
            <a:r>
              <a:rPr lang="en-GB" sz="2000" dirty="0"/>
              <a:t>Total job postings: 44,036</a:t>
            </a:r>
          </a:p>
          <a:p>
            <a:r>
              <a:rPr lang="en-GB" sz="2000" dirty="0"/>
              <a:t>Job posting intensity: 2:1</a:t>
            </a:r>
          </a:p>
          <a:p>
            <a:r>
              <a:rPr lang="en-GB" sz="2000" dirty="0"/>
              <a:t>Unique job postings (April 2021): 13,152</a:t>
            </a:r>
            <a:endParaRPr lang="en-GB" dirty="0"/>
          </a:p>
        </p:txBody>
      </p:sp>
      <p:pic>
        <p:nvPicPr>
          <p:cNvPr id="5" name="Picture 4">
            <a:extLst>
              <a:ext uri="{FF2B5EF4-FFF2-40B4-BE49-F238E27FC236}">
                <a16:creationId xmlns:a16="http://schemas.microsoft.com/office/drawing/2014/main" id="{1813F3BE-85BC-4A9E-A104-ABFD1892769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6253" y="3869172"/>
            <a:ext cx="6513057" cy="2760735"/>
          </a:xfrm>
          <a:prstGeom prst="rect">
            <a:avLst/>
          </a:prstGeom>
        </p:spPr>
      </p:pic>
      <p:pic>
        <p:nvPicPr>
          <p:cNvPr id="8" name="Picture 7">
            <a:extLst>
              <a:ext uri="{FF2B5EF4-FFF2-40B4-BE49-F238E27FC236}">
                <a16:creationId xmlns:a16="http://schemas.microsoft.com/office/drawing/2014/main" id="{2D32F1C3-460A-486C-9790-B4FCC4F83F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81831" y="1510930"/>
            <a:ext cx="5213915" cy="2644085"/>
          </a:xfrm>
          <a:prstGeom prst="rect">
            <a:avLst/>
          </a:prstGeom>
        </p:spPr>
      </p:pic>
      <p:pic>
        <p:nvPicPr>
          <p:cNvPr id="12" name="Picture 11">
            <a:extLst>
              <a:ext uri="{FF2B5EF4-FFF2-40B4-BE49-F238E27FC236}">
                <a16:creationId xmlns:a16="http://schemas.microsoft.com/office/drawing/2014/main" id="{7F19C846-8B7A-4C6F-9C16-4B9F515472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81832" y="4194095"/>
            <a:ext cx="5213914" cy="2663904"/>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a:t>
            </a:r>
          </a:p>
          <a:p>
            <a:r>
              <a:rPr lang="en-GB" sz="1800" dirty="0"/>
              <a:t>1,750 claimants (1.6% of the working age population) in Wokingham UA</a:t>
            </a:r>
          </a:p>
          <a:p>
            <a:pPr marL="0" indent="0">
              <a:buNone/>
            </a:pPr>
            <a:endParaRPr lang="en-US" sz="1800" b="1" dirty="0"/>
          </a:p>
          <a:p>
            <a:pPr marL="0" indent="0">
              <a:buNone/>
            </a:pPr>
            <a:r>
              <a:rPr lang="en-US" sz="1800" b="1" dirty="0"/>
              <a:t>Notable business news:</a:t>
            </a:r>
          </a:p>
          <a:p>
            <a:pPr algn="l" fontAlgn="base"/>
            <a:r>
              <a:rPr lang="en-US" sz="1800" i="0" dirty="0">
                <a:solidFill>
                  <a:srgbClr val="333333"/>
                </a:solidFill>
                <a:effectLst/>
              </a:rPr>
              <a:t>A Thames Valley-based building society is celebrating after winning an award for its mortgage services for the third year in a row. Newbury Building Society, which has a branch on Broad Street in Wokingham, scooped the title of Best Specialist Mortgage Provider at the 2022 British Bank Awards in central London earlier this month. The Society was also shortlisted for Best Building Society, which they won in 2021, and Best Savings Provider – </a:t>
            </a:r>
            <a:r>
              <a:rPr lang="en-US" sz="1800" i="0" dirty="0">
                <a:solidFill>
                  <a:srgbClr val="333333"/>
                </a:solidFill>
                <a:effectLst/>
                <a:hlinkClick r:id="rId2"/>
              </a:rPr>
              <a:t>LINK</a:t>
            </a:r>
            <a:r>
              <a:rPr lang="en-US" sz="1800" i="0" dirty="0">
                <a:solidFill>
                  <a:srgbClr val="333333"/>
                </a:solidFill>
                <a:effectLst/>
              </a:rPr>
              <a:t>.</a:t>
            </a:r>
          </a:p>
          <a:p>
            <a:pPr algn="l" fontAlgn="base"/>
            <a:endParaRPr lang="en-US" sz="1800" dirty="0">
              <a:solidFill>
                <a:srgbClr val="333333"/>
              </a:solidFill>
            </a:endParaRPr>
          </a:p>
          <a:p>
            <a:pPr marL="0" indent="0" fontAlgn="base">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i="0" dirty="0">
              <a:solidFill>
                <a:srgbClr val="333333"/>
              </a:solidFill>
              <a:effectLst/>
            </a:endParaRPr>
          </a:p>
          <a:p>
            <a:endParaRPr lang="en-US" sz="2000" dirty="0"/>
          </a:p>
          <a:p>
            <a:endParaRPr lang="en-US" sz="1600" dirty="0"/>
          </a:p>
        </p:txBody>
      </p:sp>
    </p:spTree>
    <p:extLst>
      <p:ext uri="{BB962C8B-B14F-4D97-AF65-F5344CB8AC3E}">
        <p14:creationId xmlns:p14="http://schemas.microsoft.com/office/powerpoint/2010/main" val="2021082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3,278</a:t>
            </a:r>
          </a:p>
          <a:p>
            <a:r>
              <a:rPr lang="en-GB" sz="2000" dirty="0"/>
              <a:t>Total job postings: 7,675</a:t>
            </a:r>
          </a:p>
          <a:p>
            <a:r>
              <a:rPr lang="en-GB" sz="2000" dirty="0"/>
              <a:t>Job posting intensity: 2:1</a:t>
            </a:r>
          </a:p>
          <a:p>
            <a:r>
              <a:rPr lang="en-GB" sz="2000" dirty="0"/>
              <a:t>Unique job postings (April 2021): 2,239</a:t>
            </a:r>
            <a:endParaRPr lang="en-GB" dirty="0"/>
          </a:p>
        </p:txBody>
      </p:sp>
      <p:pic>
        <p:nvPicPr>
          <p:cNvPr id="12" name="Picture 11">
            <a:extLst>
              <a:ext uri="{FF2B5EF4-FFF2-40B4-BE49-F238E27FC236}">
                <a16:creationId xmlns:a16="http://schemas.microsoft.com/office/drawing/2014/main" id="{613A8120-EB04-4EC6-9A6E-9F97F71EFD9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47310" y="4103141"/>
            <a:ext cx="5361270" cy="2754859"/>
          </a:xfrm>
          <a:prstGeom prst="rect">
            <a:avLst/>
          </a:prstGeom>
        </p:spPr>
      </p:pic>
      <p:pic>
        <p:nvPicPr>
          <p:cNvPr id="5" name="Picture 4">
            <a:extLst>
              <a:ext uri="{FF2B5EF4-FFF2-40B4-BE49-F238E27FC236}">
                <a16:creationId xmlns:a16="http://schemas.microsoft.com/office/drawing/2014/main" id="{89194533-E883-49BA-940C-934D5F0E94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9152" y="4321089"/>
            <a:ext cx="6025706" cy="2623538"/>
          </a:xfrm>
          <a:prstGeom prst="rect">
            <a:avLst/>
          </a:prstGeom>
        </p:spPr>
      </p:pic>
      <p:pic>
        <p:nvPicPr>
          <p:cNvPr id="8" name="Picture 7">
            <a:extLst>
              <a:ext uri="{FF2B5EF4-FFF2-40B4-BE49-F238E27FC236}">
                <a16:creationId xmlns:a16="http://schemas.microsoft.com/office/drawing/2014/main" id="{C868398A-2C3B-40D8-977B-4EA97776E7B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64007" y="1336868"/>
            <a:ext cx="5444573" cy="2766274"/>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a:t>
            </a:r>
          </a:p>
          <a:p>
            <a:r>
              <a:rPr lang="en-GB" sz="1800" dirty="0"/>
              <a:t>2,310 claimants (2.5% of the working age population) in Windsor and Maidenhead UA</a:t>
            </a:r>
          </a:p>
          <a:p>
            <a:pPr marL="0" indent="0">
              <a:buNone/>
            </a:pPr>
            <a:endParaRPr lang="en-US" sz="1800" b="1" dirty="0"/>
          </a:p>
          <a:p>
            <a:pPr marL="0" indent="0">
              <a:buNone/>
            </a:pPr>
            <a:r>
              <a:rPr lang="en-US" sz="1800" b="1" dirty="0"/>
              <a:t>Notable business news:</a:t>
            </a:r>
          </a:p>
          <a:p>
            <a:r>
              <a:rPr lang="en-GB" sz="1800" dirty="0">
                <a:effectLst/>
                <a:ea typeface="Times New Roman" panose="02020603050405020304" pitchFamily="18" charset="0"/>
              </a:rPr>
              <a:t>Flexible space operator MyWorkSpot has signed a second site at York House, Maidenhead. The whole building, comprising 11,000 sq. ft of grade A space, has been taken on a 15-year lease from Hawk Investment – </a:t>
            </a:r>
            <a:r>
              <a:rPr lang="en-GB" sz="1800" u="sng" dirty="0">
                <a:solidFill>
                  <a:srgbClr val="0563C1"/>
                </a:solidFill>
                <a:effectLst/>
                <a:ea typeface="Times New Roman" panose="02020603050405020304" pitchFamily="18" charset="0"/>
                <a:cs typeface="Times New Roman" panose="02020603050405020304" pitchFamily="18" charset="0"/>
                <a:hlinkClick r:id="rId2"/>
              </a:rPr>
              <a:t>LINK</a:t>
            </a:r>
            <a:r>
              <a:rPr lang="en-GB" sz="1800" dirty="0">
                <a:effectLst/>
                <a:ea typeface="Times New Roman" panose="02020603050405020304" pitchFamily="18" charset="0"/>
              </a:rPr>
              <a:t>.</a:t>
            </a:r>
          </a:p>
          <a:p>
            <a:endParaRPr lang="en-GB" sz="1800" dirty="0"/>
          </a:p>
          <a:p>
            <a:pPr marL="0" indent="0">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p:txBody>
      </p:sp>
    </p:spTree>
    <p:extLst>
      <p:ext uri="{BB962C8B-B14F-4D97-AF65-F5344CB8AC3E}">
        <p14:creationId xmlns:p14="http://schemas.microsoft.com/office/powerpoint/2010/main" val="384645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6,297</a:t>
            </a:r>
          </a:p>
          <a:p>
            <a:r>
              <a:rPr lang="en-GB" sz="2000" dirty="0"/>
              <a:t>Total job postings: 15,346</a:t>
            </a:r>
          </a:p>
          <a:p>
            <a:r>
              <a:rPr lang="en-GB" sz="2000" dirty="0"/>
              <a:t>Job posting intensity: 2:1</a:t>
            </a:r>
          </a:p>
          <a:p>
            <a:r>
              <a:rPr lang="en-GB" sz="2000" dirty="0"/>
              <a:t>Unique job postings (April 2021): 4,648</a:t>
            </a:r>
            <a:endParaRPr lang="en-GB" dirty="0"/>
          </a:p>
        </p:txBody>
      </p:sp>
      <p:pic>
        <p:nvPicPr>
          <p:cNvPr id="5" name="Picture 4">
            <a:extLst>
              <a:ext uri="{FF2B5EF4-FFF2-40B4-BE49-F238E27FC236}">
                <a16:creationId xmlns:a16="http://schemas.microsoft.com/office/drawing/2014/main" id="{FD7ECBBD-F250-41BE-A101-4A649E95548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9089" y="3994876"/>
            <a:ext cx="6098831" cy="2669473"/>
          </a:xfrm>
          <a:prstGeom prst="rect">
            <a:avLst/>
          </a:prstGeom>
        </p:spPr>
      </p:pic>
      <p:pic>
        <p:nvPicPr>
          <p:cNvPr id="7" name="Picture 6">
            <a:extLst>
              <a:ext uri="{FF2B5EF4-FFF2-40B4-BE49-F238E27FC236}">
                <a16:creationId xmlns:a16="http://schemas.microsoft.com/office/drawing/2014/main" id="{FA955F96-6621-4F5A-9638-78A86B7DEE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21310" y="1210548"/>
            <a:ext cx="5551601" cy="2837693"/>
          </a:xfrm>
          <a:prstGeom prst="rect">
            <a:avLst/>
          </a:prstGeom>
        </p:spPr>
      </p:pic>
      <p:pic>
        <p:nvPicPr>
          <p:cNvPr id="9" name="Picture 8">
            <a:extLst>
              <a:ext uri="{FF2B5EF4-FFF2-40B4-BE49-F238E27FC236}">
                <a16:creationId xmlns:a16="http://schemas.microsoft.com/office/drawing/2014/main" id="{D6BA4356-5B44-4FB8-B55C-FDBD70DDA7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21309" y="4077117"/>
            <a:ext cx="5551601" cy="2809759"/>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fontScale="90000"/>
          </a:bodyPr>
          <a:lstStyle/>
          <a:p>
            <a:r>
              <a:rPr lang="en-GB" dirty="0"/>
              <a:t>Unemployment figures and Notable Business News - April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800" b="1" dirty="0"/>
              <a:t>Claimant unemployment (to April 2022)</a:t>
            </a:r>
          </a:p>
          <a:p>
            <a:r>
              <a:rPr lang="en-GB" sz="1800" dirty="0"/>
              <a:t>2,295 claimants (2.4% of the working age population) in West Berkshire UA</a:t>
            </a:r>
          </a:p>
          <a:p>
            <a:pPr marL="0" indent="0">
              <a:buNone/>
            </a:pPr>
            <a:endParaRPr lang="en-US" sz="1800" b="1" dirty="0"/>
          </a:p>
          <a:p>
            <a:pPr marL="0" indent="0">
              <a:buNone/>
            </a:pPr>
            <a:r>
              <a:rPr lang="en-US" sz="1800" b="1" dirty="0"/>
              <a:t>Notable business news:</a:t>
            </a:r>
          </a:p>
          <a:p>
            <a:pPr algn="l" fontAlgn="base"/>
            <a:r>
              <a:rPr lang="en-US" sz="1800" b="0" i="0" dirty="0">
                <a:solidFill>
                  <a:schemeClr val="accent6"/>
                </a:solidFill>
                <a:effectLst/>
              </a:rPr>
              <a:t>The last available commercial space at 4 The Sector in Newbury has been let. The 19,262 square feet of space has been snapped up by </a:t>
            </a:r>
            <a:r>
              <a:rPr lang="en-US" sz="1800" i="0" u="none" strike="noStrike" dirty="0">
                <a:solidFill>
                  <a:schemeClr val="accent6"/>
                </a:solidFill>
                <a:effectLst/>
              </a:rPr>
              <a:t>Novuna Vehicle Solutions</a:t>
            </a:r>
            <a:r>
              <a:rPr lang="en-US" sz="1800" u="none" strike="noStrike" dirty="0">
                <a:solidFill>
                  <a:schemeClr val="accent6"/>
                </a:solidFill>
              </a:rPr>
              <a:t> which </a:t>
            </a:r>
            <a:r>
              <a:rPr lang="en-US" sz="1800" b="0" i="0" dirty="0">
                <a:solidFill>
                  <a:schemeClr val="accent6"/>
                </a:solidFill>
                <a:effectLst/>
              </a:rPr>
              <a:t>is one of the UK's top 10 largest leasing companies with over 100,000 vehicles ranging from cars and vans to HGVs, trucks and plant equipment – </a:t>
            </a:r>
            <a:r>
              <a:rPr lang="en-US" sz="1800" b="0" i="0" dirty="0">
                <a:solidFill>
                  <a:schemeClr val="accent6"/>
                </a:solidFill>
                <a:effectLst/>
                <a:hlinkClick r:id="rId2"/>
              </a:rPr>
              <a:t>LINK</a:t>
            </a:r>
            <a:r>
              <a:rPr lang="en-US" sz="1800" b="0" i="0" dirty="0">
                <a:solidFill>
                  <a:schemeClr val="accent6"/>
                </a:solidFill>
                <a:effectLst/>
              </a:rPr>
              <a:t>.</a:t>
            </a:r>
          </a:p>
          <a:p>
            <a:pPr marL="0" indent="0" algn="l" fontAlgn="base">
              <a:buNone/>
            </a:pPr>
            <a:endParaRPr lang="en-US" sz="1800" dirty="0">
              <a:solidFill>
                <a:schemeClr val="accent6"/>
              </a:solidFill>
            </a:endParaRPr>
          </a:p>
          <a:p>
            <a:pPr marL="0" indent="0" fontAlgn="base">
              <a:buNone/>
            </a:pPr>
            <a:r>
              <a:rPr lang="en-GB" sz="1800" b="1" dirty="0"/>
              <a:t>Note: </a:t>
            </a:r>
            <a:r>
              <a:rPr lang="en-GB" sz="1800" dirty="0"/>
              <a:t>The LEP has been previously reporting on COVID-19 case rates in these monthly economic briefings. The dashboards containing this data have been shut down as of this month and, as a result, we will no longer be doing so.</a:t>
            </a:r>
            <a:endParaRPr lang="en-US" sz="1800" b="1" dirty="0"/>
          </a:p>
        </p:txBody>
      </p:sp>
    </p:spTree>
    <p:extLst>
      <p:ext uri="{BB962C8B-B14F-4D97-AF65-F5344CB8AC3E}">
        <p14:creationId xmlns:p14="http://schemas.microsoft.com/office/powerpoint/2010/main" val="1115866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April 2022</a:t>
            </a:r>
          </a:p>
        </p:txBody>
      </p:sp>
    </p:spTree>
    <p:extLst>
      <p:ext uri="{BB962C8B-B14F-4D97-AF65-F5344CB8AC3E}">
        <p14:creationId xmlns:p14="http://schemas.microsoft.com/office/powerpoint/2010/main" val="2119222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April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4,098</a:t>
            </a:r>
          </a:p>
          <a:p>
            <a:r>
              <a:rPr lang="en-GB" sz="2000" dirty="0"/>
              <a:t>Total job postings: 9,259</a:t>
            </a:r>
          </a:p>
          <a:p>
            <a:r>
              <a:rPr lang="en-GB" sz="2000" dirty="0"/>
              <a:t>Job posting intensity: 2:1</a:t>
            </a:r>
          </a:p>
          <a:p>
            <a:r>
              <a:rPr lang="en-GB" sz="2000" dirty="0"/>
              <a:t>Unique job postings (April 2021): 3,470</a:t>
            </a:r>
            <a:endParaRPr lang="en-GB" dirty="0"/>
          </a:p>
        </p:txBody>
      </p:sp>
      <p:pic>
        <p:nvPicPr>
          <p:cNvPr id="6" name="Picture 5">
            <a:extLst>
              <a:ext uri="{FF2B5EF4-FFF2-40B4-BE49-F238E27FC236}">
                <a16:creationId xmlns:a16="http://schemas.microsoft.com/office/drawing/2014/main" id="{1CD138CD-E60B-40AB-8B74-0CA2614F57B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1382" y="4196080"/>
            <a:ext cx="6237170" cy="2661920"/>
          </a:xfrm>
          <a:prstGeom prst="rect">
            <a:avLst/>
          </a:prstGeom>
        </p:spPr>
      </p:pic>
      <p:pic>
        <p:nvPicPr>
          <p:cNvPr id="9" name="Picture 8">
            <a:extLst>
              <a:ext uri="{FF2B5EF4-FFF2-40B4-BE49-F238E27FC236}">
                <a16:creationId xmlns:a16="http://schemas.microsoft.com/office/drawing/2014/main" id="{C311FF84-062C-4F54-8364-8722A5AE94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60682" y="1328468"/>
            <a:ext cx="5350193" cy="2743040"/>
          </a:xfrm>
          <a:prstGeom prst="rect">
            <a:avLst/>
          </a:prstGeom>
        </p:spPr>
      </p:pic>
      <p:pic>
        <p:nvPicPr>
          <p:cNvPr id="11" name="Picture 10">
            <a:extLst>
              <a:ext uri="{FF2B5EF4-FFF2-40B4-BE49-F238E27FC236}">
                <a16:creationId xmlns:a16="http://schemas.microsoft.com/office/drawing/2014/main" id="{CE8E17F9-92A4-4245-82A1-9A58395B162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60682" y="4114960"/>
            <a:ext cx="5316649" cy="2743040"/>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pic>
        <p:nvPicPr>
          <p:cNvPr id="2" name="Picture 1">
            <a:extLst>
              <a:ext uri="{FF2B5EF4-FFF2-40B4-BE49-F238E27FC236}">
                <a16:creationId xmlns:a16="http://schemas.microsoft.com/office/drawing/2014/main" id="{15485134-23FB-84F6-506A-FF679178A840}"/>
              </a:ext>
            </a:extLst>
          </p:cNvPr>
          <p:cNvPicPr>
            <a:picLocks noChangeAspect="1"/>
          </p:cNvPicPr>
          <p:nvPr/>
        </p:nvPicPr>
        <p:blipFill>
          <a:blip r:embed="rId2"/>
          <a:stretch>
            <a:fillRect/>
          </a:stretch>
        </p:blipFill>
        <p:spPr>
          <a:xfrm>
            <a:off x="6049820" y="498469"/>
            <a:ext cx="5303980" cy="2761727"/>
          </a:xfrm>
          <a:prstGeom prst="rect">
            <a:avLst/>
          </a:prstGeom>
        </p:spPr>
      </p:pic>
      <p:pic>
        <p:nvPicPr>
          <p:cNvPr id="7" name="Picture 6">
            <a:extLst>
              <a:ext uri="{FF2B5EF4-FFF2-40B4-BE49-F238E27FC236}">
                <a16:creationId xmlns:a16="http://schemas.microsoft.com/office/drawing/2014/main" id="{E75C9ED6-12F0-4417-71C1-365085E9F94F}"/>
              </a:ext>
            </a:extLst>
          </p:cNvPr>
          <p:cNvPicPr>
            <a:picLocks noChangeAspect="1"/>
          </p:cNvPicPr>
          <p:nvPr/>
        </p:nvPicPr>
        <p:blipFill>
          <a:blip r:embed="rId3"/>
          <a:stretch>
            <a:fillRect/>
          </a:stretch>
        </p:blipFill>
        <p:spPr>
          <a:xfrm>
            <a:off x="6049821" y="3303715"/>
            <a:ext cx="5303980" cy="3055816"/>
          </a:xfrm>
          <a:prstGeom prst="rect">
            <a:avLst/>
          </a:prstGeom>
        </p:spPr>
      </p:pic>
      <p:sp>
        <p:nvSpPr>
          <p:cNvPr id="9" name="Rectangle 8">
            <a:extLst>
              <a:ext uri="{FF2B5EF4-FFF2-40B4-BE49-F238E27FC236}">
                <a16:creationId xmlns:a16="http://schemas.microsoft.com/office/drawing/2014/main" id="{EEC400EC-A4AB-2631-B062-A1FB73D59B93}"/>
              </a:ext>
            </a:extLst>
          </p:cNvPr>
          <p:cNvSpPr/>
          <p:nvPr/>
        </p:nvSpPr>
        <p:spPr>
          <a:xfrm>
            <a:off x="672029" y="3303715"/>
            <a:ext cx="5342821" cy="30558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a:xfrm>
            <a:off x="672029" y="1660532"/>
            <a:ext cx="5303980" cy="5072331"/>
          </a:xfrm>
        </p:spPr>
        <p:txBody>
          <a:bodyPr>
            <a:normAutofit/>
          </a:bodyPr>
          <a:lstStyle/>
          <a:p>
            <a:pPr marL="0" indent="0">
              <a:buNone/>
            </a:pPr>
            <a:r>
              <a:rPr lang="en-US" sz="1500" b="1" i="0" dirty="0">
                <a:solidFill>
                  <a:srgbClr val="333333"/>
                </a:solidFill>
                <a:effectLst/>
              </a:rPr>
              <a:t>Global growth outlook</a:t>
            </a:r>
          </a:p>
          <a:p>
            <a:r>
              <a:rPr lang="en-GB" sz="1500" i="0" dirty="0">
                <a:solidFill>
                  <a:srgbClr val="333333"/>
                </a:solidFill>
                <a:effectLst/>
              </a:rPr>
              <a:t>Worldwide, the economy has been hugely impacted by the war in Ukraine because of the spill over effect it has had on global markets. The economic damage is mainly reflected in two aspects – a slowing in global growth and rapid increase in inflation.</a:t>
            </a:r>
          </a:p>
          <a:p>
            <a:endParaRPr lang="en-GB" sz="1500" i="0" dirty="0">
              <a:solidFill>
                <a:srgbClr val="333333"/>
              </a:solidFill>
              <a:effectLst/>
            </a:endParaRPr>
          </a:p>
          <a:p>
            <a:r>
              <a:rPr lang="en-GB" sz="1500" i="0" dirty="0">
                <a:solidFill>
                  <a:srgbClr val="333333"/>
                </a:solidFill>
                <a:effectLst/>
              </a:rPr>
              <a:t>Global growth is projected to slow from an estimated 6.1 percent in 2021 to 3.6 percent in 2022 and 2023. This is 0.8 and 0.2 percentage points lower for 2022 and 2023 than projected in January. Beyond 2023, global growth is forecast to decline to about 3.3 percent over the medium term. </a:t>
            </a:r>
          </a:p>
          <a:p>
            <a:r>
              <a:rPr lang="en-GB" sz="1500" i="0" dirty="0">
                <a:solidFill>
                  <a:srgbClr val="333333"/>
                </a:solidFill>
                <a:effectLst/>
              </a:rPr>
              <a:t>Also, war-induced commodity price increases and broadening price pressures have led to 2022 inflation projections of 5.7 percent in advanced economies and 8.7 percent in emerging market and developing economies—1.8 and 2.8 percentage points higher than projected last January. </a:t>
            </a:r>
          </a:p>
          <a:p>
            <a:pPr marL="0" indent="0">
              <a:buNone/>
            </a:pPr>
            <a:endParaRPr lang="en-US" sz="1500" b="1" dirty="0">
              <a:solidFill>
                <a:srgbClr val="333333"/>
              </a:solidFill>
            </a:endParaRPr>
          </a:p>
          <a:p>
            <a:pPr marL="0" indent="0">
              <a:buNone/>
            </a:pPr>
            <a:r>
              <a:rPr lang="en-US" sz="1500" i="0" dirty="0">
                <a:solidFill>
                  <a:srgbClr val="333333"/>
                </a:solidFill>
                <a:effectLst/>
              </a:rPr>
              <a:t>		</a:t>
            </a:r>
            <a:r>
              <a:rPr lang="en-US" sz="1500" dirty="0">
                <a:solidFill>
                  <a:srgbClr val="333333"/>
                </a:solidFill>
              </a:rPr>
              <a:t>                	            </a:t>
            </a:r>
            <a:r>
              <a:rPr lang="en-US" sz="1500" b="1" i="0" dirty="0">
                <a:solidFill>
                  <a:srgbClr val="333333"/>
                </a:solidFill>
                <a:effectLst/>
                <a:hlinkClick r:id="rId4"/>
              </a:rPr>
              <a:t>Source: </a:t>
            </a:r>
            <a:r>
              <a:rPr lang="en-US" sz="1500" b="1" dirty="0">
                <a:solidFill>
                  <a:srgbClr val="333333"/>
                </a:solidFill>
                <a:hlinkClick r:id="rId4"/>
              </a:rPr>
              <a:t>IMF</a:t>
            </a:r>
            <a:r>
              <a:rPr lang="en-US" sz="1500" b="1" i="0" dirty="0">
                <a:solidFill>
                  <a:srgbClr val="333333"/>
                </a:solidFill>
                <a:effectLst/>
                <a:hlinkClick r:id="rId4"/>
              </a:rPr>
              <a:t>, April 2022</a:t>
            </a:r>
            <a:endParaRPr lang="en-US" sz="15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5" name="Picture 4">
            <a:extLst>
              <a:ext uri="{FF2B5EF4-FFF2-40B4-BE49-F238E27FC236}">
                <a16:creationId xmlns:a16="http://schemas.microsoft.com/office/drawing/2014/main" id="{A0988458-1DB7-4F38-9C4D-0420E332EB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7916" y="1172188"/>
            <a:ext cx="5872437" cy="2624196"/>
          </a:xfrm>
          <a:prstGeom prst="rect">
            <a:avLst/>
          </a:prstGeom>
        </p:spPr>
      </p:pic>
      <p:pic>
        <p:nvPicPr>
          <p:cNvPr id="8" name="Picture 7">
            <a:extLst>
              <a:ext uri="{FF2B5EF4-FFF2-40B4-BE49-F238E27FC236}">
                <a16:creationId xmlns:a16="http://schemas.microsoft.com/office/drawing/2014/main" id="{71001F84-1F3A-4961-9D0F-F14C89C40E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19522" y="1172188"/>
            <a:ext cx="5901221" cy="2620359"/>
          </a:xfrm>
          <a:prstGeom prst="rect">
            <a:avLst/>
          </a:prstGeom>
        </p:spPr>
      </p:pic>
      <p:pic>
        <p:nvPicPr>
          <p:cNvPr id="11" name="Picture 10">
            <a:extLst>
              <a:ext uri="{FF2B5EF4-FFF2-40B4-BE49-F238E27FC236}">
                <a16:creationId xmlns:a16="http://schemas.microsoft.com/office/drawing/2014/main" id="{8A63CB9A-0D16-4BBC-A2F8-1F842244BC7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4007818"/>
            <a:ext cx="6148362" cy="2743804"/>
          </a:xfrm>
          <a:prstGeom prst="rect">
            <a:avLst/>
          </a:prstGeom>
        </p:spPr>
      </p:pic>
      <p:pic>
        <p:nvPicPr>
          <p:cNvPr id="14" name="Picture 13">
            <a:extLst>
              <a:ext uri="{FF2B5EF4-FFF2-40B4-BE49-F238E27FC236}">
                <a16:creationId xmlns:a16="http://schemas.microsoft.com/office/drawing/2014/main" id="{46C11CF1-FAD9-48C0-B6CF-D4C49E71CAD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48268" y="4050026"/>
            <a:ext cx="6043732" cy="2631060"/>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940591" y="1708983"/>
            <a:ext cx="4413209" cy="4832092"/>
          </a:xfrm>
          <a:prstGeom prst="rect">
            <a:avLst/>
          </a:prstGeom>
          <a:noFill/>
        </p:spPr>
        <p:txBody>
          <a:bodyPr wrap="square">
            <a:spAutoFit/>
          </a:bodyPr>
          <a:lstStyle/>
          <a:p>
            <a:r>
              <a:rPr lang="en-US" sz="2000" b="0" i="0" dirty="0">
                <a:effectLst/>
              </a:rPr>
              <a:t>Note: The green confidence band shows 95% confidence intervals. The Weekly Tracker is an estimate of weekly GDP relative to the pre-crisis trend, which is proxied by the November 2019 OECD Economic Outlook forecasts. The darkness of the grey background reflects stay-at-home confinement requirement based on the Oxford Blavatnik database (0 - no measures, 1 - recommend not leaving house, 2 - require not leaving house with exceptions, 3 - require not leaving house with minimal exceptions).</a:t>
            </a:r>
            <a:br>
              <a:rPr lang="en-US" sz="2400" dirty="0"/>
            </a:br>
            <a:endParaRPr lang="en-US" sz="2400" dirty="0"/>
          </a:p>
          <a:p>
            <a:r>
              <a:rPr lang="en-US" sz="2400" b="1" dirty="0">
                <a:solidFill>
                  <a:srgbClr val="333333"/>
                </a:solidFill>
                <a:hlinkClick r:id="rId2"/>
              </a:rPr>
              <a:t>Source: OECD, April 2022</a:t>
            </a:r>
            <a:endParaRPr lang="en-GB" sz="2400" b="1" dirty="0"/>
          </a:p>
        </p:txBody>
      </p:sp>
      <p:pic>
        <p:nvPicPr>
          <p:cNvPr id="5" name="Picture 4">
            <a:extLst>
              <a:ext uri="{FF2B5EF4-FFF2-40B4-BE49-F238E27FC236}">
                <a16:creationId xmlns:a16="http://schemas.microsoft.com/office/drawing/2014/main" id="{FCCF8C9C-80CE-413F-9B8D-E38AEE2CF66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868" y="1464648"/>
            <a:ext cx="5740242" cy="2575750"/>
          </a:xfrm>
          <a:prstGeom prst="rect">
            <a:avLst/>
          </a:prstGeom>
        </p:spPr>
      </p:pic>
      <p:pic>
        <p:nvPicPr>
          <p:cNvPr id="8" name="Picture 7">
            <a:extLst>
              <a:ext uri="{FF2B5EF4-FFF2-40B4-BE49-F238E27FC236}">
                <a16:creationId xmlns:a16="http://schemas.microsoft.com/office/drawing/2014/main" id="{714581B1-D18B-43CA-AE1E-69DBD39B8F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3518" y="4270583"/>
            <a:ext cx="5866940" cy="2587417"/>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p:txBody>
          <a:bodyPr/>
          <a:lstStyle/>
          <a:p>
            <a:r>
              <a:rPr lang="en-GB" dirty="0"/>
              <a:t>UK Economy </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p:txBody>
          <a:bodyPr>
            <a:noAutofit/>
          </a:bodyPr>
          <a:lstStyle/>
          <a:p>
            <a:r>
              <a:rPr lang="en-GB" sz="1800" dirty="0"/>
              <a:t>In the UK, growth momentum is expected to slow during the course of 2022 as the impact of the cost of living crisis is felt. Overall growth in the UK for 2022 could reach 3.9%, before slowing to 1.1% in 2023.</a:t>
            </a:r>
          </a:p>
          <a:p>
            <a:r>
              <a:rPr lang="en-GB" sz="1800" dirty="0"/>
              <a:t>Consumer spending is expected to be heavily affected by the squeeze on incomes, as household budgets come under unprecedented pressures from rising costs and an increasing tax burden. This could cause a marked slowdown in annual consumption growth, from 6.2% in 2021, to 4.3% in 2022 and only 0.5% in 2023. Yael Selfin, the Chief Economist at KPMG UK said:</a:t>
            </a:r>
          </a:p>
          <a:p>
            <a:endParaRPr lang="en-GB" sz="1800" dirty="0"/>
          </a:p>
          <a:p>
            <a:pPr marL="457200" lvl="1" indent="0">
              <a:buNone/>
            </a:pPr>
            <a:r>
              <a:rPr lang="en-GB" sz="1800" i="1" dirty="0"/>
              <a:t>“Lower-income households are particularly vulnerable to this year’s rise in utility costs, with those in the lowest income band potentially standing to lose more than 8% of their disposable income.”</a:t>
            </a:r>
          </a:p>
          <a:p>
            <a:pPr marL="457200" lvl="1" indent="0">
              <a:buNone/>
            </a:pPr>
            <a:endParaRPr lang="en-US" sz="1800" dirty="0"/>
          </a:p>
          <a:p>
            <a:r>
              <a:rPr lang="en-GB" sz="1800" dirty="0"/>
              <a:t>The conflict in Ukraine has led to rising energy prices, which remains the biggest single driver of rising inflationary pressures with the pre-announced increase this month. This pressure could see inflation peak at 8.8% this summer and average 7.9% in 2022, before moderating to 4.1% on average in 2023.</a:t>
            </a:r>
            <a:endParaRPr lang="en-US" sz="1800" dirty="0"/>
          </a:p>
          <a:p>
            <a:pPr marL="0" indent="0">
              <a:buNone/>
            </a:pPr>
            <a:r>
              <a:rPr lang="en-US" sz="1400" b="1" dirty="0"/>
              <a:t>				               </a:t>
            </a:r>
          </a:p>
          <a:p>
            <a:pPr marL="0" indent="0">
              <a:buNone/>
            </a:pPr>
            <a:r>
              <a:rPr lang="en-US" sz="1400" b="1" dirty="0"/>
              <a:t>						                       		</a:t>
            </a:r>
            <a:r>
              <a:rPr lang="en-US" sz="1600" b="1" dirty="0"/>
              <a:t>            </a:t>
            </a:r>
            <a:r>
              <a:rPr lang="en-US" sz="1800" b="1" dirty="0">
                <a:hlinkClick r:id="rId3"/>
              </a:rPr>
              <a:t>Source: KPMG, April 2022</a:t>
            </a:r>
            <a:endParaRPr lang="en-US" sz="1600" b="1" dirty="0"/>
          </a:p>
        </p:txBody>
      </p:sp>
    </p:spTree>
    <p:extLst>
      <p:ext uri="{BB962C8B-B14F-4D97-AF65-F5344CB8AC3E}">
        <p14:creationId xmlns:p14="http://schemas.microsoft.com/office/powerpoint/2010/main" val="280799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7E6A3DD4-1C0A-4C23-E2BB-97B1D631601D}"/>
              </a:ext>
            </a:extLst>
          </p:cNvPr>
          <p:cNvSpPr>
            <a:spLocks noGrp="1"/>
          </p:cNvSpPr>
          <p:nvPr>
            <p:ph type="body" idx="1"/>
          </p:nvPr>
        </p:nvSpPr>
        <p:spPr>
          <a:xfrm>
            <a:off x="836612" y="5016158"/>
            <a:ext cx="5157787" cy="1348962"/>
          </a:xfrm>
        </p:spPr>
        <p:txBody>
          <a:bodyPr>
            <a:noAutofit/>
          </a:bodyPr>
          <a:lstStyle/>
          <a:p>
            <a:r>
              <a:rPr lang="en-GB" sz="1600" b="0" dirty="0"/>
              <a:t>There is a 54% increase in the energy price cap in April, which took the average annual gas and electricity bill close to £2,000.  The rising cost of gas and electricity pushed household energy bills to record levels which resulted in higher inflation. </a:t>
            </a:r>
          </a:p>
        </p:txBody>
      </p:sp>
      <p:pic>
        <p:nvPicPr>
          <p:cNvPr id="16" name="Content Placeholder 15" descr="Chart, bar chart&#10;&#10;Description automatically generated">
            <a:extLst>
              <a:ext uri="{FF2B5EF4-FFF2-40B4-BE49-F238E27FC236}">
                <a16:creationId xmlns:a16="http://schemas.microsoft.com/office/drawing/2014/main" id="{26EF7F92-7DAA-5149-49C9-4FFF5D774FA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6612" y="1316659"/>
            <a:ext cx="5157787" cy="3643726"/>
          </a:xfrm>
        </p:spPr>
      </p:pic>
      <p:sp>
        <p:nvSpPr>
          <p:cNvPr id="20" name="Text Placeholder 19">
            <a:extLst>
              <a:ext uri="{FF2B5EF4-FFF2-40B4-BE49-F238E27FC236}">
                <a16:creationId xmlns:a16="http://schemas.microsoft.com/office/drawing/2014/main" id="{B3D33C20-3CFB-1841-4C45-DC2437C52848}"/>
              </a:ext>
            </a:extLst>
          </p:cNvPr>
          <p:cNvSpPr>
            <a:spLocks noGrp="1"/>
          </p:cNvSpPr>
          <p:nvPr>
            <p:ph type="body" sz="quarter" idx="3"/>
          </p:nvPr>
        </p:nvSpPr>
        <p:spPr>
          <a:xfrm>
            <a:off x="6834996" y="5506607"/>
            <a:ext cx="5183188" cy="621625"/>
          </a:xfrm>
        </p:spPr>
        <p:txBody>
          <a:bodyPr>
            <a:normAutofit/>
          </a:bodyPr>
          <a:lstStyle/>
          <a:p>
            <a:r>
              <a:rPr lang="en-GB" sz="1600" b="0" dirty="0"/>
              <a:t>UK inflation (CPI) soared from 7% in March to 9% in April – its highest level for more than 40 years.</a:t>
            </a:r>
          </a:p>
        </p:txBody>
      </p:sp>
      <p:pic>
        <p:nvPicPr>
          <p:cNvPr id="18" name="Content Placeholder 17">
            <a:extLst>
              <a:ext uri="{FF2B5EF4-FFF2-40B4-BE49-F238E27FC236}">
                <a16:creationId xmlns:a16="http://schemas.microsoft.com/office/drawing/2014/main" id="{B9A6813F-63EA-F0BB-93AC-AF3105809F89}"/>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p:blipFill>
        <p:spPr>
          <a:xfrm>
            <a:off x="6796693" y="1316659"/>
            <a:ext cx="4565047" cy="4185259"/>
          </a:xfrm>
        </p:spPr>
      </p:pic>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p:txBody>
          <a:bodyPr>
            <a:normAutofit/>
          </a:bodyPr>
          <a:lstStyle/>
          <a:p>
            <a:r>
              <a:rPr lang="en-GB" dirty="0"/>
              <a:t>UK Economy 2 </a:t>
            </a:r>
          </a:p>
        </p:txBody>
      </p:sp>
      <p:sp>
        <p:nvSpPr>
          <p:cNvPr id="14" name="TextBox 13">
            <a:extLst>
              <a:ext uri="{FF2B5EF4-FFF2-40B4-BE49-F238E27FC236}">
                <a16:creationId xmlns:a16="http://schemas.microsoft.com/office/drawing/2014/main" id="{71FA8333-DFFE-B5D5-7918-CACBDE197835}"/>
              </a:ext>
            </a:extLst>
          </p:cNvPr>
          <p:cNvSpPr txBox="1"/>
          <p:nvPr/>
        </p:nvSpPr>
        <p:spPr>
          <a:xfrm>
            <a:off x="6796693" y="6123543"/>
            <a:ext cx="3352114" cy="369332"/>
          </a:xfrm>
          <a:prstGeom prst="rect">
            <a:avLst/>
          </a:prstGeom>
          <a:noFill/>
        </p:spPr>
        <p:txBody>
          <a:bodyPr wrap="square">
            <a:spAutoFit/>
          </a:bodyPr>
          <a:lstStyle/>
          <a:p>
            <a:pPr marL="0" indent="0" algn="l" fontAlgn="base">
              <a:buNone/>
            </a:pPr>
            <a:r>
              <a:rPr lang="en-US" sz="1800" b="1" dirty="0">
                <a:solidFill>
                  <a:srgbClr val="333333"/>
                </a:solidFill>
              </a:rPr>
              <a:t> </a:t>
            </a:r>
            <a:r>
              <a:rPr lang="en-US" sz="1800" b="1" dirty="0">
                <a:solidFill>
                  <a:srgbClr val="333333"/>
                </a:solidFill>
                <a:hlinkClick r:id="rId5"/>
              </a:rPr>
              <a:t>Source: </a:t>
            </a:r>
            <a:r>
              <a:rPr lang="en-GB" b="1" dirty="0">
                <a:solidFill>
                  <a:srgbClr val="333333"/>
                </a:solidFill>
                <a:hlinkClick r:id="rId5"/>
              </a:rPr>
              <a:t>The Guardian</a:t>
            </a:r>
            <a:r>
              <a:rPr lang="en-GB" sz="1800" b="1" dirty="0">
                <a:solidFill>
                  <a:srgbClr val="333333"/>
                </a:solidFill>
                <a:hlinkClick r:id="rId5"/>
              </a:rPr>
              <a:t>, April 2022</a:t>
            </a:r>
            <a:endParaRPr lang="en-GB" sz="1800" b="1" dirty="0"/>
          </a:p>
        </p:txBody>
      </p:sp>
    </p:spTree>
    <p:extLst>
      <p:ext uri="{BB962C8B-B14F-4D97-AF65-F5344CB8AC3E}">
        <p14:creationId xmlns:p14="http://schemas.microsoft.com/office/powerpoint/2010/main" val="3018838771"/>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UserInfo>
        <DisplayName>Tim Page</DisplayName>
        <AccountId>14</AccountId>
        <AccountType/>
      </UserInfo>
      <UserInfo>
        <DisplayName>Joanna Birrell</DisplayName>
        <AccountId>24</AccountId>
        <AccountType/>
      </UserInfo>
    </SharedWithUsers>
  </documentManagement>
</p:properties>
</file>

<file path=customXml/itemProps1.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2.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 ds:uri="df15de35-5208-4006-b31e-64c99b3e6042"/>
  </ds:schemaRefs>
</ds:datastoreItem>
</file>

<file path=docProps/app.xml><?xml version="1.0" encoding="utf-8"?>
<Properties xmlns="http://schemas.openxmlformats.org/officeDocument/2006/extended-properties" xmlns:vt="http://schemas.openxmlformats.org/officeDocument/2006/docPropsVTypes">
  <TotalTime>65287</TotalTime>
  <Words>3907</Words>
  <Application>Microsoft Office PowerPoint</Application>
  <PresentationFormat>Widescreen</PresentationFormat>
  <Paragraphs>208</Paragraphs>
  <Slides>40</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Courier New</vt:lpstr>
      <vt:lpstr>Symbol</vt:lpstr>
      <vt:lpstr>Office Theme</vt:lpstr>
      <vt:lpstr>1_Office Theme</vt:lpstr>
      <vt:lpstr>Thames Valley Berkshire Monthly Economic Briefing</vt:lpstr>
      <vt:lpstr>2022 Refresh</vt:lpstr>
      <vt:lpstr>Key contents of this month’s briefing</vt:lpstr>
      <vt:lpstr>Global and National Economy</vt:lpstr>
      <vt:lpstr>Global Economy</vt:lpstr>
      <vt:lpstr>Global Economy – OECD GDP Tracker</vt:lpstr>
      <vt:lpstr>Global Economy – OECD GDP Tracker Continued</vt:lpstr>
      <vt:lpstr>UK Economy </vt:lpstr>
      <vt:lpstr>UK Economy 2 </vt:lpstr>
      <vt:lpstr>UK Economy 3</vt:lpstr>
      <vt:lpstr>Monthly Spotlight: Advantage Britain</vt:lpstr>
      <vt:lpstr>Monthly Spotlight: Advantage Britain</vt:lpstr>
      <vt:lpstr>Monthly Spotlight: Advantage Britain</vt:lpstr>
      <vt:lpstr>Monthly Spotlight: Advantage Britain</vt:lpstr>
      <vt:lpstr>Monthly Spotlight: Advantage Britain</vt:lpstr>
      <vt:lpstr>Employment in the UK: Labour Force Survey – April 2022</vt:lpstr>
      <vt:lpstr>Economic and Labour Market Insight: Implications for Thames Valley Berkshire</vt:lpstr>
      <vt:lpstr>Claimant Count (Latest data - April 2022)</vt:lpstr>
      <vt:lpstr>Strategic Issues: Heathrow</vt:lpstr>
      <vt:lpstr>An important note on the EMSI figures contained on the following slides: 21, 25, 28, 31, 34, 37 and 40</vt:lpstr>
      <vt:lpstr>Remote working</vt:lpstr>
      <vt:lpstr>Local Profiles</vt:lpstr>
      <vt:lpstr>Bracknell Forest</vt:lpstr>
      <vt:lpstr>Unemployment figures and Notable Business News - April 2022</vt:lpstr>
      <vt:lpstr>Job posting analytics (EMSI, April 2022)</vt:lpstr>
      <vt:lpstr>Slough</vt:lpstr>
      <vt:lpstr>Unemployment figures and Notable Business News - April 2022</vt:lpstr>
      <vt:lpstr>Job posting analytics (EMSI, April 2022)</vt:lpstr>
      <vt:lpstr>Reading</vt:lpstr>
      <vt:lpstr>Unemployment figures and Notable Business News - April 2022</vt:lpstr>
      <vt:lpstr>Job posting analytics (EMSI, April 2022)</vt:lpstr>
      <vt:lpstr>Wokingham</vt:lpstr>
      <vt:lpstr>Unemployment figures and Notable Business News - April 2022</vt:lpstr>
      <vt:lpstr>Job posting analytics (EMSI, April 2022)</vt:lpstr>
      <vt:lpstr>Windsor and Maidenhead</vt:lpstr>
      <vt:lpstr>Unemployment figures and Notable Business News - April 2022</vt:lpstr>
      <vt:lpstr>Job posting analytics (EMSI, April 2022)</vt:lpstr>
      <vt:lpstr>West Berkshire</vt:lpstr>
      <vt:lpstr>Unemployment figures and Notable Business News - April 2022</vt:lpstr>
      <vt:lpstr>Job posting analytics (EMSI, April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Dexter Levick</cp:lastModifiedBy>
  <cp:revision>410</cp:revision>
  <dcterms:created xsi:type="dcterms:W3CDTF">2021-01-28T12:18:09Z</dcterms:created>
  <dcterms:modified xsi:type="dcterms:W3CDTF">2022-05-20T13:39:33Z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